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092668536" r:id="rId4"/>
    <p:sldId id="2092668537" r:id="rId5"/>
    <p:sldId id="2092668538" r:id="rId6"/>
    <p:sldId id="2092668549" r:id="rId7"/>
    <p:sldId id="266" r:id="rId8"/>
    <p:sldId id="2092668539" r:id="rId9"/>
    <p:sldId id="2092668550" r:id="rId10"/>
    <p:sldId id="2092668540" r:id="rId11"/>
    <p:sldId id="2092668542" r:id="rId12"/>
    <p:sldId id="2092668543" r:id="rId13"/>
    <p:sldId id="2092668544" r:id="rId14"/>
    <p:sldId id="2092668545" r:id="rId15"/>
    <p:sldId id="2092668546" r:id="rId16"/>
    <p:sldId id="2092668548" r:id="rId17"/>
    <p:sldId id="2092668547" r:id="rId18"/>
    <p:sldId id="2092668532" r:id="rId19"/>
    <p:sldId id="2092668551" r:id="rId20"/>
    <p:sldId id="2092668534" r:id="rId21"/>
    <p:sldId id="2092668533" r:id="rId22"/>
    <p:sldId id="259" r:id="rId2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0012"/>
    <a:srgbClr val="DC0502"/>
    <a:srgbClr val="FFE7C2"/>
    <a:srgbClr val="D31E62"/>
    <a:srgbClr val="C0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7" autoAdjust="0"/>
    <p:restoredTop sz="86667" autoAdjust="0"/>
  </p:normalViewPr>
  <p:slideViewPr>
    <p:cSldViewPr>
      <p:cViewPr varScale="1">
        <p:scale>
          <a:sx n="116" d="100"/>
          <a:sy n="116" d="100"/>
        </p:scale>
        <p:origin x="30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6DE73-FD27-4262-9553-82B100E2D232}" type="datetimeFigureOut">
              <a:rPr lang="zh-CN" altLang="en-US" smtClean="0"/>
              <a:t>2022/11/27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D3CA9-5A93-450A-A95F-C7E70EDA7E20}" type="slidenum">
              <a:rPr lang="zh-CN" altLang="en-US" smtClean="0"/>
              <a:t>‹#›</a:t>
            </a:fld>
            <a:endParaRPr lang="zh-CN" altLang="en-US"/>
          </a:p>
        </p:txBody>
      </p:sp>
    </p:spTree>
    <p:extLst>
      <p:ext uri="{BB962C8B-B14F-4D97-AF65-F5344CB8AC3E}">
        <p14:creationId xmlns:p14="http://schemas.microsoft.com/office/powerpoint/2010/main" val="309830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3D3CA9-5A93-450A-A95F-C7E70EDA7E20}" type="slidenum">
              <a:rPr lang="zh-CN" altLang="en-US" smtClean="0"/>
              <a:t>1</a:t>
            </a:fld>
            <a:endParaRPr lang="zh-CN" altLang="en-US"/>
          </a:p>
        </p:txBody>
      </p:sp>
    </p:spTree>
    <p:extLst>
      <p:ext uri="{BB962C8B-B14F-4D97-AF65-F5344CB8AC3E}">
        <p14:creationId xmlns:p14="http://schemas.microsoft.com/office/powerpoint/2010/main" val="253042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做费用管控，不一定是说省下多少费用。事实上真想把费用降下来，也可能不太现实。</a:t>
            </a:r>
          </a:p>
          <a:p>
            <a:r>
              <a:rPr lang="zh-CN" altLang="en-US" dirty="0"/>
              <a:t>比如人员成本很难降低，从“人”上省，往往事倍功半。终端投放也不能少。</a:t>
            </a:r>
          </a:p>
          <a:p>
            <a:r>
              <a:rPr lang="zh-CN" altLang="en-US" dirty="0"/>
              <a:t>但通过费用管控将各类费用清晰化、合理化。清楚的知道投入多少，哪些费用增长的不正常；让终端费用的投放真正能够执行下去，费用投入了，销量上得来，利润才会提升。要分析付出的费用与产生的收入是正比，投入同样的费用，能获得更高的收益，让费用的投放更有效果，才是费用管控的终极目标。</a:t>
            </a:r>
          </a:p>
          <a:p>
            <a:endParaRPr lang="zh-CN" altLang="en-US" dirty="0"/>
          </a:p>
        </p:txBody>
      </p:sp>
      <p:sp>
        <p:nvSpPr>
          <p:cNvPr id="4" name="灯片编号占位符 3"/>
          <p:cNvSpPr>
            <a:spLocks noGrp="1"/>
          </p:cNvSpPr>
          <p:nvPr>
            <p:ph type="sldNum" sz="quarter" idx="5"/>
          </p:nvPr>
        </p:nvSpPr>
        <p:spPr/>
        <p:txBody>
          <a:bodyPr/>
          <a:lstStyle/>
          <a:p>
            <a:fld id="{D33D3CA9-5A93-450A-A95F-C7E70EDA7E20}" type="slidenum">
              <a:rPr lang="zh-CN" altLang="en-US" smtClean="0"/>
              <a:t>8</a:t>
            </a:fld>
            <a:endParaRPr lang="zh-CN" altLang="en-US"/>
          </a:p>
        </p:txBody>
      </p:sp>
    </p:spTree>
    <p:extLst>
      <p:ext uri="{BB962C8B-B14F-4D97-AF65-F5344CB8AC3E}">
        <p14:creationId xmlns:p14="http://schemas.microsoft.com/office/powerpoint/2010/main" val="267087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费用协议的执行，陈列是否符合标准，业务员尽职的完成了自己的工作，同时起到监管作用？</a:t>
            </a:r>
          </a:p>
          <a:p>
            <a:r>
              <a:rPr lang="zh-CN" altLang="en-US" dirty="0"/>
              <a:t>业务员与老板立场不同，</a:t>
            </a:r>
          </a:p>
        </p:txBody>
      </p:sp>
      <p:sp>
        <p:nvSpPr>
          <p:cNvPr id="4" name="灯片编号占位符 3"/>
          <p:cNvSpPr>
            <a:spLocks noGrp="1"/>
          </p:cNvSpPr>
          <p:nvPr>
            <p:ph type="sldNum" sz="quarter" idx="5"/>
          </p:nvPr>
        </p:nvSpPr>
        <p:spPr/>
        <p:txBody>
          <a:bodyPr/>
          <a:lstStyle/>
          <a:p>
            <a:fld id="{D33D3CA9-5A93-450A-A95F-C7E70EDA7E20}" type="slidenum">
              <a:rPr lang="zh-CN" altLang="en-US" smtClean="0"/>
              <a:t>13</a:t>
            </a:fld>
            <a:endParaRPr lang="zh-CN" altLang="en-US"/>
          </a:p>
        </p:txBody>
      </p:sp>
    </p:spTree>
    <p:extLst>
      <p:ext uri="{BB962C8B-B14F-4D97-AF65-F5344CB8AC3E}">
        <p14:creationId xmlns:p14="http://schemas.microsoft.com/office/powerpoint/2010/main" val="169770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3D3CA9-5A93-450A-A95F-C7E70EDA7E20}" type="slidenum">
              <a:rPr lang="zh-CN" altLang="en-US" smtClean="0"/>
              <a:t>16</a:t>
            </a:fld>
            <a:endParaRPr lang="zh-CN" altLang="en-US"/>
          </a:p>
        </p:txBody>
      </p:sp>
    </p:spTree>
    <p:extLst>
      <p:ext uri="{BB962C8B-B14F-4D97-AF65-F5344CB8AC3E}">
        <p14:creationId xmlns:p14="http://schemas.microsoft.com/office/powerpoint/2010/main" val="114433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3D3CA9-5A93-450A-A95F-C7E70EDA7E20}" type="slidenum">
              <a:rPr lang="zh-CN" altLang="en-US" smtClean="0"/>
              <a:t>19</a:t>
            </a:fld>
            <a:endParaRPr lang="zh-CN" altLang="en-US"/>
          </a:p>
        </p:txBody>
      </p:sp>
    </p:spTree>
    <p:extLst>
      <p:ext uri="{BB962C8B-B14F-4D97-AF65-F5344CB8AC3E}">
        <p14:creationId xmlns:p14="http://schemas.microsoft.com/office/powerpoint/2010/main" val="107260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descr="图片包含 游戏机&#10;&#10;描述已自动生成">
            <a:extLst>
              <a:ext uri="{FF2B5EF4-FFF2-40B4-BE49-F238E27FC236}">
                <a16:creationId xmlns:a16="http://schemas.microsoft.com/office/drawing/2014/main" id="{D239896A-9045-9A28-119F-7BEA1682A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298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descr="图片包含 游戏机&#10;&#10;描述已自动生成">
            <a:extLst>
              <a:ext uri="{FF2B5EF4-FFF2-40B4-BE49-F238E27FC236}">
                <a16:creationId xmlns:a16="http://schemas.microsoft.com/office/drawing/2014/main" id="{F523CF4B-02DD-ECDA-6792-02EA46ACB5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7" r="33693"/>
          <a:stretch/>
        </p:blipFill>
        <p:spPr>
          <a:xfrm>
            <a:off x="0" y="0"/>
            <a:ext cx="2786158" cy="5143500"/>
          </a:xfrm>
          <a:prstGeom prst="rect">
            <a:avLst/>
          </a:prstGeom>
        </p:spPr>
      </p:pic>
      <p:pic>
        <p:nvPicPr>
          <p:cNvPr id="7" name="图片 6" descr="文本&#10;&#10;描述已自动生成">
            <a:extLst>
              <a:ext uri="{FF2B5EF4-FFF2-40B4-BE49-F238E27FC236}">
                <a16:creationId xmlns:a16="http://schemas.microsoft.com/office/drawing/2014/main" id="{217869DA-153E-88AD-CB68-770BA6D19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6612" y="2305050"/>
            <a:ext cx="2390775" cy="533400"/>
          </a:xfrm>
          <a:prstGeom prst="rect">
            <a:avLst/>
          </a:prstGeom>
        </p:spPr>
      </p:pic>
      <p:pic>
        <p:nvPicPr>
          <p:cNvPr id="9" name="图片 8" descr="手机屏幕的截图&#10;&#10;中度可信度描述已自动生成">
            <a:extLst>
              <a:ext uri="{FF2B5EF4-FFF2-40B4-BE49-F238E27FC236}">
                <a16:creationId xmlns:a16="http://schemas.microsoft.com/office/drawing/2014/main" id="{D85C6CA0-A118-B35D-EC0C-452F579917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9672" y="188896"/>
            <a:ext cx="983549" cy="190042"/>
          </a:xfrm>
          <a:prstGeom prst="rect">
            <a:avLst/>
          </a:prstGeom>
        </p:spPr>
      </p:pic>
      <p:pic>
        <p:nvPicPr>
          <p:cNvPr id="11" name="图片 10" descr="文本&#10;&#10;描述已自动生成">
            <a:extLst>
              <a:ext uri="{FF2B5EF4-FFF2-40B4-BE49-F238E27FC236}">
                <a16:creationId xmlns:a16="http://schemas.microsoft.com/office/drawing/2014/main" id="{9B155B5A-0914-C91D-BE68-2B3A48DF65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453" y="188895"/>
            <a:ext cx="851797" cy="190042"/>
          </a:xfrm>
          <a:prstGeom prst="rect">
            <a:avLst/>
          </a:prstGeom>
        </p:spPr>
      </p:pic>
    </p:spTree>
    <p:extLst>
      <p:ext uri="{BB962C8B-B14F-4D97-AF65-F5344CB8AC3E}">
        <p14:creationId xmlns:p14="http://schemas.microsoft.com/office/powerpoint/2010/main" val="235987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06126C1-8B9F-8041-8985-FEEEF577484E}"/>
              </a:ext>
            </a:extLst>
          </p:cNvPr>
          <p:cNvPicPr>
            <a:picLocks noChangeAspect="1"/>
          </p:cNvPicPr>
          <p:nvPr userDrawn="1"/>
        </p:nvPicPr>
        <p:blipFill rotWithShape="1">
          <a:blip r:embed="rId2"/>
          <a:srcRect l="44790"/>
          <a:stretch/>
        </p:blipFill>
        <p:spPr>
          <a:xfrm>
            <a:off x="7999910" y="195486"/>
            <a:ext cx="891380" cy="360040"/>
          </a:xfrm>
          <a:prstGeom prst="rect">
            <a:avLst/>
          </a:prstGeom>
        </p:spPr>
      </p:pic>
    </p:spTree>
    <p:extLst>
      <p:ext uri="{BB962C8B-B14F-4D97-AF65-F5344CB8AC3E}">
        <p14:creationId xmlns:p14="http://schemas.microsoft.com/office/powerpoint/2010/main" val="393439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58A0F86-2B18-AC40-92C5-1AF218250D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a:extLst>
              <a:ext uri="{FF2B5EF4-FFF2-40B4-BE49-F238E27FC236}">
                <a16:creationId xmlns:a16="http://schemas.microsoft.com/office/drawing/2014/main" id="{514F5D6B-7BEB-FD8D-1420-CDAA96CEC974}"/>
              </a:ext>
            </a:extLst>
          </p:cNvPr>
          <p:cNvSpPr/>
          <p:nvPr userDrawn="1"/>
        </p:nvSpPr>
        <p:spPr>
          <a:xfrm>
            <a:off x="0" y="1419622"/>
            <a:ext cx="9144000" cy="3723878"/>
          </a:xfrm>
          <a:prstGeom prst="rect">
            <a:avLst/>
          </a:prstGeom>
          <a:gradFill>
            <a:gsLst>
              <a:gs pos="100000">
                <a:schemeClr val="bg1"/>
              </a:gs>
              <a:gs pos="2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a:spLocks noGrp="1"/>
          </p:cNvSpPr>
          <p:nvPr>
            <p:ph type="title"/>
          </p:nvPr>
        </p:nvSpPr>
        <p:spPr>
          <a:xfrm>
            <a:off x="179512" y="123478"/>
            <a:ext cx="5194920" cy="349547"/>
          </a:xfrm>
          <a:prstGeom prst="rect">
            <a:avLst/>
          </a:prstGeom>
        </p:spPr>
        <p:txBody>
          <a:bodyPr>
            <a:noAutofit/>
          </a:bodyPr>
          <a:lstStyle>
            <a:lvl1pPr algn="l" defTabSz="914400" rtl="0" eaLnBrk="1" latinLnBrk="0" hangingPunct="1">
              <a:spcBef>
                <a:spcPct val="0"/>
              </a:spcBef>
              <a:buNone/>
              <a:defRPr lang="zh-CN" altLang="en-US" sz="1800" b="1" kern="1200" dirty="0">
                <a:solidFill>
                  <a:srgbClr val="E50012"/>
                </a:solidFill>
                <a:latin typeface="微软雅黑" pitchFamily="34" charset="-122"/>
                <a:ea typeface="微软雅黑" pitchFamily="34" charset="-122"/>
                <a:cs typeface="+mj-cs"/>
              </a:defRPr>
            </a:lvl1pPr>
          </a:lstStyle>
          <a:p>
            <a:r>
              <a:rPr lang="zh-CN" altLang="en-US" dirty="0"/>
              <a:t>单击此处编辑母版标题样式</a:t>
            </a:r>
          </a:p>
        </p:txBody>
      </p:sp>
      <p:pic>
        <p:nvPicPr>
          <p:cNvPr id="5" name="图片 4">
            <a:extLst>
              <a:ext uri="{FF2B5EF4-FFF2-40B4-BE49-F238E27FC236}">
                <a16:creationId xmlns:a16="http://schemas.microsoft.com/office/drawing/2014/main" id="{22DB80B0-B706-E64B-A5D0-A6B29B289F08}"/>
              </a:ext>
            </a:extLst>
          </p:cNvPr>
          <p:cNvPicPr>
            <a:picLocks noChangeAspect="1"/>
          </p:cNvPicPr>
          <p:nvPr userDrawn="1"/>
        </p:nvPicPr>
        <p:blipFill>
          <a:blip r:embed="rId3"/>
          <a:stretch>
            <a:fillRect/>
          </a:stretch>
        </p:blipFill>
        <p:spPr>
          <a:xfrm>
            <a:off x="7956376" y="123478"/>
            <a:ext cx="965231" cy="215248"/>
          </a:xfrm>
          <a:prstGeom prst="rect">
            <a:avLst/>
          </a:prstGeom>
        </p:spPr>
      </p:pic>
      <p:pic>
        <p:nvPicPr>
          <p:cNvPr id="2" name="图形 1">
            <a:extLst>
              <a:ext uri="{FF2B5EF4-FFF2-40B4-BE49-F238E27FC236}">
                <a16:creationId xmlns:a16="http://schemas.microsoft.com/office/drawing/2014/main" id="{0368E7EB-4EB9-3D06-9C29-522D215BCC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03399" y="4689965"/>
            <a:ext cx="1186739" cy="228030"/>
          </a:xfrm>
          <a:prstGeom prst="rect">
            <a:avLst/>
          </a:prstGeom>
        </p:spPr>
      </p:pic>
    </p:spTree>
    <p:extLst>
      <p:ext uri="{BB962C8B-B14F-4D97-AF65-F5344CB8AC3E}">
        <p14:creationId xmlns:p14="http://schemas.microsoft.com/office/powerpoint/2010/main" val="450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E217EE3-6D93-440D-80AA-E6E3734A06C2}"/>
              </a:ext>
            </a:extLst>
          </p:cNvPr>
          <p:cNvPicPr>
            <a:picLocks noChangeAspect="1"/>
          </p:cNvPicPr>
          <p:nvPr userDrawn="1"/>
        </p:nvPicPr>
        <p:blipFill>
          <a:blip r:embed="rId2"/>
          <a:stretch>
            <a:fillRect/>
          </a:stretch>
        </p:blipFill>
        <p:spPr>
          <a:xfrm>
            <a:off x="7956376" y="123478"/>
            <a:ext cx="965231" cy="215248"/>
          </a:xfrm>
          <a:prstGeom prst="rect">
            <a:avLst/>
          </a:prstGeom>
        </p:spPr>
      </p:pic>
      <p:sp>
        <p:nvSpPr>
          <p:cNvPr id="6" name="标题 1">
            <a:extLst>
              <a:ext uri="{FF2B5EF4-FFF2-40B4-BE49-F238E27FC236}">
                <a16:creationId xmlns:a16="http://schemas.microsoft.com/office/drawing/2014/main" id="{39D7AB88-3B99-D04A-98DA-B355979D92C4}"/>
              </a:ext>
            </a:extLst>
          </p:cNvPr>
          <p:cNvSpPr>
            <a:spLocks noGrp="1"/>
          </p:cNvSpPr>
          <p:nvPr>
            <p:ph type="title"/>
          </p:nvPr>
        </p:nvSpPr>
        <p:spPr>
          <a:xfrm>
            <a:off x="179512" y="123478"/>
            <a:ext cx="5194920" cy="349547"/>
          </a:xfrm>
          <a:prstGeom prst="rect">
            <a:avLst/>
          </a:prstGeom>
        </p:spPr>
        <p:txBody>
          <a:bodyPr>
            <a:noAutofit/>
          </a:bodyPr>
          <a:lstStyle>
            <a:lvl1pPr algn="l" defTabSz="914400" rtl="0" eaLnBrk="1" latinLnBrk="0" hangingPunct="1">
              <a:spcBef>
                <a:spcPct val="0"/>
              </a:spcBef>
              <a:buNone/>
              <a:defRPr lang="zh-CN" altLang="en-US" sz="1800" b="1" kern="1200" dirty="0">
                <a:solidFill>
                  <a:srgbClr val="E50012"/>
                </a:solidFill>
                <a:latin typeface="微软雅黑" pitchFamily="34" charset="-122"/>
                <a:ea typeface="微软雅黑" pitchFamily="34" charset="-122"/>
                <a:cs typeface="+mj-cs"/>
              </a:defRPr>
            </a:lvl1pPr>
          </a:lstStyle>
          <a:p>
            <a:r>
              <a:rPr lang="zh-CN" altLang="en-US" dirty="0"/>
              <a:t>单击此处编辑母版标题样式</a:t>
            </a:r>
          </a:p>
        </p:txBody>
      </p:sp>
      <p:pic>
        <p:nvPicPr>
          <p:cNvPr id="3" name="图片 2">
            <a:extLst>
              <a:ext uri="{FF2B5EF4-FFF2-40B4-BE49-F238E27FC236}">
                <a16:creationId xmlns:a16="http://schemas.microsoft.com/office/drawing/2014/main" id="{00C59B16-54F3-DA99-97AE-6561EA85E2D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2949" b="11475"/>
          <a:stretch/>
        </p:blipFill>
        <p:spPr>
          <a:xfrm>
            <a:off x="2056557" y="4731990"/>
            <a:ext cx="7087443" cy="411510"/>
          </a:xfrm>
          <a:prstGeom prst="rect">
            <a:avLst/>
          </a:prstGeom>
        </p:spPr>
      </p:pic>
    </p:spTree>
    <p:extLst>
      <p:ext uri="{BB962C8B-B14F-4D97-AF65-F5344CB8AC3E}">
        <p14:creationId xmlns:p14="http://schemas.microsoft.com/office/powerpoint/2010/main" val="25244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73878EF2-6384-3830-C412-696B83BB08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a:extLst>
              <a:ext uri="{FF2B5EF4-FFF2-40B4-BE49-F238E27FC236}">
                <a16:creationId xmlns:a16="http://schemas.microsoft.com/office/drawing/2014/main" id="{D51E43B0-AB35-0471-3CC4-5FF3AC1AAF8F}"/>
              </a:ext>
            </a:extLst>
          </p:cNvPr>
          <p:cNvSpPr/>
          <p:nvPr userDrawn="1"/>
        </p:nvSpPr>
        <p:spPr>
          <a:xfrm>
            <a:off x="0" y="0"/>
            <a:ext cx="9144000" cy="5143500"/>
          </a:xfrm>
          <a:prstGeom prst="rect">
            <a:avLst/>
          </a:prstGeom>
          <a:gradFill>
            <a:gsLst>
              <a:gs pos="0">
                <a:schemeClr val="accent1">
                  <a:lumMod val="5000"/>
                  <a:lumOff val="95000"/>
                  <a:alpha val="3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74F608A8-2A11-B386-2DD0-91BAEBD91954}"/>
              </a:ext>
            </a:extLst>
          </p:cNvPr>
          <p:cNvGrpSpPr/>
          <p:nvPr userDrawn="1"/>
        </p:nvGrpSpPr>
        <p:grpSpPr>
          <a:xfrm>
            <a:off x="222393" y="208268"/>
            <a:ext cx="8699214" cy="215248"/>
            <a:chOff x="222393" y="208268"/>
            <a:chExt cx="8699214" cy="215248"/>
          </a:xfrm>
        </p:grpSpPr>
        <p:pic>
          <p:nvPicPr>
            <p:cNvPr id="10" name="图形 9">
              <a:extLst>
                <a:ext uri="{FF2B5EF4-FFF2-40B4-BE49-F238E27FC236}">
                  <a16:creationId xmlns:a16="http://schemas.microsoft.com/office/drawing/2014/main" id="{91B91D2C-F03B-7CC3-4DCA-A5AC9A3533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56376" y="223158"/>
              <a:ext cx="965231" cy="185468"/>
            </a:xfrm>
            <a:prstGeom prst="rect">
              <a:avLst/>
            </a:prstGeom>
          </p:spPr>
        </p:pic>
        <p:pic>
          <p:nvPicPr>
            <p:cNvPr id="11" name="图片 10">
              <a:extLst>
                <a:ext uri="{FF2B5EF4-FFF2-40B4-BE49-F238E27FC236}">
                  <a16:creationId xmlns:a16="http://schemas.microsoft.com/office/drawing/2014/main" id="{25B0233D-71AD-EE9B-FC59-859FB16197F2}"/>
                </a:ext>
              </a:extLst>
            </p:cNvPr>
            <p:cNvPicPr>
              <a:picLocks noChangeAspect="1"/>
            </p:cNvPicPr>
            <p:nvPr userDrawn="1"/>
          </p:nvPicPr>
          <p:blipFill>
            <a:blip r:embed="rId5"/>
            <a:stretch>
              <a:fillRect/>
            </a:stretch>
          </p:blipFill>
          <p:spPr>
            <a:xfrm>
              <a:off x="222393" y="208268"/>
              <a:ext cx="965231" cy="215248"/>
            </a:xfrm>
            <a:prstGeom prst="rect">
              <a:avLst/>
            </a:prstGeom>
          </p:spPr>
        </p:pic>
      </p:grpSp>
    </p:spTree>
    <p:extLst>
      <p:ext uri="{BB962C8B-B14F-4D97-AF65-F5344CB8AC3E}">
        <p14:creationId xmlns:p14="http://schemas.microsoft.com/office/powerpoint/2010/main" val="1675070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991872"/>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49" r:id="rId3"/>
    <p:sldLayoutId id="2147483662" r:id="rId4"/>
    <p:sldLayoutId id="2147483661" r:id="rId5"/>
    <p:sldLayoutId id="214748365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3828" y="2353466"/>
            <a:ext cx="2880319" cy="461665"/>
          </a:xfrm>
          <a:prstGeom prst="rect">
            <a:avLst/>
          </a:prstGeom>
          <a:noFill/>
        </p:spPr>
        <p:txBody>
          <a:bodyPr wrap="square" rtlCol="0">
            <a:spAutoFit/>
          </a:bodyPr>
          <a:lstStyle/>
          <a:p>
            <a:pPr algn="ctr">
              <a:buClr>
                <a:srgbClr val="FF0000"/>
              </a:buClr>
            </a:pPr>
            <a:r>
              <a:rPr lang="zh-CN" altLang="en-US" sz="1200" dirty="0">
                <a:solidFill>
                  <a:schemeClr val="bg1"/>
                </a:solidFill>
                <a:latin typeface="Microsoft YaHei Light" panose="020B0503020204020204" pitchFamily="34" charset="-122"/>
                <a:ea typeface="Microsoft YaHei Light" panose="020B0503020204020204" pitchFamily="34" charset="-122"/>
              </a:rPr>
              <a:t>畅捷通信息技术股份有限公司  陈夏明     </a:t>
            </a:r>
            <a:r>
              <a:rPr lang="en-US" altLang="zh-CN" sz="1200" dirty="0">
                <a:solidFill>
                  <a:schemeClr val="bg1"/>
                </a:solidFill>
                <a:latin typeface="Microsoft YaHei Light" panose="020B0503020204020204" pitchFamily="34" charset="-122"/>
                <a:ea typeface="Microsoft YaHei Light" panose="020B0503020204020204" pitchFamily="34" charset="-122"/>
              </a:rPr>
              <a:t>2022.11.29</a:t>
            </a:r>
            <a:endParaRPr lang="zh-CN" altLang="en-US" sz="1200" dirty="0">
              <a:solidFill>
                <a:schemeClr val="bg1"/>
              </a:solidFill>
              <a:latin typeface="Microsoft YaHei Light" panose="020B0503020204020204" pitchFamily="34" charset="-122"/>
              <a:ea typeface="Microsoft YaHei Light" panose="020B0503020204020204" pitchFamily="34" charset="-122"/>
            </a:endParaRPr>
          </a:p>
        </p:txBody>
      </p:sp>
      <p:sp>
        <p:nvSpPr>
          <p:cNvPr id="10" name="文本框 9">
            <a:extLst>
              <a:ext uri="{FF2B5EF4-FFF2-40B4-BE49-F238E27FC236}">
                <a16:creationId xmlns:a16="http://schemas.microsoft.com/office/drawing/2014/main" id="{787A70DD-4F1E-4A41-BF25-A33BDE4C7C00}"/>
              </a:ext>
            </a:extLst>
          </p:cNvPr>
          <p:cNvSpPr txBox="1"/>
          <p:nvPr/>
        </p:nvSpPr>
        <p:spPr>
          <a:xfrm>
            <a:off x="1043608" y="1743595"/>
            <a:ext cx="7056784" cy="584775"/>
          </a:xfrm>
          <a:prstGeom prst="rect">
            <a:avLst/>
          </a:prstGeom>
          <a:noFill/>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加强费用管控 提升管理效益</a:t>
            </a:r>
          </a:p>
        </p:txBody>
      </p:sp>
    </p:spTree>
    <p:extLst>
      <p:ext uri="{BB962C8B-B14F-4D97-AF65-F5344CB8AC3E}">
        <p14:creationId xmlns:p14="http://schemas.microsoft.com/office/powerpoint/2010/main" val="343240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400DE6-7046-6B9D-58F5-72DDFEB13DC9}"/>
              </a:ext>
            </a:extLst>
          </p:cNvPr>
          <p:cNvSpPr>
            <a:spLocks noGrp="1"/>
          </p:cNvSpPr>
          <p:nvPr>
            <p:ph type="title"/>
          </p:nvPr>
        </p:nvSpPr>
        <p:spPr/>
        <p:txBody>
          <a:bodyPr/>
          <a:lstStyle/>
          <a:p>
            <a:r>
              <a:rPr lang="zh-CN" altLang="en-US" dirty="0"/>
              <a:t>解决方案</a:t>
            </a:r>
          </a:p>
        </p:txBody>
      </p:sp>
      <p:sp>
        <p:nvSpPr>
          <p:cNvPr id="30" name="ïṧḷïḓê-Oval 4">
            <a:extLst>
              <a:ext uri="{FF2B5EF4-FFF2-40B4-BE49-F238E27FC236}">
                <a16:creationId xmlns:a16="http://schemas.microsoft.com/office/drawing/2014/main" id="{DC767449-B748-2EA2-192D-DCBC9FAF8915}"/>
              </a:ext>
            </a:extLst>
          </p:cNvPr>
          <p:cNvSpPr/>
          <p:nvPr/>
        </p:nvSpPr>
        <p:spPr>
          <a:xfrm>
            <a:off x="6678243" y="1180044"/>
            <a:ext cx="1121356" cy="1121357"/>
          </a:xfrm>
          <a:prstGeom prst="ellipse">
            <a:avLst/>
          </a:prstGeom>
          <a:solidFill>
            <a:srgbClr val="E60012"/>
          </a:solidFill>
          <a:ln w="12700">
            <a:miter lim="400000"/>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1" name="ïṧḷïḓê-Oval 5">
            <a:extLst>
              <a:ext uri="{FF2B5EF4-FFF2-40B4-BE49-F238E27FC236}">
                <a16:creationId xmlns:a16="http://schemas.microsoft.com/office/drawing/2014/main" id="{04E10F25-11FA-5626-56B7-914B66F14581}"/>
              </a:ext>
            </a:extLst>
          </p:cNvPr>
          <p:cNvSpPr/>
          <p:nvPr/>
        </p:nvSpPr>
        <p:spPr>
          <a:xfrm>
            <a:off x="6555756" y="1057558"/>
            <a:ext cx="1366330" cy="1366326"/>
          </a:xfrm>
          <a:prstGeom prst="ellipse">
            <a:avLst/>
          </a:prstGeom>
          <a:ln w="15875">
            <a:solidFill>
              <a:srgbClr val="D9D9D9"/>
            </a:solidFill>
            <a:prstDash val="sysDot"/>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2" name="ïṧḷïḓê-Oval 6">
            <a:extLst>
              <a:ext uri="{FF2B5EF4-FFF2-40B4-BE49-F238E27FC236}">
                <a16:creationId xmlns:a16="http://schemas.microsoft.com/office/drawing/2014/main" id="{C36188F2-9770-9C00-2EDD-DDCC15475A42}"/>
              </a:ext>
            </a:extLst>
          </p:cNvPr>
          <p:cNvSpPr/>
          <p:nvPr/>
        </p:nvSpPr>
        <p:spPr>
          <a:xfrm>
            <a:off x="7680463" y="1215560"/>
            <a:ext cx="98264" cy="98264"/>
          </a:xfrm>
          <a:prstGeom prst="ellipse">
            <a:avLst/>
          </a:prstGeom>
          <a:solidFill>
            <a:srgbClr val="E60012"/>
          </a:solidFill>
          <a:ln w="38100">
            <a:solidFill>
              <a:srgbClr val="FFFFFF"/>
            </a:solidFill>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3" name="ïṧḷïḓê-Oval 4">
            <a:extLst>
              <a:ext uri="{FF2B5EF4-FFF2-40B4-BE49-F238E27FC236}">
                <a16:creationId xmlns:a16="http://schemas.microsoft.com/office/drawing/2014/main" id="{ED3C426D-12F0-3985-0CCC-86DA53B20421}"/>
              </a:ext>
            </a:extLst>
          </p:cNvPr>
          <p:cNvSpPr/>
          <p:nvPr/>
        </p:nvSpPr>
        <p:spPr>
          <a:xfrm>
            <a:off x="3801774" y="1180044"/>
            <a:ext cx="1121356" cy="1121357"/>
          </a:xfrm>
          <a:prstGeom prst="ellipse">
            <a:avLst/>
          </a:prstGeom>
          <a:solidFill>
            <a:srgbClr val="E60012"/>
          </a:solidFill>
          <a:ln w="12700">
            <a:miter lim="400000"/>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4" name="ïṧḷïḓê-Oval 5">
            <a:extLst>
              <a:ext uri="{FF2B5EF4-FFF2-40B4-BE49-F238E27FC236}">
                <a16:creationId xmlns:a16="http://schemas.microsoft.com/office/drawing/2014/main" id="{92849519-33E9-9921-502C-F02F4E301C0C}"/>
              </a:ext>
            </a:extLst>
          </p:cNvPr>
          <p:cNvSpPr/>
          <p:nvPr/>
        </p:nvSpPr>
        <p:spPr>
          <a:xfrm>
            <a:off x="3679287" y="1057558"/>
            <a:ext cx="1366330" cy="1366326"/>
          </a:xfrm>
          <a:prstGeom prst="ellipse">
            <a:avLst/>
          </a:prstGeom>
          <a:ln w="15875">
            <a:solidFill>
              <a:srgbClr val="D9D9D9"/>
            </a:solidFill>
            <a:prstDash val="sysDot"/>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5" name="ïṧḷïḓê-Oval 6">
            <a:extLst>
              <a:ext uri="{FF2B5EF4-FFF2-40B4-BE49-F238E27FC236}">
                <a16:creationId xmlns:a16="http://schemas.microsoft.com/office/drawing/2014/main" id="{4AB0A4D7-BD06-9C7A-2AD5-8BD6064E0602}"/>
              </a:ext>
            </a:extLst>
          </p:cNvPr>
          <p:cNvSpPr/>
          <p:nvPr/>
        </p:nvSpPr>
        <p:spPr>
          <a:xfrm>
            <a:off x="4803994" y="1215560"/>
            <a:ext cx="98264" cy="98264"/>
          </a:xfrm>
          <a:prstGeom prst="ellipse">
            <a:avLst/>
          </a:prstGeom>
          <a:solidFill>
            <a:srgbClr val="E60012"/>
          </a:solidFill>
          <a:ln w="38100">
            <a:solidFill>
              <a:srgbClr val="FFFFFF"/>
            </a:solidFill>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6" name="ïṧḷïḓê-Oval 4">
            <a:extLst>
              <a:ext uri="{FF2B5EF4-FFF2-40B4-BE49-F238E27FC236}">
                <a16:creationId xmlns:a16="http://schemas.microsoft.com/office/drawing/2014/main" id="{E95184D8-EE6E-2B09-7620-BF65612ADEE0}"/>
              </a:ext>
            </a:extLst>
          </p:cNvPr>
          <p:cNvSpPr/>
          <p:nvPr/>
        </p:nvSpPr>
        <p:spPr>
          <a:xfrm>
            <a:off x="1068179" y="1180044"/>
            <a:ext cx="1121357" cy="1121357"/>
          </a:xfrm>
          <a:prstGeom prst="ellipse">
            <a:avLst/>
          </a:prstGeom>
          <a:solidFill>
            <a:srgbClr val="E60012"/>
          </a:solidFill>
          <a:ln w="12700">
            <a:miter lim="400000"/>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7" name="ïṧḷïḓê-Oval 5">
            <a:extLst>
              <a:ext uri="{FF2B5EF4-FFF2-40B4-BE49-F238E27FC236}">
                <a16:creationId xmlns:a16="http://schemas.microsoft.com/office/drawing/2014/main" id="{775C0499-FC3D-8D77-48F2-BAD9A88D999C}"/>
              </a:ext>
            </a:extLst>
          </p:cNvPr>
          <p:cNvSpPr/>
          <p:nvPr/>
        </p:nvSpPr>
        <p:spPr>
          <a:xfrm>
            <a:off x="945693" y="1057558"/>
            <a:ext cx="1366326" cy="1366326"/>
          </a:xfrm>
          <a:prstGeom prst="ellipse">
            <a:avLst/>
          </a:prstGeom>
          <a:ln w="15875">
            <a:solidFill>
              <a:srgbClr val="D9D9D9"/>
            </a:solidFill>
            <a:prstDash val="sysDot"/>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8" name="ïṧḷïḓê-Oval 6">
            <a:extLst>
              <a:ext uri="{FF2B5EF4-FFF2-40B4-BE49-F238E27FC236}">
                <a16:creationId xmlns:a16="http://schemas.microsoft.com/office/drawing/2014/main" id="{4C492078-49E7-90DD-AC3E-C4B3D5435D60}"/>
              </a:ext>
            </a:extLst>
          </p:cNvPr>
          <p:cNvSpPr/>
          <p:nvPr/>
        </p:nvSpPr>
        <p:spPr>
          <a:xfrm>
            <a:off x="2070400" y="1215560"/>
            <a:ext cx="98264" cy="98264"/>
          </a:xfrm>
          <a:prstGeom prst="ellipse">
            <a:avLst/>
          </a:prstGeom>
          <a:solidFill>
            <a:srgbClr val="E60012"/>
          </a:solidFill>
          <a:ln w="38100">
            <a:solidFill>
              <a:srgbClr val="FFFFFF"/>
            </a:solidFill>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sp>
        <p:nvSpPr>
          <p:cNvPr id="39" name="矩形 18">
            <a:extLst>
              <a:ext uri="{FF2B5EF4-FFF2-40B4-BE49-F238E27FC236}">
                <a16:creationId xmlns:a16="http://schemas.microsoft.com/office/drawing/2014/main" id="{8ECC063D-3D48-A348-2BAF-C27CEE194AA7}"/>
              </a:ext>
            </a:extLst>
          </p:cNvPr>
          <p:cNvSpPr/>
          <p:nvPr/>
        </p:nvSpPr>
        <p:spPr>
          <a:xfrm>
            <a:off x="281633" y="2697353"/>
            <a:ext cx="2502978" cy="1546037"/>
          </a:xfrm>
          <a:prstGeom prst="rect">
            <a:avLst/>
          </a:prstGeom>
          <a:solidFill>
            <a:srgbClr val="FFFFFF">
              <a:alpha val="60000"/>
            </a:srgbClr>
          </a:solidFill>
          <a:ln w="12700">
            <a:solidFill>
              <a:srgbClr val="A6A6A6"/>
            </a:solidFill>
            <a:prstDash val="sysDash"/>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grpSp>
        <p:nvGrpSpPr>
          <p:cNvPr id="40" name="圆角矩形 28">
            <a:extLst>
              <a:ext uri="{FF2B5EF4-FFF2-40B4-BE49-F238E27FC236}">
                <a16:creationId xmlns:a16="http://schemas.microsoft.com/office/drawing/2014/main" id="{A382B31F-F4CD-2AEF-5497-FFEC3D72A270}"/>
              </a:ext>
            </a:extLst>
          </p:cNvPr>
          <p:cNvGrpSpPr/>
          <p:nvPr/>
        </p:nvGrpSpPr>
        <p:grpSpPr>
          <a:xfrm>
            <a:off x="372604" y="2534408"/>
            <a:ext cx="2321036" cy="325892"/>
            <a:chOff x="-1" y="-1"/>
            <a:chExt cx="3094713" cy="434520"/>
          </a:xfrm>
        </p:grpSpPr>
        <p:sp>
          <p:nvSpPr>
            <p:cNvPr id="41" name="圆角矩形">
              <a:extLst>
                <a:ext uri="{FF2B5EF4-FFF2-40B4-BE49-F238E27FC236}">
                  <a16:creationId xmlns:a16="http://schemas.microsoft.com/office/drawing/2014/main" id="{0CCC6507-16AD-3613-ADB4-B86BD29A155E}"/>
                </a:ext>
              </a:extLst>
            </p:cNvPr>
            <p:cNvSpPr/>
            <p:nvPr/>
          </p:nvSpPr>
          <p:spPr>
            <a:xfrm>
              <a:off x="-1" y="-1"/>
              <a:ext cx="3094713" cy="434520"/>
            </a:xfrm>
            <a:prstGeom prst="roundRect">
              <a:avLst>
                <a:gd name="adj" fmla="val 50000"/>
              </a:avLst>
            </a:prstGeom>
            <a:gradFill flip="none" rotWithShape="1">
              <a:gsLst>
                <a:gs pos="10000">
                  <a:srgbClr val="E60012"/>
                </a:gs>
                <a:gs pos="100000">
                  <a:srgbClr val="F26E44"/>
                </a:gs>
              </a:gsLst>
              <a:lin ang="2700000" scaled="0"/>
            </a:gra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42" name="厂商活动方案记录">
              <a:extLst>
                <a:ext uri="{FF2B5EF4-FFF2-40B4-BE49-F238E27FC236}">
                  <a16:creationId xmlns:a16="http://schemas.microsoft.com/office/drawing/2014/main" id="{88154432-10CD-58F1-983D-913E5FE7FDA5}"/>
                </a:ext>
              </a:extLst>
            </p:cNvPr>
            <p:cNvSpPr txBox="1"/>
            <p:nvPr/>
          </p:nvSpPr>
          <p:spPr>
            <a:xfrm>
              <a:off x="63631" y="32592"/>
              <a:ext cx="2967448"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350"/>
                <a:t>厂商活动方案记录</a:t>
              </a:r>
            </a:p>
          </p:txBody>
        </p:sp>
      </p:grpSp>
      <p:sp>
        <p:nvSpPr>
          <p:cNvPr id="43" name="矩形 14">
            <a:extLst>
              <a:ext uri="{FF2B5EF4-FFF2-40B4-BE49-F238E27FC236}">
                <a16:creationId xmlns:a16="http://schemas.microsoft.com/office/drawing/2014/main" id="{D1C15E8A-C75D-2216-4C58-143DDF8632EF}"/>
              </a:ext>
            </a:extLst>
          </p:cNvPr>
          <p:cNvSpPr/>
          <p:nvPr/>
        </p:nvSpPr>
        <p:spPr>
          <a:xfrm>
            <a:off x="3015226" y="2697353"/>
            <a:ext cx="2694447" cy="1546037"/>
          </a:xfrm>
          <a:prstGeom prst="rect">
            <a:avLst/>
          </a:prstGeom>
          <a:solidFill>
            <a:srgbClr val="FFFFFF">
              <a:alpha val="60000"/>
            </a:srgbClr>
          </a:solidFill>
          <a:ln w="12700">
            <a:solidFill>
              <a:srgbClr val="A6A6A6"/>
            </a:solidFill>
            <a:prstDash val="sysDash"/>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grpSp>
        <p:nvGrpSpPr>
          <p:cNvPr id="44" name="圆角矩形 28">
            <a:extLst>
              <a:ext uri="{FF2B5EF4-FFF2-40B4-BE49-F238E27FC236}">
                <a16:creationId xmlns:a16="http://schemas.microsoft.com/office/drawing/2014/main" id="{F28F2871-445C-2C1A-7BEA-5E0F9F83EB47}"/>
              </a:ext>
            </a:extLst>
          </p:cNvPr>
          <p:cNvGrpSpPr/>
          <p:nvPr/>
        </p:nvGrpSpPr>
        <p:grpSpPr>
          <a:xfrm>
            <a:off x="3201931" y="2534408"/>
            <a:ext cx="2321039" cy="325892"/>
            <a:chOff x="-2" y="-1"/>
            <a:chExt cx="3094716" cy="434520"/>
          </a:xfrm>
        </p:grpSpPr>
        <p:sp>
          <p:nvSpPr>
            <p:cNvPr id="45" name="圆角矩形">
              <a:extLst>
                <a:ext uri="{FF2B5EF4-FFF2-40B4-BE49-F238E27FC236}">
                  <a16:creationId xmlns:a16="http://schemas.microsoft.com/office/drawing/2014/main" id="{78FD9527-9D8A-F0E3-F0B4-270636B93791}"/>
                </a:ext>
              </a:extLst>
            </p:cNvPr>
            <p:cNvSpPr/>
            <p:nvPr/>
          </p:nvSpPr>
          <p:spPr>
            <a:xfrm>
              <a:off x="-2" y="-1"/>
              <a:ext cx="3094716" cy="434520"/>
            </a:xfrm>
            <a:prstGeom prst="roundRect">
              <a:avLst>
                <a:gd name="adj" fmla="val 50000"/>
              </a:avLst>
            </a:prstGeom>
            <a:gradFill flip="none" rotWithShape="1">
              <a:gsLst>
                <a:gs pos="10000">
                  <a:srgbClr val="E60012"/>
                </a:gs>
                <a:gs pos="100000">
                  <a:srgbClr val="F26E44"/>
                </a:gs>
              </a:gsLst>
              <a:lin ang="2700000" scaled="0"/>
            </a:gra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46" name="费用协议快速生成">
              <a:extLst>
                <a:ext uri="{FF2B5EF4-FFF2-40B4-BE49-F238E27FC236}">
                  <a16:creationId xmlns:a16="http://schemas.microsoft.com/office/drawing/2014/main" id="{1AC8A46F-FBD7-0D63-D08C-655949D7B240}"/>
                </a:ext>
              </a:extLst>
            </p:cNvPr>
            <p:cNvSpPr txBox="1"/>
            <p:nvPr/>
          </p:nvSpPr>
          <p:spPr>
            <a:xfrm>
              <a:off x="63631" y="32592"/>
              <a:ext cx="2967448"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350"/>
                <a:t>费用协议快速生成</a:t>
              </a:r>
            </a:p>
          </p:txBody>
        </p:sp>
      </p:grpSp>
      <p:sp>
        <p:nvSpPr>
          <p:cNvPr id="47" name="TextBox 30">
            <a:extLst>
              <a:ext uri="{FF2B5EF4-FFF2-40B4-BE49-F238E27FC236}">
                <a16:creationId xmlns:a16="http://schemas.microsoft.com/office/drawing/2014/main" id="{CAED9840-CAB7-07E4-7C65-46CFFA559316}"/>
              </a:ext>
            </a:extLst>
          </p:cNvPr>
          <p:cNvSpPr txBox="1"/>
          <p:nvPr/>
        </p:nvSpPr>
        <p:spPr>
          <a:xfrm>
            <a:off x="3201932" y="3022429"/>
            <a:ext cx="2321034" cy="1010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nSpc>
                <a:spcPct val="150000"/>
              </a:lnSpc>
              <a:defRPr sz="1400">
                <a:solidFill>
                  <a:srgbClr val="404040"/>
                </a:solidFill>
                <a:latin typeface="微软雅黑"/>
                <a:ea typeface="微软雅黑"/>
                <a:cs typeface="微软雅黑"/>
                <a:sym typeface="微软雅黑"/>
              </a:defRPr>
            </a:lvl1pPr>
          </a:lstStyle>
          <a:p>
            <a:r>
              <a:rPr sz="1050"/>
              <a:t>参照统一活动方案根据不同终端签署费用合同\协议，录入简单。将费用计提依据前置，确保费用发生有据可依。</a:t>
            </a:r>
          </a:p>
        </p:txBody>
      </p:sp>
      <p:sp>
        <p:nvSpPr>
          <p:cNvPr id="48" name="矩形 24">
            <a:extLst>
              <a:ext uri="{FF2B5EF4-FFF2-40B4-BE49-F238E27FC236}">
                <a16:creationId xmlns:a16="http://schemas.microsoft.com/office/drawing/2014/main" id="{D632803E-0834-7682-22C3-5CD462288273}"/>
              </a:ext>
            </a:extLst>
          </p:cNvPr>
          <p:cNvSpPr/>
          <p:nvPr/>
        </p:nvSpPr>
        <p:spPr>
          <a:xfrm>
            <a:off x="5891696" y="2697353"/>
            <a:ext cx="2694446" cy="1546037"/>
          </a:xfrm>
          <a:prstGeom prst="rect">
            <a:avLst/>
          </a:prstGeom>
          <a:solidFill>
            <a:srgbClr val="FFFFFF">
              <a:alpha val="60000"/>
            </a:srgbClr>
          </a:solidFill>
          <a:ln w="12700">
            <a:solidFill>
              <a:srgbClr val="A6A6A6"/>
            </a:solidFill>
            <a:prstDash val="sysDash"/>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grpSp>
        <p:nvGrpSpPr>
          <p:cNvPr id="49" name="圆角矩形 28">
            <a:extLst>
              <a:ext uri="{FF2B5EF4-FFF2-40B4-BE49-F238E27FC236}">
                <a16:creationId xmlns:a16="http://schemas.microsoft.com/office/drawing/2014/main" id="{9460637D-AEB7-1C5F-C7A4-2FB63CE1288B}"/>
              </a:ext>
            </a:extLst>
          </p:cNvPr>
          <p:cNvGrpSpPr/>
          <p:nvPr/>
        </p:nvGrpSpPr>
        <p:grpSpPr>
          <a:xfrm>
            <a:off x="6078402" y="2534408"/>
            <a:ext cx="2321036" cy="325892"/>
            <a:chOff x="-1" y="-1"/>
            <a:chExt cx="3094713" cy="434520"/>
          </a:xfrm>
        </p:grpSpPr>
        <p:sp>
          <p:nvSpPr>
            <p:cNvPr id="50" name="圆角矩形">
              <a:extLst>
                <a:ext uri="{FF2B5EF4-FFF2-40B4-BE49-F238E27FC236}">
                  <a16:creationId xmlns:a16="http://schemas.microsoft.com/office/drawing/2014/main" id="{7D940EBC-C86C-0A4C-697B-21FA32A04F4E}"/>
                </a:ext>
              </a:extLst>
            </p:cNvPr>
            <p:cNvSpPr/>
            <p:nvPr/>
          </p:nvSpPr>
          <p:spPr>
            <a:xfrm>
              <a:off x="-1" y="-1"/>
              <a:ext cx="3094713" cy="434520"/>
            </a:xfrm>
            <a:prstGeom prst="roundRect">
              <a:avLst>
                <a:gd name="adj" fmla="val 50000"/>
              </a:avLst>
            </a:prstGeom>
            <a:gradFill flip="none" rotWithShape="1">
              <a:gsLst>
                <a:gs pos="10000">
                  <a:srgbClr val="E60012"/>
                </a:gs>
                <a:gs pos="100000">
                  <a:srgbClr val="F26E44"/>
                </a:gs>
              </a:gsLst>
              <a:lin ang="2700000" scaled="0"/>
            </a:gra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51" name="批量核查极速生单">
              <a:extLst>
                <a:ext uri="{FF2B5EF4-FFF2-40B4-BE49-F238E27FC236}">
                  <a16:creationId xmlns:a16="http://schemas.microsoft.com/office/drawing/2014/main" id="{8EC4EDFC-3DDD-6279-C618-0719B43D73D8}"/>
                </a:ext>
              </a:extLst>
            </p:cNvPr>
            <p:cNvSpPr txBox="1"/>
            <p:nvPr/>
          </p:nvSpPr>
          <p:spPr>
            <a:xfrm>
              <a:off x="63631" y="32592"/>
              <a:ext cx="2967448"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350"/>
                <a:t>批量核查极速生单</a:t>
              </a:r>
            </a:p>
          </p:txBody>
        </p:sp>
      </p:grpSp>
      <p:sp>
        <p:nvSpPr>
          <p:cNvPr id="52" name="TextBox 30">
            <a:extLst>
              <a:ext uri="{FF2B5EF4-FFF2-40B4-BE49-F238E27FC236}">
                <a16:creationId xmlns:a16="http://schemas.microsoft.com/office/drawing/2014/main" id="{F735FE5C-FD90-5D2B-159F-0C772F7ED47E}"/>
              </a:ext>
            </a:extLst>
          </p:cNvPr>
          <p:cNvSpPr txBox="1"/>
          <p:nvPr/>
        </p:nvSpPr>
        <p:spPr>
          <a:xfrm>
            <a:off x="6078403" y="3022429"/>
            <a:ext cx="2321033" cy="1010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lnSpc>
                <a:spcPct val="150000"/>
              </a:lnSpc>
              <a:defRPr sz="1400">
                <a:solidFill>
                  <a:srgbClr val="404040"/>
                </a:solidFill>
                <a:latin typeface="微软雅黑"/>
                <a:ea typeface="微软雅黑"/>
                <a:cs typeface="微软雅黑"/>
                <a:sym typeface="微软雅黑"/>
              </a:defRPr>
            </a:pPr>
            <a:r>
              <a:rPr sz="1050"/>
              <a:t>可根据业务员拜访客户时拍摄的商品陈列、销售情况进行核查。</a:t>
            </a:r>
          </a:p>
          <a:p>
            <a:pPr>
              <a:lnSpc>
                <a:spcPct val="150000"/>
              </a:lnSpc>
              <a:defRPr sz="1400">
                <a:solidFill>
                  <a:srgbClr val="404040"/>
                </a:solidFill>
                <a:latin typeface="微软雅黑"/>
                <a:ea typeface="微软雅黑"/>
                <a:cs typeface="微软雅黑"/>
                <a:sym typeface="微软雅黑"/>
              </a:defRPr>
            </a:pPr>
            <a:r>
              <a:rPr sz="1050"/>
              <a:t>根据终端实际情况，按标准进行费用确认，兑付，并提供付款预警。</a:t>
            </a:r>
          </a:p>
        </p:txBody>
      </p:sp>
      <p:sp>
        <p:nvSpPr>
          <p:cNvPr id="53" name="business_150429">
            <a:extLst>
              <a:ext uri="{FF2B5EF4-FFF2-40B4-BE49-F238E27FC236}">
                <a16:creationId xmlns:a16="http://schemas.microsoft.com/office/drawing/2014/main" id="{8E54BACF-DCB0-0914-3741-98E9EA662831}"/>
              </a:ext>
            </a:extLst>
          </p:cNvPr>
          <p:cNvSpPr/>
          <p:nvPr/>
        </p:nvSpPr>
        <p:spPr>
          <a:xfrm>
            <a:off x="1487275" y="1442401"/>
            <a:ext cx="425054" cy="596642"/>
          </a:xfrm>
          <a:custGeom>
            <a:avLst/>
            <a:gdLst/>
            <a:ahLst/>
            <a:cxnLst>
              <a:cxn ang="0">
                <a:pos x="wd2" y="hd2"/>
              </a:cxn>
              <a:cxn ang="5400000">
                <a:pos x="wd2" y="hd2"/>
              </a:cxn>
              <a:cxn ang="10800000">
                <a:pos x="wd2" y="hd2"/>
              </a:cxn>
              <a:cxn ang="16200000">
                <a:pos x="wd2" y="hd2"/>
              </a:cxn>
            </a:cxnLst>
            <a:rect l="0" t="0" r="r" b="b"/>
            <a:pathLst>
              <a:path w="21600" h="21600" extrusionOk="0">
                <a:moveTo>
                  <a:pt x="2890" y="4186"/>
                </a:moveTo>
                <a:lnTo>
                  <a:pt x="4092" y="4186"/>
                </a:lnTo>
                <a:cubicBezTo>
                  <a:pt x="4252" y="4480"/>
                  <a:pt x="5420" y="6717"/>
                  <a:pt x="5589" y="7029"/>
                </a:cubicBezTo>
                <a:lnTo>
                  <a:pt x="5275" y="5822"/>
                </a:lnTo>
                <a:cubicBezTo>
                  <a:pt x="5250" y="5737"/>
                  <a:pt x="5270" y="5652"/>
                  <a:pt x="5325" y="5581"/>
                </a:cubicBezTo>
                <a:lnTo>
                  <a:pt x="5814" y="4945"/>
                </a:lnTo>
                <a:lnTo>
                  <a:pt x="5380" y="4384"/>
                </a:lnTo>
                <a:cubicBezTo>
                  <a:pt x="5350" y="4345"/>
                  <a:pt x="5355" y="4299"/>
                  <a:pt x="5385" y="4260"/>
                </a:cubicBezTo>
                <a:cubicBezTo>
                  <a:pt x="5415" y="4221"/>
                  <a:pt x="5475" y="4186"/>
                  <a:pt x="5535" y="4186"/>
                </a:cubicBezTo>
                <a:lnTo>
                  <a:pt x="6727" y="4186"/>
                </a:lnTo>
                <a:cubicBezTo>
                  <a:pt x="6787" y="4186"/>
                  <a:pt x="6847" y="4221"/>
                  <a:pt x="6877" y="4260"/>
                </a:cubicBezTo>
                <a:cubicBezTo>
                  <a:pt x="6912" y="4299"/>
                  <a:pt x="6912" y="4345"/>
                  <a:pt x="6882" y="4384"/>
                </a:cubicBezTo>
                <a:lnTo>
                  <a:pt x="6448" y="4945"/>
                </a:lnTo>
                <a:lnTo>
                  <a:pt x="6937" y="5577"/>
                </a:lnTo>
                <a:cubicBezTo>
                  <a:pt x="6997" y="5652"/>
                  <a:pt x="7012" y="5741"/>
                  <a:pt x="6987" y="5822"/>
                </a:cubicBezTo>
                <a:lnTo>
                  <a:pt x="6627" y="7029"/>
                </a:lnTo>
                <a:cubicBezTo>
                  <a:pt x="6857" y="6614"/>
                  <a:pt x="7945" y="4601"/>
                  <a:pt x="8170" y="4186"/>
                </a:cubicBezTo>
                <a:lnTo>
                  <a:pt x="9352" y="4186"/>
                </a:lnTo>
                <a:cubicBezTo>
                  <a:pt x="10909" y="4186"/>
                  <a:pt x="12187" y="5091"/>
                  <a:pt x="12192" y="6199"/>
                </a:cubicBezTo>
                <a:lnTo>
                  <a:pt x="12207" y="7796"/>
                </a:lnTo>
                <a:lnTo>
                  <a:pt x="14637" y="6724"/>
                </a:lnTo>
                <a:cubicBezTo>
                  <a:pt x="15201" y="6472"/>
                  <a:pt x="15945" y="6596"/>
                  <a:pt x="16294" y="6997"/>
                </a:cubicBezTo>
                <a:cubicBezTo>
                  <a:pt x="16644" y="7399"/>
                  <a:pt x="16469" y="7924"/>
                  <a:pt x="15905" y="8176"/>
                </a:cubicBezTo>
                <a:lnTo>
                  <a:pt x="11648" y="10054"/>
                </a:lnTo>
                <a:cubicBezTo>
                  <a:pt x="10859" y="10406"/>
                  <a:pt x="9816" y="10005"/>
                  <a:pt x="9811" y="9334"/>
                </a:cubicBezTo>
                <a:lnTo>
                  <a:pt x="9791" y="6209"/>
                </a:lnTo>
                <a:lnTo>
                  <a:pt x="9791" y="6202"/>
                </a:lnTo>
                <a:cubicBezTo>
                  <a:pt x="9791" y="6103"/>
                  <a:pt x="9677" y="6025"/>
                  <a:pt x="9537" y="6025"/>
                </a:cubicBezTo>
                <a:cubicBezTo>
                  <a:pt x="9402" y="6025"/>
                  <a:pt x="9287" y="6106"/>
                  <a:pt x="9287" y="6202"/>
                </a:cubicBezTo>
                <a:lnTo>
                  <a:pt x="9312" y="20574"/>
                </a:lnTo>
                <a:cubicBezTo>
                  <a:pt x="9312" y="21142"/>
                  <a:pt x="8669" y="21600"/>
                  <a:pt x="7875" y="21600"/>
                </a:cubicBezTo>
                <a:cubicBezTo>
                  <a:pt x="7077" y="21600"/>
                  <a:pt x="6433" y="21142"/>
                  <a:pt x="6433" y="20574"/>
                </a:cubicBezTo>
                <a:lnTo>
                  <a:pt x="6433" y="12600"/>
                </a:lnTo>
                <a:cubicBezTo>
                  <a:pt x="6433" y="12476"/>
                  <a:pt x="6293" y="12376"/>
                  <a:pt x="6118" y="12376"/>
                </a:cubicBezTo>
                <a:cubicBezTo>
                  <a:pt x="5949" y="12376"/>
                  <a:pt x="5809" y="12476"/>
                  <a:pt x="5809" y="12600"/>
                </a:cubicBezTo>
                <a:lnTo>
                  <a:pt x="5809" y="20574"/>
                </a:lnTo>
                <a:cubicBezTo>
                  <a:pt x="5809" y="21142"/>
                  <a:pt x="5165" y="21600"/>
                  <a:pt x="4367" y="21600"/>
                </a:cubicBezTo>
                <a:cubicBezTo>
                  <a:pt x="3573" y="21600"/>
                  <a:pt x="2924" y="21142"/>
                  <a:pt x="2924" y="20574"/>
                </a:cubicBezTo>
                <a:lnTo>
                  <a:pt x="2924" y="6209"/>
                </a:lnTo>
                <a:cubicBezTo>
                  <a:pt x="2924" y="6117"/>
                  <a:pt x="2820" y="6039"/>
                  <a:pt x="2690" y="6039"/>
                </a:cubicBezTo>
                <a:cubicBezTo>
                  <a:pt x="2555" y="6039"/>
                  <a:pt x="2450" y="6113"/>
                  <a:pt x="2450" y="6209"/>
                </a:cubicBezTo>
                <a:lnTo>
                  <a:pt x="2405" y="12486"/>
                </a:lnTo>
                <a:cubicBezTo>
                  <a:pt x="2400" y="12958"/>
                  <a:pt x="1861" y="13338"/>
                  <a:pt x="1203" y="13338"/>
                </a:cubicBezTo>
                <a:lnTo>
                  <a:pt x="1198" y="13338"/>
                </a:lnTo>
                <a:cubicBezTo>
                  <a:pt x="534" y="13335"/>
                  <a:pt x="0" y="12951"/>
                  <a:pt x="0" y="12479"/>
                </a:cubicBezTo>
                <a:lnTo>
                  <a:pt x="45" y="6199"/>
                </a:lnTo>
                <a:cubicBezTo>
                  <a:pt x="55" y="5091"/>
                  <a:pt x="1327" y="4186"/>
                  <a:pt x="2890" y="4186"/>
                </a:cubicBezTo>
                <a:close/>
                <a:moveTo>
                  <a:pt x="19448" y="4097"/>
                </a:moveTo>
                <a:lnTo>
                  <a:pt x="19448" y="4790"/>
                </a:lnTo>
                <a:cubicBezTo>
                  <a:pt x="19938" y="4676"/>
                  <a:pt x="19903" y="4311"/>
                  <a:pt x="19608" y="4165"/>
                </a:cubicBezTo>
                <a:cubicBezTo>
                  <a:pt x="19563" y="4140"/>
                  <a:pt x="19508" y="4119"/>
                  <a:pt x="19448" y="4097"/>
                </a:cubicBezTo>
                <a:close/>
                <a:moveTo>
                  <a:pt x="18116" y="1843"/>
                </a:moveTo>
                <a:cubicBezTo>
                  <a:pt x="17801" y="1974"/>
                  <a:pt x="17746" y="2322"/>
                  <a:pt x="18116" y="2496"/>
                </a:cubicBezTo>
                <a:close/>
                <a:moveTo>
                  <a:pt x="6118" y="83"/>
                </a:moveTo>
                <a:cubicBezTo>
                  <a:pt x="7493" y="83"/>
                  <a:pt x="8607" y="875"/>
                  <a:pt x="8607" y="1852"/>
                </a:cubicBezTo>
                <a:cubicBezTo>
                  <a:pt x="8607" y="2829"/>
                  <a:pt x="7493" y="3621"/>
                  <a:pt x="6118" y="3621"/>
                </a:cubicBezTo>
                <a:cubicBezTo>
                  <a:pt x="4744" y="3621"/>
                  <a:pt x="3629" y="2829"/>
                  <a:pt x="3629" y="1852"/>
                </a:cubicBezTo>
                <a:cubicBezTo>
                  <a:pt x="3629" y="875"/>
                  <a:pt x="4744" y="83"/>
                  <a:pt x="6118" y="83"/>
                </a:cubicBezTo>
                <a:close/>
                <a:moveTo>
                  <a:pt x="18784" y="0"/>
                </a:moveTo>
                <a:cubicBezTo>
                  <a:pt x="19149" y="0"/>
                  <a:pt x="19448" y="213"/>
                  <a:pt x="19448" y="472"/>
                </a:cubicBezTo>
                <a:lnTo>
                  <a:pt x="19448" y="739"/>
                </a:lnTo>
                <a:cubicBezTo>
                  <a:pt x="19853" y="785"/>
                  <a:pt x="20267" y="881"/>
                  <a:pt x="20661" y="1001"/>
                </a:cubicBezTo>
                <a:cubicBezTo>
                  <a:pt x="20856" y="1062"/>
                  <a:pt x="21006" y="1175"/>
                  <a:pt x="21076" y="1314"/>
                </a:cubicBezTo>
                <a:cubicBezTo>
                  <a:pt x="21141" y="1456"/>
                  <a:pt x="21126" y="1608"/>
                  <a:pt x="21031" y="1740"/>
                </a:cubicBezTo>
                <a:cubicBezTo>
                  <a:pt x="20841" y="1992"/>
                  <a:pt x="20407" y="2098"/>
                  <a:pt x="20043" y="1981"/>
                </a:cubicBezTo>
                <a:cubicBezTo>
                  <a:pt x="19858" y="1921"/>
                  <a:pt x="19648" y="1864"/>
                  <a:pt x="19448" y="1825"/>
                </a:cubicBezTo>
                <a:lnTo>
                  <a:pt x="19448" y="2812"/>
                </a:lnTo>
                <a:cubicBezTo>
                  <a:pt x="20677" y="3061"/>
                  <a:pt x="21600" y="3363"/>
                  <a:pt x="21600" y="4339"/>
                </a:cubicBezTo>
                <a:cubicBezTo>
                  <a:pt x="21600" y="5276"/>
                  <a:pt x="20736" y="5770"/>
                  <a:pt x="19448" y="5873"/>
                </a:cubicBezTo>
                <a:lnTo>
                  <a:pt x="19448" y="6295"/>
                </a:lnTo>
                <a:cubicBezTo>
                  <a:pt x="19448" y="6558"/>
                  <a:pt x="19149" y="6771"/>
                  <a:pt x="18784" y="6771"/>
                </a:cubicBezTo>
                <a:cubicBezTo>
                  <a:pt x="18415" y="6771"/>
                  <a:pt x="18116" y="6558"/>
                  <a:pt x="18116" y="6295"/>
                </a:cubicBezTo>
                <a:lnTo>
                  <a:pt x="18116" y="5855"/>
                </a:lnTo>
                <a:cubicBezTo>
                  <a:pt x="17601" y="5802"/>
                  <a:pt x="17067" y="5699"/>
                  <a:pt x="16573" y="5546"/>
                </a:cubicBezTo>
                <a:cubicBezTo>
                  <a:pt x="16378" y="5482"/>
                  <a:pt x="16224" y="5369"/>
                  <a:pt x="16154" y="5227"/>
                </a:cubicBezTo>
                <a:cubicBezTo>
                  <a:pt x="16084" y="5085"/>
                  <a:pt x="16094" y="4925"/>
                  <a:pt x="16189" y="4790"/>
                </a:cubicBezTo>
                <a:cubicBezTo>
                  <a:pt x="16383" y="4516"/>
                  <a:pt x="16853" y="4399"/>
                  <a:pt x="17247" y="4531"/>
                </a:cubicBezTo>
                <a:cubicBezTo>
                  <a:pt x="17517" y="4619"/>
                  <a:pt x="17831" y="4705"/>
                  <a:pt x="18116" y="4758"/>
                </a:cubicBezTo>
                <a:lnTo>
                  <a:pt x="18116" y="3774"/>
                </a:lnTo>
                <a:cubicBezTo>
                  <a:pt x="16947" y="3529"/>
                  <a:pt x="16159" y="3196"/>
                  <a:pt x="16159" y="2358"/>
                </a:cubicBezTo>
                <a:cubicBezTo>
                  <a:pt x="16159" y="1573"/>
                  <a:pt x="16818" y="937"/>
                  <a:pt x="18116" y="753"/>
                </a:cubicBezTo>
                <a:lnTo>
                  <a:pt x="18116" y="472"/>
                </a:lnTo>
                <a:cubicBezTo>
                  <a:pt x="18116" y="213"/>
                  <a:pt x="18415" y="0"/>
                  <a:pt x="18784" y="0"/>
                </a:cubicBezTo>
                <a:close/>
              </a:path>
            </a:pathLst>
          </a:custGeom>
          <a:solidFill>
            <a:srgbClr val="FFFFFF"/>
          </a:solidFill>
          <a:ln w="12700">
            <a:miter lim="400000"/>
          </a:ln>
        </p:spPr>
        <p:txBody>
          <a:bodyPr lIns="0" tIns="0" rIns="0" bIns="0"/>
          <a:lstStyle/>
          <a:p>
            <a:pPr>
              <a:defRPr>
                <a:latin typeface="微软雅黑"/>
                <a:ea typeface="微软雅黑"/>
                <a:cs typeface="微软雅黑"/>
                <a:sym typeface="微软雅黑"/>
              </a:defRPr>
            </a:pPr>
            <a:endParaRPr sz="1350"/>
          </a:p>
        </p:txBody>
      </p:sp>
      <p:sp>
        <p:nvSpPr>
          <p:cNvPr id="54" name="files_317797">
            <a:extLst>
              <a:ext uri="{FF2B5EF4-FFF2-40B4-BE49-F238E27FC236}">
                <a16:creationId xmlns:a16="http://schemas.microsoft.com/office/drawing/2014/main" id="{24FF460D-4349-2966-25FB-46B7C78ABEF0}"/>
              </a:ext>
            </a:extLst>
          </p:cNvPr>
          <p:cNvSpPr/>
          <p:nvPr/>
        </p:nvSpPr>
        <p:spPr>
          <a:xfrm>
            <a:off x="4072046" y="1494381"/>
            <a:ext cx="580811" cy="492683"/>
          </a:xfrm>
          <a:custGeom>
            <a:avLst/>
            <a:gdLst/>
            <a:ahLst/>
            <a:cxnLst>
              <a:cxn ang="0">
                <a:pos x="wd2" y="hd2"/>
              </a:cxn>
              <a:cxn ang="5400000">
                <a:pos x="wd2" y="hd2"/>
              </a:cxn>
              <a:cxn ang="10800000">
                <a:pos x="wd2" y="hd2"/>
              </a:cxn>
              <a:cxn ang="16200000">
                <a:pos x="wd2" y="hd2"/>
              </a:cxn>
            </a:cxnLst>
            <a:rect l="0" t="0" r="r" b="b"/>
            <a:pathLst>
              <a:path w="21600" h="21600" extrusionOk="0">
                <a:moveTo>
                  <a:pt x="14025" y="0"/>
                </a:moveTo>
                <a:lnTo>
                  <a:pt x="12902" y="3331"/>
                </a:lnTo>
                <a:lnTo>
                  <a:pt x="11695" y="3331"/>
                </a:lnTo>
                <a:cubicBezTo>
                  <a:pt x="11695" y="3331"/>
                  <a:pt x="11695" y="3380"/>
                  <a:pt x="11695" y="3380"/>
                </a:cubicBezTo>
                <a:lnTo>
                  <a:pt x="8116" y="3380"/>
                </a:lnTo>
                <a:cubicBezTo>
                  <a:pt x="6825" y="3380"/>
                  <a:pt x="5743" y="4555"/>
                  <a:pt x="5743" y="5976"/>
                </a:cubicBezTo>
                <a:lnTo>
                  <a:pt x="5743" y="6073"/>
                </a:lnTo>
                <a:lnTo>
                  <a:pt x="4453" y="6024"/>
                </a:lnTo>
                <a:lnTo>
                  <a:pt x="4453" y="4800"/>
                </a:lnTo>
                <a:lnTo>
                  <a:pt x="0" y="4800"/>
                </a:lnTo>
                <a:lnTo>
                  <a:pt x="0" y="16016"/>
                </a:lnTo>
                <a:lnTo>
                  <a:pt x="4453" y="16016"/>
                </a:lnTo>
                <a:lnTo>
                  <a:pt x="4453" y="15086"/>
                </a:lnTo>
                <a:lnTo>
                  <a:pt x="5827" y="15086"/>
                </a:lnTo>
                <a:cubicBezTo>
                  <a:pt x="6076" y="16212"/>
                  <a:pt x="7034" y="16996"/>
                  <a:pt x="8116" y="16996"/>
                </a:cubicBezTo>
                <a:lnTo>
                  <a:pt x="8407" y="16996"/>
                </a:lnTo>
                <a:lnTo>
                  <a:pt x="8032" y="18122"/>
                </a:lnTo>
                <a:lnTo>
                  <a:pt x="15607" y="21600"/>
                </a:lnTo>
                <a:lnTo>
                  <a:pt x="21600" y="3478"/>
                </a:lnTo>
                <a:lnTo>
                  <a:pt x="14025" y="0"/>
                </a:lnTo>
                <a:close/>
                <a:moveTo>
                  <a:pt x="8116" y="15673"/>
                </a:moveTo>
                <a:cubicBezTo>
                  <a:pt x="7408" y="15673"/>
                  <a:pt x="6867" y="15135"/>
                  <a:pt x="6867" y="14449"/>
                </a:cubicBezTo>
                <a:lnTo>
                  <a:pt x="6867" y="13812"/>
                </a:lnTo>
                <a:lnTo>
                  <a:pt x="4453" y="13812"/>
                </a:lnTo>
                <a:lnTo>
                  <a:pt x="4453" y="7347"/>
                </a:lnTo>
                <a:lnTo>
                  <a:pt x="6867" y="7396"/>
                </a:lnTo>
                <a:lnTo>
                  <a:pt x="6867" y="5976"/>
                </a:lnTo>
                <a:cubicBezTo>
                  <a:pt x="6867" y="5241"/>
                  <a:pt x="7408" y="4653"/>
                  <a:pt x="8116" y="4653"/>
                </a:cubicBezTo>
                <a:lnTo>
                  <a:pt x="14025" y="4653"/>
                </a:lnTo>
                <a:cubicBezTo>
                  <a:pt x="14025" y="4653"/>
                  <a:pt x="14025" y="4653"/>
                  <a:pt x="14025" y="4653"/>
                </a:cubicBezTo>
                <a:cubicBezTo>
                  <a:pt x="14234" y="4653"/>
                  <a:pt x="14442" y="4947"/>
                  <a:pt x="14442" y="5241"/>
                </a:cubicBezTo>
                <a:cubicBezTo>
                  <a:pt x="14442" y="5584"/>
                  <a:pt x="14234" y="5829"/>
                  <a:pt x="14025" y="5829"/>
                </a:cubicBezTo>
                <a:lnTo>
                  <a:pt x="11695" y="5878"/>
                </a:lnTo>
                <a:lnTo>
                  <a:pt x="11570" y="5878"/>
                </a:lnTo>
                <a:cubicBezTo>
                  <a:pt x="11279" y="5878"/>
                  <a:pt x="11029" y="6171"/>
                  <a:pt x="11029" y="6514"/>
                </a:cubicBezTo>
                <a:cubicBezTo>
                  <a:pt x="11029" y="7053"/>
                  <a:pt x="11029" y="7151"/>
                  <a:pt x="10321" y="7151"/>
                </a:cubicBezTo>
                <a:lnTo>
                  <a:pt x="8324" y="7151"/>
                </a:lnTo>
                <a:cubicBezTo>
                  <a:pt x="8032" y="7151"/>
                  <a:pt x="7783" y="7445"/>
                  <a:pt x="7783" y="7788"/>
                </a:cubicBezTo>
                <a:cubicBezTo>
                  <a:pt x="7783" y="8131"/>
                  <a:pt x="8032" y="8424"/>
                  <a:pt x="8324" y="8424"/>
                </a:cubicBezTo>
                <a:lnTo>
                  <a:pt x="10321" y="8424"/>
                </a:lnTo>
                <a:cubicBezTo>
                  <a:pt x="10654" y="8424"/>
                  <a:pt x="10987" y="8424"/>
                  <a:pt x="11279" y="8278"/>
                </a:cubicBezTo>
                <a:lnTo>
                  <a:pt x="8823" y="15673"/>
                </a:lnTo>
                <a:lnTo>
                  <a:pt x="8116" y="15673"/>
                </a:lnTo>
                <a:close/>
                <a:moveTo>
                  <a:pt x="13817" y="13861"/>
                </a:moveTo>
                <a:cubicBezTo>
                  <a:pt x="12361" y="13224"/>
                  <a:pt x="11653" y="11314"/>
                  <a:pt x="12236" y="9600"/>
                </a:cubicBezTo>
                <a:cubicBezTo>
                  <a:pt x="12777" y="7935"/>
                  <a:pt x="14400" y="7102"/>
                  <a:pt x="15815" y="7739"/>
                </a:cubicBezTo>
                <a:cubicBezTo>
                  <a:pt x="17272" y="8424"/>
                  <a:pt x="17979" y="10286"/>
                  <a:pt x="17397" y="12000"/>
                </a:cubicBezTo>
                <a:cubicBezTo>
                  <a:pt x="16855" y="13665"/>
                  <a:pt x="15232" y="14498"/>
                  <a:pt x="13817" y="13861"/>
                </a:cubicBezTo>
                <a:close/>
                <a:moveTo>
                  <a:pt x="14858" y="10384"/>
                </a:moveTo>
                <a:lnTo>
                  <a:pt x="15316" y="10678"/>
                </a:lnTo>
                <a:lnTo>
                  <a:pt x="14899" y="11755"/>
                </a:lnTo>
                <a:lnTo>
                  <a:pt x="15024" y="11804"/>
                </a:lnTo>
                <a:lnTo>
                  <a:pt x="15191" y="11902"/>
                </a:lnTo>
                <a:lnTo>
                  <a:pt x="15440" y="12098"/>
                </a:lnTo>
                <a:cubicBezTo>
                  <a:pt x="15482" y="12196"/>
                  <a:pt x="15524" y="12294"/>
                  <a:pt x="15565" y="12490"/>
                </a:cubicBezTo>
                <a:lnTo>
                  <a:pt x="16523" y="10041"/>
                </a:lnTo>
                <a:lnTo>
                  <a:pt x="17064" y="10335"/>
                </a:lnTo>
                <a:lnTo>
                  <a:pt x="15773" y="13616"/>
                </a:lnTo>
                <a:lnTo>
                  <a:pt x="15232" y="13371"/>
                </a:lnTo>
                <a:cubicBezTo>
                  <a:pt x="15316" y="13078"/>
                  <a:pt x="15191" y="12833"/>
                  <a:pt x="14816" y="12637"/>
                </a:cubicBezTo>
                <a:lnTo>
                  <a:pt x="14608" y="12539"/>
                </a:lnTo>
                <a:lnTo>
                  <a:pt x="14400" y="13029"/>
                </a:lnTo>
                <a:lnTo>
                  <a:pt x="13942" y="12784"/>
                </a:lnTo>
                <a:lnTo>
                  <a:pt x="14109" y="12294"/>
                </a:lnTo>
                <a:lnTo>
                  <a:pt x="13609" y="12000"/>
                </a:lnTo>
                <a:lnTo>
                  <a:pt x="13443" y="11951"/>
                </a:lnTo>
                <a:lnTo>
                  <a:pt x="13068" y="11657"/>
                </a:lnTo>
                <a:cubicBezTo>
                  <a:pt x="12694" y="11363"/>
                  <a:pt x="12652" y="10776"/>
                  <a:pt x="12985" y="9943"/>
                </a:cubicBezTo>
                <a:cubicBezTo>
                  <a:pt x="13193" y="9355"/>
                  <a:pt x="13401" y="9012"/>
                  <a:pt x="13609" y="8914"/>
                </a:cubicBezTo>
                <a:cubicBezTo>
                  <a:pt x="13817" y="8767"/>
                  <a:pt x="14109" y="8816"/>
                  <a:pt x="14483" y="9012"/>
                </a:cubicBezTo>
                <a:lnTo>
                  <a:pt x="14650" y="9110"/>
                </a:lnTo>
                <a:lnTo>
                  <a:pt x="14358" y="9894"/>
                </a:lnTo>
                <a:lnTo>
                  <a:pt x="14275" y="9845"/>
                </a:lnTo>
                <a:cubicBezTo>
                  <a:pt x="14067" y="9747"/>
                  <a:pt x="13942" y="9698"/>
                  <a:pt x="13859" y="9747"/>
                </a:cubicBezTo>
                <a:cubicBezTo>
                  <a:pt x="13734" y="9796"/>
                  <a:pt x="13651" y="9943"/>
                  <a:pt x="13568" y="10188"/>
                </a:cubicBezTo>
                <a:cubicBezTo>
                  <a:pt x="13443" y="10482"/>
                  <a:pt x="13401" y="10727"/>
                  <a:pt x="13443" y="10824"/>
                </a:cubicBezTo>
                <a:cubicBezTo>
                  <a:pt x="13484" y="10971"/>
                  <a:pt x="13609" y="11069"/>
                  <a:pt x="13859" y="11216"/>
                </a:cubicBezTo>
                <a:lnTo>
                  <a:pt x="14400" y="11510"/>
                </a:lnTo>
                <a:lnTo>
                  <a:pt x="14858" y="10384"/>
                </a:lnTo>
                <a:close/>
              </a:path>
            </a:pathLst>
          </a:custGeom>
          <a:solidFill>
            <a:srgbClr val="FFFFFF"/>
          </a:solidFill>
          <a:ln w="12700">
            <a:miter lim="400000"/>
          </a:ln>
        </p:spPr>
        <p:txBody>
          <a:bodyPr lIns="0" tIns="0" rIns="0" bIns="0"/>
          <a:lstStyle/>
          <a:p>
            <a:pPr>
              <a:defRPr>
                <a:latin typeface="微软雅黑"/>
                <a:ea typeface="微软雅黑"/>
                <a:cs typeface="微软雅黑"/>
                <a:sym typeface="微软雅黑"/>
              </a:defRPr>
            </a:pPr>
            <a:endParaRPr sz="1350"/>
          </a:p>
        </p:txBody>
      </p:sp>
      <p:sp>
        <p:nvSpPr>
          <p:cNvPr id="55" name="studying_268093">
            <a:extLst>
              <a:ext uri="{FF2B5EF4-FFF2-40B4-BE49-F238E27FC236}">
                <a16:creationId xmlns:a16="http://schemas.microsoft.com/office/drawing/2014/main" id="{FE2897CF-D17D-E067-4FAB-6B63FEF49702}"/>
              </a:ext>
            </a:extLst>
          </p:cNvPr>
          <p:cNvSpPr/>
          <p:nvPr/>
        </p:nvSpPr>
        <p:spPr>
          <a:xfrm>
            <a:off x="6942119" y="1519690"/>
            <a:ext cx="593589" cy="442075"/>
          </a:xfrm>
          <a:custGeom>
            <a:avLst/>
            <a:gdLst/>
            <a:ahLst/>
            <a:cxnLst>
              <a:cxn ang="0">
                <a:pos x="wd2" y="hd2"/>
              </a:cxn>
              <a:cxn ang="5400000">
                <a:pos x="wd2" y="hd2"/>
              </a:cxn>
              <a:cxn ang="10800000">
                <a:pos x="wd2" y="hd2"/>
              </a:cxn>
              <a:cxn ang="16200000">
                <a:pos x="wd2" y="hd2"/>
              </a:cxn>
            </a:cxnLst>
            <a:rect l="0" t="0" r="r" b="b"/>
            <a:pathLst>
              <a:path w="21484" h="21486" extrusionOk="0">
                <a:moveTo>
                  <a:pt x="1825" y="15384"/>
                </a:moveTo>
                <a:lnTo>
                  <a:pt x="1916" y="15992"/>
                </a:lnTo>
                <a:lnTo>
                  <a:pt x="2473" y="15992"/>
                </a:lnTo>
                <a:cubicBezTo>
                  <a:pt x="2215" y="15916"/>
                  <a:pt x="1979" y="15709"/>
                  <a:pt x="1825" y="15384"/>
                </a:cubicBezTo>
                <a:close/>
                <a:moveTo>
                  <a:pt x="12283" y="10503"/>
                </a:moveTo>
                <a:lnTo>
                  <a:pt x="14082" y="10503"/>
                </a:lnTo>
                <a:cubicBezTo>
                  <a:pt x="14255" y="10651"/>
                  <a:pt x="14460" y="10735"/>
                  <a:pt x="14670" y="10744"/>
                </a:cubicBezTo>
                <a:lnTo>
                  <a:pt x="14670" y="11870"/>
                </a:lnTo>
                <a:lnTo>
                  <a:pt x="12283" y="11870"/>
                </a:lnTo>
                <a:close/>
                <a:moveTo>
                  <a:pt x="11530" y="10503"/>
                </a:moveTo>
                <a:lnTo>
                  <a:pt x="11841" y="10503"/>
                </a:lnTo>
                <a:lnTo>
                  <a:pt x="11841" y="11870"/>
                </a:lnTo>
                <a:lnTo>
                  <a:pt x="11530" y="11870"/>
                </a:lnTo>
                <a:cubicBezTo>
                  <a:pt x="11449" y="11870"/>
                  <a:pt x="11380" y="11782"/>
                  <a:pt x="11380" y="11668"/>
                </a:cubicBezTo>
                <a:lnTo>
                  <a:pt x="11380" y="10706"/>
                </a:lnTo>
                <a:cubicBezTo>
                  <a:pt x="11380" y="10596"/>
                  <a:pt x="11449" y="10503"/>
                  <a:pt x="11530" y="10503"/>
                </a:cubicBezTo>
                <a:close/>
                <a:moveTo>
                  <a:pt x="11909" y="8544"/>
                </a:moveTo>
                <a:lnTo>
                  <a:pt x="13623" y="8544"/>
                </a:lnTo>
                <a:cubicBezTo>
                  <a:pt x="13523" y="8856"/>
                  <a:pt x="13498" y="9219"/>
                  <a:pt x="13570" y="9574"/>
                </a:cubicBezTo>
                <a:cubicBezTo>
                  <a:pt x="13592" y="9692"/>
                  <a:pt x="13627" y="9806"/>
                  <a:pt x="13667" y="9907"/>
                </a:cubicBezTo>
                <a:lnTo>
                  <a:pt x="11909" y="9907"/>
                </a:lnTo>
                <a:close/>
                <a:moveTo>
                  <a:pt x="11111" y="8544"/>
                </a:moveTo>
                <a:lnTo>
                  <a:pt x="11512" y="8544"/>
                </a:lnTo>
                <a:lnTo>
                  <a:pt x="11512" y="9907"/>
                </a:lnTo>
                <a:lnTo>
                  <a:pt x="11111" y="9907"/>
                </a:lnTo>
                <a:cubicBezTo>
                  <a:pt x="11029" y="9907"/>
                  <a:pt x="10963" y="9818"/>
                  <a:pt x="10963" y="9709"/>
                </a:cubicBezTo>
                <a:lnTo>
                  <a:pt x="10963" y="8746"/>
                </a:lnTo>
                <a:cubicBezTo>
                  <a:pt x="10963" y="8632"/>
                  <a:pt x="11029" y="8544"/>
                  <a:pt x="11111" y="8544"/>
                </a:cubicBezTo>
                <a:close/>
                <a:moveTo>
                  <a:pt x="2703" y="8472"/>
                </a:moveTo>
                <a:cubicBezTo>
                  <a:pt x="2757" y="8472"/>
                  <a:pt x="3663" y="8480"/>
                  <a:pt x="3663" y="8480"/>
                </a:cubicBezTo>
                <a:cubicBezTo>
                  <a:pt x="4245" y="8484"/>
                  <a:pt x="4711" y="9126"/>
                  <a:pt x="4701" y="9902"/>
                </a:cubicBezTo>
                <a:lnTo>
                  <a:pt x="4692" y="10717"/>
                </a:lnTo>
                <a:lnTo>
                  <a:pt x="4469" y="10767"/>
                </a:lnTo>
                <a:lnTo>
                  <a:pt x="3858" y="9919"/>
                </a:lnTo>
                <a:lnTo>
                  <a:pt x="4462" y="11324"/>
                </a:lnTo>
                <a:lnTo>
                  <a:pt x="6272" y="10911"/>
                </a:lnTo>
                <a:cubicBezTo>
                  <a:pt x="6611" y="10831"/>
                  <a:pt x="6936" y="11139"/>
                  <a:pt x="6992" y="11594"/>
                </a:cubicBezTo>
                <a:cubicBezTo>
                  <a:pt x="7033" y="11907"/>
                  <a:pt x="6939" y="12206"/>
                  <a:pt x="6766" y="12388"/>
                </a:cubicBezTo>
                <a:cubicBezTo>
                  <a:pt x="6769" y="12388"/>
                  <a:pt x="6769" y="12388"/>
                  <a:pt x="6769" y="12388"/>
                </a:cubicBezTo>
                <a:lnTo>
                  <a:pt x="15224" y="12388"/>
                </a:lnTo>
                <a:cubicBezTo>
                  <a:pt x="15489" y="12388"/>
                  <a:pt x="15706" y="12679"/>
                  <a:pt x="15706" y="13033"/>
                </a:cubicBezTo>
                <a:cubicBezTo>
                  <a:pt x="15706" y="13392"/>
                  <a:pt x="15489" y="13679"/>
                  <a:pt x="15224" y="13679"/>
                </a:cubicBezTo>
                <a:lnTo>
                  <a:pt x="15020" y="13679"/>
                </a:lnTo>
                <a:lnTo>
                  <a:pt x="15020" y="20764"/>
                </a:lnTo>
                <a:cubicBezTo>
                  <a:pt x="15020" y="21157"/>
                  <a:pt x="14784" y="21473"/>
                  <a:pt x="14491" y="21473"/>
                </a:cubicBezTo>
                <a:cubicBezTo>
                  <a:pt x="14202" y="21473"/>
                  <a:pt x="13962" y="21157"/>
                  <a:pt x="13962" y="20764"/>
                </a:cubicBezTo>
                <a:lnTo>
                  <a:pt x="13962" y="13679"/>
                </a:lnTo>
                <a:lnTo>
                  <a:pt x="8059" y="13679"/>
                </a:lnTo>
                <a:lnTo>
                  <a:pt x="8059" y="20794"/>
                </a:lnTo>
                <a:cubicBezTo>
                  <a:pt x="8059" y="21170"/>
                  <a:pt x="7832" y="21473"/>
                  <a:pt x="7552" y="21473"/>
                </a:cubicBezTo>
                <a:cubicBezTo>
                  <a:pt x="7181" y="21473"/>
                  <a:pt x="7002" y="21123"/>
                  <a:pt x="7002" y="20794"/>
                </a:cubicBezTo>
                <a:lnTo>
                  <a:pt x="7002" y="13679"/>
                </a:lnTo>
                <a:lnTo>
                  <a:pt x="6769" y="13679"/>
                </a:lnTo>
                <a:cubicBezTo>
                  <a:pt x="6508" y="13679"/>
                  <a:pt x="6287" y="13396"/>
                  <a:pt x="6287" y="13033"/>
                </a:cubicBezTo>
                <a:cubicBezTo>
                  <a:pt x="6287" y="12852"/>
                  <a:pt x="6344" y="12692"/>
                  <a:pt x="6432" y="12573"/>
                </a:cubicBezTo>
                <a:cubicBezTo>
                  <a:pt x="4047" y="13122"/>
                  <a:pt x="4214" y="13088"/>
                  <a:pt x="4138" y="13088"/>
                </a:cubicBezTo>
                <a:cubicBezTo>
                  <a:pt x="3918" y="13088"/>
                  <a:pt x="3710" y="12932"/>
                  <a:pt x="3597" y="12666"/>
                </a:cubicBezTo>
                <a:lnTo>
                  <a:pt x="2776" y="10755"/>
                </a:lnTo>
                <a:lnTo>
                  <a:pt x="3244" y="12941"/>
                </a:lnTo>
                <a:cubicBezTo>
                  <a:pt x="3348" y="13434"/>
                  <a:pt x="3716" y="13755"/>
                  <a:pt x="4100" y="13666"/>
                </a:cubicBezTo>
                <a:cubicBezTo>
                  <a:pt x="4387" y="13599"/>
                  <a:pt x="4195" y="13641"/>
                  <a:pt x="4660" y="13536"/>
                </a:cubicBezTo>
                <a:lnTo>
                  <a:pt x="4654" y="14067"/>
                </a:lnTo>
                <a:lnTo>
                  <a:pt x="6375" y="14063"/>
                </a:lnTo>
                <a:lnTo>
                  <a:pt x="6379" y="14063"/>
                </a:lnTo>
                <a:cubicBezTo>
                  <a:pt x="6451" y="14063"/>
                  <a:pt x="6520" y="14076"/>
                  <a:pt x="6589" y="14105"/>
                </a:cubicBezTo>
                <a:lnTo>
                  <a:pt x="6589" y="17287"/>
                </a:lnTo>
                <a:lnTo>
                  <a:pt x="5667" y="20802"/>
                </a:lnTo>
                <a:cubicBezTo>
                  <a:pt x="5529" y="21326"/>
                  <a:pt x="5104" y="21600"/>
                  <a:pt x="4711" y="21414"/>
                </a:cubicBezTo>
                <a:cubicBezTo>
                  <a:pt x="4321" y="21233"/>
                  <a:pt x="4116" y="20659"/>
                  <a:pt x="4255" y="20136"/>
                </a:cubicBezTo>
                <a:lnTo>
                  <a:pt x="5318" y="16076"/>
                </a:lnTo>
                <a:lnTo>
                  <a:pt x="4834" y="16076"/>
                </a:lnTo>
                <a:lnTo>
                  <a:pt x="4494" y="17380"/>
                </a:lnTo>
                <a:lnTo>
                  <a:pt x="2212" y="17380"/>
                </a:lnTo>
                <a:lnTo>
                  <a:pt x="1869" y="18566"/>
                </a:lnTo>
                <a:lnTo>
                  <a:pt x="4182" y="18566"/>
                </a:lnTo>
                <a:lnTo>
                  <a:pt x="3940" y="19490"/>
                </a:lnTo>
                <a:lnTo>
                  <a:pt x="1605" y="19490"/>
                </a:lnTo>
                <a:lnTo>
                  <a:pt x="1123" y="21165"/>
                </a:lnTo>
                <a:cubicBezTo>
                  <a:pt x="1054" y="21402"/>
                  <a:pt x="856" y="21524"/>
                  <a:pt x="677" y="21431"/>
                </a:cubicBezTo>
                <a:cubicBezTo>
                  <a:pt x="500" y="21338"/>
                  <a:pt x="412" y="21073"/>
                  <a:pt x="478" y="20832"/>
                </a:cubicBezTo>
                <a:lnTo>
                  <a:pt x="1473" y="17380"/>
                </a:lnTo>
                <a:cubicBezTo>
                  <a:pt x="1234" y="17367"/>
                  <a:pt x="1029" y="17139"/>
                  <a:pt x="982" y="16819"/>
                </a:cubicBezTo>
                <a:lnTo>
                  <a:pt x="9" y="10181"/>
                </a:lnTo>
                <a:cubicBezTo>
                  <a:pt x="-44" y="9805"/>
                  <a:pt x="139" y="9442"/>
                  <a:pt x="419" y="9370"/>
                </a:cubicBezTo>
                <a:cubicBezTo>
                  <a:pt x="699" y="9294"/>
                  <a:pt x="969" y="9539"/>
                  <a:pt x="1023" y="9915"/>
                </a:cubicBezTo>
                <a:lnTo>
                  <a:pt x="1658" y="14245"/>
                </a:lnTo>
                <a:lnTo>
                  <a:pt x="1649" y="9877"/>
                </a:lnTo>
                <a:cubicBezTo>
                  <a:pt x="1649" y="9096"/>
                  <a:pt x="2121" y="8463"/>
                  <a:pt x="2703" y="8472"/>
                </a:cubicBezTo>
                <a:close/>
                <a:moveTo>
                  <a:pt x="8196" y="8224"/>
                </a:moveTo>
                <a:lnTo>
                  <a:pt x="8633" y="9081"/>
                </a:lnTo>
                <a:lnTo>
                  <a:pt x="7897" y="12190"/>
                </a:lnTo>
                <a:cubicBezTo>
                  <a:pt x="7872" y="12304"/>
                  <a:pt x="7783" y="12363"/>
                  <a:pt x="7699" y="12329"/>
                </a:cubicBezTo>
                <a:lnTo>
                  <a:pt x="7359" y="12186"/>
                </a:lnTo>
                <a:cubicBezTo>
                  <a:pt x="7412" y="11975"/>
                  <a:pt x="7428" y="11747"/>
                  <a:pt x="7400" y="11515"/>
                </a:cubicBezTo>
                <a:cubicBezTo>
                  <a:pt x="7400" y="11511"/>
                  <a:pt x="7400" y="11507"/>
                  <a:pt x="7396" y="11502"/>
                </a:cubicBezTo>
                <a:cubicBezTo>
                  <a:pt x="7318" y="10882"/>
                  <a:pt x="6943" y="10431"/>
                  <a:pt x="6500" y="10359"/>
                </a:cubicBezTo>
                <a:lnTo>
                  <a:pt x="6896" y="8688"/>
                </a:lnTo>
                <a:cubicBezTo>
                  <a:pt x="6937" y="8515"/>
                  <a:pt x="7076" y="8418"/>
                  <a:pt x="7205" y="8473"/>
                </a:cubicBezTo>
                <a:lnTo>
                  <a:pt x="7894" y="8764"/>
                </a:lnTo>
                <a:lnTo>
                  <a:pt x="8013" y="8262"/>
                </a:lnTo>
                <a:cubicBezTo>
                  <a:pt x="8038" y="8152"/>
                  <a:pt x="8148" y="8131"/>
                  <a:pt x="8196" y="8224"/>
                </a:cubicBezTo>
                <a:close/>
                <a:moveTo>
                  <a:pt x="14438" y="6517"/>
                </a:moveTo>
                <a:lnTo>
                  <a:pt x="14649" y="6517"/>
                </a:lnTo>
                <a:cubicBezTo>
                  <a:pt x="14734" y="6517"/>
                  <a:pt x="14800" y="6605"/>
                  <a:pt x="14800" y="6715"/>
                </a:cubicBezTo>
                <a:lnTo>
                  <a:pt x="14800" y="7498"/>
                </a:lnTo>
                <a:lnTo>
                  <a:pt x="14438" y="7629"/>
                </a:lnTo>
                <a:close/>
                <a:moveTo>
                  <a:pt x="11660" y="6517"/>
                </a:moveTo>
                <a:lnTo>
                  <a:pt x="14027" y="6517"/>
                </a:lnTo>
                <a:lnTo>
                  <a:pt x="14027" y="7877"/>
                </a:lnTo>
                <a:cubicBezTo>
                  <a:pt x="14027" y="7877"/>
                  <a:pt x="14027" y="7877"/>
                  <a:pt x="14024" y="7877"/>
                </a:cubicBezTo>
                <a:lnTo>
                  <a:pt x="11660" y="7877"/>
                </a:lnTo>
                <a:cubicBezTo>
                  <a:pt x="11578" y="7877"/>
                  <a:pt x="11512" y="7788"/>
                  <a:pt x="11512" y="7679"/>
                </a:cubicBezTo>
                <a:lnTo>
                  <a:pt x="11512" y="6714"/>
                </a:lnTo>
                <a:cubicBezTo>
                  <a:pt x="11512" y="6605"/>
                  <a:pt x="11578" y="6517"/>
                  <a:pt x="11660" y="6517"/>
                </a:cubicBezTo>
                <a:close/>
                <a:moveTo>
                  <a:pt x="11909" y="4992"/>
                </a:moveTo>
                <a:lnTo>
                  <a:pt x="14100" y="4992"/>
                </a:lnTo>
                <a:cubicBezTo>
                  <a:pt x="14182" y="4992"/>
                  <a:pt x="14251" y="5081"/>
                  <a:pt x="14251" y="5194"/>
                </a:cubicBezTo>
                <a:lnTo>
                  <a:pt x="14251" y="5839"/>
                </a:lnTo>
                <a:cubicBezTo>
                  <a:pt x="14251" y="5948"/>
                  <a:pt x="14182" y="6041"/>
                  <a:pt x="14100" y="6041"/>
                </a:cubicBezTo>
                <a:lnTo>
                  <a:pt x="11909" y="6041"/>
                </a:lnTo>
                <a:close/>
                <a:moveTo>
                  <a:pt x="11111" y="4992"/>
                </a:moveTo>
                <a:lnTo>
                  <a:pt x="11607" y="4992"/>
                </a:lnTo>
                <a:lnTo>
                  <a:pt x="11607" y="6041"/>
                </a:lnTo>
                <a:lnTo>
                  <a:pt x="11111" y="6041"/>
                </a:lnTo>
                <a:cubicBezTo>
                  <a:pt x="11029" y="6041"/>
                  <a:pt x="10963" y="5948"/>
                  <a:pt x="10963" y="5839"/>
                </a:cubicBezTo>
                <a:lnTo>
                  <a:pt x="10963" y="5194"/>
                </a:lnTo>
                <a:cubicBezTo>
                  <a:pt x="10963" y="5081"/>
                  <a:pt x="11029" y="4992"/>
                  <a:pt x="11111" y="4992"/>
                </a:cubicBezTo>
                <a:close/>
                <a:moveTo>
                  <a:pt x="4204" y="4166"/>
                </a:moveTo>
                <a:cubicBezTo>
                  <a:pt x="4956" y="4322"/>
                  <a:pt x="5472" y="5262"/>
                  <a:pt x="5359" y="6271"/>
                </a:cubicBezTo>
                <a:cubicBezTo>
                  <a:pt x="5255" y="7182"/>
                  <a:pt x="4670" y="7840"/>
                  <a:pt x="3996" y="7840"/>
                </a:cubicBezTo>
                <a:cubicBezTo>
                  <a:pt x="3150" y="7840"/>
                  <a:pt x="2508" y="6832"/>
                  <a:pt x="2634" y="5714"/>
                </a:cubicBezTo>
                <a:cubicBezTo>
                  <a:pt x="2750" y="4701"/>
                  <a:pt x="3452" y="4014"/>
                  <a:pt x="4204" y="4166"/>
                </a:cubicBezTo>
                <a:close/>
                <a:moveTo>
                  <a:pt x="18762" y="4083"/>
                </a:moveTo>
                <a:cubicBezTo>
                  <a:pt x="19287" y="4024"/>
                  <a:pt x="19750" y="4547"/>
                  <a:pt x="19791" y="5252"/>
                </a:cubicBezTo>
                <a:lnTo>
                  <a:pt x="20156" y="11797"/>
                </a:lnTo>
                <a:lnTo>
                  <a:pt x="20603" y="15177"/>
                </a:lnTo>
                <a:lnTo>
                  <a:pt x="21465" y="20240"/>
                </a:lnTo>
                <a:cubicBezTo>
                  <a:pt x="21556" y="20789"/>
                  <a:pt x="21301" y="21338"/>
                  <a:pt x="20892" y="21460"/>
                </a:cubicBezTo>
                <a:cubicBezTo>
                  <a:pt x="20483" y="21587"/>
                  <a:pt x="20074" y="21241"/>
                  <a:pt x="19980" y="20692"/>
                </a:cubicBezTo>
                <a:lnTo>
                  <a:pt x="19117" y="15603"/>
                </a:lnTo>
                <a:cubicBezTo>
                  <a:pt x="19111" y="15565"/>
                  <a:pt x="18639" y="12003"/>
                  <a:pt x="18633" y="11965"/>
                </a:cubicBezTo>
                <a:lnTo>
                  <a:pt x="18274" y="12003"/>
                </a:lnTo>
                <a:lnTo>
                  <a:pt x="17333" y="15451"/>
                </a:lnTo>
                <a:lnTo>
                  <a:pt x="18092" y="20249"/>
                </a:lnTo>
                <a:cubicBezTo>
                  <a:pt x="18177" y="20798"/>
                  <a:pt x="17915" y="21338"/>
                  <a:pt x="17503" y="21456"/>
                </a:cubicBezTo>
                <a:cubicBezTo>
                  <a:pt x="17094" y="21574"/>
                  <a:pt x="16688" y="21220"/>
                  <a:pt x="16603" y="20671"/>
                </a:cubicBezTo>
                <a:lnTo>
                  <a:pt x="15801" y="15586"/>
                </a:lnTo>
                <a:cubicBezTo>
                  <a:pt x="15769" y="15396"/>
                  <a:pt x="15782" y="15202"/>
                  <a:pt x="15829" y="15025"/>
                </a:cubicBezTo>
                <a:lnTo>
                  <a:pt x="16603" y="12189"/>
                </a:lnTo>
                <a:lnTo>
                  <a:pt x="16597" y="12189"/>
                </a:lnTo>
                <a:lnTo>
                  <a:pt x="16471" y="10159"/>
                </a:lnTo>
                <a:cubicBezTo>
                  <a:pt x="17557" y="9767"/>
                  <a:pt x="17321" y="9856"/>
                  <a:pt x="17654" y="9733"/>
                </a:cubicBezTo>
                <a:cubicBezTo>
                  <a:pt x="17893" y="9649"/>
                  <a:pt x="18085" y="9383"/>
                  <a:pt x="18133" y="9037"/>
                </a:cubicBezTo>
                <a:lnTo>
                  <a:pt x="18463" y="6619"/>
                </a:lnTo>
                <a:lnTo>
                  <a:pt x="17651" y="8699"/>
                </a:lnTo>
                <a:cubicBezTo>
                  <a:pt x="17569" y="8906"/>
                  <a:pt x="17425" y="9062"/>
                  <a:pt x="17255" y="9126"/>
                </a:cubicBezTo>
                <a:lnTo>
                  <a:pt x="14870" y="9986"/>
                </a:lnTo>
                <a:cubicBezTo>
                  <a:pt x="14533" y="10109"/>
                  <a:pt x="14184" y="9839"/>
                  <a:pt x="14092" y="9387"/>
                </a:cubicBezTo>
                <a:cubicBezTo>
                  <a:pt x="14004" y="8931"/>
                  <a:pt x="14202" y="8467"/>
                  <a:pt x="14542" y="8345"/>
                </a:cubicBezTo>
                <a:lnTo>
                  <a:pt x="16657" y="7581"/>
                </a:lnTo>
                <a:lnTo>
                  <a:pt x="17340" y="5834"/>
                </a:lnTo>
                <a:lnTo>
                  <a:pt x="16581" y="6855"/>
                </a:lnTo>
                <a:lnTo>
                  <a:pt x="16276" y="6965"/>
                </a:lnTo>
                <a:lnTo>
                  <a:pt x="16194" y="5648"/>
                </a:lnTo>
                <a:cubicBezTo>
                  <a:pt x="16150" y="4944"/>
                  <a:pt x="16544" y="4328"/>
                  <a:pt x="17066" y="4269"/>
                </a:cubicBezTo>
                <a:close/>
                <a:moveTo>
                  <a:pt x="17494" y="0"/>
                </a:moveTo>
                <a:cubicBezTo>
                  <a:pt x="18215" y="0"/>
                  <a:pt x="18799" y="783"/>
                  <a:pt x="18799" y="1749"/>
                </a:cubicBezTo>
                <a:cubicBezTo>
                  <a:pt x="18799" y="2715"/>
                  <a:pt x="18215" y="3498"/>
                  <a:pt x="17494" y="3498"/>
                </a:cubicBezTo>
                <a:cubicBezTo>
                  <a:pt x="16774" y="3498"/>
                  <a:pt x="16190" y="2715"/>
                  <a:pt x="16190" y="1749"/>
                </a:cubicBezTo>
                <a:cubicBezTo>
                  <a:pt x="16190" y="783"/>
                  <a:pt x="16774" y="0"/>
                  <a:pt x="17494" y="0"/>
                </a:cubicBezTo>
                <a:close/>
              </a:path>
            </a:pathLst>
          </a:custGeom>
          <a:solidFill>
            <a:srgbClr val="FFFFFF"/>
          </a:solidFill>
          <a:ln w="12700">
            <a:miter lim="400000"/>
          </a:ln>
        </p:spPr>
        <p:txBody>
          <a:bodyPr lIns="0" tIns="0" rIns="0" bIns="0"/>
          <a:lstStyle/>
          <a:p>
            <a:pPr>
              <a:defRPr>
                <a:latin typeface="微软雅黑"/>
                <a:ea typeface="微软雅黑"/>
                <a:cs typeface="微软雅黑"/>
                <a:sym typeface="微软雅黑"/>
              </a:defRPr>
            </a:pPr>
            <a:endParaRPr sz="1350"/>
          </a:p>
        </p:txBody>
      </p:sp>
      <p:sp>
        <p:nvSpPr>
          <p:cNvPr id="56" name="作为经销商，接厂商活动方案时，可直接在系统中体现。…">
            <a:extLst>
              <a:ext uri="{FF2B5EF4-FFF2-40B4-BE49-F238E27FC236}">
                <a16:creationId xmlns:a16="http://schemas.microsoft.com/office/drawing/2014/main" id="{2EB13FDB-3932-8016-DDD7-4939035A2B03}"/>
              </a:ext>
            </a:extLst>
          </p:cNvPr>
          <p:cNvSpPr txBox="1"/>
          <p:nvPr/>
        </p:nvSpPr>
        <p:spPr>
          <a:xfrm>
            <a:off x="362809" y="2964870"/>
            <a:ext cx="2340625" cy="1183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150000"/>
              </a:lnSpc>
              <a:defRPr sz="1400">
                <a:solidFill>
                  <a:srgbClr val="404040"/>
                </a:solidFill>
                <a:latin typeface="微软雅黑"/>
                <a:ea typeface="微软雅黑"/>
                <a:cs typeface="微软雅黑"/>
                <a:sym typeface="微软雅黑"/>
              </a:defRPr>
            </a:pPr>
            <a:r>
              <a:rPr sz="1050"/>
              <a:t>作为经销商，接厂商活动方案时，可直接在系统中体现。</a:t>
            </a:r>
          </a:p>
          <a:p>
            <a:pPr>
              <a:lnSpc>
                <a:spcPct val="150000"/>
              </a:lnSpc>
              <a:defRPr sz="1400">
                <a:solidFill>
                  <a:srgbClr val="404040"/>
                </a:solidFill>
                <a:latin typeface="微软雅黑"/>
                <a:ea typeface="微软雅黑"/>
                <a:cs typeface="微软雅黑"/>
                <a:sym typeface="微软雅黑"/>
              </a:defRPr>
            </a:pPr>
            <a:r>
              <a:rPr sz="1050"/>
              <a:t>后续可直接查看费用发放是否超标。厂商报销是否到位，投入产出分析有据可依</a:t>
            </a:r>
          </a:p>
        </p:txBody>
      </p:sp>
    </p:spTree>
    <p:extLst>
      <p:ext uri="{BB962C8B-B14F-4D97-AF65-F5344CB8AC3E}">
        <p14:creationId xmlns:p14="http://schemas.microsoft.com/office/powerpoint/2010/main" val="83272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57AFE-557C-748F-78F9-25CA6D2699CF}"/>
              </a:ext>
            </a:extLst>
          </p:cNvPr>
          <p:cNvSpPr>
            <a:spLocks noGrp="1"/>
          </p:cNvSpPr>
          <p:nvPr>
            <p:ph type="title"/>
          </p:nvPr>
        </p:nvSpPr>
        <p:spPr/>
        <p:txBody>
          <a:bodyPr/>
          <a:lstStyle/>
          <a:p>
            <a:r>
              <a:rPr lang="zh-CN" altLang="en-US" dirty="0"/>
              <a:t>解决方案</a:t>
            </a:r>
          </a:p>
        </p:txBody>
      </p:sp>
      <p:grpSp>
        <p:nvGrpSpPr>
          <p:cNvPr id="10" name="Freeform 9">
            <a:extLst>
              <a:ext uri="{FF2B5EF4-FFF2-40B4-BE49-F238E27FC236}">
                <a16:creationId xmlns:a16="http://schemas.microsoft.com/office/drawing/2014/main" id="{E66C37BF-1AB9-346E-F8C9-9EBBD86588A7}"/>
              </a:ext>
            </a:extLst>
          </p:cNvPr>
          <p:cNvGrpSpPr/>
          <p:nvPr/>
        </p:nvGrpSpPr>
        <p:grpSpPr>
          <a:xfrm>
            <a:off x="28833" y="716047"/>
            <a:ext cx="1397192" cy="421394"/>
            <a:chOff x="-1" y="-1"/>
            <a:chExt cx="1862921" cy="561856"/>
          </a:xfrm>
        </p:grpSpPr>
        <p:sp>
          <p:nvSpPr>
            <p:cNvPr id="11" name="形状">
              <a:extLst>
                <a:ext uri="{FF2B5EF4-FFF2-40B4-BE49-F238E27FC236}">
                  <a16:creationId xmlns:a16="http://schemas.microsoft.com/office/drawing/2014/main" id="{66608B90-B1EE-3574-FB88-8FA2DDD101A5}"/>
                </a:ext>
              </a:extLst>
            </p:cNvPr>
            <p:cNvSpPr/>
            <p:nvPr/>
          </p:nvSpPr>
          <p:spPr>
            <a:xfrm>
              <a:off x="6136" y="-1"/>
              <a:ext cx="1763642" cy="5618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3743" y="21600"/>
                    <a:pt x="3743" y="21600"/>
                    <a:pt x="3743" y="21600"/>
                  </a:cubicBezTo>
                  <a:cubicBezTo>
                    <a:pt x="1697" y="21600"/>
                    <a:pt x="0" y="16770"/>
                    <a:pt x="0" y="10800"/>
                  </a:cubicBezTo>
                  <a:cubicBezTo>
                    <a:pt x="0" y="10800"/>
                    <a:pt x="0" y="10800"/>
                    <a:pt x="0" y="10800"/>
                  </a:cubicBezTo>
                  <a:cubicBezTo>
                    <a:pt x="0" y="4830"/>
                    <a:pt x="1697" y="0"/>
                    <a:pt x="3743" y="0"/>
                  </a:cubicBezTo>
                  <a:cubicBezTo>
                    <a:pt x="21600" y="0"/>
                    <a:pt x="21600" y="0"/>
                    <a:pt x="21600" y="0"/>
                  </a:cubicBezTo>
                  <a:lnTo>
                    <a:pt x="21600" y="21600"/>
                  </a:lnTo>
                  <a:close/>
                </a:path>
              </a:pathLst>
            </a:custGeom>
            <a:solidFill>
              <a:srgbClr val="E60012"/>
            </a:soli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12" name="场景工具">
              <a:extLst>
                <a:ext uri="{FF2B5EF4-FFF2-40B4-BE49-F238E27FC236}">
                  <a16:creationId xmlns:a16="http://schemas.microsoft.com/office/drawing/2014/main" id="{D4FEA4F7-AB29-DBD6-A247-080AA29C2CFA}"/>
                </a:ext>
              </a:extLst>
            </p:cNvPr>
            <p:cNvSpPr txBox="1"/>
            <p:nvPr/>
          </p:nvSpPr>
          <p:spPr>
            <a:xfrm>
              <a:off x="-1" y="82859"/>
              <a:ext cx="186292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350"/>
                <a:t>经销商典型场景</a:t>
              </a:r>
            </a:p>
          </p:txBody>
        </p:sp>
      </p:grpSp>
      <p:sp>
        <p:nvSpPr>
          <p:cNvPr id="13" name="矩形 22">
            <a:extLst>
              <a:ext uri="{FF2B5EF4-FFF2-40B4-BE49-F238E27FC236}">
                <a16:creationId xmlns:a16="http://schemas.microsoft.com/office/drawing/2014/main" id="{D5D989A6-6254-3D73-C5D3-A9B59B898988}"/>
              </a:ext>
            </a:extLst>
          </p:cNvPr>
          <p:cNvSpPr txBox="1"/>
          <p:nvPr/>
        </p:nvSpPr>
        <p:spPr>
          <a:xfrm>
            <a:off x="1356684" y="586671"/>
            <a:ext cx="781579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1600">
                <a:solidFill>
                  <a:srgbClr val="404040"/>
                </a:solidFill>
                <a:latin typeface="微软雅黑"/>
                <a:ea typeface="微软雅黑"/>
                <a:cs typeface="微软雅黑"/>
                <a:sym typeface="微软雅黑"/>
              </a:defRPr>
            </a:pPr>
            <a:r>
              <a:rPr sz="1200" dirty="0" err="1"/>
              <a:t>某品牌代理商</a:t>
            </a:r>
            <a:r>
              <a:rPr sz="1200" dirty="0"/>
              <a:t>\</a:t>
            </a:r>
            <a:r>
              <a:rPr sz="1200" dirty="0" err="1"/>
              <a:t>经销商代理销售品牌商品，如酒水饮料、零食等</a:t>
            </a:r>
            <a:r>
              <a:rPr sz="1200" dirty="0"/>
              <a:t>。</a:t>
            </a:r>
          </a:p>
          <a:p>
            <a:pPr>
              <a:defRPr sz="1600">
                <a:solidFill>
                  <a:srgbClr val="404040"/>
                </a:solidFill>
                <a:latin typeface="微软雅黑"/>
                <a:ea typeface="微软雅黑"/>
                <a:cs typeface="微软雅黑"/>
                <a:sym typeface="微软雅黑"/>
              </a:defRPr>
            </a:pPr>
            <a:r>
              <a:rPr sz="1200" dirty="0"/>
              <a:t>品牌商经常在一定时间段内与经销商联动进行营销活动，并为其报销活动经费，此类活动大多要求经销商针对终端客户的销售行为和数据有一定要求，如进行商品陈列，销量、销售额达到一定要求对摆放时长和摆放方式均有要求</a:t>
            </a:r>
          </a:p>
        </p:txBody>
      </p:sp>
      <p:pic>
        <p:nvPicPr>
          <p:cNvPr id="14" name="图像" descr="图像">
            <a:extLst>
              <a:ext uri="{FF2B5EF4-FFF2-40B4-BE49-F238E27FC236}">
                <a16:creationId xmlns:a16="http://schemas.microsoft.com/office/drawing/2014/main" id="{D98EE577-E59D-06EE-55A2-988D7B246963}"/>
              </a:ext>
            </a:extLst>
          </p:cNvPr>
          <p:cNvPicPr>
            <a:picLocks noChangeAspect="1"/>
          </p:cNvPicPr>
          <p:nvPr/>
        </p:nvPicPr>
        <p:blipFill>
          <a:blip r:embed="rId2"/>
          <a:stretch>
            <a:fillRect/>
          </a:stretch>
        </p:blipFill>
        <p:spPr>
          <a:xfrm>
            <a:off x="2085995" y="1504351"/>
            <a:ext cx="7083155" cy="1794317"/>
          </a:xfrm>
          <a:prstGeom prst="rect">
            <a:avLst/>
          </a:prstGeom>
          <a:ln w="12700">
            <a:miter lim="400000"/>
          </a:ln>
        </p:spPr>
      </p:pic>
      <p:sp>
        <p:nvSpPr>
          <p:cNvPr id="17" name="矩形 22">
            <a:extLst>
              <a:ext uri="{FF2B5EF4-FFF2-40B4-BE49-F238E27FC236}">
                <a16:creationId xmlns:a16="http://schemas.microsoft.com/office/drawing/2014/main" id="{3E4FF10E-9204-986F-4EB7-83691AB75581}"/>
              </a:ext>
            </a:extLst>
          </p:cNvPr>
          <p:cNvSpPr txBox="1"/>
          <p:nvPr/>
        </p:nvSpPr>
        <p:spPr>
          <a:xfrm>
            <a:off x="2086108" y="3162306"/>
            <a:ext cx="7146065" cy="438580"/>
          </a:xfrm>
          <a:prstGeom prst="rect">
            <a:avLst/>
          </a:prstGeom>
          <a:gradFill>
            <a:gsLst>
              <a:gs pos="0">
                <a:schemeClr val="accent2">
                  <a:hueOff val="-554274"/>
                  <a:satOff val="16071"/>
                  <a:lumOff val="29119"/>
                </a:schemeClr>
              </a:gs>
              <a:gs pos="35000">
                <a:srgbClr val="FFD6CA"/>
              </a:gs>
              <a:gs pos="100000">
                <a:schemeClr val="accent2">
                  <a:hueOff val="-638409"/>
                  <a:satOff val="16071"/>
                  <a:lumOff val="39949"/>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1600">
                <a:solidFill>
                  <a:srgbClr val="404040"/>
                </a:solidFill>
                <a:latin typeface="微软雅黑"/>
                <a:ea typeface="微软雅黑"/>
                <a:cs typeface="微软雅黑"/>
                <a:sym typeface="微软雅黑"/>
              </a:defRPr>
            </a:lvl1pPr>
          </a:lstStyle>
          <a:p>
            <a:r>
              <a:rPr sz="1200"/>
              <a:t>此类厂商发放的活动方案可以在费用管理中，作为“费用方案”进行录入。作为经销商后续可以通过此类单据的关联情况，进行投入产出分析，已经厂商报销结果与费用投放结果对比。</a:t>
            </a:r>
          </a:p>
        </p:txBody>
      </p:sp>
      <p:sp>
        <p:nvSpPr>
          <p:cNvPr id="18" name="费用名称：参照“费用档案”，提前约定根据此类活动方案后续所发生的费用在本企业中计入哪项费用。…">
            <a:extLst>
              <a:ext uri="{FF2B5EF4-FFF2-40B4-BE49-F238E27FC236}">
                <a16:creationId xmlns:a16="http://schemas.microsoft.com/office/drawing/2014/main" id="{B49D22E0-F65F-A9F2-4DBE-78FC816D3C51}"/>
              </a:ext>
            </a:extLst>
          </p:cNvPr>
          <p:cNvSpPr txBox="1"/>
          <p:nvPr/>
        </p:nvSpPr>
        <p:spPr>
          <a:xfrm>
            <a:off x="2086108" y="3947978"/>
            <a:ext cx="7083030" cy="923330"/>
          </a:xfrm>
          <a:prstGeom prst="rect">
            <a:avLst/>
          </a:prstGeom>
          <a:gradFill>
            <a:gsLst>
              <a:gs pos="0">
                <a:schemeClr val="accent2">
                  <a:hueOff val="-554274"/>
                  <a:satOff val="16071"/>
                  <a:lumOff val="29119"/>
                </a:schemeClr>
              </a:gs>
              <a:gs pos="35000">
                <a:srgbClr val="FFD6CA"/>
              </a:gs>
              <a:gs pos="100000">
                <a:schemeClr val="accent2">
                  <a:hueOff val="-638409"/>
                  <a:satOff val="16071"/>
                  <a:lumOff val="39949"/>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600" b="1">
                <a:latin typeface="+mj-lt"/>
                <a:ea typeface="+mj-ea"/>
                <a:cs typeface="+mj-cs"/>
                <a:sym typeface="Helvetica"/>
              </a:defRPr>
            </a:pPr>
            <a:r>
              <a:rPr sz="1200"/>
              <a:t>费用名称：参照“费用档案”，提前约定根据此类活动方案后续所发生的费用在本企业中计入哪项费用。</a:t>
            </a:r>
          </a:p>
          <a:p>
            <a:pPr>
              <a:defRPr sz="1600">
                <a:latin typeface="+mj-lt"/>
                <a:ea typeface="+mj-ea"/>
                <a:cs typeface="+mj-cs"/>
                <a:sym typeface="Helvetica"/>
              </a:defRPr>
            </a:pPr>
            <a:endParaRPr sz="1200"/>
          </a:p>
          <a:p>
            <a:pPr>
              <a:defRPr sz="1600" b="1">
                <a:latin typeface="+mj-lt"/>
                <a:ea typeface="+mj-ea"/>
                <a:cs typeface="+mj-cs"/>
                <a:sym typeface="Helvetica"/>
              </a:defRPr>
            </a:pPr>
            <a:r>
              <a:rPr sz="1200"/>
              <a:t>费用计提方式、计提时点：指本企业针对此活动方案后续发生的费用以什么方式来进行确认，可选择按月计提，或一次性计提。</a:t>
            </a:r>
          </a:p>
          <a:p>
            <a:pPr>
              <a:defRPr sz="1600">
                <a:latin typeface="+mj-lt"/>
                <a:ea typeface="+mj-ea"/>
                <a:cs typeface="+mj-cs"/>
                <a:sym typeface="Helvetica"/>
              </a:defRPr>
            </a:pPr>
            <a:r>
              <a:rPr sz="1200"/>
              <a:t>若费用计提方式选择为“按月计提”，此处可以选择，是每个月的几号进行计提。</a:t>
            </a:r>
          </a:p>
        </p:txBody>
      </p:sp>
      <p:sp>
        <p:nvSpPr>
          <p:cNvPr id="19" name="矩形 36">
            <a:extLst>
              <a:ext uri="{FF2B5EF4-FFF2-40B4-BE49-F238E27FC236}">
                <a16:creationId xmlns:a16="http://schemas.microsoft.com/office/drawing/2014/main" id="{BD332E59-D6C5-4777-2B34-97C83BF40354}"/>
              </a:ext>
            </a:extLst>
          </p:cNvPr>
          <p:cNvSpPr/>
          <p:nvPr/>
        </p:nvSpPr>
        <p:spPr>
          <a:xfrm>
            <a:off x="179512" y="1513691"/>
            <a:ext cx="1755019" cy="3451177"/>
          </a:xfrm>
          <a:prstGeom prst="rect">
            <a:avLst/>
          </a:prstGeom>
          <a:solidFill>
            <a:srgbClr val="F2F2F2"/>
          </a:solidFill>
          <a:ln w="12700">
            <a:miter lim="400000"/>
          </a:ln>
        </p:spPr>
        <p:txBody>
          <a:bodyPr lIns="0" tIns="0" rIns="0" bIns="0" anchor="ctr"/>
          <a:lstStyle/>
          <a:p>
            <a:pPr algn="ctr">
              <a:defRPr>
                <a:solidFill>
                  <a:srgbClr val="FFFFFF"/>
                </a:solidFill>
                <a:latin typeface="微软雅黑"/>
                <a:ea typeface="微软雅黑"/>
                <a:cs typeface="微软雅黑"/>
                <a:sym typeface="微软雅黑"/>
              </a:defRPr>
            </a:pPr>
            <a:endParaRPr sz="1350"/>
          </a:p>
        </p:txBody>
      </p:sp>
      <p:cxnSp>
        <p:nvCxnSpPr>
          <p:cNvPr id="20" name="直接连接符 4">
            <a:extLst>
              <a:ext uri="{FF2B5EF4-FFF2-40B4-BE49-F238E27FC236}">
                <a16:creationId xmlns:a16="http://schemas.microsoft.com/office/drawing/2014/main" id="{C66E4EB2-030A-35F8-6649-27338DC7DD19}"/>
              </a:ext>
            </a:extLst>
          </p:cNvPr>
          <p:cNvCxnSpPr>
            <a:stCxn id="24" idx="0"/>
            <a:endCxn id="27" idx="0"/>
          </p:cNvCxnSpPr>
          <p:nvPr/>
        </p:nvCxnSpPr>
        <p:spPr>
          <a:xfrm>
            <a:off x="409386" y="1943422"/>
            <a:ext cx="1" cy="2049869"/>
          </a:xfrm>
          <a:prstGeom prst="straightConnector1">
            <a:avLst/>
          </a:prstGeom>
          <a:ln w="19050">
            <a:solidFill>
              <a:srgbClr val="BFBFBF"/>
            </a:solidFill>
            <a:miter/>
          </a:ln>
        </p:spPr>
      </p:cxnSp>
      <p:sp>
        <p:nvSpPr>
          <p:cNvPr id="21" name="TextBox 186">
            <a:extLst>
              <a:ext uri="{FF2B5EF4-FFF2-40B4-BE49-F238E27FC236}">
                <a16:creationId xmlns:a16="http://schemas.microsoft.com/office/drawing/2014/main" id="{B887F83E-CC77-6D52-7F2D-912D63354C8A}"/>
              </a:ext>
            </a:extLst>
          </p:cNvPr>
          <p:cNvSpPr txBox="1"/>
          <p:nvPr/>
        </p:nvSpPr>
        <p:spPr>
          <a:xfrm>
            <a:off x="532879" y="1821717"/>
            <a:ext cx="1195747" cy="236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2" tIns="25712" rIns="25712" bIns="25712" anchor="ctr">
            <a:spAutoFit/>
          </a:bodyPr>
          <a:lstStyle>
            <a:lvl1pPr>
              <a:defRPr sz="1600" b="1">
                <a:solidFill>
                  <a:srgbClr val="404040"/>
                </a:solidFill>
                <a:latin typeface="微软雅黑"/>
                <a:ea typeface="微软雅黑"/>
                <a:cs typeface="微软雅黑"/>
                <a:sym typeface="微软雅黑"/>
              </a:defRPr>
            </a:lvl1pPr>
          </a:lstStyle>
          <a:p>
            <a:r>
              <a:rPr sz="1200" dirty="0" err="1"/>
              <a:t>厂商方案录入</a:t>
            </a:r>
            <a:endParaRPr sz="1200" dirty="0"/>
          </a:p>
        </p:txBody>
      </p:sp>
      <p:sp>
        <p:nvSpPr>
          <p:cNvPr id="22" name="淘宝网Chenying0907出品 1">
            <a:extLst>
              <a:ext uri="{FF2B5EF4-FFF2-40B4-BE49-F238E27FC236}">
                <a16:creationId xmlns:a16="http://schemas.microsoft.com/office/drawing/2014/main" id="{D8E606A9-9685-157C-F474-E99E37B8E758}"/>
              </a:ext>
            </a:extLst>
          </p:cNvPr>
          <p:cNvSpPr txBox="1"/>
          <p:nvPr/>
        </p:nvSpPr>
        <p:spPr>
          <a:xfrm>
            <a:off x="532877" y="2447754"/>
            <a:ext cx="1077249"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a:solidFill>
                  <a:srgbClr val="404040"/>
                </a:solidFill>
                <a:latin typeface="微软雅黑"/>
                <a:ea typeface="微软雅黑"/>
                <a:cs typeface="微软雅黑"/>
                <a:sym typeface="微软雅黑"/>
              </a:defRPr>
            </a:lvl1pPr>
          </a:lstStyle>
          <a:p>
            <a:r>
              <a:rPr sz="1200"/>
              <a:t>终端费用协议生成</a:t>
            </a:r>
          </a:p>
        </p:txBody>
      </p:sp>
      <p:sp>
        <p:nvSpPr>
          <p:cNvPr id="23" name="淘宝网Chenying0907出品 2">
            <a:extLst>
              <a:ext uri="{FF2B5EF4-FFF2-40B4-BE49-F238E27FC236}">
                <a16:creationId xmlns:a16="http://schemas.microsoft.com/office/drawing/2014/main" id="{EE163580-BDC7-0461-29B5-4E5DA383000C}"/>
              </a:ext>
            </a:extLst>
          </p:cNvPr>
          <p:cNvSpPr txBox="1"/>
          <p:nvPr/>
        </p:nvSpPr>
        <p:spPr>
          <a:xfrm>
            <a:off x="532880" y="3181282"/>
            <a:ext cx="1077251"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a:solidFill>
                  <a:srgbClr val="404040"/>
                </a:solidFill>
                <a:latin typeface="微软雅黑"/>
                <a:ea typeface="微软雅黑"/>
                <a:cs typeface="微软雅黑"/>
                <a:sym typeface="微软雅黑"/>
              </a:defRPr>
            </a:lvl1pPr>
          </a:lstStyle>
          <a:p>
            <a:r>
              <a:rPr sz="1200"/>
              <a:t>费用协议过程监管、执行</a:t>
            </a:r>
          </a:p>
        </p:txBody>
      </p:sp>
      <p:sp>
        <p:nvSpPr>
          <p:cNvPr id="24" name="椭圆 2">
            <a:extLst>
              <a:ext uri="{FF2B5EF4-FFF2-40B4-BE49-F238E27FC236}">
                <a16:creationId xmlns:a16="http://schemas.microsoft.com/office/drawing/2014/main" id="{4A7E37ED-301F-A833-2A6B-B07BB7311E36}"/>
              </a:ext>
            </a:extLst>
          </p:cNvPr>
          <p:cNvSpPr/>
          <p:nvPr/>
        </p:nvSpPr>
        <p:spPr>
          <a:xfrm>
            <a:off x="330075" y="1864111"/>
            <a:ext cx="158624" cy="158624"/>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25" name="椭圆 25">
            <a:extLst>
              <a:ext uri="{FF2B5EF4-FFF2-40B4-BE49-F238E27FC236}">
                <a16:creationId xmlns:a16="http://schemas.microsoft.com/office/drawing/2014/main" id="{D300D743-A3B1-8C78-1817-8A5F857F214B}"/>
              </a:ext>
            </a:extLst>
          </p:cNvPr>
          <p:cNvSpPr/>
          <p:nvPr/>
        </p:nvSpPr>
        <p:spPr>
          <a:xfrm>
            <a:off x="330075" y="2592067"/>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26" name="椭圆 26">
            <a:extLst>
              <a:ext uri="{FF2B5EF4-FFF2-40B4-BE49-F238E27FC236}">
                <a16:creationId xmlns:a16="http://schemas.microsoft.com/office/drawing/2014/main" id="{817201DF-43C1-E360-1CC7-321B55420724}"/>
              </a:ext>
            </a:extLst>
          </p:cNvPr>
          <p:cNvSpPr/>
          <p:nvPr/>
        </p:nvSpPr>
        <p:spPr>
          <a:xfrm>
            <a:off x="330075" y="3326836"/>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27" name="椭圆 26">
            <a:extLst>
              <a:ext uri="{FF2B5EF4-FFF2-40B4-BE49-F238E27FC236}">
                <a16:creationId xmlns:a16="http://schemas.microsoft.com/office/drawing/2014/main" id="{E03EB2D4-612C-99AD-EA2C-D0C3F97D61E7}"/>
              </a:ext>
            </a:extLst>
          </p:cNvPr>
          <p:cNvSpPr/>
          <p:nvPr/>
        </p:nvSpPr>
        <p:spPr>
          <a:xfrm>
            <a:off x="330075" y="3913979"/>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28" name="淘宝网Chenying0907出品 2">
            <a:extLst>
              <a:ext uri="{FF2B5EF4-FFF2-40B4-BE49-F238E27FC236}">
                <a16:creationId xmlns:a16="http://schemas.microsoft.com/office/drawing/2014/main" id="{1B9E440B-52CB-E438-C0E3-60F36B50DC7B}"/>
              </a:ext>
            </a:extLst>
          </p:cNvPr>
          <p:cNvSpPr txBox="1"/>
          <p:nvPr/>
        </p:nvSpPr>
        <p:spPr>
          <a:xfrm>
            <a:off x="532876" y="3873407"/>
            <a:ext cx="1077252"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a:solidFill>
                  <a:srgbClr val="404040"/>
                </a:solidFill>
                <a:latin typeface="微软雅黑"/>
                <a:ea typeface="微软雅黑"/>
                <a:cs typeface="微软雅黑"/>
                <a:sym typeface="微软雅黑"/>
              </a:defRPr>
            </a:lvl1pPr>
          </a:lstStyle>
          <a:p>
            <a:r>
              <a:rPr sz="1200"/>
              <a:t>费用发放确认</a:t>
            </a:r>
          </a:p>
        </p:txBody>
      </p:sp>
    </p:spTree>
    <p:extLst>
      <p:ext uri="{BB962C8B-B14F-4D97-AF65-F5344CB8AC3E}">
        <p14:creationId xmlns:p14="http://schemas.microsoft.com/office/powerpoint/2010/main" val="301058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78DBC-5573-3EE2-9551-1589895D148A}"/>
              </a:ext>
            </a:extLst>
          </p:cNvPr>
          <p:cNvSpPr>
            <a:spLocks noGrp="1"/>
          </p:cNvSpPr>
          <p:nvPr>
            <p:ph type="title"/>
          </p:nvPr>
        </p:nvSpPr>
        <p:spPr/>
        <p:txBody>
          <a:bodyPr/>
          <a:lstStyle/>
          <a:p>
            <a:r>
              <a:rPr lang="zh-CN" altLang="en-US" dirty="0"/>
              <a:t>解决方案</a:t>
            </a:r>
          </a:p>
        </p:txBody>
      </p:sp>
      <p:sp>
        <p:nvSpPr>
          <p:cNvPr id="3" name="矩形 36">
            <a:extLst>
              <a:ext uri="{FF2B5EF4-FFF2-40B4-BE49-F238E27FC236}">
                <a16:creationId xmlns:a16="http://schemas.microsoft.com/office/drawing/2014/main" id="{03C95170-BEA0-8BC4-A46D-B938FBEFC6C1}"/>
              </a:ext>
            </a:extLst>
          </p:cNvPr>
          <p:cNvSpPr/>
          <p:nvPr/>
        </p:nvSpPr>
        <p:spPr>
          <a:xfrm>
            <a:off x="223140" y="1618548"/>
            <a:ext cx="1607096" cy="3298343"/>
          </a:xfrm>
          <a:prstGeom prst="rect">
            <a:avLst/>
          </a:prstGeom>
          <a:solidFill>
            <a:srgbClr val="F2F2F2"/>
          </a:solidFill>
          <a:ln w="12700">
            <a:miter lim="400000"/>
          </a:ln>
        </p:spPr>
        <p:txBody>
          <a:bodyPr lIns="0" tIns="0" rIns="0" bIns="0" anchor="ctr"/>
          <a:lstStyle/>
          <a:p>
            <a:pPr algn="ctr">
              <a:defRPr>
                <a:solidFill>
                  <a:srgbClr val="FFFFFF"/>
                </a:solidFill>
                <a:latin typeface="微软雅黑"/>
                <a:ea typeface="微软雅黑"/>
                <a:cs typeface="微软雅黑"/>
                <a:sym typeface="微软雅黑"/>
              </a:defRPr>
            </a:pPr>
            <a:endParaRPr sz="1350"/>
          </a:p>
        </p:txBody>
      </p:sp>
      <p:cxnSp>
        <p:nvCxnSpPr>
          <p:cNvPr id="4" name="直接连接符 4">
            <a:extLst>
              <a:ext uri="{FF2B5EF4-FFF2-40B4-BE49-F238E27FC236}">
                <a16:creationId xmlns:a16="http://schemas.microsoft.com/office/drawing/2014/main" id="{73FA1792-7BE5-CE3A-1F69-ECCD138E5510}"/>
              </a:ext>
            </a:extLst>
          </p:cNvPr>
          <p:cNvCxnSpPr>
            <a:stCxn id="8" idx="0"/>
            <a:endCxn id="15" idx="0"/>
          </p:cNvCxnSpPr>
          <p:nvPr/>
        </p:nvCxnSpPr>
        <p:spPr>
          <a:xfrm>
            <a:off x="403925" y="2000180"/>
            <a:ext cx="1" cy="2049869"/>
          </a:xfrm>
          <a:prstGeom prst="straightConnector1">
            <a:avLst/>
          </a:prstGeom>
          <a:ln w="19050">
            <a:solidFill>
              <a:srgbClr val="BFBFBF"/>
            </a:solidFill>
            <a:miter/>
          </a:ln>
        </p:spPr>
      </p:cxnSp>
      <p:sp>
        <p:nvSpPr>
          <p:cNvPr id="5" name="TextBox 186">
            <a:extLst>
              <a:ext uri="{FF2B5EF4-FFF2-40B4-BE49-F238E27FC236}">
                <a16:creationId xmlns:a16="http://schemas.microsoft.com/office/drawing/2014/main" id="{6B8D6D3F-C779-81E0-0846-007ABCB45441}"/>
              </a:ext>
            </a:extLst>
          </p:cNvPr>
          <p:cNvSpPr txBox="1"/>
          <p:nvPr/>
        </p:nvSpPr>
        <p:spPr>
          <a:xfrm>
            <a:off x="527418" y="1878475"/>
            <a:ext cx="1195747" cy="236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2" tIns="25712" rIns="25712" bIns="25712" anchor="ctr">
            <a:spAutoFit/>
          </a:bodyPr>
          <a:lstStyle>
            <a:lvl1pPr>
              <a:defRPr sz="1600" b="1">
                <a:solidFill>
                  <a:srgbClr val="404040"/>
                </a:solidFill>
                <a:latin typeface="微软雅黑"/>
                <a:ea typeface="微软雅黑"/>
                <a:cs typeface="微软雅黑"/>
                <a:sym typeface="微软雅黑"/>
              </a:defRPr>
            </a:lvl1pPr>
          </a:lstStyle>
          <a:p>
            <a:r>
              <a:rPr sz="1200"/>
              <a:t>厂商方案录入</a:t>
            </a:r>
          </a:p>
        </p:txBody>
      </p:sp>
      <p:sp>
        <p:nvSpPr>
          <p:cNvPr id="6" name="淘宝网Chenying0907出品 1">
            <a:extLst>
              <a:ext uri="{FF2B5EF4-FFF2-40B4-BE49-F238E27FC236}">
                <a16:creationId xmlns:a16="http://schemas.microsoft.com/office/drawing/2014/main" id="{FFB05A65-E0B1-C960-395F-937E652C2CB4}"/>
              </a:ext>
            </a:extLst>
          </p:cNvPr>
          <p:cNvSpPr txBox="1"/>
          <p:nvPr/>
        </p:nvSpPr>
        <p:spPr>
          <a:xfrm>
            <a:off x="527416" y="2504512"/>
            <a:ext cx="1077249"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微软雅黑"/>
                <a:ea typeface="微软雅黑"/>
                <a:cs typeface="微软雅黑"/>
                <a:sym typeface="微软雅黑"/>
              </a:defRPr>
            </a:lvl1pPr>
          </a:lstStyle>
          <a:p>
            <a:r>
              <a:rPr sz="1200"/>
              <a:t>终端费用协议生成</a:t>
            </a:r>
          </a:p>
        </p:txBody>
      </p:sp>
      <p:sp>
        <p:nvSpPr>
          <p:cNvPr id="7" name="淘宝网Chenying0907出品 2">
            <a:extLst>
              <a:ext uri="{FF2B5EF4-FFF2-40B4-BE49-F238E27FC236}">
                <a16:creationId xmlns:a16="http://schemas.microsoft.com/office/drawing/2014/main" id="{C56738CE-FE1A-0740-C14E-1CE3AAB6D186}"/>
              </a:ext>
            </a:extLst>
          </p:cNvPr>
          <p:cNvSpPr txBox="1"/>
          <p:nvPr/>
        </p:nvSpPr>
        <p:spPr>
          <a:xfrm>
            <a:off x="527419" y="3238039"/>
            <a:ext cx="1077251"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a:solidFill>
                  <a:srgbClr val="404040"/>
                </a:solidFill>
                <a:latin typeface="微软雅黑"/>
                <a:ea typeface="微软雅黑"/>
                <a:cs typeface="微软雅黑"/>
                <a:sym typeface="微软雅黑"/>
              </a:defRPr>
            </a:lvl1pPr>
          </a:lstStyle>
          <a:p>
            <a:r>
              <a:rPr sz="1200"/>
              <a:t>费用协议过程监管、执行</a:t>
            </a:r>
          </a:p>
        </p:txBody>
      </p:sp>
      <p:sp>
        <p:nvSpPr>
          <p:cNvPr id="8" name="椭圆 2">
            <a:extLst>
              <a:ext uri="{FF2B5EF4-FFF2-40B4-BE49-F238E27FC236}">
                <a16:creationId xmlns:a16="http://schemas.microsoft.com/office/drawing/2014/main" id="{10B34855-8514-38CE-AADD-E729BFC15306}"/>
              </a:ext>
            </a:extLst>
          </p:cNvPr>
          <p:cNvSpPr/>
          <p:nvPr/>
        </p:nvSpPr>
        <p:spPr>
          <a:xfrm>
            <a:off x="324614" y="1920869"/>
            <a:ext cx="158624" cy="158624"/>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9" name="椭圆 25">
            <a:extLst>
              <a:ext uri="{FF2B5EF4-FFF2-40B4-BE49-F238E27FC236}">
                <a16:creationId xmlns:a16="http://schemas.microsoft.com/office/drawing/2014/main" id="{68BCCFC9-5B89-B90D-428B-514659205EB0}"/>
              </a:ext>
            </a:extLst>
          </p:cNvPr>
          <p:cNvSpPr/>
          <p:nvPr/>
        </p:nvSpPr>
        <p:spPr>
          <a:xfrm>
            <a:off x="324614" y="2648825"/>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10" name="椭圆 26">
            <a:extLst>
              <a:ext uri="{FF2B5EF4-FFF2-40B4-BE49-F238E27FC236}">
                <a16:creationId xmlns:a16="http://schemas.microsoft.com/office/drawing/2014/main" id="{03FC784D-7907-A043-D3D3-148EA241B1A5}"/>
              </a:ext>
            </a:extLst>
          </p:cNvPr>
          <p:cNvSpPr/>
          <p:nvPr/>
        </p:nvSpPr>
        <p:spPr>
          <a:xfrm>
            <a:off x="324614" y="3383594"/>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grpSp>
        <p:nvGrpSpPr>
          <p:cNvPr id="11" name="Freeform 9">
            <a:extLst>
              <a:ext uri="{FF2B5EF4-FFF2-40B4-BE49-F238E27FC236}">
                <a16:creationId xmlns:a16="http://schemas.microsoft.com/office/drawing/2014/main" id="{58EFB6D5-877C-8194-CD74-948A833F28F6}"/>
              </a:ext>
            </a:extLst>
          </p:cNvPr>
          <p:cNvGrpSpPr/>
          <p:nvPr/>
        </p:nvGrpSpPr>
        <p:grpSpPr>
          <a:xfrm>
            <a:off x="13935" y="799383"/>
            <a:ext cx="1736411" cy="604998"/>
            <a:chOff x="-2" y="-1"/>
            <a:chExt cx="2315212" cy="806663"/>
          </a:xfrm>
        </p:grpSpPr>
        <p:sp>
          <p:nvSpPr>
            <p:cNvPr id="12" name="形状">
              <a:extLst>
                <a:ext uri="{FF2B5EF4-FFF2-40B4-BE49-F238E27FC236}">
                  <a16:creationId xmlns:a16="http://schemas.microsoft.com/office/drawing/2014/main" id="{08C06255-D07B-4867-D834-D4E72DE5F4D1}"/>
                </a:ext>
              </a:extLst>
            </p:cNvPr>
            <p:cNvSpPr/>
            <p:nvPr/>
          </p:nvSpPr>
          <p:spPr>
            <a:xfrm>
              <a:off x="-2" y="-1"/>
              <a:ext cx="2315211" cy="806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3743" y="21600"/>
                    <a:pt x="3743" y="21600"/>
                    <a:pt x="3743" y="21600"/>
                  </a:cubicBezTo>
                  <a:cubicBezTo>
                    <a:pt x="1697" y="21600"/>
                    <a:pt x="0" y="16770"/>
                    <a:pt x="0" y="10800"/>
                  </a:cubicBezTo>
                  <a:cubicBezTo>
                    <a:pt x="0" y="10800"/>
                    <a:pt x="0" y="10800"/>
                    <a:pt x="0" y="10800"/>
                  </a:cubicBezTo>
                  <a:cubicBezTo>
                    <a:pt x="0" y="4830"/>
                    <a:pt x="1697" y="0"/>
                    <a:pt x="3743" y="0"/>
                  </a:cubicBezTo>
                  <a:cubicBezTo>
                    <a:pt x="21600" y="0"/>
                    <a:pt x="21600" y="0"/>
                    <a:pt x="21600" y="0"/>
                  </a:cubicBezTo>
                  <a:lnTo>
                    <a:pt x="21600" y="21600"/>
                  </a:lnTo>
                  <a:close/>
                </a:path>
              </a:pathLst>
            </a:custGeom>
            <a:solidFill>
              <a:srgbClr val="E60012"/>
            </a:soli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13" name="场景工具">
              <a:extLst>
                <a:ext uri="{FF2B5EF4-FFF2-40B4-BE49-F238E27FC236}">
                  <a16:creationId xmlns:a16="http://schemas.microsoft.com/office/drawing/2014/main" id="{8B70AEF7-B5E9-2006-0DE7-CA82D1AB3042}"/>
                </a:ext>
              </a:extLst>
            </p:cNvPr>
            <p:cNvSpPr txBox="1"/>
            <p:nvPr/>
          </p:nvSpPr>
          <p:spPr>
            <a:xfrm>
              <a:off x="-2" y="218661"/>
              <a:ext cx="2315212"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350"/>
                <a:t>经销商典型场景</a:t>
              </a:r>
            </a:p>
          </p:txBody>
        </p:sp>
      </p:grpSp>
      <p:sp>
        <p:nvSpPr>
          <p:cNvPr id="14" name="矩形 22">
            <a:extLst>
              <a:ext uri="{FF2B5EF4-FFF2-40B4-BE49-F238E27FC236}">
                <a16:creationId xmlns:a16="http://schemas.microsoft.com/office/drawing/2014/main" id="{F1B283B8-D170-BCE2-746C-B30C0F588677}"/>
              </a:ext>
            </a:extLst>
          </p:cNvPr>
          <p:cNvSpPr txBox="1"/>
          <p:nvPr/>
        </p:nvSpPr>
        <p:spPr>
          <a:xfrm>
            <a:off x="1791775" y="759985"/>
            <a:ext cx="714606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1600" b="1">
                <a:solidFill>
                  <a:srgbClr val="404040"/>
                </a:solidFill>
                <a:latin typeface="微软雅黑"/>
                <a:ea typeface="微软雅黑"/>
                <a:cs typeface="微软雅黑"/>
                <a:sym typeface="微软雅黑"/>
              </a:defRPr>
            </a:pPr>
            <a:r>
              <a:rPr sz="1200"/>
              <a:t>费用协议：与终端客户洽谈陈列活动标准和费用后，与其签署费用协议。此时可根据厂商方案，进行参照，针对不同终端客户，快速生单。将费用计提依据前置，确保费用发生有据可依，同时确保与终端客户进行费用协议的签署具有规范性，补全业务信息流。</a:t>
            </a:r>
          </a:p>
        </p:txBody>
      </p:sp>
      <p:sp>
        <p:nvSpPr>
          <p:cNvPr id="15" name="椭圆 26">
            <a:extLst>
              <a:ext uri="{FF2B5EF4-FFF2-40B4-BE49-F238E27FC236}">
                <a16:creationId xmlns:a16="http://schemas.microsoft.com/office/drawing/2014/main" id="{AD94351C-F48A-7505-1011-B1D02564F922}"/>
              </a:ext>
            </a:extLst>
          </p:cNvPr>
          <p:cNvSpPr/>
          <p:nvPr/>
        </p:nvSpPr>
        <p:spPr>
          <a:xfrm>
            <a:off x="324614" y="3970737"/>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16" name="淘宝网Chenying0907出品 2">
            <a:extLst>
              <a:ext uri="{FF2B5EF4-FFF2-40B4-BE49-F238E27FC236}">
                <a16:creationId xmlns:a16="http://schemas.microsoft.com/office/drawing/2014/main" id="{E78A972C-13D8-9C1B-9186-F271F0C376C3}"/>
              </a:ext>
            </a:extLst>
          </p:cNvPr>
          <p:cNvSpPr txBox="1"/>
          <p:nvPr/>
        </p:nvSpPr>
        <p:spPr>
          <a:xfrm>
            <a:off x="527415" y="3930165"/>
            <a:ext cx="1077252"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a:solidFill>
                  <a:srgbClr val="404040"/>
                </a:solidFill>
                <a:latin typeface="微软雅黑"/>
                <a:ea typeface="微软雅黑"/>
                <a:cs typeface="微软雅黑"/>
                <a:sym typeface="微软雅黑"/>
              </a:defRPr>
            </a:lvl1pPr>
          </a:lstStyle>
          <a:p>
            <a:r>
              <a:rPr sz="1200"/>
              <a:t>费用发放确认</a:t>
            </a:r>
          </a:p>
        </p:txBody>
      </p:sp>
      <p:sp>
        <p:nvSpPr>
          <p:cNvPr id="17" name="椭圆 2">
            <a:extLst>
              <a:ext uri="{FF2B5EF4-FFF2-40B4-BE49-F238E27FC236}">
                <a16:creationId xmlns:a16="http://schemas.microsoft.com/office/drawing/2014/main" id="{F8BB3745-6B78-2A40-AC0C-3B43B6C2E693}"/>
              </a:ext>
            </a:extLst>
          </p:cNvPr>
          <p:cNvSpPr/>
          <p:nvPr/>
        </p:nvSpPr>
        <p:spPr>
          <a:xfrm>
            <a:off x="324614" y="2637418"/>
            <a:ext cx="158624" cy="158624"/>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pic>
        <p:nvPicPr>
          <p:cNvPr id="18" name="图像" descr="图像">
            <a:extLst>
              <a:ext uri="{FF2B5EF4-FFF2-40B4-BE49-F238E27FC236}">
                <a16:creationId xmlns:a16="http://schemas.microsoft.com/office/drawing/2014/main" id="{3FA4BAAE-46F8-752D-67B2-D9CC53C60EDF}"/>
              </a:ext>
            </a:extLst>
          </p:cNvPr>
          <p:cNvPicPr>
            <a:picLocks noChangeAspect="1"/>
          </p:cNvPicPr>
          <p:nvPr/>
        </p:nvPicPr>
        <p:blipFill>
          <a:blip r:embed="rId2"/>
          <a:srcRect t="8992"/>
          <a:stretch>
            <a:fillRect/>
          </a:stretch>
        </p:blipFill>
        <p:spPr>
          <a:xfrm>
            <a:off x="1970454" y="1635646"/>
            <a:ext cx="7173546" cy="2698969"/>
          </a:xfrm>
          <a:prstGeom prst="rect">
            <a:avLst/>
          </a:prstGeom>
          <a:ln w="12700">
            <a:miter lim="400000"/>
          </a:ln>
        </p:spPr>
      </p:pic>
      <p:sp>
        <p:nvSpPr>
          <p:cNvPr id="19" name="矩形 22">
            <a:extLst>
              <a:ext uri="{FF2B5EF4-FFF2-40B4-BE49-F238E27FC236}">
                <a16:creationId xmlns:a16="http://schemas.microsoft.com/office/drawing/2014/main" id="{E8253A5F-39A7-12D7-3F8C-03772B3BBDF0}"/>
              </a:ext>
            </a:extLst>
          </p:cNvPr>
          <p:cNvSpPr txBox="1"/>
          <p:nvPr/>
        </p:nvSpPr>
        <p:spPr>
          <a:xfrm>
            <a:off x="2077525" y="4334615"/>
            <a:ext cx="7030979" cy="623246"/>
          </a:xfrm>
          <a:prstGeom prst="rect">
            <a:avLst/>
          </a:prstGeom>
          <a:solidFill>
            <a:srgbClr val="FFFFFF"/>
          </a:solidFill>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a:defRPr sz="1600">
                <a:solidFill>
                  <a:srgbClr val="404040"/>
                </a:solidFill>
                <a:latin typeface="微软雅黑"/>
                <a:ea typeface="微软雅黑"/>
                <a:cs typeface="微软雅黑"/>
                <a:sym typeface="微软雅黑"/>
              </a:defRPr>
            </a:pPr>
            <a:r>
              <a:rPr sz="1200" dirty="0" err="1"/>
              <a:t>表头重要项目均可由被参照的费用方案进行带入</a:t>
            </a:r>
            <a:endParaRPr sz="1200" dirty="0"/>
          </a:p>
          <a:p>
            <a:pPr>
              <a:defRPr sz="1600">
                <a:solidFill>
                  <a:srgbClr val="404040"/>
                </a:solidFill>
                <a:latin typeface="微软雅黑"/>
                <a:ea typeface="微软雅黑"/>
                <a:cs typeface="微软雅黑"/>
                <a:sym typeface="微软雅黑"/>
              </a:defRPr>
            </a:pPr>
            <a:r>
              <a:rPr sz="1200" dirty="0"/>
              <a:t>表体记录由表头开始日期和结束日期录入的期间自动拆解而成。达到极速生单的目的。录入表头总金额后，可以利用“分摊”功能，将总费用分摊到各个费用期间。</a:t>
            </a:r>
          </a:p>
        </p:txBody>
      </p:sp>
      <p:pic>
        <p:nvPicPr>
          <p:cNvPr id="20" name="图片 1" descr="图片 1">
            <a:extLst>
              <a:ext uri="{FF2B5EF4-FFF2-40B4-BE49-F238E27FC236}">
                <a16:creationId xmlns:a16="http://schemas.microsoft.com/office/drawing/2014/main" id="{33D375EC-0913-B1FC-822F-F497DB0ACBDB}"/>
              </a:ext>
            </a:extLst>
          </p:cNvPr>
          <p:cNvPicPr>
            <a:picLocks noChangeAspect="1"/>
          </p:cNvPicPr>
          <p:nvPr/>
        </p:nvPicPr>
        <p:blipFill>
          <a:blip r:embed="rId3"/>
          <a:stretch>
            <a:fillRect/>
          </a:stretch>
        </p:blipFill>
        <p:spPr>
          <a:xfrm>
            <a:off x="6178613" y="1618548"/>
            <a:ext cx="1364457" cy="746590"/>
          </a:xfrm>
          <a:prstGeom prst="rect">
            <a:avLst/>
          </a:prstGeom>
          <a:ln>
            <a:solidFill>
              <a:srgbClr val="FF0000"/>
            </a:solidFill>
          </a:ln>
        </p:spPr>
      </p:pic>
      <p:sp>
        <p:nvSpPr>
          <p:cNvPr id="21" name="文本框 2">
            <a:extLst>
              <a:ext uri="{FF2B5EF4-FFF2-40B4-BE49-F238E27FC236}">
                <a16:creationId xmlns:a16="http://schemas.microsoft.com/office/drawing/2014/main" id="{B7AAD732-23DC-ADC7-ECFA-E437EDA5D64F}"/>
              </a:ext>
            </a:extLst>
          </p:cNvPr>
          <p:cNvSpPr txBox="1"/>
          <p:nvPr/>
        </p:nvSpPr>
        <p:spPr>
          <a:xfrm>
            <a:off x="6914789" y="1991843"/>
            <a:ext cx="2019784" cy="323165"/>
          </a:xfrm>
          <a:prstGeom prst="rect">
            <a:avLst/>
          </a:prstGeom>
          <a:solidFill>
            <a:srgbClr val="FFFFFF"/>
          </a:solidFill>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1400">
                <a:latin typeface="+mj-lt"/>
                <a:ea typeface="+mj-ea"/>
                <a:cs typeface="+mj-cs"/>
                <a:sym typeface="Helvetica"/>
              </a:defRPr>
            </a:pPr>
            <a:r>
              <a:rPr sz="1050" dirty="0" err="1"/>
              <a:t>支持录入附件，可将纸质合同作为</a:t>
            </a:r>
            <a:endParaRPr sz="1050" dirty="0"/>
          </a:p>
          <a:p>
            <a:pPr>
              <a:defRPr sz="1400">
                <a:latin typeface="+mj-lt"/>
                <a:ea typeface="+mj-ea"/>
                <a:cs typeface="+mj-cs"/>
                <a:sym typeface="Helvetica"/>
              </a:defRPr>
            </a:pPr>
            <a:r>
              <a:rPr sz="1050" dirty="0" err="1"/>
              <a:t>附件拍照上传</a:t>
            </a:r>
            <a:endParaRPr sz="1050" dirty="0"/>
          </a:p>
        </p:txBody>
      </p:sp>
    </p:spTree>
    <p:extLst>
      <p:ext uri="{BB962C8B-B14F-4D97-AF65-F5344CB8AC3E}">
        <p14:creationId xmlns:p14="http://schemas.microsoft.com/office/powerpoint/2010/main" val="37267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
                                          </p:val>
                                        </p:tav>
                                        <p:tav tm="100000">
                                          <p:val>
                                            <p:strVal val="#ppt_x"/>
                                          </p:val>
                                        </p:tav>
                                      </p:tavLst>
                                    </p:anim>
                                    <p:anim calcmode="lin" valueType="num">
                                      <p:cBhvr>
                                        <p:cTn id="8" dur="10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iterate>
                                    <p:tmAbs val="0"/>
                                  </p:iterate>
                                  <p:childTnLst>
                                    <p:set>
                                      <p:cBhvr>
                                        <p:cTn id="11" fill="hold"/>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dvAuto="0"/>
      <p:bldP spid="2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9C0FE-05FC-2771-BC38-C8EDC21775F5}"/>
              </a:ext>
            </a:extLst>
          </p:cNvPr>
          <p:cNvSpPr>
            <a:spLocks noGrp="1"/>
          </p:cNvSpPr>
          <p:nvPr>
            <p:ph type="title"/>
          </p:nvPr>
        </p:nvSpPr>
        <p:spPr/>
        <p:txBody>
          <a:bodyPr/>
          <a:lstStyle/>
          <a:p>
            <a:r>
              <a:rPr lang="zh-CN" altLang="en-US" dirty="0"/>
              <a:t>解决方案</a:t>
            </a:r>
          </a:p>
        </p:txBody>
      </p:sp>
      <p:sp>
        <p:nvSpPr>
          <p:cNvPr id="3" name="矩形 36">
            <a:extLst>
              <a:ext uri="{FF2B5EF4-FFF2-40B4-BE49-F238E27FC236}">
                <a16:creationId xmlns:a16="http://schemas.microsoft.com/office/drawing/2014/main" id="{E1339C46-7396-6EC2-1088-2A01631CBB31}"/>
              </a:ext>
            </a:extLst>
          </p:cNvPr>
          <p:cNvSpPr/>
          <p:nvPr/>
        </p:nvSpPr>
        <p:spPr>
          <a:xfrm>
            <a:off x="27688" y="1491631"/>
            <a:ext cx="1952024" cy="3312368"/>
          </a:xfrm>
          <a:prstGeom prst="rect">
            <a:avLst/>
          </a:prstGeom>
          <a:solidFill>
            <a:srgbClr val="F2F2F2"/>
          </a:solidFill>
          <a:ln w="12700">
            <a:miter lim="400000"/>
          </a:ln>
        </p:spPr>
        <p:txBody>
          <a:bodyPr lIns="0" tIns="0" rIns="0" bIns="0" anchor="ctr"/>
          <a:lstStyle/>
          <a:p>
            <a:pPr algn="ctr">
              <a:defRPr>
                <a:solidFill>
                  <a:srgbClr val="FFFFFF"/>
                </a:solidFill>
                <a:latin typeface="微软雅黑"/>
                <a:ea typeface="微软雅黑"/>
                <a:cs typeface="微软雅黑"/>
                <a:sym typeface="微软雅黑"/>
              </a:defRPr>
            </a:pPr>
            <a:endParaRPr sz="1350"/>
          </a:p>
        </p:txBody>
      </p:sp>
      <p:cxnSp>
        <p:nvCxnSpPr>
          <p:cNvPr id="4" name="直接连接符 4">
            <a:extLst>
              <a:ext uri="{FF2B5EF4-FFF2-40B4-BE49-F238E27FC236}">
                <a16:creationId xmlns:a16="http://schemas.microsoft.com/office/drawing/2014/main" id="{1907C1F6-B8FD-D8BD-C5A6-BE0B56A7566C}"/>
              </a:ext>
            </a:extLst>
          </p:cNvPr>
          <p:cNvCxnSpPr>
            <a:stCxn id="8" idx="0"/>
            <a:endCxn id="15" idx="0"/>
          </p:cNvCxnSpPr>
          <p:nvPr/>
        </p:nvCxnSpPr>
        <p:spPr>
          <a:xfrm>
            <a:off x="409386" y="1943422"/>
            <a:ext cx="1" cy="2049869"/>
          </a:xfrm>
          <a:prstGeom prst="straightConnector1">
            <a:avLst/>
          </a:prstGeom>
          <a:ln w="19050">
            <a:solidFill>
              <a:srgbClr val="BFBFBF"/>
            </a:solidFill>
            <a:miter/>
          </a:ln>
        </p:spPr>
      </p:cxnSp>
      <p:sp>
        <p:nvSpPr>
          <p:cNvPr id="5" name="TextBox 186">
            <a:extLst>
              <a:ext uri="{FF2B5EF4-FFF2-40B4-BE49-F238E27FC236}">
                <a16:creationId xmlns:a16="http://schemas.microsoft.com/office/drawing/2014/main" id="{00DF2A30-831D-EA5C-C119-E3F12E7159D5}"/>
              </a:ext>
            </a:extLst>
          </p:cNvPr>
          <p:cNvSpPr txBox="1"/>
          <p:nvPr/>
        </p:nvSpPr>
        <p:spPr>
          <a:xfrm>
            <a:off x="532879" y="1821717"/>
            <a:ext cx="1195747" cy="236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2" tIns="25712" rIns="25712" bIns="25712" anchor="ctr">
            <a:spAutoFit/>
          </a:bodyPr>
          <a:lstStyle>
            <a:lvl1pPr>
              <a:defRPr sz="1600" b="1">
                <a:solidFill>
                  <a:srgbClr val="404040"/>
                </a:solidFill>
                <a:latin typeface="微软雅黑"/>
                <a:ea typeface="微软雅黑"/>
                <a:cs typeface="微软雅黑"/>
                <a:sym typeface="微软雅黑"/>
              </a:defRPr>
            </a:lvl1pPr>
          </a:lstStyle>
          <a:p>
            <a:r>
              <a:rPr sz="1200"/>
              <a:t>厂商方案录入</a:t>
            </a:r>
          </a:p>
        </p:txBody>
      </p:sp>
      <p:sp>
        <p:nvSpPr>
          <p:cNvPr id="6" name="淘宝网Chenying0907出品 1">
            <a:extLst>
              <a:ext uri="{FF2B5EF4-FFF2-40B4-BE49-F238E27FC236}">
                <a16:creationId xmlns:a16="http://schemas.microsoft.com/office/drawing/2014/main" id="{0C542C9A-F356-AAA4-7E3B-40C14617E2B5}"/>
              </a:ext>
            </a:extLst>
          </p:cNvPr>
          <p:cNvSpPr txBox="1"/>
          <p:nvPr/>
        </p:nvSpPr>
        <p:spPr>
          <a:xfrm>
            <a:off x="532877" y="2447754"/>
            <a:ext cx="1077249"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微软雅黑"/>
                <a:ea typeface="微软雅黑"/>
                <a:cs typeface="微软雅黑"/>
                <a:sym typeface="微软雅黑"/>
              </a:defRPr>
            </a:lvl1pPr>
          </a:lstStyle>
          <a:p>
            <a:r>
              <a:rPr sz="1200"/>
              <a:t>终端费用协议生成</a:t>
            </a:r>
          </a:p>
        </p:txBody>
      </p:sp>
      <p:sp>
        <p:nvSpPr>
          <p:cNvPr id="7" name="淘宝网Chenying0907出品 2">
            <a:extLst>
              <a:ext uri="{FF2B5EF4-FFF2-40B4-BE49-F238E27FC236}">
                <a16:creationId xmlns:a16="http://schemas.microsoft.com/office/drawing/2014/main" id="{A040640D-C078-F2F4-721D-61916DACFA4F}"/>
              </a:ext>
            </a:extLst>
          </p:cNvPr>
          <p:cNvSpPr txBox="1"/>
          <p:nvPr/>
        </p:nvSpPr>
        <p:spPr>
          <a:xfrm>
            <a:off x="532880" y="3181282"/>
            <a:ext cx="1077251"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微软雅黑"/>
                <a:ea typeface="微软雅黑"/>
                <a:cs typeface="微软雅黑"/>
                <a:sym typeface="微软雅黑"/>
              </a:defRPr>
            </a:lvl1pPr>
          </a:lstStyle>
          <a:p>
            <a:r>
              <a:rPr sz="1200"/>
              <a:t>费用协议过程监管、执行</a:t>
            </a:r>
          </a:p>
        </p:txBody>
      </p:sp>
      <p:sp>
        <p:nvSpPr>
          <p:cNvPr id="8" name="椭圆 2">
            <a:extLst>
              <a:ext uri="{FF2B5EF4-FFF2-40B4-BE49-F238E27FC236}">
                <a16:creationId xmlns:a16="http://schemas.microsoft.com/office/drawing/2014/main" id="{762D75D0-6F65-9A47-8268-8CBF7D63B17F}"/>
              </a:ext>
            </a:extLst>
          </p:cNvPr>
          <p:cNvSpPr/>
          <p:nvPr/>
        </p:nvSpPr>
        <p:spPr>
          <a:xfrm>
            <a:off x="330075" y="1864111"/>
            <a:ext cx="158624" cy="158624"/>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9" name="椭圆 25">
            <a:extLst>
              <a:ext uri="{FF2B5EF4-FFF2-40B4-BE49-F238E27FC236}">
                <a16:creationId xmlns:a16="http://schemas.microsoft.com/office/drawing/2014/main" id="{45D2197A-6B42-66AE-2858-C313C600731F}"/>
              </a:ext>
            </a:extLst>
          </p:cNvPr>
          <p:cNvSpPr/>
          <p:nvPr/>
        </p:nvSpPr>
        <p:spPr>
          <a:xfrm>
            <a:off x="330075" y="2592067"/>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10" name="椭圆 26">
            <a:extLst>
              <a:ext uri="{FF2B5EF4-FFF2-40B4-BE49-F238E27FC236}">
                <a16:creationId xmlns:a16="http://schemas.microsoft.com/office/drawing/2014/main" id="{DF54252A-C908-B7C3-4980-CE8218665A0C}"/>
              </a:ext>
            </a:extLst>
          </p:cNvPr>
          <p:cNvSpPr/>
          <p:nvPr/>
        </p:nvSpPr>
        <p:spPr>
          <a:xfrm>
            <a:off x="330075" y="3326836"/>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grpSp>
        <p:nvGrpSpPr>
          <p:cNvPr id="11" name="Freeform 9">
            <a:extLst>
              <a:ext uri="{FF2B5EF4-FFF2-40B4-BE49-F238E27FC236}">
                <a16:creationId xmlns:a16="http://schemas.microsoft.com/office/drawing/2014/main" id="{7A66F6BD-E253-E019-C00D-7E1EB7A872D9}"/>
              </a:ext>
            </a:extLst>
          </p:cNvPr>
          <p:cNvGrpSpPr/>
          <p:nvPr/>
        </p:nvGrpSpPr>
        <p:grpSpPr>
          <a:xfrm>
            <a:off x="55468" y="801566"/>
            <a:ext cx="1341722" cy="421394"/>
            <a:chOff x="-1" y="-1"/>
            <a:chExt cx="1788961" cy="561856"/>
          </a:xfrm>
        </p:grpSpPr>
        <p:sp>
          <p:nvSpPr>
            <p:cNvPr id="12" name="形状">
              <a:extLst>
                <a:ext uri="{FF2B5EF4-FFF2-40B4-BE49-F238E27FC236}">
                  <a16:creationId xmlns:a16="http://schemas.microsoft.com/office/drawing/2014/main" id="{6A5292DC-572D-1534-E1B8-21BFE9A6D418}"/>
                </a:ext>
              </a:extLst>
            </p:cNvPr>
            <p:cNvSpPr/>
            <p:nvPr/>
          </p:nvSpPr>
          <p:spPr>
            <a:xfrm>
              <a:off x="-1" y="-1"/>
              <a:ext cx="1788960" cy="5618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3743" y="21600"/>
                    <a:pt x="3743" y="21600"/>
                    <a:pt x="3743" y="21600"/>
                  </a:cubicBezTo>
                  <a:cubicBezTo>
                    <a:pt x="1697" y="21600"/>
                    <a:pt x="0" y="16770"/>
                    <a:pt x="0" y="10800"/>
                  </a:cubicBezTo>
                  <a:cubicBezTo>
                    <a:pt x="0" y="10800"/>
                    <a:pt x="0" y="10800"/>
                    <a:pt x="0" y="10800"/>
                  </a:cubicBezTo>
                  <a:cubicBezTo>
                    <a:pt x="0" y="4830"/>
                    <a:pt x="1697" y="0"/>
                    <a:pt x="3743" y="0"/>
                  </a:cubicBezTo>
                  <a:cubicBezTo>
                    <a:pt x="21600" y="0"/>
                    <a:pt x="21600" y="0"/>
                    <a:pt x="21600" y="0"/>
                  </a:cubicBezTo>
                  <a:lnTo>
                    <a:pt x="21600" y="21600"/>
                  </a:lnTo>
                  <a:close/>
                </a:path>
              </a:pathLst>
            </a:custGeom>
            <a:solidFill>
              <a:srgbClr val="E60012"/>
            </a:soli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13" name="场景工具">
              <a:extLst>
                <a:ext uri="{FF2B5EF4-FFF2-40B4-BE49-F238E27FC236}">
                  <a16:creationId xmlns:a16="http://schemas.microsoft.com/office/drawing/2014/main" id="{8D1DC1DC-FC68-8750-B893-4E22FFC473A8}"/>
                </a:ext>
              </a:extLst>
            </p:cNvPr>
            <p:cNvSpPr txBox="1"/>
            <p:nvPr/>
          </p:nvSpPr>
          <p:spPr>
            <a:xfrm>
              <a:off x="-1" y="96261"/>
              <a:ext cx="178896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350"/>
                <a:t>经销商典型场景</a:t>
              </a:r>
            </a:p>
          </p:txBody>
        </p:sp>
      </p:grpSp>
      <p:sp>
        <p:nvSpPr>
          <p:cNvPr id="14" name="矩形 22">
            <a:extLst>
              <a:ext uri="{FF2B5EF4-FFF2-40B4-BE49-F238E27FC236}">
                <a16:creationId xmlns:a16="http://schemas.microsoft.com/office/drawing/2014/main" id="{EA809D37-0DB2-C933-560D-66FBF6BDEFEB}"/>
              </a:ext>
            </a:extLst>
          </p:cNvPr>
          <p:cNvSpPr txBox="1"/>
          <p:nvPr/>
        </p:nvSpPr>
        <p:spPr>
          <a:xfrm>
            <a:off x="1387660" y="768423"/>
            <a:ext cx="7146062"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1600">
                <a:solidFill>
                  <a:srgbClr val="404040"/>
                </a:solidFill>
                <a:latin typeface="微软雅黑"/>
                <a:ea typeface="微软雅黑"/>
                <a:cs typeface="微软雅黑"/>
                <a:sym typeface="微软雅黑"/>
              </a:defRPr>
            </a:lvl1pPr>
          </a:lstStyle>
          <a:p>
            <a:r>
              <a:rPr sz="1200"/>
              <a:t>与终端签署费用协议后，要监管终端客户的执行情况。业务员在进行拜访客户的同时，可以通过跑店管理进行拍照。实时上传费用协议执行情况，防止终端虚假陈列，对业务员也起到约束和管控作用。</a:t>
            </a:r>
          </a:p>
        </p:txBody>
      </p:sp>
      <p:sp>
        <p:nvSpPr>
          <p:cNvPr id="15" name="椭圆 26">
            <a:extLst>
              <a:ext uri="{FF2B5EF4-FFF2-40B4-BE49-F238E27FC236}">
                <a16:creationId xmlns:a16="http://schemas.microsoft.com/office/drawing/2014/main" id="{4D571437-99D1-AC59-24FE-9A4AF8826D0B}"/>
              </a:ext>
            </a:extLst>
          </p:cNvPr>
          <p:cNvSpPr/>
          <p:nvPr/>
        </p:nvSpPr>
        <p:spPr>
          <a:xfrm>
            <a:off x="330075" y="3913979"/>
            <a:ext cx="158624" cy="158624"/>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16" name="淘宝网Chenying0907出品 2">
            <a:extLst>
              <a:ext uri="{FF2B5EF4-FFF2-40B4-BE49-F238E27FC236}">
                <a16:creationId xmlns:a16="http://schemas.microsoft.com/office/drawing/2014/main" id="{FA0A0C1D-FD67-122C-C22E-09AFD26689AE}"/>
              </a:ext>
            </a:extLst>
          </p:cNvPr>
          <p:cNvSpPr txBox="1"/>
          <p:nvPr/>
        </p:nvSpPr>
        <p:spPr>
          <a:xfrm>
            <a:off x="532876" y="3873408"/>
            <a:ext cx="1077251"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a:solidFill>
                  <a:srgbClr val="404040"/>
                </a:solidFill>
                <a:latin typeface="微软雅黑"/>
                <a:ea typeface="微软雅黑"/>
                <a:cs typeface="微软雅黑"/>
                <a:sym typeface="微软雅黑"/>
              </a:defRPr>
            </a:lvl1pPr>
          </a:lstStyle>
          <a:p>
            <a:r>
              <a:rPr sz="1200"/>
              <a:t>费用发放确认</a:t>
            </a:r>
          </a:p>
        </p:txBody>
      </p:sp>
      <p:sp>
        <p:nvSpPr>
          <p:cNvPr id="17" name="椭圆 2">
            <a:extLst>
              <a:ext uri="{FF2B5EF4-FFF2-40B4-BE49-F238E27FC236}">
                <a16:creationId xmlns:a16="http://schemas.microsoft.com/office/drawing/2014/main" id="{14D9660D-4AB0-9DFC-03BE-D611C495F56C}"/>
              </a:ext>
            </a:extLst>
          </p:cNvPr>
          <p:cNvSpPr/>
          <p:nvPr/>
        </p:nvSpPr>
        <p:spPr>
          <a:xfrm>
            <a:off x="330075" y="2580660"/>
            <a:ext cx="158624" cy="158624"/>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sp>
        <p:nvSpPr>
          <p:cNvPr id="18" name="椭圆 2">
            <a:extLst>
              <a:ext uri="{FF2B5EF4-FFF2-40B4-BE49-F238E27FC236}">
                <a16:creationId xmlns:a16="http://schemas.microsoft.com/office/drawing/2014/main" id="{8E24775A-B19D-5941-12F7-368DEE843042}"/>
              </a:ext>
            </a:extLst>
          </p:cNvPr>
          <p:cNvSpPr/>
          <p:nvPr/>
        </p:nvSpPr>
        <p:spPr>
          <a:xfrm>
            <a:off x="330075" y="3342315"/>
            <a:ext cx="158624" cy="158624"/>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微软雅黑"/>
                <a:ea typeface="微软雅黑"/>
                <a:cs typeface="微软雅黑"/>
                <a:sym typeface="微软雅黑"/>
              </a:defRPr>
            </a:pPr>
            <a:endParaRPr sz="1200"/>
          </a:p>
        </p:txBody>
      </p:sp>
      <p:pic>
        <p:nvPicPr>
          <p:cNvPr id="19" name="图像" descr="图像">
            <a:extLst>
              <a:ext uri="{FF2B5EF4-FFF2-40B4-BE49-F238E27FC236}">
                <a16:creationId xmlns:a16="http://schemas.microsoft.com/office/drawing/2014/main" id="{DDE2BA22-67DB-89A3-C4AE-6D48A14C33D8}"/>
              </a:ext>
            </a:extLst>
          </p:cNvPr>
          <p:cNvPicPr>
            <a:picLocks noChangeAspect="1"/>
          </p:cNvPicPr>
          <p:nvPr/>
        </p:nvPicPr>
        <p:blipFill>
          <a:blip r:embed="rId3"/>
          <a:stretch>
            <a:fillRect/>
          </a:stretch>
        </p:blipFill>
        <p:spPr>
          <a:xfrm>
            <a:off x="2063721" y="1417555"/>
            <a:ext cx="1680716" cy="3641549"/>
          </a:xfrm>
          <a:prstGeom prst="rect">
            <a:avLst/>
          </a:prstGeom>
          <a:ln w="12700">
            <a:miter lim="400000"/>
          </a:ln>
        </p:spPr>
      </p:pic>
      <p:pic>
        <p:nvPicPr>
          <p:cNvPr id="20" name="图像" descr="图像">
            <a:extLst>
              <a:ext uri="{FF2B5EF4-FFF2-40B4-BE49-F238E27FC236}">
                <a16:creationId xmlns:a16="http://schemas.microsoft.com/office/drawing/2014/main" id="{0CC80669-4B12-A670-CEA5-EA683C04F931}"/>
              </a:ext>
            </a:extLst>
          </p:cNvPr>
          <p:cNvPicPr>
            <a:picLocks noChangeAspect="1"/>
          </p:cNvPicPr>
          <p:nvPr/>
        </p:nvPicPr>
        <p:blipFill>
          <a:blip r:embed="rId4"/>
          <a:srcRect l="9103"/>
          <a:stretch>
            <a:fillRect/>
          </a:stretch>
        </p:blipFill>
        <p:spPr>
          <a:xfrm>
            <a:off x="3764809" y="1417565"/>
            <a:ext cx="1803846" cy="3641550"/>
          </a:xfrm>
          <a:prstGeom prst="rect">
            <a:avLst/>
          </a:prstGeom>
          <a:ln w="12700">
            <a:miter lim="400000"/>
          </a:ln>
        </p:spPr>
      </p:pic>
      <p:sp>
        <p:nvSpPr>
          <p:cNvPr id="21" name="矩形 22">
            <a:extLst>
              <a:ext uri="{FF2B5EF4-FFF2-40B4-BE49-F238E27FC236}">
                <a16:creationId xmlns:a16="http://schemas.microsoft.com/office/drawing/2014/main" id="{1F4A50C9-DB33-3B68-DDB0-DD62D629D3F0}"/>
              </a:ext>
            </a:extLst>
          </p:cNvPr>
          <p:cNvSpPr txBox="1"/>
          <p:nvPr/>
        </p:nvSpPr>
        <p:spPr>
          <a:xfrm>
            <a:off x="5780470" y="1417555"/>
            <a:ext cx="2972588" cy="2839237"/>
          </a:xfrm>
          <a:prstGeom prst="rect">
            <a:avLst/>
          </a:prstGeom>
          <a:gradFill>
            <a:gsLst>
              <a:gs pos="0">
                <a:schemeClr val="accent2">
                  <a:hueOff val="-554274"/>
                  <a:satOff val="16071"/>
                  <a:lumOff val="29119"/>
                </a:schemeClr>
              </a:gs>
              <a:gs pos="35000">
                <a:srgbClr val="FFD6CA"/>
              </a:gs>
              <a:gs pos="100000">
                <a:schemeClr val="accent2">
                  <a:hueOff val="-638409"/>
                  <a:satOff val="16071"/>
                  <a:lumOff val="39949"/>
                </a:schemeClr>
              </a:gs>
            </a:gsLst>
            <a:lin ang="16200000"/>
          </a:gradFill>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1600">
                <a:solidFill>
                  <a:srgbClr val="404040"/>
                </a:solidFill>
                <a:latin typeface="微软雅黑"/>
                <a:ea typeface="微软雅黑"/>
                <a:cs typeface="微软雅黑"/>
                <a:sym typeface="微软雅黑"/>
              </a:defRPr>
            </a:pPr>
            <a:r>
              <a:rPr sz="1200"/>
              <a:t>跑店管理——客户拜访时，可以识别当前客户在跑店日期的期间范围内，有多少生效的“费用协议”，跑店界面将自动带出对应费用协议该期间的子协议编号，以及协议名称进行显示。点击“拍照”标识进行拍摄、上传照片。</a:t>
            </a:r>
          </a:p>
          <a:p>
            <a:pPr>
              <a:defRPr sz="1600">
                <a:solidFill>
                  <a:srgbClr val="404040"/>
                </a:solidFill>
                <a:latin typeface="微软雅黑"/>
                <a:ea typeface="微软雅黑"/>
                <a:cs typeface="微软雅黑"/>
                <a:sym typeface="微软雅黑"/>
              </a:defRPr>
            </a:pPr>
            <a:endParaRPr sz="1200"/>
          </a:p>
          <a:p>
            <a:pPr>
              <a:defRPr sz="1600">
                <a:solidFill>
                  <a:srgbClr val="404040"/>
                </a:solidFill>
                <a:latin typeface="微软雅黑"/>
                <a:ea typeface="微软雅黑"/>
                <a:cs typeface="微软雅黑"/>
                <a:sym typeface="微软雅黑"/>
              </a:defRPr>
            </a:pPr>
            <a:r>
              <a:rPr sz="1200"/>
              <a:t>照片上会有客户信息、日期、时间以及协议编号，严格把控业务员行为，同时对终端客户的协议执行情况进行监管。</a:t>
            </a:r>
          </a:p>
          <a:p>
            <a:pPr>
              <a:defRPr sz="1600">
                <a:solidFill>
                  <a:srgbClr val="404040"/>
                </a:solidFill>
                <a:latin typeface="微软雅黑"/>
                <a:ea typeface="微软雅黑"/>
                <a:cs typeface="微软雅黑"/>
                <a:sym typeface="微软雅黑"/>
              </a:defRPr>
            </a:pPr>
            <a:endParaRPr sz="1200"/>
          </a:p>
          <a:p>
            <a:pPr>
              <a:defRPr sz="1600">
                <a:solidFill>
                  <a:srgbClr val="404040"/>
                </a:solidFill>
                <a:latin typeface="微软雅黑"/>
                <a:ea typeface="微软雅黑"/>
                <a:cs typeface="微软雅黑"/>
                <a:sym typeface="微软雅黑"/>
              </a:defRPr>
            </a:pPr>
            <a:endParaRPr sz="1200"/>
          </a:p>
          <a:p>
            <a:pPr>
              <a:defRPr sz="1600">
                <a:solidFill>
                  <a:srgbClr val="404040"/>
                </a:solidFill>
                <a:latin typeface="微软雅黑"/>
                <a:ea typeface="微软雅黑"/>
                <a:cs typeface="微软雅黑"/>
                <a:sym typeface="微软雅黑"/>
              </a:defRPr>
            </a:pPr>
            <a:r>
              <a:rPr sz="1200"/>
              <a:t>财务人员可通过费用协议生单工具进行照片联查，查看业务员跑店情况，以及终端照片。</a:t>
            </a:r>
          </a:p>
        </p:txBody>
      </p:sp>
    </p:spTree>
    <p:extLst>
      <p:ext uri="{BB962C8B-B14F-4D97-AF65-F5344CB8AC3E}">
        <p14:creationId xmlns:p14="http://schemas.microsoft.com/office/powerpoint/2010/main" val="3285172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1872AD-B194-24FA-0A2C-E41B8E06DE8C}"/>
              </a:ext>
            </a:extLst>
          </p:cNvPr>
          <p:cNvSpPr>
            <a:spLocks noGrp="1"/>
          </p:cNvSpPr>
          <p:nvPr>
            <p:ph type="title"/>
          </p:nvPr>
        </p:nvSpPr>
        <p:spPr/>
        <p:txBody>
          <a:bodyPr/>
          <a:lstStyle/>
          <a:p>
            <a:r>
              <a:rPr lang="zh-CN" altLang="en-US" dirty="0"/>
              <a:t>解决方案</a:t>
            </a:r>
          </a:p>
        </p:txBody>
      </p:sp>
      <p:sp>
        <p:nvSpPr>
          <p:cNvPr id="3" name="矩形 36">
            <a:extLst>
              <a:ext uri="{FF2B5EF4-FFF2-40B4-BE49-F238E27FC236}">
                <a16:creationId xmlns:a16="http://schemas.microsoft.com/office/drawing/2014/main" id="{15E736E9-9F04-B5C1-DDB9-7FDFBFB9DA6E}"/>
              </a:ext>
            </a:extLst>
          </p:cNvPr>
          <p:cNvSpPr/>
          <p:nvPr/>
        </p:nvSpPr>
        <p:spPr>
          <a:xfrm>
            <a:off x="55469" y="1635646"/>
            <a:ext cx="1924243" cy="3224486"/>
          </a:xfrm>
          <a:prstGeom prst="rect">
            <a:avLst/>
          </a:prstGeom>
          <a:solidFill>
            <a:srgbClr val="F2F2F2"/>
          </a:solidFill>
          <a:ln w="12700">
            <a:miter lim="400000"/>
          </a:ln>
        </p:spPr>
        <p:txBody>
          <a:bodyPr lIns="0" tIns="0" rIns="0" bIns="0" anchor="ctr"/>
          <a:lstStyle/>
          <a:p>
            <a:pPr algn="ctr">
              <a:defRPr>
                <a:solidFill>
                  <a:srgbClr val="FFFFFF"/>
                </a:solidFill>
                <a:latin typeface="+mj-lt"/>
                <a:ea typeface="+mj-ea"/>
                <a:cs typeface="+mj-cs"/>
                <a:sym typeface="Helvetica"/>
              </a:defRPr>
            </a:pPr>
            <a:endParaRPr sz="1350"/>
          </a:p>
        </p:txBody>
      </p:sp>
      <p:cxnSp>
        <p:nvCxnSpPr>
          <p:cNvPr id="4" name="直接连接符 4">
            <a:extLst>
              <a:ext uri="{FF2B5EF4-FFF2-40B4-BE49-F238E27FC236}">
                <a16:creationId xmlns:a16="http://schemas.microsoft.com/office/drawing/2014/main" id="{E4481870-3E77-0525-C823-18C9336AC9FE}"/>
              </a:ext>
            </a:extLst>
          </p:cNvPr>
          <p:cNvCxnSpPr>
            <a:stCxn id="8" idx="0"/>
            <a:endCxn id="15" idx="0"/>
          </p:cNvCxnSpPr>
          <p:nvPr/>
        </p:nvCxnSpPr>
        <p:spPr>
          <a:xfrm>
            <a:off x="409386" y="1943422"/>
            <a:ext cx="1" cy="2049869"/>
          </a:xfrm>
          <a:prstGeom prst="straightConnector1">
            <a:avLst/>
          </a:prstGeom>
          <a:ln w="19050">
            <a:solidFill>
              <a:srgbClr val="BFBFBF"/>
            </a:solidFill>
            <a:miter/>
          </a:ln>
        </p:spPr>
      </p:cxnSp>
      <p:sp>
        <p:nvSpPr>
          <p:cNvPr id="5" name="TextBox 186">
            <a:extLst>
              <a:ext uri="{FF2B5EF4-FFF2-40B4-BE49-F238E27FC236}">
                <a16:creationId xmlns:a16="http://schemas.microsoft.com/office/drawing/2014/main" id="{9B248727-8C7C-999B-B24C-4F5040F0028F}"/>
              </a:ext>
            </a:extLst>
          </p:cNvPr>
          <p:cNvSpPr txBox="1"/>
          <p:nvPr/>
        </p:nvSpPr>
        <p:spPr>
          <a:xfrm>
            <a:off x="532880" y="1821718"/>
            <a:ext cx="1195745" cy="236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2" tIns="25712" rIns="25712" bIns="25712" anchor="ctr">
            <a:spAutoFit/>
          </a:bodyPr>
          <a:lstStyle>
            <a:lvl1pPr>
              <a:defRPr sz="1600" b="1">
                <a:solidFill>
                  <a:srgbClr val="404040"/>
                </a:solidFill>
                <a:latin typeface="+mj-lt"/>
                <a:ea typeface="+mj-ea"/>
                <a:cs typeface="+mj-cs"/>
                <a:sym typeface="Helvetica"/>
              </a:defRPr>
            </a:lvl1pPr>
          </a:lstStyle>
          <a:p>
            <a:r>
              <a:rPr sz="1200"/>
              <a:t>厂商方案录入</a:t>
            </a:r>
          </a:p>
        </p:txBody>
      </p:sp>
      <p:sp>
        <p:nvSpPr>
          <p:cNvPr id="6" name="淘宝网Chenying0907出品 1">
            <a:extLst>
              <a:ext uri="{FF2B5EF4-FFF2-40B4-BE49-F238E27FC236}">
                <a16:creationId xmlns:a16="http://schemas.microsoft.com/office/drawing/2014/main" id="{7841C402-9A89-E128-0485-42AE6D52D94C}"/>
              </a:ext>
            </a:extLst>
          </p:cNvPr>
          <p:cNvSpPr txBox="1"/>
          <p:nvPr/>
        </p:nvSpPr>
        <p:spPr>
          <a:xfrm>
            <a:off x="532878" y="2447754"/>
            <a:ext cx="1077248"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mj-lt"/>
                <a:ea typeface="+mj-ea"/>
                <a:cs typeface="+mj-cs"/>
                <a:sym typeface="Helvetica"/>
              </a:defRPr>
            </a:lvl1pPr>
          </a:lstStyle>
          <a:p>
            <a:r>
              <a:rPr sz="1200"/>
              <a:t>终端费用协议生成</a:t>
            </a:r>
          </a:p>
        </p:txBody>
      </p:sp>
      <p:sp>
        <p:nvSpPr>
          <p:cNvPr id="7" name="淘宝网Chenying0907出品 2">
            <a:extLst>
              <a:ext uri="{FF2B5EF4-FFF2-40B4-BE49-F238E27FC236}">
                <a16:creationId xmlns:a16="http://schemas.microsoft.com/office/drawing/2014/main" id="{7DF3FCB4-9AC5-B0D1-A3FD-D5845AF0D0E1}"/>
              </a:ext>
            </a:extLst>
          </p:cNvPr>
          <p:cNvSpPr txBox="1"/>
          <p:nvPr/>
        </p:nvSpPr>
        <p:spPr>
          <a:xfrm>
            <a:off x="532881" y="3181284"/>
            <a:ext cx="1077250"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mj-lt"/>
                <a:ea typeface="+mj-ea"/>
                <a:cs typeface="+mj-cs"/>
                <a:sym typeface="Helvetica"/>
              </a:defRPr>
            </a:lvl1pPr>
          </a:lstStyle>
          <a:p>
            <a:r>
              <a:rPr sz="1200"/>
              <a:t>费用协议过程监管、执行</a:t>
            </a:r>
          </a:p>
        </p:txBody>
      </p:sp>
      <p:sp>
        <p:nvSpPr>
          <p:cNvPr id="8" name="椭圆 2">
            <a:extLst>
              <a:ext uri="{FF2B5EF4-FFF2-40B4-BE49-F238E27FC236}">
                <a16:creationId xmlns:a16="http://schemas.microsoft.com/office/drawing/2014/main" id="{90BDB707-EE3B-7D0E-E02C-73EDA44B2A0A}"/>
              </a:ext>
            </a:extLst>
          </p:cNvPr>
          <p:cNvSpPr/>
          <p:nvPr/>
        </p:nvSpPr>
        <p:spPr>
          <a:xfrm>
            <a:off x="330075" y="1864110"/>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9" name="椭圆 25">
            <a:extLst>
              <a:ext uri="{FF2B5EF4-FFF2-40B4-BE49-F238E27FC236}">
                <a16:creationId xmlns:a16="http://schemas.microsoft.com/office/drawing/2014/main" id="{F2D6A051-AF3B-19E2-342F-C76D6212E8B3}"/>
              </a:ext>
            </a:extLst>
          </p:cNvPr>
          <p:cNvSpPr/>
          <p:nvPr/>
        </p:nvSpPr>
        <p:spPr>
          <a:xfrm>
            <a:off x="330075" y="2592067"/>
            <a:ext cx="158623" cy="158623"/>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0" name="椭圆 26">
            <a:extLst>
              <a:ext uri="{FF2B5EF4-FFF2-40B4-BE49-F238E27FC236}">
                <a16:creationId xmlns:a16="http://schemas.microsoft.com/office/drawing/2014/main" id="{E966DE01-DFF3-2607-D104-A2005F818759}"/>
              </a:ext>
            </a:extLst>
          </p:cNvPr>
          <p:cNvSpPr/>
          <p:nvPr/>
        </p:nvSpPr>
        <p:spPr>
          <a:xfrm>
            <a:off x="330075" y="3326836"/>
            <a:ext cx="158623" cy="158623"/>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grpSp>
        <p:nvGrpSpPr>
          <p:cNvPr id="11" name="Freeform 9">
            <a:extLst>
              <a:ext uri="{FF2B5EF4-FFF2-40B4-BE49-F238E27FC236}">
                <a16:creationId xmlns:a16="http://schemas.microsoft.com/office/drawing/2014/main" id="{BF10D676-EADD-1B16-7AF4-DAE29CE19491}"/>
              </a:ext>
            </a:extLst>
          </p:cNvPr>
          <p:cNvGrpSpPr/>
          <p:nvPr/>
        </p:nvGrpSpPr>
        <p:grpSpPr>
          <a:xfrm>
            <a:off x="0" y="801569"/>
            <a:ext cx="1397189" cy="421390"/>
            <a:chOff x="0" y="0"/>
            <a:chExt cx="1862917" cy="561851"/>
          </a:xfrm>
        </p:grpSpPr>
        <p:sp>
          <p:nvSpPr>
            <p:cNvPr id="12" name="形状">
              <a:extLst>
                <a:ext uri="{FF2B5EF4-FFF2-40B4-BE49-F238E27FC236}">
                  <a16:creationId xmlns:a16="http://schemas.microsoft.com/office/drawing/2014/main" id="{71055CF6-D6EE-E1AC-4A24-53D90D710B8D}"/>
                </a:ext>
              </a:extLst>
            </p:cNvPr>
            <p:cNvSpPr/>
            <p:nvPr/>
          </p:nvSpPr>
          <p:spPr>
            <a:xfrm>
              <a:off x="73959" y="0"/>
              <a:ext cx="1788958" cy="5618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3743" y="21600"/>
                    <a:pt x="3743" y="21600"/>
                    <a:pt x="3743" y="21600"/>
                  </a:cubicBezTo>
                  <a:cubicBezTo>
                    <a:pt x="1697" y="21600"/>
                    <a:pt x="0" y="16770"/>
                    <a:pt x="0" y="10800"/>
                  </a:cubicBezTo>
                  <a:cubicBezTo>
                    <a:pt x="0" y="10800"/>
                    <a:pt x="0" y="10800"/>
                    <a:pt x="0" y="10800"/>
                  </a:cubicBezTo>
                  <a:cubicBezTo>
                    <a:pt x="0" y="4830"/>
                    <a:pt x="1697" y="0"/>
                    <a:pt x="3743" y="0"/>
                  </a:cubicBezTo>
                  <a:cubicBezTo>
                    <a:pt x="21600" y="0"/>
                    <a:pt x="21600" y="0"/>
                    <a:pt x="21600" y="0"/>
                  </a:cubicBezTo>
                  <a:lnTo>
                    <a:pt x="21600" y="21600"/>
                  </a:lnTo>
                  <a:close/>
                </a:path>
              </a:pathLst>
            </a:custGeom>
            <a:solidFill>
              <a:srgbClr val="E60012"/>
            </a:solidFill>
            <a:ln w="12700" cap="flat">
              <a:noFill/>
              <a:miter lim="400000"/>
            </a:ln>
            <a:effectLst/>
          </p:spPr>
          <p:txBody>
            <a:bodyPr wrap="square" lIns="0" tIns="0" rIns="0" bIns="0" numCol="1" anchor="ctr">
              <a:noAutofit/>
            </a:bodyPr>
            <a:lstStyle/>
            <a:p>
              <a:pPr algn="ctr">
                <a:defRPr b="1">
                  <a:solidFill>
                    <a:srgbClr val="FFFFFF"/>
                  </a:solidFill>
                  <a:latin typeface="+mj-lt"/>
                  <a:ea typeface="+mj-ea"/>
                  <a:cs typeface="+mj-cs"/>
                  <a:sym typeface="Helvetica"/>
                </a:defRPr>
              </a:pPr>
              <a:endParaRPr sz="1350"/>
            </a:p>
          </p:txBody>
        </p:sp>
        <p:sp>
          <p:nvSpPr>
            <p:cNvPr id="13" name="场景工具">
              <a:extLst>
                <a:ext uri="{FF2B5EF4-FFF2-40B4-BE49-F238E27FC236}">
                  <a16:creationId xmlns:a16="http://schemas.microsoft.com/office/drawing/2014/main" id="{CC838DBE-ED3B-C149-8199-852B320CB036}"/>
                </a:ext>
              </a:extLst>
            </p:cNvPr>
            <p:cNvSpPr txBox="1"/>
            <p:nvPr/>
          </p:nvSpPr>
          <p:spPr>
            <a:xfrm>
              <a:off x="0" y="96262"/>
              <a:ext cx="186291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mj-lt"/>
                  <a:ea typeface="+mj-ea"/>
                  <a:cs typeface="+mj-cs"/>
                  <a:sym typeface="Helvetica"/>
                </a:defRPr>
              </a:lvl1pPr>
            </a:lstStyle>
            <a:p>
              <a:r>
                <a:rPr sz="1350"/>
                <a:t>经销商典型场景</a:t>
              </a:r>
            </a:p>
          </p:txBody>
        </p:sp>
      </p:grpSp>
      <p:sp>
        <p:nvSpPr>
          <p:cNvPr id="14" name="矩形 22">
            <a:extLst>
              <a:ext uri="{FF2B5EF4-FFF2-40B4-BE49-F238E27FC236}">
                <a16:creationId xmlns:a16="http://schemas.microsoft.com/office/drawing/2014/main" id="{BE5D16B7-442F-1566-B3C2-DA2EA5AABBF4}"/>
              </a:ext>
            </a:extLst>
          </p:cNvPr>
          <p:cNvSpPr txBox="1"/>
          <p:nvPr/>
        </p:nvSpPr>
        <p:spPr>
          <a:xfrm>
            <a:off x="1387660" y="768424"/>
            <a:ext cx="7146062"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1600">
                <a:solidFill>
                  <a:srgbClr val="404040"/>
                </a:solidFill>
                <a:latin typeface="+mj-lt"/>
                <a:ea typeface="+mj-ea"/>
                <a:cs typeface="+mj-cs"/>
                <a:sym typeface="Helvetica"/>
              </a:defRPr>
            </a:lvl1pPr>
          </a:lstStyle>
          <a:p>
            <a:r>
              <a:rPr sz="1200"/>
              <a:t>每月与终端客户确认费用是否可以正常进行发放时，可使用“费用协议批量生单”功能，将符合发放标准的费用协议明细，进行批量生单。</a:t>
            </a:r>
          </a:p>
        </p:txBody>
      </p:sp>
      <p:sp>
        <p:nvSpPr>
          <p:cNvPr id="15" name="椭圆 26">
            <a:extLst>
              <a:ext uri="{FF2B5EF4-FFF2-40B4-BE49-F238E27FC236}">
                <a16:creationId xmlns:a16="http://schemas.microsoft.com/office/drawing/2014/main" id="{8913FC7A-C3B5-43C7-70F5-CFC961B6E31C}"/>
              </a:ext>
            </a:extLst>
          </p:cNvPr>
          <p:cNvSpPr/>
          <p:nvPr/>
        </p:nvSpPr>
        <p:spPr>
          <a:xfrm>
            <a:off x="330075" y="3913979"/>
            <a:ext cx="158623" cy="158623"/>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6" name="淘宝网Chenying0907出品 2">
            <a:extLst>
              <a:ext uri="{FF2B5EF4-FFF2-40B4-BE49-F238E27FC236}">
                <a16:creationId xmlns:a16="http://schemas.microsoft.com/office/drawing/2014/main" id="{C0F7B833-5223-7DF8-4B12-613F2B992D96}"/>
              </a:ext>
            </a:extLst>
          </p:cNvPr>
          <p:cNvSpPr txBox="1"/>
          <p:nvPr/>
        </p:nvSpPr>
        <p:spPr>
          <a:xfrm>
            <a:off x="532877" y="3873408"/>
            <a:ext cx="1077250"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mj-lt"/>
                <a:ea typeface="+mj-ea"/>
                <a:cs typeface="+mj-cs"/>
                <a:sym typeface="Helvetica"/>
              </a:defRPr>
            </a:lvl1pPr>
          </a:lstStyle>
          <a:p>
            <a:r>
              <a:rPr sz="1200"/>
              <a:t>费用发放确认</a:t>
            </a:r>
          </a:p>
        </p:txBody>
      </p:sp>
      <p:sp>
        <p:nvSpPr>
          <p:cNvPr id="17" name="椭圆 2">
            <a:extLst>
              <a:ext uri="{FF2B5EF4-FFF2-40B4-BE49-F238E27FC236}">
                <a16:creationId xmlns:a16="http://schemas.microsoft.com/office/drawing/2014/main" id="{1240CB55-1F7E-B7F8-CD05-205B73B0928F}"/>
              </a:ext>
            </a:extLst>
          </p:cNvPr>
          <p:cNvSpPr/>
          <p:nvPr/>
        </p:nvSpPr>
        <p:spPr>
          <a:xfrm>
            <a:off x="330075" y="2580660"/>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8" name="椭圆 2">
            <a:extLst>
              <a:ext uri="{FF2B5EF4-FFF2-40B4-BE49-F238E27FC236}">
                <a16:creationId xmlns:a16="http://schemas.microsoft.com/office/drawing/2014/main" id="{F5B38944-F444-10E1-C53B-91D4AE92500A}"/>
              </a:ext>
            </a:extLst>
          </p:cNvPr>
          <p:cNvSpPr/>
          <p:nvPr/>
        </p:nvSpPr>
        <p:spPr>
          <a:xfrm>
            <a:off x="330075" y="3342315"/>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pic>
        <p:nvPicPr>
          <p:cNvPr id="19" name="图像" descr="图像">
            <a:extLst>
              <a:ext uri="{FF2B5EF4-FFF2-40B4-BE49-F238E27FC236}">
                <a16:creationId xmlns:a16="http://schemas.microsoft.com/office/drawing/2014/main" id="{7233E8E8-4148-EDB4-6898-E546A29EE564}"/>
              </a:ext>
            </a:extLst>
          </p:cNvPr>
          <p:cNvPicPr>
            <a:picLocks noChangeAspect="1"/>
          </p:cNvPicPr>
          <p:nvPr/>
        </p:nvPicPr>
        <p:blipFill>
          <a:blip r:embed="rId2"/>
          <a:stretch>
            <a:fillRect/>
          </a:stretch>
        </p:blipFill>
        <p:spPr>
          <a:xfrm>
            <a:off x="2171247" y="1445678"/>
            <a:ext cx="3767186" cy="2855185"/>
          </a:xfrm>
          <a:prstGeom prst="rect">
            <a:avLst/>
          </a:prstGeom>
          <a:ln w="12700">
            <a:miter lim="400000"/>
          </a:ln>
        </p:spPr>
      </p:pic>
      <p:sp>
        <p:nvSpPr>
          <p:cNvPr id="20" name="椭圆 2">
            <a:extLst>
              <a:ext uri="{FF2B5EF4-FFF2-40B4-BE49-F238E27FC236}">
                <a16:creationId xmlns:a16="http://schemas.microsoft.com/office/drawing/2014/main" id="{6D2453A2-283D-EE8A-011D-C00F30915FD0}"/>
              </a:ext>
            </a:extLst>
          </p:cNvPr>
          <p:cNvSpPr/>
          <p:nvPr/>
        </p:nvSpPr>
        <p:spPr>
          <a:xfrm>
            <a:off x="330075" y="3921055"/>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pic>
        <p:nvPicPr>
          <p:cNvPr id="21" name="图片 1" descr="图片 1">
            <a:extLst>
              <a:ext uri="{FF2B5EF4-FFF2-40B4-BE49-F238E27FC236}">
                <a16:creationId xmlns:a16="http://schemas.microsoft.com/office/drawing/2014/main" id="{2C5199E5-9BED-AA35-3284-D776911E9B36}"/>
              </a:ext>
            </a:extLst>
          </p:cNvPr>
          <p:cNvPicPr>
            <a:picLocks noChangeAspect="1"/>
          </p:cNvPicPr>
          <p:nvPr/>
        </p:nvPicPr>
        <p:blipFill>
          <a:blip r:embed="rId3"/>
          <a:stretch>
            <a:fillRect/>
          </a:stretch>
        </p:blipFill>
        <p:spPr>
          <a:xfrm>
            <a:off x="2114869" y="3041043"/>
            <a:ext cx="7013978" cy="2063116"/>
          </a:xfrm>
          <a:prstGeom prst="rect">
            <a:avLst/>
          </a:prstGeom>
          <a:ln w="12700">
            <a:miter lim="400000"/>
          </a:ln>
        </p:spPr>
      </p:pic>
      <p:sp>
        <p:nvSpPr>
          <p:cNvPr id="22" name="文本框 2">
            <a:extLst>
              <a:ext uri="{FF2B5EF4-FFF2-40B4-BE49-F238E27FC236}">
                <a16:creationId xmlns:a16="http://schemas.microsoft.com/office/drawing/2014/main" id="{B063C14E-8A06-4FB1-AA54-CC86111307B2}"/>
              </a:ext>
            </a:extLst>
          </p:cNvPr>
          <p:cNvSpPr/>
          <p:nvPr/>
        </p:nvSpPr>
        <p:spPr>
          <a:xfrm>
            <a:off x="5995372" y="1544576"/>
            <a:ext cx="9526" cy="207750"/>
          </a:xfrm>
          <a:prstGeom prst="rect">
            <a:avLst/>
          </a:prstGeom>
          <a:solidFill>
            <a:srgbClr val="F4B183"/>
          </a:solidFill>
          <a:ln w="12700">
            <a:miter lim="400000"/>
          </a:ln>
        </p:spPr>
        <p:txBody>
          <a:bodyPr lIns="0" tIns="0" rIns="0" bIns="0"/>
          <a:lstStyle/>
          <a:p>
            <a:pPr>
              <a:defRPr>
                <a:latin typeface="微软雅黑"/>
                <a:ea typeface="微软雅黑"/>
                <a:cs typeface="微软雅黑"/>
                <a:sym typeface="微软雅黑"/>
              </a:defRPr>
            </a:pPr>
            <a:endParaRPr sz="1350"/>
          </a:p>
        </p:txBody>
      </p:sp>
      <p:sp>
        <p:nvSpPr>
          <p:cNvPr id="23" name="矩形 22">
            <a:extLst>
              <a:ext uri="{FF2B5EF4-FFF2-40B4-BE49-F238E27FC236}">
                <a16:creationId xmlns:a16="http://schemas.microsoft.com/office/drawing/2014/main" id="{313E9D4C-D373-6E0C-1F3B-BBD17312AE95}"/>
              </a:ext>
            </a:extLst>
          </p:cNvPr>
          <p:cNvSpPr txBox="1"/>
          <p:nvPr/>
        </p:nvSpPr>
        <p:spPr>
          <a:xfrm>
            <a:off x="5994811" y="1445678"/>
            <a:ext cx="2972588" cy="1477325"/>
          </a:xfrm>
          <a:prstGeom prst="rect">
            <a:avLst/>
          </a:prstGeom>
          <a:gradFill>
            <a:gsLst>
              <a:gs pos="0">
                <a:schemeClr val="accent2">
                  <a:hueOff val="-554274"/>
                  <a:satOff val="16071"/>
                  <a:lumOff val="29119"/>
                </a:schemeClr>
              </a:gs>
              <a:gs pos="35000">
                <a:srgbClr val="FFD6CA"/>
              </a:gs>
              <a:gs pos="100000">
                <a:schemeClr val="accent2">
                  <a:hueOff val="-638409"/>
                  <a:satOff val="16071"/>
                  <a:lumOff val="39949"/>
                </a:schemeClr>
              </a:gs>
            </a:gsLst>
            <a:lin ang="16200000"/>
          </a:gradFill>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a:latin typeface="+mj-lt"/>
                <a:ea typeface="+mj-ea"/>
                <a:cs typeface="+mj-cs"/>
                <a:sym typeface="Helvetica"/>
              </a:defRPr>
            </a:pPr>
            <a:r>
              <a:rPr sz="1350"/>
              <a:t>此工具显示费用协议明细</a:t>
            </a:r>
          </a:p>
          <a:p>
            <a:pPr>
              <a:defRPr>
                <a:latin typeface="+mj-lt"/>
                <a:ea typeface="+mj-ea"/>
                <a:cs typeface="+mj-cs"/>
                <a:sym typeface="Helvetica"/>
              </a:defRPr>
            </a:pPr>
            <a:r>
              <a:rPr sz="1350"/>
              <a:t>按照费用协议编号\名称等+对应费用期间进行过滤。</a:t>
            </a:r>
          </a:p>
          <a:p>
            <a:pPr>
              <a:defRPr sz="1600">
                <a:latin typeface="微软雅黑"/>
                <a:ea typeface="微软雅黑"/>
                <a:cs typeface="微软雅黑"/>
                <a:sym typeface="微软雅黑"/>
              </a:defRPr>
            </a:pPr>
            <a:endParaRPr sz="1200"/>
          </a:p>
          <a:p>
            <a:pPr>
              <a:defRPr>
                <a:latin typeface="+mj-lt"/>
                <a:ea typeface="+mj-ea"/>
                <a:cs typeface="+mj-cs"/>
                <a:sym typeface="Helvetica"/>
              </a:defRPr>
            </a:pPr>
            <a:r>
              <a:rPr sz="1350"/>
              <a:t>可将符合确认发放费用的单据明细批量</a:t>
            </a:r>
            <a:r>
              <a:rPr sz="1200">
                <a:latin typeface="微软雅黑"/>
                <a:ea typeface="微软雅黑"/>
                <a:cs typeface="微软雅黑"/>
                <a:sym typeface="微软雅黑"/>
              </a:rPr>
              <a:t>勾选，批量生成费用单。</a:t>
            </a:r>
          </a:p>
          <a:p>
            <a:pPr>
              <a:defRPr sz="1600">
                <a:solidFill>
                  <a:srgbClr val="404040"/>
                </a:solidFill>
                <a:latin typeface="微软雅黑"/>
                <a:ea typeface="微软雅黑"/>
                <a:cs typeface="微软雅黑"/>
                <a:sym typeface="微软雅黑"/>
              </a:defRPr>
            </a:pPr>
            <a:r>
              <a:rPr sz="1200"/>
              <a:t>。</a:t>
            </a:r>
          </a:p>
        </p:txBody>
      </p:sp>
    </p:spTree>
    <p:extLst>
      <p:ext uri="{BB962C8B-B14F-4D97-AF65-F5344CB8AC3E}">
        <p14:creationId xmlns:p14="http://schemas.microsoft.com/office/powerpoint/2010/main" val="7706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38934-B698-72E1-F1B6-46BE3427C7D5}"/>
              </a:ext>
            </a:extLst>
          </p:cNvPr>
          <p:cNvSpPr>
            <a:spLocks noGrp="1"/>
          </p:cNvSpPr>
          <p:nvPr>
            <p:ph type="title"/>
          </p:nvPr>
        </p:nvSpPr>
        <p:spPr/>
        <p:txBody>
          <a:bodyPr/>
          <a:lstStyle/>
          <a:p>
            <a:r>
              <a:rPr lang="zh-CN" altLang="en-US" dirty="0"/>
              <a:t>解决方案</a:t>
            </a:r>
          </a:p>
        </p:txBody>
      </p:sp>
      <p:grpSp>
        <p:nvGrpSpPr>
          <p:cNvPr id="3" name="Freeform 9">
            <a:extLst>
              <a:ext uri="{FF2B5EF4-FFF2-40B4-BE49-F238E27FC236}">
                <a16:creationId xmlns:a16="http://schemas.microsoft.com/office/drawing/2014/main" id="{0F2066A3-B0AC-CEEA-5CCB-4F07AF36E97F}"/>
              </a:ext>
            </a:extLst>
          </p:cNvPr>
          <p:cNvGrpSpPr/>
          <p:nvPr/>
        </p:nvGrpSpPr>
        <p:grpSpPr>
          <a:xfrm>
            <a:off x="35300" y="762126"/>
            <a:ext cx="1516194" cy="421390"/>
            <a:chOff x="0" y="0"/>
            <a:chExt cx="2021591" cy="561851"/>
          </a:xfrm>
        </p:grpSpPr>
        <p:sp>
          <p:nvSpPr>
            <p:cNvPr id="4" name="形状">
              <a:extLst>
                <a:ext uri="{FF2B5EF4-FFF2-40B4-BE49-F238E27FC236}">
                  <a16:creationId xmlns:a16="http://schemas.microsoft.com/office/drawing/2014/main" id="{ACE92594-16B6-0945-0493-C54DCD2A6455}"/>
                </a:ext>
              </a:extLst>
            </p:cNvPr>
            <p:cNvSpPr/>
            <p:nvPr/>
          </p:nvSpPr>
          <p:spPr>
            <a:xfrm>
              <a:off x="98512" y="0"/>
              <a:ext cx="1824567" cy="5618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3743" y="21600"/>
                    <a:pt x="3743" y="21600"/>
                    <a:pt x="3743" y="21600"/>
                  </a:cubicBezTo>
                  <a:cubicBezTo>
                    <a:pt x="1697" y="21600"/>
                    <a:pt x="0" y="16770"/>
                    <a:pt x="0" y="10800"/>
                  </a:cubicBezTo>
                  <a:cubicBezTo>
                    <a:pt x="0" y="10800"/>
                    <a:pt x="0" y="10800"/>
                    <a:pt x="0" y="10800"/>
                  </a:cubicBezTo>
                  <a:cubicBezTo>
                    <a:pt x="0" y="4830"/>
                    <a:pt x="1697" y="0"/>
                    <a:pt x="3743" y="0"/>
                  </a:cubicBezTo>
                  <a:cubicBezTo>
                    <a:pt x="21600" y="0"/>
                    <a:pt x="21600" y="0"/>
                    <a:pt x="21600" y="0"/>
                  </a:cubicBezTo>
                  <a:lnTo>
                    <a:pt x="21600" y="21600"/>
                  </a:lnTo>
                  <a:close/>
                </a:path>
              </a:pathLst>
            </a:custGeom>
            <a:solidFill>
              <a:srgbClr val="E60012"/>
            </a:solidFill>
            <a:ln w="12700" cap="flat">
              <a:noFill/>
              <a:miter lim="400000"/>
            </a:ln>
            <a:effectLst/>
          </p:spPr>
          <p:txBody>
            <a:bodyPr wrap="square" lIns="0" tIns="0" rIns="0" bIns="0" numCol="1" anchor="ctr">
              <a:noAutofit/>
            </a:bodyPr>
            <a:lstStyle/>
            <a:p>
              <a:pPr algn="ctr">
                <a:defRPr b="1">
                  <a:solidFill>
                    <a:srgbClr val="FFFFFF"/>
                  </a:solidFill>
                  <a:latin typeface="+mj-lt"/>
                  <a:ea typeface="+mj-ea"/>
                  <a:cs typeface="+mj-cs"/>
                  <a:sym typeface="Helvetica"/>
                </a:defRPr>
              </a:pPr>
              <a:endParaRPr sz="1350"/>
            </a:p>
          </p:txBody>
        </p:sp>
        <p:sp>
          <p:nvSpPr>
            <p:cNvPr id="5" name="场景工具">
              <a:extLst>
                <a:ext uri="{FF2B5EF4-FFF2-40B4-BE49-F238E27FC236}">
                  <a16:creationId xmlns:a16="http://schemas.microsoft.com/office/drawing/2014/main" id="{0E5A8FF4-1323-16A0-AD49-B9925B86DD9A}"/>
                </a:ext>
              </a:extLst>
            </p:cNvPr>
            <p:cNvSpPr txBox="1"/>
            <p:nvPr/>
          </p:nvSpPr>
          <p:spPr>
            <a:xfrm>
              <a:off x="0" y="85998"/>
              <a:ext cx="202159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mj-lt"/>
                  <a:ea typeface="+mj-ea"/>
                  <a:cs typeface="+mj-cs"/>
                  <a:sym typeface="Helvetica"/>
                </a:defRPr>
              </a:lvl1pPr>
            </a:lstStyle>
            <a:p>
              <a:r>
                <a:rPr sz="1350"/>
                <a:t>经销商典型场景</a:t>
              </a:r>
            </a:p>
          </p:txBody>
        </p:sp>
      </p:grpSp>
      <p:sp>
        <p:nvSpPr>
          <p:cNvPr id="6" name="矩形 22">
            <a:extLst>
              <a:ext uri="{FF2B5EF4-FFF2-40B4-BE49-F238E27FC236}">
                <a16:creationId xmlns:a16="http://schemas.microsoft.com/office/drawing/2014/main" id="{ADA5D28E-51B4-1531-1DB1-9A6CB25B95D7}"/>
              </a:ext>
            </a:extLst>
          </p:cNvPr>
          <p:cNvSpPr txBox="1"/>
          <p:nvPr/>
        </p:nvSpPr>
        <p:spPr>
          <a:xfrm>
            <a:off x="1541965" y="758541"/>
            <a:ext cx="7146062"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1600">
                <a:solidFill>
                  <a:srgbClr val="404040"/>
                </a:solidFill>
                <a:latin typeface="+mj-lt"/>
                <a:ea typeface="+mj-ea"/>
                <a:cs typeface="+mj-cs"/>
                <a:sym typeface="Helvetica"/>
              </a:defRPr>
            </a:lvl1pPr>
          </a:lstStyle>
          <a:p>
            <a:r>
              <a:rPr sz="1200"/>
              <a:t>在费用协议批量生单的过程中，可以直接点击“照片数”查看费用协议在执行过程中，业务员拜访客户时针对费用协议拍摄的照片。此照片可以导出，打包发送给厂商，以便其进行核查。</a:t>
            </a:r>
          </a:p>
        </p:txBody>
      </p:sp>
      <p:sp>
        <p:nvSpPr>
          <p:cNvPr id="7" name="矩形 36">
            <a:extLst>
              <a:ext uri="{FF2B5EF4-FFF2-40B4-BE49-F238E27FC236}">
                <a16:creationId xmlns:a16="http://schemas.microsoft.com/office/drawing/2014/main" id="{885A75B2-4564-5B10-C74C-3FE7731BD673}"/>
              </a:ext>
            </a:extLst>
          </p:cNvPr>
          <p:cNvSpPr/>
          <p:nvPr/>
        </p:nvSpPr>
        <p:spPr>
          <a:xfrm>
            <a:off x="91439" y="1390037"/>
            <a:ext cx="2162057" cy="3451175"/>
          </a:xfrm>
          <a:prstGeom prst="rect">
            <a:avLst/>
          </a:prstGeom>
          <a:solidFill>
            <a:srgbClr val="F2F2F2"/>
          </a:solidFill>
          <a:ln w="12700">
            <a:miter lim="400000"/>
          </a:ln>
        </p:spPr>
        <p:txBody>
          <a:bodyPr lIns="0" tIns="0" rIns="0" bIns="0" anchor="ctr"/>
          <a:lstStyle/>
          <a:p>
            <a:pPr algn="ctr">
              <a:defRPr>
                <a:solidFill>
                  <a:srgbClr val="FFFFFF"/>
                </a:solidFill>
                <a:latin typeface="+mj-lt"/>
                <a:ea typeface="+mj-ea"/>
                <a:cs typeface="+mj-cs"/>
                <a:sym typeface="Helvetica"/>
              </a:defRPr>
            </a:pPr>
            <a:endParaRPr sz="1350"/>
          </a:p>
        </p:txBody>
      </p:sp>
      <p:cxnSp>
        <p:nvCxnSpPr>
          <p:cNvPr id="8" name="直接连接符 4">
            <a:extLst>
              <a:ext uri="{FF2B5EF4-FFF2-40B4-BE49-F238E27FC236}">
                <a16:creationId xmlns:a16="http://schemas.microsoft.com/office/drawing/2014/main" id="{28BE2CF9-4C83-3270-72BB-4CB72B1B8BD9}"/>
              </a:ext>
            </a:extLst>
          </p:cNvPr>
          <p:cNvCxnSpPr>
            <a:stCxn id="12" idx="0"/>
            <a:endCxn id="15" idx="0"/>
          </p:cNvCxnSpPr>
          <p:nvPr/>
        </p:nvCxnSpPr>
        <p:spPr>
          <a:xfrm>
            <a:off x="615125" y="1924500"/>
            <a:ext cx="1" cy="2049871"/>
          </a:xfrm>
          <a:prstGeom prst="straightConnector1">
            <a:avLst/>
          </a:prstGeom>
          <a:ln w="19050">
            <a:solidFill>
              <a:srgbClr val="BFBFBF"/>
            </a:solidFill>
            <a:miter/>
          </a:ln>
        </p:spPr>
      </p:cxnSp>
      <p:sp>
        <p:nvSpPr>
          <p:cNvPr id="9" name="TextBox 186">
            <a:extLst>
              <a:ext uri="{FF2B5EF4-FFF2-40B4-BE49-F238E27FC236}">
                <a16:creationId xmlns:a16="http://schemas.microsoft.com/office/drawing/2014/main" id="{A64D5160-9382-EC6E-F5DA-008E93CFB37C}"/>
              </a:ext>
            </a:extLst>
          </p:cNvPr>
          <p:cNvSpPr txBox="1"/>
          <p:nvPr/>
        </p:nvSpPr>
        <p:spPr>
          <a:xfrm>
            <a:off x="738620" y="1802797"/>
            <a:ext cx="1195745" cy="236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2" tIns="25712" rIns="25712" bIns="25712" anchor="ctr">
            <a:spAutoFit/>
          </a:bodyPr>
          <a:lstStyle>
            <a:lvl1pPr>
              <a:defRPr sz="1600" b="1">
                <a:solidFill>
                  <a:srgbClr val="404040"/>
                </a:solidFill>
                <a:latin typeface="+mj-lt"/>
                <a:ea typeface="+mj-ea"/>
                <a:cs typeface="+mj-cs"/>
                <a:sym typeface="Helvetica"/>
              </a:defRPr>
            </a:lvl1pPr>
          </a:lstStyle>
          <a:p>
            <a:r>
              <a:rPr sz="1200"/>
              <a:t>厂商方案录入</a:t>
            </a:r>
          </a:p>
        </p:txBody>
      </p:sp>
      <p:sp>
        <p:nvSpPr>
          <p:cNvPr id="10" name="淘宝网Chenying0907出品 1">
            <a:extLst>
              <a:ext uri="{FF2B5EF4-FFF2-40B4-BE49-F238E27FC236}">
                <a16:creationId xmlns:a16="http://schemas.microsoft.com/office/drawing/2014/main" id="{46AD11F9-D5B9-4163-E5BF-25905A0C76C7}"/>
              </a:ext>
            </a:extLst>
          </p:cNvPr>
          <p:cNvSpPr txBox="1"/>
          <p:nvPr/>
        </p:nvSpPr>
        <p:spPr>
          <a:xfrm>
            <a:off x="738618" y="2428834"/>
            <a:ext cx="1077248"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mj-lt"/>
                <a:ea typeface="+mj-ea"/>
                <a:cs typeface="+mj-cs"/>
                <a:sym typeface="Helvetica"/>
              </a:defRPr>
            </a:lvl1pPr>
          </a:lstStyle>
          <a:p>
            <a:r>
              <a:rPr sz="1200"/>
              <a:t>终端费用协议生成</a:t>
            </a:r>
          </a:p>
        </p:txBody>
      </p:sp>
      <p:sp>
        <p:nvSpPr>
          <p:cNvPr id="11" name="淘宝网Chenying0907出品 2">
            <a:extLst>
              <a:ext uri="{FF2B5EF4-FFF2-40B4-BE49-F238E27FC236}">
                <a16:creationId xmlns:a16="http://schemas.microsoft.com/office/drawing/2014/main" id="{23BF7A38-0FB9-2852-5351-4268AA7214F4}"/>
              </a:ext>
            </a:extLst>
          </p:cNvPr>
          <p:cNvSpPr txBox="1"/>
          <p:nvPr/>
        </p:nvSpPr>
        <p:spPr>
          <a:xfrm>
            <a:off x="738620" y="3162363"/>
            <a:ext cx="1077249"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mj-lt"/>
                <a:ea typeface="+mj-ea"/>
                <a:cs typeface="+mj-cs"/>
                <a:sym typeface="Helvetica"/>
              </a:defRPr>
            </a:lvl1pPr>
          </a:lstStyle>
          <a:p>
            <a:r>
              <a:rPr sz="1200"/>
              <a:t>费用协议过程监管、执行</a:t>
            </a:r>
          </a:p>
        </p:txBody>
      </p:sp>
      <p:sp>
        <p:nvSpPr>
          <p:cNvPr id="12" name="椭圆 2">
            <a:extLst>
              <a:ext uri="{FF2B5EF4-FFF2-40B4-BE49-F238E27FC236}">
                <a16:creationId xmlns:a16="http://schemas.microsoft.com/office/drawing/2014/main" id="{E49E7B99-05B5-BA21-5039-21D80DBF485C}"/>
              </a:ext>
            </a:extLst>
          </p:cNvPr>
          <p:cNvSpPr/>
          <p:nvPr/>
        </p:nvSpPr>
        <p:spPr>
          <a:xfrm>
            <a:off x="535814" y="1845189"/>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3" name="椭圆 25">
            <a:extLst>
              <a:ext uri="{FF2B5EF4-FFF2-40B4-BE49-F238E27FC236}">
                <a16:creationId xmlns:a16="http://schemas.microsoft.com/office/drawing/2014/main" id="{61B9E3F8-4DB7-3947-D66F-168F1AEEE098}"/>
              </a:ext>
            </a:extLst>
          </p:cNvPr>
          <p:cNvSpPr/>
          <p:nvPr/>
        </p:nvSpPr>
        <p:spPr>
          <a:xfrm>
            <a:off x="535814" y="2573146"/>
            <a:ext cx="158623" cy="158623"/>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4" name="椭圆 26">
            <a:extLst>
              <a:ext uri="{FF2B5EF4-FFF2-40B4-BE49-F238E27FC236}">
                <a16:creationId xmlns:a16="http://schemas.microsoft.com/office/drawing/2014/main" id="{836BF108-8CBF-7597-59C4-73FE4DD3BD6E}"/>
              </a:ext>
            </a:extLst>
          </p:cNvPr>
          <p:cNvSpPr/>
          <p:nvPr/>
        </p:nvSpPr>
        <p:spPr>
          <a:xfrm>
            <a:off x="535814" y="3307916"/>
            <a:ext cx="158623" cy="158623"/>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5" name="椭圆 26">
            <a:extLst>
              <a:ext uri="{FF2B5EF4-FFF2-40B4-BE49-F238E27FC236}">
                <a16:creationId xmlns:a16="http://schemas.microsoft.com/office/drawing/2014/main" id="{E169D2D1-84EF-90F6-18DE-5F385A33AB5C}"/>
              </a:ext>
            </a:extLst>
          </p:cNvPr>
          <p:cNvSpPr/>
          <p:nvPr/>
        </p:nvSpPr>
        <p:spPr>
          <a:xfrm>
            <a:off x="535814" y="3895059"/>
            <a:ext cx="158623" cy="158623"/>
          </a:xfrm>
          <a:prstGeom prst="ellipse">
            <a:avLst/>
          </a:prstGeom>
          <a:solidFill>
            <a:srgbClr val="FFFFFF"/>
          </a:solidFill>
          <a:ln w="22225" cap="rnd">
            <a:solidFill>
              <a:srgbClr val="E60012"/>
            </a:solidFill>
            <a:prstDash val="sysDot"/>
          </a:ln>
          <a:effectLst>
            <a:outerShdw blurRad="127000" rotWithShape="0">
              <a:srgbClr val="E60012">
                <a:alpha val="35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6" name="淘宝网Chenying0907出品 2">
            <a:extLst>
              <a:ext uri="{FF2B5EF4-FFF2-40B4-BE49-F238E27FC236}">
                <a16:creationId xmlns:a16="http://schemas.microsoft.com/office/drawing/2014/main" id="{05599154-FC3F-46D9-C3B6-5EEFE943A141}"/>
              </a:ext>
            </a:extLst>
          </p:cNvPr>
          <p:cNvSpPr txBox="1"/>
          <p:nvPr/>
        </p:nvSpPr>
        <p:spPr>
          <a:xfrm>
            <a:off x="738618" y="3854489"/>
            <a:ext cx="1077250"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a:defRPr sz="1600" b="1">
                <a:solidFill>
                  <a:srgbClr val="404040"/>
                </a:solidFill>
                <a:latin typeface="+mj-lt"/>
                <a:ea typeface="+mj-ea"/>
                <a:cs typeface="+mj-cs"/>
                <a:sym typeface="Helvetica"/>
              </a:defRPr>
            </a:lvl1pPr>
          </a:lstStyle>
          <a:p>
            <a:r>
              <a:rPr sz="1200"/>
              <a:t>费用发放确认</a:t>
            </a:r>
          </a:p>
        </p:txBody>
      </p:sp>
      <p:sp>
        <p:nvSpPr>
          <p:cNvPr id="17" name="椭圆 2">
            <a:extLst>
              <a:ext uri="{FF2B5EF4-FFF2-40B4-BE49-F238E27FC236}">
                <a16:creationId xmlns:a16="http://schemas.microsoft.com/office/drawing/2014/main" id="{CF34D6A0-B8C5-EB33-86BA-D00849B7342C}"/>
              </a:ext>
            </a:extLst>
          </p:cNvPr>
          <p:cNvSpPr/>
          <p:nvPr/>
        </p:nvSpPr>
        <p:spPr>
          <a:xfrm>
            <a:off x="535814" y="2561740"/>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8" name="椭圆 2">
            <a:extLst>
              <a:ext uri="{FF2B5EF4-FFF2-40B4-BE49-F238E27FC236}">
                <a16:creationId xmlns:a16="http://schemas.microsoft.com/office/drawing/2014/main" id="{3A3F63EF-CF1E-C6DB-EA02-7446460654CD}"/>
              </a:ext>
            </a:extLst>
          </p:cNvPr>
          <p:cNvSpPr/>
          <p:nvPr/>
        </p:nvSpPr>
        <p:spPr>
          <a:xfrm>
            <a:off x="535814" y="3323394"/>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sp>
        <p:nvSpPr>
          <p:cNvPr id="19" name="椭圆 2">
            <a:extLst>
              <a:ext uri="{FF2B5EF4-FFF2-40B4-BE49-F238E27FC236}">
                <a16:creationId xmlns:a16="http://schemas.microsoft.com/office/drawing/2014/main" id="{87095DB4-9619-0E21-024A-948CD120D5E5}"/>
              </a:ext>
            </a:extLst>
          </p:cNvPr>
          <p:cNvSpPr/>
          <p:nvPr/>
        </p:nvSpPr>
        <p:spPr>
          <a:xfrm>
            <a:off x="535814" y="3902136"/>
            <a:ext cx="158623" cy="158623"/>
          </a:xfrm>
          <a:prstGeom prst="ellipse">
            <a:avLst/>
          </a:prstGeom>
          <a:solidFill>
            <a:srgbClr val="E60012"/>
          </a:solidFill>
          <a:ln w="63500" cap="rnd">
            <a:solidFill>
              <a:srgbClr val="E60012"/>
            </a:solidFill>
          </a:ln>
          <a:effectLst>
            <a:outerShdw blurRad="127000" rotWithShape="0">
              <a:srgbClr val="E60012">
                <a:alpha val="20000"/>
              </a:srgbClr>
            </a:outerShdw>
          </a:effectLst>
        </p:spPr>
        <p:txBody>
          <a:bodyPr lIns="0" tIns="0" rIns="0" bIns="0" anchor="ctr"/>
          <a:lstStyle/>
          <a:p>
            <a:pPr algn="ctr">
              <a:defRPr sz="1600" b="1">
                <a:solidFill>
                  <a:srgbClr val="404040"/>
                </a:solidFill>
                <a:latin typeface="+mj-lt"/>
                <a:ea typeface="+mj-ea"/>
                <a:cs typeface="+mj-cs"/>
                <a:sym typeface="Helvetica"/>
              </a:defRPr>
            </a:pPr>
            <a:endParaRPr sz="1200"/>
          </a:p>
        </p:txBody>
      </p:sp>
      <p:pic>
        <p:nvPicPr>
          <p:cNvPr id="20" name="图片 22" descr="图片 22">
            <a:extLst>
              <a:ext uri="{FF2B5EF4-FFF2-40B4-BE49-F238E27FC236}">
                <a16:creationId xmlns:a16="http://schemas.microsoft.com/office/drawing/2014/main" id="{77EF64AA-376D-1498-4978-857191F89FDB}"/>
              </a:ext>
            </a:extLst>
          </p:cNvPr>
          <p:cNvPicPr>
            <a:picLocks noChangeAspect="1"/>
          </p:cNvPicPr>
          <p:nvPr/>
        </p:nvPicPr>
        <p:blipFill>
          <a:blip r:embed="rId2"/>
          <a:stretch>
            <a:fillRect/>
          </a:stretch>
        </p:blipFill>
        <p:spPr>
          <a:xfrm>
            <a:off x="2510287" y="1444509"/>
            <a:ext cx="5766889" cy="2295222"/>
          </a:xfrm>
          <a:prstGeom prst="rect">
            <a:avLst/>
          </a:prstGeom>
          <a:ln w="12700">
            <a:miter lim="400000"/>
          </a:ln>
        </p:spPr>
      </p:pic>
      <p:sp>
        <p:nvSpPr>
          <p:cNvPr id="21" name="文本框 23">
            <a:extLst>
              <a:ext uri="{FF2B5EF4-FFF2-40B4-BE49-F238E27FC236}">
                <a16:creationId xmlns:a16="http://schemas.microsoft.com/office/drawing/2014/main" id="{DF14F753-FE39-9DB3-F9EF-2063153BD042}"/>
              </a:ext>
            </a:extLst>
          </p:cNvPr>
          <p:cNvSpPr txBox="1"/>
          <p:nvPr/>
        </p:nvSpPr>
        <p:spPr>
          <a:xfrm>
            <a:off x="2604768" y="4053679"/>
            <a:ext cx="5672408" cy="623248"/>
          </a:xfrm>
          <a:prstGeom prst="rect">
            <a:avLst/>
          </a:prstGeom>
          <a:solidFill>
            <a:srgbClr val="F4B1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a:latin typeface="微软雅黑"/>
                <a:ea typeface="微软雅黑"/>
                <a:cs typeface="微软雅黑"/>
                <a:sym typeface="微软雅黑"/>
              </a:defRPr>
            </a:pPr>
            <a:r>
              <a:rPr sz="1350"/>
              <a:t>点击照片数，可直接跳转至照片管理，此处显示与该费用协议当期</a:t>
            </a:r>
            <a:r>
              <a:rPr sz="1350">
                <a:latin typeface="+mj-lt"/>
                <a:ea typeface="+mj-ea"/>
                <a:cs typeface="+mj-cs"/>
                <a:sym typeface="Helvetica"/>
              </a:rPr>
              <a:t>子协议相关的照片。</a:t>
            </a:r>
          </a:p>
          <a:p>
            <a:pPr>
              <a:defRPr>
                <a:latin typeface="微软雅黑"/>
                <a:ea typeface="微软雅黑"/>
                <a:cs typeface="微软雅黑"/>
                <a:sym typeface="微软雅黑"/>
              </a:defRPr>
            </a:pPr>
            <a:r>
              <a:rPr sz="1350"/>
              <a:t>再次点击，可直接查看照片详情。</a:t>
            </a:r>
          </a:p>
        </p:txBody>
      </p:sp>
      <p:pic>
        <p:nvPicPr>
          <p:cNvPr id="22" name="图片 24" descr="图片 24">
            <a:extLst>
              <a:ext uri="{FF2B5EF4-FFF2-40B4-BE49-F238E27FC236}">
                <a16:creationId xmlns:a16="http://schemas.microsoft.com/office/drawing/2014/main" id="{D2A3EC75-6694-AC14-05EA-6A9C22C4130D}"/>
              </a:ext>
            </a:extLst>
          </p:cNvPr>
          <p:cNvPicPr>
            <a:picLocks noChangeAspect="1"/>
          </p:cNvPicPr>
          <p:nvPr/>
        </p:nvPicPr>
        <p:blipFill>
          <a:blip r:embed="rId3"/>
          <a:stretch>
            <a:fillRect/>
          </a:stretch>
        </p:blipFill>
        <p:spPr>
          <a:xfrm>
            <a:off x="2376987" y="1314334"/>
            <a:ext cx="6386464" cy="3777696"/>
          </a:xfrm>
          <a:prstGeom prst="rect">
            <a:avLst/>
          </a:prstGeom>
          <a:ln w="12700">
            <a:miter lim="400000"/>
          </a:ln>
        </p:spPr>
      </p:pic>
    </p:spTree>
    <p:extLst>
      <p:ext uri="{BB962C8B-B14F-4D97-AF65-F5344CB8AC3E}">
        <p14:creationId xmlns:p14="http://schemas.microsoft.com/office/powerpoint/2010/main" val="39603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C4DF9F-B5DD-1982-7944-9895DBBFC720}"/>
              </a:ext>
            </a:extLst>
          </p:cNvPr>
          <p:cNvSpPr>
            <a:spLocks noGrp="1"/>
          </p:cNvSpPr>
          <p:nvPr>
            <p:ph type="title"/>
          </p:nvPr>
        </p:nvSpPr>
        <p:spPr/>
        <p:txBody>
          <a:bodyPr/>
          <a:lstStyle/>
          <a:p>
            <a:r>
              <a:rPr lang="zh-CN" altLang="en-US" dirty="0"/>
              <a:t>解决方案</a:t>
            </a:r>
          </a:p>
        </p:txBody>
      </p:sp>
      <p:grpSp>
        <p:nvGrpSpPr>
          <p:cNvPr id="3" name="Freeform 9">
            <a:extLst>
              <a:ext uri="{FF2B5EF4-FFF2-40B4-BE49-F238E27FC236}">
                <a16:creationId xmlns:a16="http://schemas.microsoft.com/office/drawing/2014/main" id="{E2BC5476-B35C-61BF-F5AD-0056D8675895}"/>
              </a:ext>
            </a:extLst>
          </p:cNvPr>
          <p:cNvGrpSpPr/>
          <p:nvPr/>
        </p:nvGrpSpPr>
        <p:grpSpPr>
          <a:xfrm>
            <a:off x="-1" y="801929"/>
            <a:ext cx="1377340" cy="556236"/>
            <a:chOff x="-1" y="-1"/>
            <a:chExt cx="1836451" cy="741646"/>
          </a:xfrm>
        </p:grpSpPr>
        <p:sp>
          <p:nvSpPr>
            <p:cNvPr id="4" name="形状">
              <a:extLst>
                <a:ext uri="{FF2B5EF4-FFF2-40B4-BE49-F238E27FC236}">
                  <a16:creationId xmlns:a16="http://schemas.microsoft.com/office/drawing/2014/main" id="{3C4A7060-A152-8804-CF8F-4FF39BA8D432}"/>
                </a:ext>
              </a:extLst>
            </p:cNvPr>
            <p:cNvSpPr/>
            <p:nvPr/>
          </p:nvSpPr>
          <p:spPr>
            <a:xfrm>
              <a:off x="-1" y="-1"/>
              <a:ext cx="1836451" cy="7416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3743" y="21600"/>
                    <a:pt x="3743" y="21600"/>
                    <a:pt x="3743" y="21600"/>
                  </a:cubicBezTo>
                  <a:cubicBezTo>
                    <a:pt x="1697" y="21600"/>
                    <a:pt x="0" y="16770"/>
                    <a:pt x="0" y="10800"/>
                  </a:cubicBezTo>
                  <a:cubicBezTo>
                    <a:pt x="0" y="10800"/>
                    <a:pt x="0" y="10800"/>
                    <a:pt x="0" y="10800"/>
                  </a:cubicBezTo>
                  <a:cubicBezTo>
                    <a:pt x="0" y="4830"/>
                    <a:pt x="1697" y="0"/>
                    <a:pt x="3743" y="0"/>
                  </a:cubicBezTo>
                  <a:cubicBezTo>
                    <a:pt x="21600" y="0"/>
                    <a:pt x="21600" y="0"/>
                    <a:pt x="21600" y="0"/>
                  </a:cubicBezTo>
                  <a:lnTo>
                    <a:pt x="21600" y="21600"/>
                  </a:lnTo>
                  <a:close/>
                </a:path>
              </a:pathLst>
            </a:custGeom>
            <a:solidFill>
              <a:srgbClr val="E60012"/>
            </a:solidFill>
            <a:ln w="12700" cap="flat">
              <a:noFill/>
              <a:miter lim="400000"/>
            </a:ln>
            <a:effectLst/>
          </p:spPr>
          <p:txBody>
            <a:bodyPr wrap="square" lIns="0" tIns="0" rIns="0" bIns="0" numCol="1" anchor="ctr">
              <a:noAutofit/>
            </a:bodyPr>
            <a:lstStyle/>
            <a:p>
              <a:pPr algn="ctr">
                <a:defRPr b="1">
                  <a:solidFill>
                    <a:srgbClr val="FFFFFF"/>
                  </a:solidFill>
                  <a:latin typeface="+mj-lt"/>
                  <a:ea typeface="+mj-ea"/>
                  <a:cs typeface="+mj-cs"/>
                  <a:sym typeface="Helvetica"/>
                </a:defRPr>
              </a:pPr>
              <a:endParaRPr sz="1350"/>
            </a:p>
          </p:txBody>
        </p:sp>
        <p:sp>
          <p:nvSpPr>
            <p:cNvPr id="5" name="场景工具">
              <a:extLst>
                <a:ext uri="{FF2B5EF4-FFF2-40B4-BE49-F238E27FC236}">
                  <a16:creationId xmlns:a16="http://schemas.microsoft.com/office/drawing/2014/main" id="{6F6C7E39-85EF-F4C1-4836-9423409FD69B}"/>
                </a:ext>
              </a:extLst>
            </p:cNvPr>
            <p:cNvSpPr txBox="1"/>
            <p:nvPr/>
          </p:nvSpPr>
          <p:spPr>
            <a:xfrm>
              <a:off x="0" y="186156"/>
              <a:ext cx="183644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b="1">
                  <a:solidFill>
                    <a:srgbClr val="FFFFFF"/>
                  </a:solidFill>
                  <a:latin typeface="+mj-lt"/>
                  <a:ea typeface="+mj-ea"/>
                  <a:cs typeface="+mj-cs"/>
                  <a:sym typeface="Helvetica"/>
                </a:defRPr>
              </a:lvl1pPr>
            </a:lstStyle>
            <a:p>
              <a:r>
                <a:rPr sz="1350"/>
                <a:t>经销商典型场景</a:t>
              </a:r>
            </a:p>
          </p:txBody>
        </p:sp>
      </p:grpSp>
      <p:sp>
        <p:nvSpPr>
          <p:cNvPr id="6" name="矩形 22">
            <a:extLst>
              <a:ext uri="{FF2B5EF4-FFF2-40B4-BE49-F238E27FC236}">
                <a16:creationId xmlns:a16="http://schemas.microsoft.com/office/drawing/2014/main" id="{D4EBFE1B-D428-C996-8175-DA16E3F7E847}"/>
              </a:ext>
            </a:extLst>
          </p:cNvPr>
          <p:cNvSpPr txBox="1"/>
          <p:nvPr/>
        </p:nvSpPr>
        <p:spPr>
          <a:xfrm>
            <a:off x="1464981" y="663087"/>
            <a:ext cx="7679020" cy="807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1600" b="1">
                <a:solidFill>
                  <a:srgbClr val="404040"/>
                </a:solidFill>
                <a:latin typeface="+mj-lt"/>
                <a:ea typeface="+mj-ea"/>
                <a:cs typeface="+mj-cs"/>
                <a:sym typeface="Helvetica"/>
              </a:defRPr>
            </a:pPr>
            <a:r>
              <a:rPr sz="1200"/>
              <a:t>费用执行与兑付情况：费用协议上的兑付日期，可在费用确认时自动确认为付款到期日，到期前可以按照软件设置进行付款预警。</a:t>
            </a:r>
          </a:p>
          <a:p>
            <a:pPr>
              <a:defRPr sz="1600">
                <a:solidFill>
                  <a:srgbClr val="404040"/>
                </a:solidFill>
                <a:latin typeface="+mj-lt"/>
                <a:ea typeface="+mj-ea"/>
                <a:cs typeface="+mj-cs"/>
                <a:sym typeface="Helvetica"/>
              </a:defRPr>
            </a:pPr>
            <a:r>
              <a:rPr sz="1200"/>
              <a:t>费用确认、费用兑付后，可通过明细表、统计表进行费用发放结果展示，统计与分析。更能从费用方案上查看到厂商方案下执行了多少费用，报销了多少金额，从而进行各类投入产出分析。</a:t>
            </a:r>
          </a:p>
        </p:txBody>
      </p:sp>
      <p:pic>
        <p:nvPicPr>
          <p:cNvPr id="7" name="图片 1" descr="图片 1">
            <a:extLst>
              <a:ext uri="{FF2B5EF4-FFF2-40B4-BE49-F238E27FC236}">
                <a16:creationId xmlns:a16="http://schemas.microsoft.com/office/drawing/2014/main" id="{30550923-0A11-F961-F006-30593C6611B5}"/>
              </a:ext>
            </a:extLst>
          </p:cNvPr>
          <p:cNvPicPr>
            <a:picLocks noChangeAspect="1"/>
          </p:cNvPicPr>
          <p:nvPr/>
        </p:nvPicPr>
        <p:blipFill>
          <a:blip r:embed="rId3"/>
          <a:stretch>
            <a:fillRect/>
          </a:stretch>
        </p:blipFill>
        <p:spPr>
          <a:xfrm>
            <a:off x="467544" y="1554044"/>
            <a:ext cx="8676456" cy="2093006"/>
          </a:xfrm>
          <a:prstGeom prst="rect">
            <a:avLst/>
          </a:prstGeom>
          <a:ln w="12700">
            <a:miter lim="400000"/>
          </a:ln>
        </p:spPr>
      </p:pic>
      <p:pic>
        <p:nvPicPr>
          <p:cNvPr id="8" name="图片 2" descr="图片 2">
            <a:extLst>
              <a:ext uri="{FF2B5EF4-FFF2-40B4-BE49-F238E27FC236}">
                <a16:creationId xmlns:a16="http://schemas.microsoft.com/office/drawing/2014/main" id="{300F74EF-AE2A-52C9-FABB-5697F6004F11}"/>
              </a:ext>
            </a:extLst>
          </p:cNvPr>
          <p:cNvPicPr>
            <a:picLocks noChangeAspect="1"/>
          </p:cNvPicPr>
          <p:nvPr/>
        </p:nvPicPr>
        <p:blipFill>
          <a:blip r:embed="rId4"/>
          <a:stretch>
            <a:fillRect/>
          </a:stretch>
        </p:blipFill>
        <p:spPr>
          <a:xfrm>
            <a:off x="423610" y="2356136"/>
            <a:ext cx="8720390" cy="2196533"/>
          </a:xfrm>
          <a:prstGeom prst="rect">
            <a:avLst/>
          </a:prstGeom>
          <a:ln w="12700">
            <a:miter lim="400000"/>
          </a:ln>
        </p:spPr>
      </p:pic>
      <p:pic>
        <p:nvPicPr>
          <p:cNvPr id="9" name="图像" descr="图像">
            <a:extLst>
              <a:ext uri="{FF2B5EF4-FFF2-40B4-BE49-F238E27FC236}">
                <a16:creationId xmlns:a16="http://schemas.microsoft.com/office/drawing/2014/main" id="{0D2C342B-C264-15F5-8573-85570CB5FA51}"/>
              </a:ext>
            </a:extLst>
          </p:cNvPr>
          <p:cNvPicPr>
            <a:picLocks noChangeAspect="1"/>
          </p:cNvPicPr>
          <p:nvPr/>
        </p:nvPicPr>
        <p:blipFill>
          <a:blip r:embed="rId5"/>
          <a:stretch>
            <a:fillRect/>
          </a:stretch>
        </p:blipFill>
        <p:spPr>
          <a:xfrm>
            <a:off x="423610" y="1995686"/>
            <a:ext cx="8720390" cy="3044141"/>
          </a:xfrm>
          <a:prstGeom prst="rect">
            <a:avLst/>
          </a:prstGeom>
          <a:ln w="12700">
            <a:miter lim="400000"/>
          </a:ln>
        </p:spPr>
      </p:pic>
    </p:spTree>
    <p:extLst>
      <p:ext uri="{BB962C8B-B14F-4D97-AF65-F5344CB8AC3E}">
        <p14:creationId xmlns:p14="http://schemas.microsoft.com/office/powerpoint/2010/main" val="11045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100000">
                                          <p:val>
                                            <p:strVal val="#ppt_x"/>
                                          </p:val>
                                        </p:tav>
                                      </p:tavLst>
                                    </p:anim>
                                    <p:anim calcmode="lin" valueType="num">
                                      <p:cBhvr>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8B70D4-9D77-94A3-8E0D-843B24A7D65D}"/>
              </a:ext>
            </a:extLst>
          </p:cNvPr>
          <p:cNvSpPr>
            <a:spLocks noGrp="1"/>
          </p:cNvSpPr>
          <p:nvPr>
            <p:ph type="title"/>
          </p:nvPr>
        </p:nvSpPr>
        <p:spPr/>
        <p:txBody>
          <a:bodyPr/>
          <a:lstStyle/>
          <a:p>
            <a:r>
              <a:rPr lang="zh-CN" altLang="en-US" dirty="0"/>
              <a:t>解决方案</a:t>
            </a:r>
          </a:p>
        </p:txBody>
      </p:sp>
      <p:sp>
        <p:nvSpPr>
          <p:cNvPr id="3" name="矩形 3">
            <a:extLst>
              <a:ext uri="{FF2B5EF4-FFF2-40B4-BE49-F238E27FC236}">
                <a16:creationId xmlns:a16="http://schemas.microsoft.com/office/drawing/2014/main" id="{6D222566-E013-844B-C046-36ADC6DC0147}"/>
              </a:ext>
            </a:extLst>
          </p:cNvPr>
          <p:cNvSpPr txBox="1"/>
          <p:nvPr/>
        </p:nvSpPr>
        <p:spPr>
          <a:xfrm>
            <a:off x="65553" y="637939"/>
            <a:ext cx="8908678" cy="715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defRPr b="1">
                <a:solidFill>
                  <a:srgbClr val="333333"/>
                </a:solidFill>
                <a:latin typeface="Helvetica Neue"/>
                <a:ea typeface="Helvetica Neue"/>
                <a:cs typeface="Helvetica Neue"/>
                <a:sym typeface="Helvetica Neue"/>
              </a:defRPr>
            </a:pPr>
            <a:r>
              <a:rPr sz="1350">
                <a:latin typeface="+mj-lt"/>
                <a:ea typeface="+mj-ea"/>
                <a:cs typeface="+mj-cs"/>
                <a:sym typeface="Helvetica"/>
              </a:rPr>
              <a:t>支持在移动端手工录入费用协议</a:t>
            </a:r>
          </a:p>
          <a:p>
            <a:pPr>
              <a:buSzPct val="100000"/>
              <a:buFont typeface="Arial"/>
              <a:buChar char="•"/>
              <a:defRPr>
                <a:solidFill>
                  <a:srgbClr val="333333"/>
                </a:solidFill>
                <a:latin typeface="Helvetica Neue"/>
                <a:ea typeface="Helvetica Neue"/>
                <a:cs typeface="Helvetica Neue"/>
                <a:sym typeface="Helvetica Neue"/>
              </a:defRPr>
            </a:pPr>
            <a:r>
              <a:rPr sz="1350">
                <a:latin typeface="+mj-lt"/>
                <a:ea typeface="+mj-ea"/>
                <a:cs typeface="+mj-cs"/>
                <a:sym typeface="Helvetica"/>
              </a:rPr>
              <a:t>业务员在客户现场新增费用协议，填制表头项目以后，可根据单据</a:t>
            </a:r>
            <a:r>
              <a:rPr sz="1350"/>
              <a:t>“</a:t>
            </a:r>
            <a:r>
              <a:rPr sz="1350">
                <a:latin typeface="+mj-lt"/>
                <a:ea typeface="+mj-ea"/>
                <a:cs typeface="+mj-cs"/>
                <a:sym typeface="Helvetica"/>
              </a:rPr>
              <a:t>开始日期</a:t>
            </a:r>
            <a:r>
              <a:rPr sz="1350"/>
              <a:t>”</a:t>
            </a:r>
            <a:r>
              <a:rPr sz="1350">
                <a:latin typeface="+mj-lt"/>
                <a:ea typeface="+mj-ea"/>
                <a:cs typeface="+mj-cs"/>
                <a:sym typeface="Helvetica"/>
              </a:rPr>
              <a:t>、</a:t>
            </a:r>
            <a:r>
              <a:rPr sz="1350"/>
              <a:t>“</a:t>
            </a:r>
            <a:r>
              <a:rPr sz="1350">
                <a:latin typeface="+mj-lt"/>
                <a:ea typeface="+mj-ea"/>
                <a:cs typeface="+mj-cs"/>
                <a:sym typeface="Helvetica"/>
              </a:rPr>
              <a:t>结束日期</a:t>
            </a:r>
            <a:r>
              <a:rPr sz="1350"/>
              <a:t>”</a:t>
            </a:r>
            <a:r>
              <a:rPr sz="1350">
                <a:latin typeface="+mj-lt"/>
                <a:ea typeface="+mj-ea"/>
                <a:cs typeface="+mj-cs"/>
                <a:sym typeface="Helvetica"/>
              </a:rPr>
              <a:t>和</a:t>
            </a:r>
            <a:r>
              <a:rPr sz="1350"/>
              <a:t>“</a:t>
            </a:r>
            <a:r>
              <a:rPr sz="1350">
                <a:latin typeface="+mj-lt"/>
                <a:ea typeface="+mj-ea"/>
                <a:cs typeface="+mj-cs"/>
                <a:sym typeface="Helvetica"/>
              </a:rPr>
              <a:t>含税总金额，自动拆分表体明细，精准快捷。</a:t>
            </a:r>
          </a:p>
        </p:txBody>
      </p:sp>
      <p:pic>
        <p:nvPicPr>
          <p:cNvPr id="4" name="图片 4" descr="图片 4">
            <a:extLst>
              <a:ext uri="{FF2B5EF4-FFF2-40B4-BE49-F238E27FC236}">
                <a16:creationId xmlns:a16="http://schemas.microsoft.com/office/drawing/2014/main" id="{E36AD229-1D3D-CFEC-4D69-7D5F0F73CC32}"/>
              </a:ext>
            </a:extLst>
          </p:cNvPr>
          <p:cNvPicPr>
            <a:picLocks noChangeAspect="1"/>
          </p:cNvPicPr>
          <p:nvPr/>
        </p:nvPicPr>
        <p:blipFill>
          <a:blip r:embed="rId2"/>
          <a:stretch>
            <a:fillRect/>
          </a:stretch>
        </p:blipFill>
        <p:spPr>
          <a:xfrm>
            <a:off x="2178422" y="1221133"/>
            <a:ext cx="6848750" cy="3922367"/>
          </a:xfrm>
          <a:prstGeom prst="rect">
            <a:avLst/>
          </a:prstGeom>
          <a:ln w="12700">
            <a:miter lim="400000"/>
          </a:ln>
        </p:spPr>
      </p:pic>
      <p:sp>
        <p:nvSpPr>
          <p:cNvPr id="5" name="矩形 5">
            <a:extLst>
              <a:ext uri="{FF2B5EF4-FFF2-40B4-BE49-F238E27FC236}">
                <a16:creationId xmlns:a16="http://schemas.microsoft.com/office/drawing/2014/main" id="{35E4D4A7-31A0-CF1D-8DC0-2F1A8B070DD4}"/>
              </a:ext>
            </a:extLst>
          </p:cNvPr>
          <p:cNvSpPr/>
          <p:nvPr/>
        </p:nvSpPr>
        <p:spPr>
          <a:xfrm>
            <a:off x="65554" y="2023795"/>
            <a:ext cx="1788460" cy="1546577"/>
          </a:xfrm>
          <a:prstGeom prst="rect">
            <a:avLst/>
          </a:prstGeom>
          <a:ln>
            <a:solidFill>
              <a:srgbClr val="FF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buSzPct val="100000"/>
              <a:buFont typeface="Arial"/>
              <a:buChar char="•"/>
              <a:defRPr>
                <a:solidFill>
                  <a:srgbClr val="333333"/>
                </a:solidFill>
                <a:latin typeface="Helvetica Neue"/>
                <a:ea typeface="Helvetica Neue"/>
                <a:cs typeface="Helvetica Neue"/>
                <a:sym typeface="Helvetica Neue"/>
              </a:defRPr>
            </a:pPr>
            <a:r>
              <a:rPr sz="1350" dirty="0">
                <a:latin typeface="+mj-lt"/>
                <a:ea typeface="+mj-ea"/>
                <a:cs typeface="+mj-cs"/>
                <a:sym typeface="Helvetica"/>
              </a:rPr>
              <a:t>在</a:t>
            </a:r>
            <a:r>
              <a:rPr sz="1350" dirty="0"/>
              <a:t>“</a:t>
            </a:r>
            <a:r>
              <a:rPr sz="1350" dirty="0">
                <a:latin typeface="+mj-lt"/>
                <a:ea typeface="+mj-ea"/>
                <a:cs typeface="+mj-cs"/>
                <a:sym typeface="Helvetica"/>
              </a:rPr>
              <a:t>费用协议列表</a:t>
            </a:r>
            <a:r>
              <a:rPr sz="1350" dirty="0"/>
              <a:t>”</a:t>
            </a:r>
            <a:r>
              <a:rPr sz="1350" dirty="0">
                <a:latin typeface="+mj-lt"/>
                <a:ea typeface="+mj-ea"/>
                <a:cs typeface="+mj-cs"/>
                <a:sym typeface="Helvetica"/>
              </a:rPr>
              <a:t>中，点击</a:t>
            </a:r>
            <a:r>
              <a:rPr sz="1350" dirty="0"/>
              <a:t>“</a:t>
            </a:r>
            <a:r>
              <a:rPr sz="1350" dirty="0">
                <a:latin typeface="+mj-lt"/>
                <a:ea typeface="+mj-ea"/>
                <a:cs typeface="+mj-cs"/>
                <a:sym typeface="Helvetica"/>
              </a:rPr>
              <a:t>批量生成费用单</a:t>
            </a:r>
            <a:r>
              <a:rPr sz="1350" dirty="0"/>
              <a:t>”</a:t>
            </a:r>
            <a:r>
              <a:rPr sz="1350" dirty="0">
                <a:latin typeface="+mj-lt"/>
                <a:ea typeface="+mj-ea"/>
                <a:cs typeface="+mj-cs"/>
                <a:sym typeface="Helvetica"/>
              </a:rPr>
              <a:t>，选择可确认生单的费用协议明细，进行生单。生单时还可进行</a:t>
            </a:r>
            <a:r>
              <a:rPr sz="1350" dirty="0"/>
              <a:t>“</a:t>
            </a:r>
            <a:r>
              <a:rPr sz="1350" dirty="0">
                <a:latin typeface="+mj-lt"/>
                <a:ea typeface="+mj-ea"/>
                <a:cs typeface="+mj-cs"/>
                <a:sym typeface="Helvetica"/>
              </a:rPr>
              <a:t>兑付</a:t>
            </a:r>
            <a:r>
              <a:rPr sz="1350" dirty="0"/>
              <a:t>”</a:t>
            </a:r>
            <a:r>
              <a:rPr sz="1350" dirty="0">
                <a:latin typeface="+mj-lt"/>
                <a:ea typeface="+mj-ea"/>
                <a:cs typeface="+mj-cs"/>
                <a:sym typeface="Helvetica"/>
              </a:rPr>
              <a:t>，直接进行现结操作。</a:t>
            </a:r>
          </a:p>
        </p:txBody>
      </p:sp>
      <p:pic>
        <p:nvPicPr>
          <p:cNvPr id="6" name="图片 6" descr="图片 6">
            <a:extLst>
              <a:ext uri="{FF2B5EF4-FFF2-40B4-BE49-F238E27FC236}">
                <a16:creationId xmlns:a16="http://schemas.microsoft.com/office/drawing/2014/main" id="{A0640D05-4025-344F-F4B6-DEE120CB2E19}"/>
              </a:ext>
            </a:extLst>
          </p:cNvPr>
          <p:cNvPicPr>
            <a:picLocks noChangeAspect="1"/>
          </p:cNvPicPr>
          <p:nvPr/>
        </p:nvPicPr>
        <p:blipFill>
          <a:blip r:embed="rId3"/>
          <a:stretch>
            <a:fillRect/>
          </a:stretch>
        </p:blipFill>
        <p:spPr>
          <a:xfrm>
            <a:off x="2267743" y="1275606"/>
            <a:ext cx="6734601" cy="3867894"/>
          </a:xfrm>
          <a:prstGeom prst="rect">
            <a:avLst/>
          </a:prstGeom>
          <a:ln w="12700">
            <a:miter lim="400000"/>
          </a:ln>
        </p:spPr>
      </p:pic>
    </p:spTree>
    <p:extLst>
      <p:ext uri="{BB962C8B-B14F-4D97-AF65-F5344CB8AC3E}">
        <p14:creationId xmlns:p14="http://schemas.microsoft.com/office/powerpoint/2010/main" val="16415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iterate>
                                    <p:tmAbs val="0"/>
                                  </p:iterate>
                                  <p:childTnLst>
                                    <p:set>
                                      <p:cBhvr>
                                        <p:cTn id="11" fill="hold"/>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3B72B6-A187-9781-B66D-8E08BE61E444}"/>
              </a:ext>
            </a:extLst>
          </p:cNvPr>
          <p:cNvSpPr>
            <a:spLocks noGrp="1"/>
          </p:cNvSpPr>
          <p:nvPr>
            <p:ph type="title"/>
          </p:nvPr>
        </p:nvSpPr>
        <p:spPr/>
        <p:txBody>
          <a:bodyPr/>
          <a:lstStyle/>
          <a:p>
            <a:r>
              <a:rPr lang="en-US" altLang="zh-CN" dirty="0"/>
              <a:t>T+cloud</a:t>
            </a:r>
            <a:r>
              <a:rPr lang="zh-CN" altLang="en-US" dirty="0"/>
              <a:t>费用管理</a:t>
            </a:r>
            <a:r>
              <a:rPr lang="en-US" altLang="zh-CN" dirty="0"/>
              <a:t>-</a:t>
            </a:r>
            <a:r>
              <a:rPr lang="zh-CN" altLang="en-US" dirty="0"/>
              <a:t>让费用花的更有效</a:t>
            </a:r>
          </a:p>
        </p:txBody>
      </p:sp>
      <p:sp>
        <p:nvSpPr>
          <p:cNvPr id="3" name="矩形 14">
            <a:extLst>
              <a:ext uri="{FF2B5EF4-FFF2-40B4-BE49-F238E27FC236}">
                <a16:creationId xmlns:a16="http://schemas.microsoft.com/office/drawing/2014/main" id="{50441DE1-E8DA-5A31-44F8-89DDD338C56F}"/>
              </a:ext>
            </a:extLst>
          </p:cNvPr>
          <p:cNvSpPr/>
          <p:nvPr/>
        </p:nvSpPr>
        <p:spPr>
          <a:xfrm>
            <a:off x="471408" y="960573"/>
            <a:ext cx="2577203" cy="867965"/>
          </a:xfrm>
          <a:prstGeom prst="rect">
            <a:avLst/>
          </a:prstGeom>
          <a:solidFill>
            <a:srgbClr val="FFFFFF">
              <a:alpha val="60000"/>
            </a:srgbClr>
          </a:solidFill>
          <a:ln w="12700">
            <a:solidFill>
              <a:srgbClr val="A6A6A6"/>
            </a:solidFill>
            <a:prstDash val="sysDash"/>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grpSp>
        <p:nvGrpSpPr>
          <p:cNvPr id="4" name="圆角矩形 28">
            <a:extLst>
              <a:ext uri="{FF2B5EF4-FFF2-40B4-BE49-F238E27FC236}">
                <a16:creationId xmlns:a16="http://schemas.microsoft.com/office/drawing/2014/main" id="{DEBBCBAA-29FD-48D4-58D8-A48FB8BA5BB1}"/>
              </a:ext>
            </a:extLst>
          </p:cNvPr>
          <p:cNvGrpSpPr/>
          <p:nvPr/>
        </p:nvGrpSpPr>
        <p:grpSpPr>
          <a:xfrm>
            <a:off x="606123" y="757899"/>
            <a:ext cx="2123146" cy="258412"/>
            <a:chOff x="0" y="0"/>
            <a:chExt cx="4715098" cy="434517"/>
          </a:xfrm>
        </p:grpSpPr>
        <p:sp>
          <p:nvSpPr>
            <p:cNvPr id="5" name="圆角矩形">
              <a:extLst>
                <a:ext uri="{FF2B5EF4-FFF2-40B4-BE49-F238E27FC236}">
                  <a16:creationId xmlns:a16="http://schemas.microsoft.com/office/drawing/2014/main" id="{C5FB7324-4A00-9F35-007C-DD341904E4FC}"/>
                </a:ext>
              </a:extLst>
            </p:cNvPr>
            <p:cNvSpPr/>
            <p:nvPr/>
          </p:nvSpPr>
          <p:spPr>
            <a:xfrm>
              <a:off x="0" y="0"/>
              <a:ext cx="4715098" cy="434517"/>
            </a:xfrm>
            <a:prstGeom prst="roundRect">
              <a:avLst>
                <a:gd name="adj" fmla="val 50000"/>
              </a:avLst>
            </a:prstGeom>
            <a:gradFill flip="none" rotWithShape="1">
              <a:gsLst>
                <a:gs pos="10000">
                  <a:srgbClr val="E60012"/>
                </a:gs>
                <a:gs pos="100000">
                  <a:srgbClr val="F26E44"/>
                </a:gs>
              </a:gsLst>
              <a:lin ang="2700000" scaled="0"/>
            </a:gra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6" name="费用协议快速生成">
              <a:extLst>
                <a:ext uri="{FF2B5EF4-FFF2-40B4-BE49-F238E27FC236}">
                  <a16:creationId xmlns:a16="http://schemas.microsoft.com/office/drawing/2014/main" id="{03F6B54F-5060-DDDE-B32B-C952A98DE7A1}"/>
                </a:ext>
              </a:extLst>
            </p:cNvPr>
            <p:cNvSpPr txBox="1"/>
            <p:nvPr/>
          </p:nvSpPr>
          <p:spPr>
            <a:xfrm>
              <a:off x="96947" y="3780"/>
              <a:ext cx="4521197" cy="426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200" dirty="0" err="1"/>
                <a:t>使用</a:t>
              </a:r>
              <a:endParaRPr sz="1200" dirty="0"/>
            </a:p>
          </p:txBody>
        </p:sp>
      </p:grpSp>
      <p:sp>
        <p:nvSpPr>
          <p:cNvPr id="7" name="TextBox 30">
            <a:extLst>
              <a:ext uri="{FF2B5EF4-FFF2-40B4-BE49-F238E27FC236}">
                <a16:creationId xmlns:a16="http://schemas.microsoft.com/office/drawing/2014/main" id="{3917F1FA-D939-8E3D-B386-B08E00D6D82E}"/>
              </a:ext>
            </a:extLst>
          </p:cNvPr>
          <p:cNvSpPr txBox="1"/>
          <p:nvPr/>
        </p:nvSpPr>
        <p:spPr>
          <a:xfrm>
            <a:off x="585753" y="952772"/>
            <a:ext cx="2326745" cy="875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214313" indent="-214313">
              <a:lnSpc>
                <a:spcPct val="150000"/>
              </a:lnSpc>
              <a:buSzPct val="100000"/>
              <a:buFont typeface="Arial"/>
              <a:buChar char="•"/>
              <a:defRPr sz="1400" b="1">
                <a:solidFill>
                  <a:srgbClr val="404040"/>
                </a:solidFill>
                <a:latin typeface="微软雅黑"/>
                <a:ea typeface="微软雅黑"/>
                <a:cs typeface="微软雅黑"/>
                <a:sym typeface="微软雅黑"/>
              </a:defRPr>
            </a:pPr>
            <a:r>
              <a:rPr sz="900" dirty="0" err="1"/>
              <a:t>费用发生过程监管</a:t>
            </a:r>
            <a:r>
              <a:rPr sz="900" dirty="0"/>
              <a:t>\</a:t>
            </a:r>
            <a:r>
              <a:rPr sz="900" dirty="0" err="1"/>
              <a:t>控制</a:t>
            </a:r>
            <a:endParaRPr sz="900" dirty="0"/>
          </a:p>
          <a:p>
            <a:pPr marL="214313" indent="-214313">
              <a:lnSpc>
                <a:spcPct val="150000"/>
              </a:lnSpc>
              <a:buSzPct val="100000"/>
              <a:buFont typeface="Arial"/>
              <a:buChar char="•"/>
              <a:defRPr sz="1400">
                <a:solidFill>
                  <a:srgbClr val="404040"/>
                </a:solidFill>
                <a:latin typeface="微软雅黑"/>
                <a:ea typeface="微软雅黑"/>
                <a:cs typeface="微软雅黑"/>
                <a:sym typeface="微软雅黑"/>
              </a:defRPr>
            </a:pPr>
            <a:r>
              <a:rPr sz="900" dirty="0" err="1"/>
              <a:t>源头控制</a:t>
            </a:r>
            <a:endParaRPr sz="900" dirty="0"/>
          </a:p>
          <a:p>
            <a:pPr marL="214313" indent="-214313">
              <a:lnSpc>
                <a:spcPct val="150000"/>
              </a:lnSpc>
              <a:buSzPct val="100000"/>
              <a:buFont typeface="Arial"/>
              <a:buChar char="•"/>
              <a:defRPr sz="1400">
                <a:solidFill>
                  <a:srgbClr val="404040"/>
                </a:solidFill>
                <a:latin typeface="微软雅黑"/>
                <a:ea typeface="微软雅黑"/>
                <a:cs typeface="微软雅黑"/>
                <a:sym typeface="微软雅黑"/>
              </a:defRPr>
            </a:pPr>
            <a:r>
              <a:rPr sz="900" dirty="0" err="1"/>
              <a:t>极简录入</a:t>
            </a:r>
            <a:endParaRPr sz="900" dirty="0"/>
          </a:p>
          <a:p>
            <a:pPr marL="214313" indent="-214313">
              <a:lnSpc>
                <a:spcPct val="150000"/>
              </a:lnSpc>
              <a:buSzPct val="100000"/>
              <a:buFont typeface="Arial"/>
              <a:buChar char="•"/>
              <a:defRPr sz="1400">
                <a:solidFill>
                  <a:srgbClr val="404040"/>
                </a:solidFill>
                <a:latin typeface="微软雅黑"/>
                <a:ea typeface="微软雅黑"/>
                <a:cs typeface="微软雅黑"/>
                <a:sym typeface="微软雅黑"/>
              </a:defRPr>
            </a:pPr>
            <a:r>
              <a:rPr sz="900" dirty="0" err="1"/>
              <a:t>过程监管</a:t>
            </a:r>
            <a:endParaRPr sz="900" dirty="0"/>
          </a:p>
        </p:txBody>
      </p:sp>
      <p:sp>
        <p:nvSpPr>
          <p:cNvPr id="8" name="矩形 24">
            <a:extLst>
              <a:ext uri="{FF2B5EF4-FFF2-40B4-BE49-F238E27FC236}">
                <a16:creationId xmlns:a16="http://schemas.microsoft.com/office/drawing/2014/main" id="{146ED79A-503D-548F-B784-C32B2C873455}"/>
              </a:ext>
            </a:extLst>
          </p:cNvPr>
          <p:cNvSpPr/>
          <p:nvPr/>
        </p:nvSpPr>
        <p:spPr>
          <a:xfrm>
            <a:off x="481879" y="2023410"/>
            <a:ext cx="2577203" cy="910222"/>
          </a:xfrm>
          <a:prstGeom prst="rect">
            <a:avLst/>
          </a:prstGeom>
          <a:solidFill>
            <a:srgbClr val="FFFFFF">
              <a:alpha val="60000"/>
            </a:srgbClr>
          </a:solidFill>
          <a:ln w="12700">
            <a:solidFill>
              <a:srgbClr val="A6A6A6"/>
            </a:solidFill>
            <a:prstDash val="sysDash"/>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grpSp>
        <p:nvGrpSpPr>
          <p:cNvPr id="9" name="圆角矩形 28">
            <a:extLst>
              <a:ext uri="{FF2B5EF4-FFF2-40B4-BE49-F238E27FC236}">
                <a16:creationId xmlns:a16="http://schemas.microsoft.com/office/drawing/2014/main" id="{3A78E1B5-BAFA-8B29-9CD2-14CD120702BE}"/>
              </a:ext>
            </a:extLst>
          </p:cNvPr>
          <p:cNvGrpSpPr/>
          <p:nvPr/>
        </p:nvGrpSpPr>
        <p:grpSpPr>
          <a:xfrm>
            <a:off x="606123" y="1978578"/>
            <a:ext cx="2079490" cy="256193"/>
            <a:chOff x="0" y="0"/>
            <a:chExt cx="4483540" cy="434517"/>
          </a:xfrm>
        </p:grpSpPr>
        <p:sp>
          <p:nvSpPr>
            <p:cNvPr id="10" name="圆角矩形">
              <a:extLst>
                <a:ext uri="{FF2B5EF4-FFF2-40B4-BE49-F238E27FC236}">
                  <a16:creationId xmlns:a16="http://schemas.microsoft.com/office/drawing/2014/main" id="{7BA1904C-AE3F-9181-DFB5-46D757EC83E5}"/>
                </a:ext>
              </a:extLst>
            </p:cNvPr>
            <p:cNvSpPr/>
            <p:nvPr/>
          </p:nvSpPr>
          <p:spPr>
            <a:xfrm>
              <a:off x="0" y="0"/>
              <a:ext cx="4483540" cy="434517"/>
            </a:xfrm>
            <a:prstGeom prst="roundRect">
              <a:avLst>
                <a:gd name="adj" fmla="val 50000"/>
              </a:avLst>
            </a:prstGeom>
            <a:gradFill flip="none" rotWithShape="1">
              <a:gsLst>
                <a:gs pos="10000">
                  <a:srgbClr val="E60012"/>
                </a:gs>
                <a:gs pos="100000">
                  <a:srgbClr val="F26E44"/>
                </a:gs>
              </a:gsLst>
              <a:lin ang="2700000" scaled="0"/>
            </a:gra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11" name="批量核查极速生单">
              <a:extLst>
                <a:ext uri="{FF2B5EF4-FFF2-40B4-BE49-F238E27FC236}">
                  <a16:creationId xmlns:a16="http://schemas.microsoft.com/office/drawing/2014/main" id="{A336C490-85B6-1EFC-649A-0F526AAD5D07}"/>
                </a:ext>
              </a:extLst>
            </p:cNvPr>
            <p:cNvSpPr txBox="1"/>
            <p:nvPr/>
          </p:nvSpPr>
          <p:spPr>
            <a:xfrm>
              <a:off x="92187" y="1930"/>
              <a:ext cx="4299161" cy="4306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200" dirty="0" err="1"/>
                <a:t>分析</a:t>
              </a:r>
              <a:endParaRPr sz="1200" dirty="0"/>
            </a:p>
          </p:txBody>
        </p:sp>
      </p:grpSp>
      <p:sp>
        <p:nvSpPr>
          <p:cNvPr id="12" name="TextBox 30">
            <a:extLst>
              <a:ext uri="{FF2B5EF4-FFF2-40B4-BE49-F238E27FC236}">
                <a16:creationId xmlns:a16="http://schemas.microsoft.com/office/drawing/2014/main" id="{8DCCB67B-933A-B75C-9A46-E7FB0406F9F4}"/>
              </a:ext>
            </a:extLst>
          </p:cNvPr>
          <p:cNvSpPr txBox="1"/>
          <p:nvPr/>
        </p:nvSpPr>
        <p:spPr>
          <a:xfrm>
            <a:off x="606123" y="2178418"/>
            <a:ext cx="2137851" cy="767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214313" indent="-214313">
              <a:lnSpc>
                <a:spcPct val="150000"/>
              </a:lnSpc>
              <a:buSzPct val="100000"/>
              <a:buFont typeface="Arial"/>
              <a:buChar char="•"/>
              <a:defRPr sz="1400" b="1">
                <a:solidFill>
                  <a:srgbClr val="404040"/>
                </a:solidFill>
                <a:latin typeface="微软雅黑"/>
                <a:ea typeface="微软雅黑"/>
                <a:cs typeface="微软雅黑"/>
                <a:sym typeface="微软雅黑"/>
              </a:defRPr>
            </a:pPr>
            <a:r>
              <a:rPr sz="1050" dirty="0" err="1"/>
              <a:t>费效分析</a:t>
            </a:r>
            <a:endParaRPr sz="1050" dirty="0"/>
          </a:p>
          <a:p>
            <a:pPr marL="214313" indent="-214313">
              <a:lnSpc>
                <a:spcPct val="150000"/>
              </a:lnSpc>
              <a:buSzPct val="100000"/>
              <a:buFont typeface="Arial"/>
              <a:buChar char="•"/>
              <a:defRPr sz="1400">
                <a:solidFill>
                  <a:srgbClr val="404040"/>
                </a:solidFill>
                <a:latin typeface="微软雅黑"/>
                <a:ea typeface="微软雅黑"/>
                <a:cs typeface="微软雅黑"/>
                <a:sym typeface="微软雅黑"/>
              </a:defRPr>
            </a:pPr>
            <a:r>
              <a:rPr sz="1050" dirty="0" err="1"/>
              <a:t>营销费用跟踪执行情况</a:t>
            </a:r>
            <a:endParaRPr sz="1050" dirty="0"/>
          </a:p>
          <a:p>
            <a:pPr marL="214313" indent="-214313">
              <a:lnSpc>
                <a:spcPct val="150000"/>
              </a:lnSpc>
              <a:buSzPct val="100000"/>
              <a:buFont typeface="Arial"/>
              <a:buChar char="•"/>
              <a:defRPr sz="1400">
                <a:solidFill>
                  <a:srgbClr val="404040"/>
                </a:solidFill>
                <a:latin typeface="微软雅黑"/>
                <a:ea typeface="微软雅黑"/>
                <a:cs typeface="微软雅黑"/>
                <a:sym typeface="微软雅黑"/>
              </a:defRPr>
            </a:pPr>
            <a:r>
              <a:rPr sz="1050" dirty="0" err="1"/>
              <a:t>营销费用投入产出分析</a:t>
            </a:r>
            <a:endParaRPr sz="1050" dirty="0"/>
          </a:p>
        </p:txBody>
      </p:sp>
      <p:pic>
        <p:nvPicPr>
          <p:cNvPr id="13" name="图片 2" descr="图片 2">
            <a:extLst>
              <a:ext uri="{FF2B5EF4-FFF2-40B4-BE49-F238E27FC236}">
                <a16:creationId xmlns:a16="http://schemas.microsoft.com/office/drawing/2014/main" id="{22B48C42-06D1-CD7C-DDA7-529E1F36EA44}"/>
              </a:ext>
            </a:extLst>
          </p:cNvPr>
          <p:cNvPicPr>
            <a:picLocks noChangeAspect="1"/>
          </p:cNvPicPr>
          <p:nvPr/>
        </p:nvPicPr>
        <p:blipFill>
          <a:blip r:embed="rId2"/>
          <a:stretch>
            <a:fillRect/>
          </a:stretch>
        </p:blipFill>
        <p:spPr>
          <a:xfrm>
            <a:off x="3455479" y="826670"/>
            <a:ext cx="5355218" cy="1348898"/>
          </a:xfrm>
          <a:prstGeom prst="rect">
            <a:avLst/>
          </a:prstGeom>
          <a:ln w="12700">
            <a:miter lim="400000"/>
          </a:ln>
        </p:spPr>
      </p:pic>
      <p:pic>
        <p:nvPicPr>
          <p:cNvPr id="14" name="图像" descr="图像">
            <a:extLst>
              <a:ext uri="{FF2B5EF4-FFF2-40B4-BE49-F238E27FC236}">
                <a16:creationId xmlns:a16="http://schemas.microsoft.com/office/drawing/2014/main" id="{F12004DE-4E1D-7C08-0AC5-29EE67F56FBA}"/>
              </a:ext>
            </a:extLst>
          </p:cNvPr>
          <p:cNvPicPr>
            <a:picLocks noChangeAspect="1"/>
          </p:cNvPicPr>
          <p:nvPr/>
        </p:nvPicPr>
        <p:blipFill>
          <a:blip r:embed="rId3"/>
          <a:stretch>
            <a:fillRect/>
          </a:stretch>
        </p:blipFill>
        <p:spPr>
          <a:xfrm>
            <a:off x="3513636" y="2458879"/>
            <a:ext cx="5250820" cy="1832972"/>
          </a:xfrm>
          <a:prstGeom prst="rect">
            <a:avLst/>
          </a:prstGeom>
          <a:ln w="12700">
            <a:miter lim="400000"/>
          </a:ln>
        </p:spPr>
      </p:pic>
      <p:pic>
        <p:nvPicPr>
          <p:cNvPr id="15" name="Picture 4" descr="Picture 4">
            <a:extLst>
              <a:ext uri="{FF2B5EF4-FFF2-40B4-BE49-F238E27FC236}">
                <a16:creationId xmlns:a16="http://schemas.microsoft.com/office/drawing/2014/main" id="{0826602D-B816-4C40-FCD2-C0241DA8D2FA}"/>
              </a:ext>
            </a:extLst>
          </p:cNvPr>
          <p:cNvPicPr>
            <a:picLocks noChangeAspect="1"/>
          </p:cNvPicPr>
          <p:nvPr/>
        </p:nvPicPr>
        <p:blipFill>
          <a:blip r:embed="rId4"/>
          <a:stretch>
            <a:fillRect/>
          </a:stretch>
        </p:blipFill>
        <p:spPr>
          <a:xfrm>
            <a:off x="3477407" y="1140902"/>
            <a:ext cx="5595504" cy="2750128"/>
          </a:xfrm>
          <a:prstGeom prst="rect">
            <a:avLst/>
          </a:prstGeom>
          <a:ln w="12700">
            <a:miter lim="400000"/>
          </a:ln>
        </p:spPr>
      </p:pic>
      <p:sp>
        <p:nvSpPr>
          <p:cNvPr id="16" name="矩形 24">
            <a:extLst>
              <a:ext uri="{FF2B5EF4-FFF2-40B4-BE49-F238E27FC236}">
                <a16:creationId xmlns:a16="http://schemas.microsoft.com/office/drawing/2014/main" id="{DE303F93-0048-4651-3EC8-ADDFA2E151EE}"/>
              </a:ext>
            </a:extLst>
          </p:cNvPr>
          <p:cNvSpPr/>
          <p:nvPr/>
        </p:nvSpPr>
        <p:spPr>
          <a:xfrm>
            <a:off x="471408" y="4194538"/>
            <a:ext cx="2587673" cy="451641"/>
          </a:xfrm>
          <a:prstGeom prst="rect">
            <a:avLst/>
          </a:prstGeom>
          <a:solidFill>
            <a:srgbClr val="FFFFFF">
              <a:alpha val="60000"/>
            </a:srgbClr>
          </a:solidFill>
          <a:ln w="12700">
            <a:solidFill>
              <a:srgbClr val="A6A6A6"/>
            </a:solidFill>
            <a:prstDash val="sysDash"/>
            <a:miter/>
          </a:ln>
        </p:spPr>
        <p:txBody>
          <a:bodyPr lIns="0" tIns="0" rIns="0" bIns="0" anchor="ctr"/>
          <a:lstStyle/>
          <a:p>
            <a:pPr algn="ctr">
              <a:defRPr sz="2400">
                <a:solidFill>
                  <a:srgbClr val="FFFFFF"/>
                </a:solidFill>
                <a:latin typeface="微软雅黑"/>
                <a:ea typeface="微软雅黑"/>
                <a:cs typeface="微软雅黑"/>
                <a:sym typeface="微软雅黑"/>
              </a:defRPr>
            </a:pPr>
            <a:endParaRPr dirty="0"/>
          </a:p>
        </p:txBody>
      </p:sp>
      <p:grpSp>
        <p:nvGrpSpPr>
          <p:cNvPr id="17" name="圆角矩形 28">
            <a:extLst>
              <a:ext uri="{FF2B5EF4-FFF2-40B4-BE49-F238E27FC236}">
                <a16:creationId xmlns:a16="http://schemas.microsoft.com/office/drawing/2014/main" id="{3AE34072-39E2-7C1A-22F4-4BE007B3AB2C}"/>
              </a:ext>
            </a:extLst>
          </p:cNvPr>
          <p:cNvGrpSpPr/>
          <p:nvPr/>
        </p:nvGrpSpPr>
        <p:grpSpPr>
          <a:xfrm>
            <a:off x="606123" y="4106627"/>
            <a:ext cx="2123146" cy="254641"/>
            <a:chOff x="0" y="0"/>
            <a:chExt cx="4483540" cy="434517"/>
          </a:xfrm>
        </p:grpSpPr>
        <p:sp>
          <p:nvSpPr>
            <p:cNvPr id="18" name="圆角矩形">
              <a:extLst>
                <a:ext uri="{FF2B5EF4-FFF2-40B4-BE49-F238E27FC236}">
                  <a16:creationId xmlns:a16="http://schemas.microsoft.com/office/drawing/2014/main" id="{99AC22B3-A34A-775A-E639-DE5D898A886B}"/>
                </a:ext>
              </a:extLst>
            </p:cNvPr>
            <p:cNvSpPr/>
            <p:nvPr/>
          </p:nvSpPr>
          <p:spPr>
            <a:xfrm>
              <a:off x="0" y="0"/>
              <a:ext cx="4483540" cy="434517"/>
            </a:xfrm>
            <a:prstGeom prst="roundRect">
              <a:avLst>
                <a:gd name="adj" fmla="val 50000"/>
              </a:avLst>
            </a:prstGeom>
            <a:gradFill flip="none" rotWithShape="1">
              <a:gsLst>
                <a:gs pos="10000">
                  <a:srgbClr val="E60012"/>
                </a:gs>
                <a:gs pos="100000">
                  <a:srgbClr val="F26E44"/>
                </a:gs>
              </a:gsLst>
              <a:lin ang="2700000" scaled="0"/>
            </a:gra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19" name="批量核查极速生单">
              <a:extLst>
                <a:ext uri="{FF2B5EF4-FFF2-40B4-BE49-F238E27FC236}">
                  <a16:creationId xmlns:a16="http://schemas.microsoft.com/office/drawing/2014/main" id="{68552F9B-CA58-30E7-8249-3B27104F1D12}"/>
                </a:ext>
              </a:extLst>
            </p:cNvPr>
            <p:cNvSpPr txBox="1"/>
            <p:nvPr/>
          </p:nvSpPr>
          <p:spPr>
            <a:xfrm>
              <a:off x="92188" y="621"/>
              <a:ext cx="4299162" cy="433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200" dirty="0" err="1"/>
                <a:t>计划</a:t>
              </a:r>
              <a:endParaRPr sz="1200" dirty="0"/>
            </a:p>
          </p:txBody>
        </p:sp>
      </p:grpSp>
      <p:sp>
        <p:nvSpPr>
          <p:cNvPr id="20" name="TextBox 30">
            <a:extLst>
              <a:ext uri="{FF2B5EF4-FFF2-40B4-BE49-F238E27FC236}">
                <a16:creationId xmlns:a16="http://schemas.microsoft.com/office/drawing/2014/main" id="{21804641-6FC4-BFAF-5DF9-483F6C45D1E6}"/>
              </a:ext>
            </a:extLst>
          </p:cNvPr>
          <p:cNvSpPr txBox="1"/>
          <p:nvPr/>
        </p:nvSpPr>
        <p:spPr>
          <a:xfrm>
            <a:off x="585752" y="4352774"/>
            <a:ext cx="2679437" cy="252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214313" indent="-214313">
              <a:lnSpc>
                <a:spcPct val="150000"/>
              </a:lnSpc>
              <a:buSzPct val="100000"/>
              <a:buFont typeface="Arial"/>
              <a:buChar char="•"/>
              <a:defRPr sz="1400" b="1">
                <a:latin typeface="微软雅黑"/>
                <a:ea typeface="微软雅黑"/>
                <a:cs typeface="微软雅黑"/>
                <a:sym typeface="微软雅黑"/>
              </a:defRPr>
            </a:pPr>
            <a:r>
              <a:rPr sz="900" dirty="0" err="1"/>
              <a:t>费用预算与销售目</a:t>
            </a:r>
            <a:r>
              <a:rPr lang="zh-CN" altLang="en-US" sz="900" dirty="0"/>
              <a:t>标</a:t>
            </a:r>
            <a:endParaRPr sz="900" dirty="0"/>
          </a:p>
        </p:txBody>
      </p:sp>
      <p:sp>
        <p:nvSpPr>
          <p:cNvPr id="21" name="矩形 14">
            <a:extLst>
              <a:ext uri="{FF2B5EF4-FFF2-40B4-BE49-F238E27FC236}">
                <a16:creationId xmlns:a16="http://schemas.microsoft.com/office/drawing/2014/main" id="{9D3C7FD0-59CF-AE6F-AD89-3FA24FE8DDFB}"/>
              </a:ext>
            </a:extLst>
          </p:cNvPr>
          <p:cNvSpPr/>
          <p:nvPr/>
        </p:nvSpPr>
        <p:spPr>
          <a:xfrm>
            <a:off x="460938" y="3186922"/>
            <a:ext cx="2587673" cy="787292"/>
          </a:xfrm>
          <a:prstGeom prst="rect">
            <a:avLst/>
          </a:prstGeom>
          <a:solidFill>
            <a:srgbClr val="FFFFFF">
              <a:alpha val="60000"/>
            </a:srgbClr>
          </a:solidFill>
          <a:ln w="12700">
            <a:solidFill>
              <a:srgbClr val="A6A6A6"/>
            </a:solidFill>
            <a:prstDash val="sysDash"/>
            <a:miter/>
          </a:ln>
        </p:spPr>
        <p:txBody>
          <a:bodyPr lIns="0" tIns="0" rIns="0" bIns="0" anchor="ctr"/>
          <a:lstStyle/>
          <a:p>
            <a:pPr algn="ctr">
              <a:defRPr sz="2400">
                <a:solidFill>
                  <a:srgbClr val="FFFFFF"/>
                </a:solidFill>
                <a:latin typeface="微软雅黑"/>
                <a:ea typeface="微软雅黑"/>
                <a:cs typeface="微软雅黑"/>
                <a:sym typeface="微软雅黑"/>
              </a:defRPr>
            </a:pPr>
            <a:endParaRPr/>
          </a:p>
        </p:txBody>
      </p:sp>
      <p:grpSp>
        <p:nvGrpSpPr>
          <p:cNvPr id="22" name="圆角矩形 28">
            <a:extLst>
              <a:ext uri="{FF2B5EF4-FFF2-40B4-BE49-F238E27FC236}">
                <a16:creationId xmlns:a16="http://schemas.microsoft.com/office/drawing/2014/main" id="{BD9B3684-76A8-3632-FA89-0370DFF2B17B}"/>
              </a:ext>
            </a:extLst>
          </p:cNvPr>
          <p:cNvGrpSpPr/>
          <p:nvPr/>
        </p:nvGrpSpPr>
        <p:grpSpPr>
          <a:xfrm>
            <a:off x="607512" y="3021483"/>
            <a:ext cx="2111287" cy="253914"/>
            <a:chOff x="0" y="-4357"/>
            <a:chExt cx="4715098" cy="443226"/>
          </a:xfrm>
        </p:grpSpPr>
        <p:sp>
          <p:nvSpPr>
            <p:cNvPr id="23" name="圆角矩形">
              <a:extLst>
                <a:ext uri="{FF2B5EF4-FFF2-40B4-BE49-F238E27FC236}">
                  <a16:creationId xmlns:a16="http://schemas.microsoft.com/office/drawing/2014/main" id="{0BA84E55-4507-CE79-573D-AF2C13E6F432}"/>
                </a:ext>
              </a:extLst>
            </p:cNvPr>
            <p:cNvSpPr/>
            <p:nvPr/>
          </p:nvSpPr>
          <p:spPr>
            <a:xfrm>
              <a:off x="0" y="0"/>
              <a:ext cx="4715098" cy="434517"/>
            </a:xfrm>
            <a:prstGeom prst="roundRect">
              <a:avLst>
                <a:gd name="adj" fmla="val 50000"/>
              </a:avLst>
            </a:prstGeom>
            <a:gradFill flip="none" rotWithShape="1">
              <a:gsLst>
                <a:gs pos="10000">
                  <a:srgbClr val="E60012"/>
                </a:gs>
                <a:gs pos="100000">
                  <a:srgbClr val="F26E44"/>
                </a:gs>
              </a:gsLst>
              <a:lin ang="2700000" scaled="0"/>
            </a:gradFill>
            <a:ln w="12700" cap="flat">
              <a:noFill/>
              <a:miter lim="400000"/>
            </a:ln>
            <a:effectLst/>
          </p:spPr>
          <p:txBody>
            <a:bodyPr wrap="square" lIns="0" tIns="0" rIns="0" bIns="0" numCol="1" anchor="ctr">
              <a:noAutofit/>
            </a:bodyPr>
            <a:lstStyle/>
            <a:p>
              <a:pPr algn="ctr">
                <a:defRPr b="1">
                  <a:solidFill>
                    <a:srgbClr val="FFFFFF"/>
                  </a:solidFill>
                  <a:latin typeface="微软雅黑"/>
                  <a:ea typeface="微软雅黑"/>
                  <a:cs typeface="微软雅黑"/>
                  <a:sym typeface="微软雅黑"/>
                </a:defRPr>
              </a:pPr>
              <a:endParaRPr sz="1350"/>
            </a:p>
          </p:txBody>
        </p:sp>
        <p:sp>
          <p:nvSpPr>
            <p:cNvPr id="24" name="费用协议快速生成">
              <a:extLst>
                <a:ext uri="{FF2B5EF4-FFF2-40B4-BE49-F238E27FC236}">
                  <a16:creationId xmlns:a16="http://schemas.microsoft.com/office/drawing/2014/main" id="{4623479D-B9D2-A90E-2DAE-4A6A053A6CAF}"/>
                </a:ext>
              </a:extLst>
            </p:cNvPr>
            <p:cNvSpPr txBox="1"/>
            <p:nvPr/>
          </p:nvSpPr>
          <p:spPr>
            <a:xfrm>
              <a:off x="96949" y="-4357"/>
              <a:ext cx="4521200" cy="4432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spAutoFit/>
            </a:bodyPr>
            <a:lstStyle>
              <a:lvl1pPr algn="ctr">
                <a:defRPr b="1">
                  <a:solidFill>
                    <a:srgbClr val="FFFFFF"/>
                  </a:solidFill>
                  <a:latin typeface="微软雅黑"/>
                  <a:ea typeface="微软雅黑"/>
                  <a:cs typeface="微软雅黑"/>
                  <a:sym typeface="微软雅黑"/>
                </a:defRPr>
              </a:lvl1pPr>
            </a:lstStyle>
            <a:p>
              <a:r>
                <a:rPr sz="1200" dirty="0" err="1"/>
                <a:t>寻根</a:t>
              </a:r>
              <a:endParaRPr sz="1200" dirty="0"/>
            </a:p>
          </p:txBody>
        </p:sp>
      </p:grpSp>
      <p:sp>
        <p:nvSpPr>
          <p:cNvPr id="25" name="TextBox 30">
            <a:extLst>
              <a:ext uri="{FF2B5EF4-FFF2-40B4-BE49-F238E27FC236}">
                <a16:creationId xmlns:a16="http://schemas.microsoft.com/office/drawing/2014/main" id="{11490714-3549-FA3C-791E-F6C5628D9D2E}"/>
              </a:ext>
            </a:extLst>
          </p:cNvPr>
          <p:cNvSpPr txBox="1"/>
          <p:nvPr/>
        </p:nvSpPr>
        <p:spPr>
          <a:xfrm>
            <a:off x="541516" y="3276893"/>
            <a:ext cx="3529607" cy="66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214313" indent="-214313">
              <a:lnSpc>
                <a:spcPct val="150000"/>
              </a:lnSpc>
              <a:buSzPct val="100000"/>
              <a:buFont typeface="Arial"/>
              <a:buChar char="•"/>
              <a:defRPr sz="1400" b="1">
                <a:solidFill>
                  <a:srgbClr val="404040"/>
                </a:solidFill>
                <a:latin typeface="微软雅黑"/>
                <a:ea typeface="微软雅黑"/>
                <a:cs typeface="微软雅黑"/>
                <a:sym typeface="微软雅黑"/>
              </a:defRPr>
            </a:pPr>
            <a:r>
              <a:rPr sz="900" dirty="0" err="1"/>
              <a:t>费用都花在了哪</a:t>
            </a:r>
            <a:r>
              <a:rPr sz="900" dirty="0"/>
              <a:t>？</a:t>
            </a:r>
          </a:p>
          <a:p>
            <a:pPr marL="214313" indent="-214313">
              <a:lnSpc>
                <a:spcPct val="150000"/>
              </a:lnSpc>
              <a:buSzPct val="100000"/>
              <a:buFont typeface="Arial"/>
              <a:buChar char="•"/>
              <a:defRPr sz="1400">
                <a:solidFill>
                  <a:srgbClr val="404040"/>
                </a:solidFill>
                <a:latin typeface="微软雅黑"/>
                <a:ea typeface="微软雅黑"/>
                <a:cs typeface="微软雅黑"/>
                <a:sym typeface="微软雅黑"/>
              </a:defRPr>
            </a:pPr>
            <a:r>
              <a:rPr sz="900" dirty="0" err="1"/>
              <a:t>已发生费用的综合展现</a:t>
            </a:r>
            <a:endParaRPr sz="900" dirty="0"/>
          </a:p>
          <a:p>
            <a:pPr marL="214313" indent="-214313">
              <a:lnSpc>
                <a:spcPct val="150000"/>
              </a:lnSpc>
              <a:buSzPct val="100000"/>
              <a:buFont typeface="Arial"/>
              <a:buChar char="•"/>
              <a:defRPr sz="1400">
                <a:solidFill>
                  <a:srgbClr val="404040"/>
                </a:solidFill>
                <a:latin typeface="微软雅黑"/>
                <a:ea typeface="微软雅黑"/>
                <a:cs typeface="微软雅黑"/>
                <a:sym typeface="微软雅黑"/>
              </a:defRPr>
            </a:pPr>
            <a:r>
              <a:rPr sz="900" dirty="0" err="1"/>
              <a:t>往期费用对比分</a:t>
            </a:r>
            <a:endParaRPr sz="900" dirty="0"/>
          </a:p>
        </p:txBody>
      </p:sp>
    </p:spTree>
    <p:extLst>
      <p:ext uri="{BB962C8B-B14F-4D97-AF65-F5344CB8AC3E}">
        <p14:creationId xmlns:p14="http://schemas.microsoft.com/office/powerpoint/2010/main" val="26410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
                                          </p:val>
                                        </p:tav>
                                        <p:tav tm="100000">
                                          <p:val>
                                            <p:strVal val="#ppt_x"/>
                                          </p:val>
                                        </p:tav>
                                      </p:tavLst>
                                    </p:anim>
                                    <p:anim calcmode="lin" valueType="num">
                                      <p:cBhvr>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14"/>
                                        </p:tgtEl>
                                        <p:attrNameLst>
                                          <p:attrName>style.visibility</p:attrName>
                                        </p:attrNameLst>
                                      </p:cBhvr>
                                      <p:to>
                                        <p:strVal val="visible"/>
                                      </p:to>
                                    </p:se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20117D-D8FA-C3CF-69A4-565FD743CB2F}"/>
              </a:ext>
            </a:extLst>
          </p:cNvPr>
          <p:cNvGrpSpPr/>
          <p:nvPr/>
        </p:nvGrpSpPr>
        <p:grpSpPr>
          <a:xfrm>
            <a:off x="2663788" y="1186756"/>
            <a:ext cx="3870504" cy="1846659"/>
            <a:chOff x="2771800" y="1097038"/>
            <a:chExt cx="3870504" cy="1846659"/>
          </a:xfrm>
        </p:grpSpPr>
        <p:sp>
          <p:nvSpPr>
            <p:cNvPr id="7" name="圆角矩形 2">
              <a:extLst>
                <a:ext uri="{FF2B5EF4-FFF2-40B4-BE49-F238E27FC236}">
                  <a16:creationId xmlns:a16="http://schemas.microsoft.com/office/drawing/2014/main" id="{F74FC8E0-DE7B-4565-8BC7-45F36FE792B6}"/>
                </a:ext>
              </a:extLst>
            </p:cNvPr>
            <p:cNvSpPr/>
            <p:nvPr/>
          </p:nvSpPr>
          <p:spPr>
            <a:xfrm>
              <a:off x="2771800" y="1097038"/>
              <a:ext cx="800149" cy="1846659"/>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a:r>
                <a:rPr lang="en-US" altLang="zh-CN" sz="6000" b="1" dirty="0">
                  <a:solidFill>
                    <a:srgbClr val="E50012"/>
                  </a:solidFill>
                  <a:latin typeface="思源黑体 HW Bold" pitchFamily="34" charset="-122"/>
                  <a:ea typeface="思源黑体 HW Bold" pitchFamily="34" charset="-122"/>
                </a:rPr>
                <a:t>04</a:t>
              </a:r>
              <a:endParaRPr lang="zh-CN" altLang="en-US" sz="6000" b="1" dirty="0">
                <a:solidFill>
                  <a:srgbClr val="E50012"/>
                </a:solidFill>
                <a:latin typeface="思源黑体 HW Bold" pitchFamily="34" charset="-122"/>
                <a:ea typeface="思源黑体 HW Bold" pitchFamily="34" charset="-122"/>
              </a:endParaRPr>
            </a:p>
          </p:txBody>
        </p:sp>
        <p:sp>
          <p:nvSpPr>
            <p:cNvPr id="9" name="TextBox 4">
              <a:extLst>
                <a:ext uri="{FF2B5EF4-FFF2-40B4-BE49-F238E27FC236}">
                  <a16:creationId xmlns:a16="http://schemas.microsoft.com/office/drawing/2014/main" id="{BA937FB6-06B4-449B-8233-DDD7E9A33202}"/>
                </a:ext>
              </a:extLst>
            </p:cNvPr>
            <p:cNvSpPr txBox="1"/>
            <p:nvPr/>
          </p:nvSpPr>
          <p:spPr>
            <a:xfrm>
              <a:off x="3995426" y="1789534"/>
              <a:ext cx="2646878" cy="461665"/>
            </a:xfrm>
            <a:prstGeom prst="rect">
              <a:avLst/>
            </a:prstGeom>
            <a:noFill/>
          </p:spPr>
          <p:txBody>
            <a:bodyPr wrap="non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费用的精细化核算</a:t>
              </a:r>
            </a:p>
          </p:txBody>
        </p:sp>
        <p:cxnSp>
          <p:nvCxnSpPr>
            <p:cNvPr id="11" name="直接连接符 10">
              <a:extLst>
                <a:ext uri="{FF2B5EF4-FFF2-40B4-BE49-F238E27FC236}">
                  <a16:creationId xmlns:a16="http://schemas.microsoft.com/office/drawing/2014/main" id="{B18C0BC5-DF01-45C7-8D0F-8F870167DDC2}"/>
                </a:ext>
              </a:extLst>
            </p:cNvPr>
            <p:cNvCxnSpPr>
              <a:cxnSpLocks/>
            </p:cNvCxnSpPr>
            <p:nvPr/>
          </p:nvCxnSpPr>
          <p:spPr>
            <a:xfrm>
              <a:off x="3783943" y="1716683"/>
              <a:ext cx="0" cy="607368"/>
            </a:xfrm>
            <a:prstGeom prst="line">
              <a:avLst/>
            </a:prstGeom>
            <a:ln w="38100">
              <a:solidFill>
                <a:srgbClr val="E5001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21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20117D-D8FA-C3CF-69A4-565FD743CB2F}"/>
              </a:ext>
            </a:extLst>
          </p:cNvPr>
          <p:cNvGrpSpPr/>
          <p:nvPr/>
        </p:nvGrpSpPr>
        <p:grpSpPr>
          <a:xfrm>
            <a:off x="2663788" y="1648420"/>
            <a:ext cx="4178281" cy="923330"/>
            <a:chOff x="2771800" y="1558702"/>
            <a:chExt cx="4178281" cy="923330"/>
          </a:xfrm>
        </p:grpSpPr>
        <p:sp>
          <p:nvSpPr>
            <p:cNvPr id="7" name="圆角矩形 2">
              <a:extLst>
                <a:ext uri="{FF2B5EF4-FFF2-40B4-BE49-F238E27FC236}">
                  <a16:creationId xmlns:a16="http://schemas.microsoft.com/office/drawing/2014/main" id="{F74FC8E0-DE7B-4565-8BC7-45F36FE792B6}"/>
                </a:ext>
              </a:extLst>
            </p:cNvPr>
            <p:cNvSpPr/>
            <p:nvPr/>
          </p:nvSpPr>
          <p:spPr>
            <a:xfrm>
              <a:off x="2771800" y="1558702"/>
              <a:ext cx="800149" cy="92333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a:r>
                <a:rPr lang="en-US" altLang="zh-CN" sz="6000" b="1" dirty="0">
                  <a:solidFill>
                    <a:srgbClr val="E50012"/>
                  </a:solidFill>
                  <a:latin typeface="思源黑体 HW Bold" pitchFamily="34" charset="-122"/>
                  <a:ea typeface="思源黑体 HW Bold" pitchFamily="34" charset="-122"/>
                </a:rPr>
                <a:t>01</a:t>
              </a:r>
              <a:endParaRPr lang="zh-CN" altLang="en-US" sz="6000" b="1" dirty="0">
                <a:solidFill>
                  <a:srgbClr val="E50012"/>
                </a:solidFill>
                <a:latin typeface="思源黑体 HW Bold" pitchFamily="34" charset="-122"/>
                <a:ea typeface="思源黑体 HW Bold" pitchFamily="34" charset="-122"/>
              </a:endParaRPr>
            </a:p>
          </p:txBody>
        </p:sp>
        <p:sp>
          <p:nvSpPr>
            <p:cNvPr id="9" name="TextBox 4">
              <a:extLst>
                <a:ext uri="{FF2B5EF4-FFF2-40B4-BE49-F238E27FC236}">
                  <a16:creationId xmlns:a16="http://schemas.microsoft.com/office/drawing/2014/main" id="{BA937FB6-06B4-449B-8233-DDD7E9A33202}"/>
                </a:ext>
              </a:extLst>
            </p:cNvPr>
            <p:cNvSpPr txBox="1"/>
            <p:nvPr/>
          </p:nvSpPr>
          <p:spPr>
            <a:xfrm>
              <a:off x="3995426" y="1789534"/>
              <a:ext cx="2954655" cy="461665"/>
            </a:xfrm>
            <a:prstGeom prst="rect">
              <a:avLst/>
            </a:prstGeom>
            <a:noFill/>
          </p:spPr>
          <p:txBody>
            <a:bodyPr wrap="non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商贸企业有哪些费用</a:t>
              </a:r>
            </a:p>
          </p:txBody>
        </p:sp>
        <p:cxnSp>
          <p:nvCxnSpPr>
            <p:cNvPr id="11" name="直接连接符 10">
              <a:extLst>
                <a:ext uri="{FF2B5EF4-FFF2-40B4-BE49-F238E27FC236}">
                  <a16:creationId xmlns:a16="http://schemas.microsoft.com/office/drawing/2014/main" id="{B18C0BC5-DF01-45C7-8D0F-8F870167DDC2}"/>
                </a:ext>
              </a:extLst>
            </p:cNvPr>
            <p:cNvCxnSpPr>
              <a:cxnSpLocks/>
            </p:cNvCxnSpPr>
            <p:nvPr/>
          </p:nvCxnSpPr>
          <p:spPr>
            <a:xfrm>
              <a:off x="3783943" y="1716683"/>
              <a:ext cx="0" cy="607368"/>
            </a:xfrm>
            <a:prstGeom prst="line">
              <a:avLst/>
            </a:prstGeom>
            <a:ln w="38100">
              <a:solidFill>
                <a:srgbClr val="E5001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485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DC723E-1A83-129C-D527-3ADEDF965237}"/>
              </a:ext>
            </a:extLst>
          </p:cNvPr>
          <p:cNvSpPr>
            <a:spLocks noGrp="1"/>
          </p:cNvSpPr>
          <p:nvPr>
            <p:ph type="title"/>
          </p:nvPr>
        </p:nvSpPr>
        <p:spPr/>
        <p:txBody>
          <a:bodyPr/>
          <a:lstStyle/>
          <a:p>
            <a:r>
              <a:rPr lang="zh-CN" altLang="en-US" dirty="0"/>
              <a:t>合伙人管理</a:t>
            </a:r>
            <a:r>
              <a:rPr lang="en-US" altLang="zh-CN" dirty="0"/>
              <a:t>-</a:t>
            </a:r>
            <a:r>
              <a:rPr lang="zh-CN" altLang="en-US" dirty="0"/>
              <a:t>费用精细核算</a:t>
            </a:r>
          </a:p>
        </p:txBody>
      </p:sp>
      <p:sp>
        <p:nvSpPr>
          <p:cNvPr id="3" name="Rectangle 89">
            <a:extLst>
              <a:ext uri="{FF2B5EF4-FFF2-40B4-BE49-F238E27FC236}">
                <a16:creationId xmlns:a16="http://schemas.microsoft.com/office/drawing/2014/main" id="{8765FF78-52B8-C67A-4D1C-CA171DE475D3}"/>
              </a:ext>
            </a:extLst>
          </p:cNvPr>
          <p:cNvSpPr/>
          <p:nvPr/>
        </p:nvSpPr>
        <p:spPr>
          <a:xfrm>
            <a:off x="2504388" y="735845"/>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制定长远目标</a:t>
            </a:r>
            <a:endParaRPr lang="zh-CN" altLang="en-US" sz="900" kern="0" dirty="0">
              <a:solidFill>
                <a:schemeClr val="bg1"/>
              </a:solidFill>
              <a:cs typeface="+mn-ea"/>
              <a:sym typeface="+mn-lt"/>
            </a:endParaRPr>
          </a:p>
        </p:txBody>
      </p:sp>
      <p:sp>
        <p:nvSpPr>
          <p:cNvPr id="4" name="Rectangle 89">
            <a:extLst>
              <a:ext uri="{FF2B5EF4-FFF2-40B4-BE49-F238E27FC236}">
                <a16:creationId xmlns:a16="http://schemas.microsoft.com/office/drawing/2014/main" id="{B421F800-EDFF-1CFB-6655-332A11075C33}"/>
              </a:ext>
            </a:extLst>
          </p:cNvPr>
          <p:cNvSpPr/>
          <p:nvPr/>
        </p:nvSpPr>
        <p:spPr>
          <a:xfrm>
            <a:off x="4232580" y="735845"/>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目标分解</a:t>
            </a:r>
            <a:endParaRPr lang="zh-CN" altLang="en-US" sz="900" kern="0" dirty="0">
              <a:solidFill>
                <a:schemeClr val="bg1"/>
              </a:solidFill>
              <a:cs typeface="+mn-ea"/>
              <a:sym typeface="+mn-lt"/>
            </a:endParaRPr>
          </a:p>
        </p:txBody>
      </p:sp>
      <p:sp>
        <p:nvSpPr>
          <p:cNvPr id="5" name="Rectangle 89">
            <a:extLst>
              <a:ext uri="{FF2B5EF4-FFF2-40B4-BE49-F238E27FC236}">
                <a16:creationId xmlns:a16="http://schemas.microsoft.com/office/drawing/2014/main" id="{05965D23-4B7D-9FBA-B086-32D6B5D98AB2}"/>
              </a:ext>
            </a:extLst>
          </p:cNvPr>
          <p:cNvSpPr/>
          <p:nvPr/>
        </p:nvSpPr>
        <p:spPr>
          <a:xfrm>
            <a:off x="5888763" y="735845"/>
            <a:ext cx="1008112"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日常目标</a:t>
            </a:r>
            <a:endParaRPr lang="zh-CN" altLang="en-US" sz="900" kern="0" dirty="0">
              <a:solidFill>
                <a:schemeClr val="bg1"/>
              </a:solidFill>
              <a:cs typeface="+mn-ea"/>
              <a:sym typeface="+mn-lt"/>
            </a:endParaRPr>
          </a:p>
        </p:txBody>
      </p:sp>
      <p:sp>
        <p:nvSpPr>
          <p:cNvPr id="6" name="Rectangle 89">
            <a:extLst>
              <a:ext uri="{FF2B5EF4-FFF2-40B4-BE49-F238E27FC236}">
                <a16:creationId xmlns:a16="http://schemas.microsoft.com/office/drawing/2014/main" id="{AB665B85-E965-9BBA-23A9-EE8838F96108}"/>
              </a:ext>
            </a:extLst>
          </p:cNvPr>
          <p:cNvSpPr/>
          <p:nvPr/>
        </p:nvSpPr>
        <p:spPr>
          <a:xfrm>
            <a:off x="2504388" y="1455925"/>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825" kern="0">
                <a:solidFill>
                  <a:schemeClr val="bg1"/>
                </a:solidFill>
                <a:cs typeface="+mn-ea"/>
                <a:sym typeface="+mn-lt"/>
              </a:rPr>
              <a:t>组建</a:t>
            </a:r>
            <a:r>
              <a:rPr lang="en-US" altLang="zh-CN" sz="825" kern="0">
                <a:solidFill>
                  <a:schemeClr val="bg1"/>
                </a:solidFill>
                <a:cs typeface="+mn-ea"/>
                <a:sym typeface="+mn-lt"/>
              </a:rPr>
              <a:t>/</a:t>
            </a:r>
            <a:r>
              <a:rPr lang="zh-CN" altLang="en-US" sz="825" kern="0">
                <a:solidFill>
                  <a:schemeClr val="bg1"/>
                </a:solidFill>
                <a:cs typeface="+mn-ea"/>
                <a:sym typeface="+mn-lt"/>
              </a:rPr>
              <a:t>优化阿米巴</a:t>
            </a:r>
            <a:endParaRPr lang="zh-CN" altLang="en-US" sz="825" kern="0" dirty="0">
              <a:solidFill>
                <a:schemeClr val="bg1"/>
              </a:solidFill>
              <a:cs typeface="+mn-ea"/>
              <a:sym typeface="+mn-lt"/>
            </a:endParaRPr>
          </a:p>
        </p:txBody>
      </p:sp>
      <p:sp>
        <p:nvSpPr>
          <p:cNvPr id="7" name="Rectangle 89">
            <a:extLst>
              <a:ext uri="{FF2B5EF4-FFF2-40B4-BE49-F238E27FC236}">
                <a16:creationId xmlns:a16="http://schemas.microsoft.com/office/drawing/2014/main" id="{B9AD937C-3B9F-F4BB-1EAC-53668984EC0A}"/>
              </a:ext>
            </a:extLst>
          </p:cNvPr>
          <p:cNvSpPr/>
          <p:nvPr/>
        </p:nvSpPr>
        <p:spPr>
          <a:xfrm>
            <a:off x="4232581" y="1455925"/>
            <a:ext cx="930170"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825" kern="0">
                <a:solidFill>
                  <a:schemeClr val="bg1"/>
                </a:solidFill>
                <a:cs typeface="+mn-ea"/>
                <a:sym typeface="+mn-lt"/>
              </a:rPr>
              <a:t>定义</a:t>
            </a:r>
            <a:r>
              <a:rPr lang="en-US" altLang="zh-CN" sz="825" kern="0">
                <a:solidFill>
                  <a:schemeClr val="bg1"/>
                </a:solidFill>
                <a:cs typeface="+mn-ea"/>
                <a:sym typeface="+mn-lt"/>
              </a:rPr>
              <a:t>/</a:t>
            </a:r>
            <a:r>
              <a:rPr lang="zh-CN" altLang="en-US" sz="825" kern="0">
                <a:solidFill>
                  <a:schemeClr val="bg1"/>
                </a:solidFill>
                <a:cs typeface="+mn-ea"/>
                <a:sym typeface="+mn-lt"/>
              </a:rPr>
              <a:t>优化经营科目</a:t>
            </a:r>
            <a:endParaRPr lang="zh-CN" altLang="en-US" sz="825" kern="0" dirty="0">
              <a:solidFill>
                <a:schemeClr val="bg1"/>
              </a:solidFill>
              <a:cs typeface="+mn-ea"/>
              <a:sym typeface="+mn-lt"/>
            </a:endParaRPr>
          </a:p>
        </p:txBody>
      </p:sp>
      <p:sp>
        <p:nvSpPr>
          <p:cNvPr id="8" name="Rectangle 89">
            <a:extLst>
              <a:ext uri="{FF2B5EF4-FFF2-40B4-BE49-F238E27FC236}">
                <a16:creationId xmlns:a16="http://schemas.microsoft.com/office/drawing/2014/main" id="{757FA151-CF3C-CC88-508E-82A2C39D1076}"/>
              </a:ext>
            </a:extLst>
          </p:cNvPr>
          <p:cNvSpPr/>
          <p:nvPr/>
        </p:nvSpPr>
        <p:spPr>
          <a:xfrm>
            <a:off x="5888763" y="1455925"/>
            <a:ext cx="1008112"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定义核算体系</a:t>
            </a:r>
            <a:endParaRPr lang="zh-CN" altLang="en-US" sz="900" kern="0" dirty="0">
              <a:solidFill>
                <a:schemeClr val="bg1"/>
              </a:solidFill>
              <a:cs typeface="+mn-ea"/>
              <a:sym typeface="+mn-lt"/>
            </a:endParaRPr>
          </a:p>
        </p:txBody>
      </p:sp>
      <p:sp>
        <p:nvSpPr>
          <p:cNvPr id="9" name="Rectangle 89">
            <a:extLst>
              <a:ext uri="{FF2B5EF4-FFF2-40B4-BE49-F238E27FC236}">
                <a16:creationId xmlns:a16="http://schemas.microsoft.com/office/drawing/2014/main" id="{7BFA6DFA-C167-14C5-9137-1E7FCB1B5C7C}"/>
              </a:ext>
            </a:extLst>
          </p:cNvPr>
          <p:cNvSpPr/>
          <p:nvPr/>
        </p:nvSpPr>
        <p:spPr>
          <a:xfrm>
            <a:off x="4249015" y="4659786"/>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经营分析</a:t>
            </a:r>
            <a:endParaRPr lang="zh-CN" altLang="en-US" sz="900" kern="0" dirty="0">
              <a:solidFill>
                <a:schemeClr val="bg1"/>
              </a:solidFill>
              <a:cs typeface="+mn-ea"/>
              <a:sym typeface="+mn-lt"/>
            </a:endParaRPr>
          </a:p>
        </p:txBody>
      </p:sp>
      <p:sp>
        <p:nvSpPr>
          <p:cNvPr id="10" name="Rectangle 89">
            <a:extLst>
              <a:ext uri="{FF2B5EF4-FFF2-40B4-BE49-F238E27FC236}">
                <a16:creationId xmlns:a16="http://schemas.microsoft.com/office/drawing/2014/main" id="{504EBBA9-2863-FEBF-5E7A-A95C0678BC28}"/>
              </a:ext>
            </a:extLst>
          </p:cNvPr>
          <p:cNvSpPr/>
          <p:nvPr/>
        </p:nvSpPr>
        <p:spPr>
          <a:xfrm>
            <a:off x="5438407" y="4659786"/>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en-US" altLang="zh-CN" sz="900" kern="0">
                <a:solidFill>
                  <a:schemeClr val="bg1"/>
                </a:solidFill>
                <a:cs typeface="+mn-ea"/>
                <a:sym typeface="+mn-lt"/>
              </a:rPr>
              <a:t>PDCA</a:t>
            </a:r>
            <a:r>
              <a:rPr lang="zh-CN" altLang="en-US" sz="900" kern="0">
                <a:solidFill>
                  <a:schemeClr val="bg1"/>
                </a:solidFill>
                <a:cs typeface="+mn-ea"/>
                <a:sym typeface="+mn-lt"/>
              </a:rPr>
              <a:t>循环改进</a:t>
            </a:r>
            <a:endParaRPr lang="zh-CN" altLang="en-US" sz="900" kern="0" dirty="0">
              <a:solidFill>
                <a:schemeClr val="bg1"/>
              </a:solidFill>
              <a:cs typeface="+mn-ea"/>
              <a:sym typeface="+mn-lt"/>
            </a:endParaRPr>
          </a:p>
        </p:txBody>
      </p:sp>
      <p:cxnSp>
        <p:nvCxnSpPr>
          <p:cNvPr id="11" name="直接箭头连接符 10">
            <a:extLst>
              <a:ext uri="{FF2B5EF4-FFF2-40B4-BE49-F238E27FC236}">
                <a16:creationId xmlns:a16="http://schemas.microsoft.com/office/drawing/2014/main" id="{98BFB04C-4D4F-4B54-5AFA-74B57BDD3E70}"/>
              </a:ext>
            </a:extLst>
          </p:cNvPr>
          <p:cNvCxnSpPr>
            <a:cxnSpLocks/>
            <a:stCxn id="3" idx="3"/>
            <a:endCxn id="4" idx="1"/>
          </p:cNvCxnSpPr>
          <p:nvPr/>
        </p:nvCxnSpPr>
        <p:spPr>
          <a:xfrm>
            <a:off x="3380797" y="839571"/>
            <a:ext cx="851783"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F060D847-FF24-6E49-45E6-98A43CEB839C}"/>
              </a:ext>
            </a:extLst>
          </p:cNvPr>
          <p:cNvCxnSpPr>
            <a:cxnSpLocks/>
            <a:stCxn id="4" idx="3"/>
            <a:endCxn id="5" idx="1"/>
          </p:cNvCxnSpPr>
          <p:nvPr/>
        </p:nvCxnSpPr>
        <p:spPr>
          <a:xfrm>
            <a:off x="5108989" y="839571"/>
            <a:ext cx="779775"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42">
            <a:extLst>
              <a:ext uri="{FF2B5EF4-FFF2-40B4-BE49-F238E27FC236}">
                <a16:creationId xmlns:a16="http://schemas.microsoft.com/office/drawing/2014/main" id="{EC86D713-DFE1-9AB1-DD24-B033A426F82E}"/>
              </a:ext>
            </a:extLst>
          </p:cNvPr>
          <p:cNvCxnSpPr>
            <a:cxnSpLocks/>
            <a:stCxn id="5" idx="2"/>
            <a:endCxn id="33" idx="0"/>
          </p:cNvCxnSpPr>
          <p:nvPr/>
        </p:nvCxnSpPr>
        <p:spPr>
          <a:xfrm rot="5400000">
            <a:off x="5343254" y="277675"/>
            <a:ext cx="383943" cy="1715188"/>
          </a:xfrm>
          <a:prstGeom prst="bentConnector3">
            <a:avLst>
              <a:gd name="adj1" fmla="val 50000"/>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73D5F262-334C-3A41-1E63-1EDCB338CAAE}"/>
              </a:ext>
            </a:extLst>
          </p:cNvPr>
          <p:cNvCxnSpPr>
            <a:cxnSpLocks/>
            <a:stCxn id="6" idx="3"/>
            <a:endCxn id="7" idx="1"/>
          </p:cNvCxnSpPr>
          <p:nvPr/>
        </p:nvCxnSpPr>
        <p:spPr>
          <a:xfrm>
            <a:off x="3380797" y="1559651"/>
            <a:ext cx="851783"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66E98501-BABB-52B9-7E48-D8718559B815}"/>
              </a:ext>
            </a:extLst>
          </p:cNvPr>
          <p:cNvCxnSpPr>
            <a:cxnSpLocks/>
            <a:stCxn id="7" idx="3"/>
            <a:endCxn id="8" idx="1"/>
          </p:cNvCxnSpPr>
          <p:nvPr/>
        </p:nvCxnSpPr>
        <p:spPr>
          <a:xfrm>
            <a:off x="5162751" y="1559651"/>
            <a:ext cx="726013"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45">
            <a:extLst>
              <a:ext uri="{FF2B5EF4-FFF2-40B4-BE49-F238E27FC236}">
                <a16:creationId xmlns:a16="http://schemas.microsoft.com/office/drawing/2014/main" id="{2D3EFBAA-8DA5-7C0B-DD58-81026CA0E06F}"/>
              </a:ext>
            </a:extLst>
          </p:cNvPr>
          <p:cNvCxnSpPr>
            <a:cxnSpLocks/>
            <a:stCxn id="8" idx="3"/>
          </p:cNvCxnSpPr>
          <p:nvPr/>
        </p:nvCxnSpPr>
        <p:spPr>
          <a:xfrm flipH="1">
            <a:off x="4764399" y="1559652"/>
            <a:ext cx="2132476" cy="530960"/>
          </a:xfrm>
          <a:prstGeom prst="bentConnector4">
            <a:avLst>
              <a:gd name="adj1" fmla="val -10720"/>
              <a:gd name="adj2" fmla="val 59768"/>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3B653FAC-40EA-C29C-21DF-207667BA9DBC}"/>
              </a:ext>
            </a:extLst>
          </p:cNvPr>
          <p:cNvCxnSpPr>
            <a:cxnSpLocks/>
            <a:endCxn id="9" idx="0"/>
          </p:cNvCxnSpPr>
          <p:nvPr/>
        </p:nvCxnSpPr>
        <p:spPr>
          <a:xfrm flipH="1">
            <a:off x="4687220" y="4355286"/>
            <a:ext cx="1" cy="304501"/>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F2A14D19-D946-B599-5AC4-4F65AD8ECC93}"/>
              </a:ext>
            </a:extLst>
          </p:cNvPr>
          <p:cNvCxnSpPr>
            <a:cxnSpLocks/>
            <a:stCxn id="9" idx="3"/>
            <a:endCxn id="10" idx="1"/>
          </p:cNvCxnSpPr>
          <p:nvPr/>
        </p:nvCxnSpPr>
        <p:spPr>
          <a:xfrm>
            <a:off x="5125424" y="4763513"/>
            <a:ext cx="312983" cy="0"/>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59">
            <a:extLst>
              <a:ext uri="{FF2B5EF4-FFF2-40B4-BE49-F238E27FC236}">
                <a16:creationId xmlns:a16="http://schemas.microsoft.com/office/drawing/2014/main" id="{2FC1CD45-A7A2-4D36-5CF3-C08BC9407974}"/>
              </a:ext>
            </a:extLst>
          </p:cNvPr>
          <p:cNvCxnSpPr>
            <a:cxnSpLocks/>
            <a:stCxn id="10" idx="3"/>
            <a:endCxn id="5" idx="3"/>
          </p:cNvCxnSpPr>
          <p:nvPr/>
        </p:nvCxnSpPr>
        <p:spPr>
          <a:xfrm flipV="1">
            <a:off x="6314815" y="839572"/>
            <a:ext cx="582060" cy="3923941"/>
          </a:xfrm>
          <a:prstGeom prst="bentConnector3">
            <a:avLst>
              <a:gd name="adj1" fmla="val 20088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47">
            <a:extLst>
              <a:ext uri="{FF2B5EF4-FFF2-40B4-BE49-F238E27FC236}">
                <a16:creationId xmlns:a16="http://schemas.microsoft.com/office/drawing/2014/main" id="{F900BDFD-DAB7-75F9-A1E3-BBB19AAD622D}"/>
              </a:ext>
            </a:extLst>
          </p:cNvPr>
          <p:cNvSpPr/>
          <p:nvPr/>
        </p:nvSpPr>
        <p:spPr bwMode="auto">
          <a:xfrm>
            <a:off x="1380277" y="607160"/>
            <a:ext cx="730250" cy="464820"/>
          </a:xfrm>
          <a:prstGeom prst="rect">
            <a:avLst/>
          </a:prstGeom>
          <a:noFill/>
          <a:ln w="6350" cap="flat" cmpd="sng">
            <a:noFill/>
            <a:prstDash val="solid"/>
            <a:round/>
            <a:headEnd type="none" w="med" len="med"/>
            <a:tailEnd type="none" w="med" len="med"/>
          </a:ln>
          <a:effectLst/>
        </p:spPr>
        <p:txBody>
          <a:bodyPr lIns="36000" tIns="36000" rIns="36000" bIns="36000" rtlCol="0" anchor="ctr"/>
          <a:lstStyle/>
          <a:p>
            <a:pPr algn="ctr"/>
            <a:r>
              <a:rPr lang="zh-CN" altLang="en-US" sz="900" b="1">
                <a:cs typeface="+mn-ea"/>
                <a:sym typeface="+mn-lt"/>
              </a:rPr>
              <a:t>全员</a:t>
            </a:r>
            <a:endParaRPr lang="zh-CN" altLang="en-US" sz="900" b="1" dirty="0">
              <a:cs typeface="+mn-ea"/>
              <a:sym typeface="+mn-lt"/>
            </a:endParaRPr>
          </a:p>
        </p:txBody>
      </p:sp>
      <p:sp>
        <p:nvSpPr>
          <p:cNvPr id="21" name="Rectangle 47">
            <a:extLst>
              <a:ext uri="{FF2B5EF4-FFF2-40B4-BE49-F238E27FC236}">
                <a16:creationId xmlns:a16="http://schemas.microsoft.com/office/drawing/2014/main" id="{E43281CA-0912-43D3-40D5-95EDA86E13CF}"/>
              </a:ext>
            </a:extLst>
          </p:cNvPr>
          <p:cNvSpPr/>
          <p:nvPr/>
        </p:nvSpPr>
        <p:spPr bwMode="auto">
          <a:xfrm>
            <a:off x="1380277" y="3263664"/>
            <a:ext cx="730250" cy="464820"/>
          </a:xfrm>
          <a:prstGeom prst="rect">
            <a:avLst/>
          </a:prstGeom>
          <a:noFill/>
          <a:ln w="6350" cap="flat" cmpd="sng">
            <a:noFill/>
            <a:prstDash val="solid"/>
            <a:round/>
            <a:headEnd type="none" w="med" len="med"/>
            <a:tailEnd type="none" w="med" len="med"/>
          </a:ln>
          <a:effectLst/>
        </p:spPr>
        <p:txBody>
          <a:bodyPr lIns="36000" tIns="36000" rIns="36000" bIns="36000" rtlCol="0" anchor="ctr"/>
          <a:lstStyle/>
          <a:p>
            <a:pPr algn="ctr"/>
            <a:r>
              <a:rPr lang="zh-CN" altLang="en-US" sz="900" b="1">
                <a:cs typeface="+mn-ea"/>
                <a:sym typeface="+mn-lt"/>
              </a:rPr>
              <a:t>经营会计</a:t>
            </a:r>
            <a:endParaRPr lang="en-US" altLang="zh-CN" sz="900" b="1">
              <a:cs typeface="+mn-ea"/>
              <a:sym typeface="+mn-lt"/>
            </a:endParaRPr>
          </a:p>
          <a:p>
            <a:pPr algn="ctr"/>
            <a:r>
              <a:rPr lang="zh-CN" altLang="en-US" sz="900" b="1">
                <a:cs typeface="+mn-ea"/>
                <a:sym typeface="+mn-lt"/>
              </a:rPr>
              <a:t>各阿米巴</a:t>
            </a:r>
          </a:p>
        </p:txBody>
      </p:sp>
      <p:sp>
        <p:nvSpPr>
          <p:cNvPr id="22" name="Rectangle 47">
            <a:extLst>
              <a:ext uri="{FF2B5EF4-FFF2-40B4-BE49-F238E27FC236}">
                <a16:creationId xmlns:a16="http://schemas.microsoft.com/office/drawing/2014/main" id="{9CB3F356-94A1-D678-2DB1-CEF78A25C261}"/>
              </a:ext>
            </a:extLst>
          </p:cNvPr>
          <p:cNvSpPr/>
          <p:nvPr/>
        </p:nvSpPr>
        <p:spPr bwMode="auto">
          <a:xfrm>
            <a:off x="1380277" y="2259791"/>
            <a:ext cx="730250" cy="464820"/>
          </a:xfrm>
          <a:prstGeom prst="rect">
            <a:avLst/>
          </a:prstGeom>
          <a:noFill/>
          <a:ln w="6350" cap="flat" cmpd="sng">
            <a:noFill/>
            <a:prstDash val="solid"/>
            <a:round/>
            <a:headEnd type="none" w="med" len="med"/>
            <a:tailEnd type="none" w="med" len="med"/>
          </a:ln>
          <a:effectLst/>
        </p:spPr>
        <p:txBody>
          <a:bodyPr lIns="36000" tIns="36000" rIns="36000" bIns="36000" rtlCol="0" anchor="ctr"/>
          <a:lstStyle/>
          <a:p>
            <a:pPr algn="ctr"/>
            <a:r>
              <a:rPr lang="zh-CN" altLang="en-US" sz="900" b="1">
                <a:cs typeface="+mn-ea"/>
                <a:sym typeface="+mn-lt"/>
              </a:rPr>
              <a:t>各阿米巴</a:t>
            </a:r>
            <a:endParaRPr lang="zh-CN" altLang="en-US" sz="900" b="1" dirty="0">
              <a:cs typeface="+mn-ea"/>
              <a:sym typeface="+mn-lt"/>
            </a:endParaRPr>
          </a:p>
        </p:txBody>
      </p:sp>
      <p:sp>
        <p:nvSpPr>
          <p:cNvPr id="23" name="Rectangle 47">
            <a:extLst>
              <a:ext uri="{FF2B5EF4-FFF2-40B4-BE49-F238E27FC236}">
                <a16:creationId xmlns:a16="http://schemas.microsoft.com/office/drawing/2014/main" id="{F5297BC3-228D-09D4-26EA-0C939E279726}"/>
              </a:ext>
            </a:extLst>
          </p:cNvPr>
          <p:cNvSpPr/>
          <p:nvPr/>
        </p:nvSpPr>
        <p:spPr bwMode="auto">
          <a:xfrm>
            <a:off x="1380277" y="1327241"/>
            <a:ext cx="730250" cy="464820"/>
          </a:xfrm>
          <a:prstGeom prst="rect">
            <a:avLst/>
          </a:prstGeom>
          <a:noFill/>
          <a:ln w="6350" cap="flat" cmpd="sng">
            <a:noFill/>
            <a:prstDash val="solid"/>
            <a:round/>
            <a:headEnd type="none" w="med" len="med"/>
            <a:tailEnd type="none" w="med" len="med"/>
          </a:ln>
          <a:effectLst/>
        </p:spPr>
        <p:txBody>
          <a:bodyPr lIns="36000" tIns="36000" rIns="36000" bIns="36000" rtlCol="0" anchor="ctr"/>
          <a:lstStyle/>
          <a:p>
            <a:pPr algn="ctr"/>
            <a:r>
              <a:rPr lang="zh-CN" altLang="en-US" sz="900" b="1">
                <a:cs typeface="+mn-ea"/>
                <a:sym typeface="+mn-lt"/>
              </a:rPr>
              <a:t>管理会计</a:t>
            </a:r>
            <a:endParaRPr lang="en-US" altLang="zh-CN" sz="900" b="1">
              <a:cs typeface="+mn-ea"/>
              <a:sym typeface="+mn-lt"/>
            </a:endParaRPr>
          </a:p>
        </p:txBody>
      </p:sp>
      <p:sp>
        <p:nvSpPr>
          <p:cNvPr id="24" name="Rectangle 47">
            <a:extLst>
              <a:ext uri="{FF2B5EF4-FFF2-40B4-BE49-F238E27FC236}">
                <a16:creationId xmlns:a16="http://schemas.microsoft.com/office/drawing/2014/main" id="{4C5884CD-1A88-3102-4782-20D478E17BE0}"/>
              </a:ext>
            </a:extLst>
          </p:cNvPr>
          <p:cNvSpPr/>
          <p:nvPr/>
        </p:nvSpPr>
        <p:spPr bwMode="auto">
          <a:xfrm>
            <a:off x="1380277" y="4019147"/>
            <a:ext cx="730250" cy="464820"/>
          </a:xfrm>
          <a:prstGeom prst="rect">
            <a:avLst/>
          </a:prstGeom>
          <a:noFill/>
          <a:ln w="6350" cap="flat" cmpd="sng">
            <a:noFill/>
            <a:prstDash val="solid"/>
            <a:round/>
            <a:headEnd type="none" w="med" len="med"/>
            <a:tailEnd type="none" w="med" len="med"/>
          </a:ln>
          <a:effectLst/>
        </p:spPr>
        <p:txBody>
          <a:bodyPr lIns="36000" tIns="36000" rIns="36000" bIns="36000" rtlCol="0" anchor="ctr"/>
          <a:lstStyle/>
          <a:p>
            <a:pPr algn="ctr"/>
            <a:r>
              <a:rPr lang="zh-CN" altLang="en-US" sz="900" b="1">
                <a:cs typeface="+mn-ea"/>
                <a:sym typeface="+mn-lt"/>
              </a:rPr>
              <a:t>管理会计</a:t>
            </a:r>
            <a:endParaRPr lang="en-US" altLang="zh-CN" sz="900" b="1">
              <a:cs typeface="+mn-ea"/>
              <a:sym typeface="+mn-lt"/>
            </a:endParaRPr>
          </a:p>
        </p:txBody>
      </p:sp>
      <p:sp>
        <p:nvSpPr>
          <p:cNvPr id="25" name="Rectangle 47">
            <a:extLst>
              <a:ext uri="{FF2B5EF4-FFF2-40B4-BE49-F238E27FC236}">
                <a16:creationId xmlns:a16="http://schemas.microsoft.com/office/drawing/2014/main" id="{E5E92E3B-105F-7E21-816C-2D27B6C9304B}"/>
              </a:ext>
            </a:extLst>
          </p:cNvPr>
          <p:cNvSpPr/>
          <p:nvPr/>
        </p:nvSpPr>
        <p:spPr bwMode="auto">
          <a:xfrm>
            <a:off x="1380277" y="4529601"/>
            <a:ext cx="730250" cy="464820"/>
          </a:xfrm>
          <a:prstGeom prst="rect">
            <a:avLst/>
          </a:prstGeom>
          <a:noFill/>
          <a:ln w="6350" cap="flat" cmpd="sng">
            <a:noFill/>
            <a:prstDash val="solid"/>
            <a:round/>
            <a:headEnd type="none" w="med" len="med"/>
            <a:tailEnd type="none" w="med" len="med"/>
          </a:ln>
          <a:effectLst/>
        </p:spPr>
        <p:txBody>
          <a:bodyPr lIns="36000" tIns="36000" rIns="36000" bIns="36000" rtlCol="0" anchor="ctr"/>
          <a:lstStyle/>
          <a:p>
            <a:pPr algn="ctr"/>
            <a:r>
              <a:rPr lang="zh-CN" altLang="en-US" sz="900" b="1">
                <a:cs typeface="+mn-ea"/>
                <a:sym typeface="+mn-lt"/>
              </a:rPr>
              <a:t>全员</a:t>
            </a:r>
            <a:endParaRPr lang="zh-CN" altLang="en-US" sz="900" b="1" dirty="0">
              <a:cs typeface="+mn-ea"/>
              <a:sym typeface="+mn-lt"/>
            </a:endParaRPr>
          </a:p>
        </p:txBody>
      </p:sp>
      <p:sp>
        <p:nvSpPr>
          <p:cNvPr id="26" name="Rectangle 89">
            <a:extLst>
              <a:ext uri="{FF2B5EF4-FFF2-40B4-BE49-F238E27FC236}">
                <a16:creationId xmlns:a16="http://schemas.microsoft.com/office/drawing/2014/main" id="{20475B4E-4454-6F0F-A8ED-C1FA40D2CEF1}"/>
              </a:ext>
            </a:extLst>
          </p:cNvPr>
          <p:cNvSpPr/>
          <p:nvPr/>
        </p:nvSpPr>
        <p:spPr>
          <a:xfrm>
            <a:off x="2982446" y="4658285"/>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p>
            <a:pPr algn="ctr" defTabSz="835004" eaLnBrk="0" hangingPunct="0"/>
            <a:r>
              <a:rPr lang="zh-CN" altLang="en-US" sz="900" kern="0">
                <a:solidFill>
                  <a:schemeClr val="bg1"/>
                </a:solidFill>
                <a:cs typeface="+mn-ea"/>
                <a:sym typeface="+mn-lt"/>
              </a:rPr>
              <a:t>绩效评价</a:t>
            </a:r>
            <a:r>
              <a:rPr lang="en-US" altLang="zh-CN" sz="900" kern="0">
                <a:solidFill>
                  <a:schemeClr val="bg1"/>
                </a:solidFill>
                <a:cs typeface="+mn-ea"/>
                <a:sym typeface="+mn-lt"/>
              </a:rPr>
              <a:t>/</a:t>
            </a:r>
            <a:r>
              <a:rPr lang="zh-CN" altLang="en-US" sz="900" kern="0">
                <a:solidFill>
                  <a:schemeClr val="bg1"/>
                </a:solidFill>
                <a:cs typeface="+mn-ea"/>
                <a:sym typeface="+mn-lt"/>
              </a:rPr>
              <a:t>积分</a:t>
            </a:r>
            <a:endParaRPr lang="zh-CN" altLang="en-US" sz="900" kern="0" dirty="0">
              <a:solidFill>
                <a:schemeClr val="bg1"/>
              </a:solidFill>
              <a:cs typeface="+mn-ea"/>
              <a:sym typeface="+mn-lt"/>
            </a:endParaRPr>
          </a:p>
        </p:txBody>
      </p:sp>
      <p:cxnSp>
        <p:nvCxnSpPr>
          <p:cNvPr id="27" name="直接箭头连接符 26">
            <a:extLst>
              <a:ext uri="{FF2B5EF4-FFF2-40B4-BE49-F238E27FC236}">
                <a16:creationId xmlns:a16="http://schemas.microsoft.com/office/drawing/2014/main" id="{95C27EE6-D9CA-51F4-7195-3EFC667A802B}"/>
              </a:ext>
            </a:extLst>
          </p:cNvPr>
          <p:cNvCxnSpPr>
            <a:cxnSpLocks/>
            <a:stCxn id="9" idx="1"/>
            <a:endCxn id="26" idx="3"/>
          </p:cNvCxnSpPr>
          <p:nvPr/>
        </p:nvCxnSpPr>
        <p:spPr>
          <a:xfrm flipH="1" flipV="1">
            <a:off x="3858855" y="4762012"/>
            <a:ext cx="390160" cy="1501"/>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肘形连接符 168">
            <a:extLst>
              <a:ext uri="{FF2B5EF4-FFF2-40B4-BE49-F238E27FC236}">
                <a16:creationId xmlns:a16="http://schemas.microsoft.com/office/drawing/2014/main" id="{5EB686AF-9861-C0D9-70FB-A016949F5535}"/>
              </a:ext>
            </a:extLst>
          </p:cNvPr>
          <p:cNvCxnSpPr>
            <a:cxnSpLocks/>
            <a:stCxn id="26" idx="1"/>
            <a:endCxn id="6" idx="1"/>
          </p:cNvCxnSpPr>
          <p:nvPr/>
        </p:nvCxnSpPr>
        <p:spPr>
          <a:xfrm rot="10800000">
            <a:off x="2504388" y="1559652"/>
            <a:ext cx="478058" cy="3202360"/>
          </a:xfrm>
          <a:prstGeom prst="bentConnector3">
            <a:avLst>
              <a:gd name="adj1" fmla="val 17157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五边形 170">
            <a:extLst>
              <a:ext uri="{FF2B5EF4-FFF2-40B4-BE49-F238E27FC236}">
                <a16:creationId xmlns:a16="http://schemas.microsoft.com/office/drawing/2014/main" id="{08F4D3CC-FADE-23DA-2EC6-9F86B141B1B1}"/>
              </a:ext>
            </a:extLst>
          </p:cNvPr>
          <p:cNvSpPr/>
          <p:nvPr/>
        </p:nvSpPr>
        <p:spPr>
          <a:xfrm rot="10800000" flipV="1">
            <a:off x="7996135" y="2826299"/>
            <a:ext cx="761366" cy="245488"/>
          </a:xfrm>
          <a:prstGeom prst="homePlate">
            <a:avLst/>
          </a:prstGeom>
          <a:solidFill>
            <a:srgbClr val="0C7FA8"/>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000">
                <a:solidFill>
                  <a:schemeClr val="bg1"/>
                </a:solidFill>
                <a:cs typeface="+mn-ea"/>
                <a:sym typeface="+mn-lt"/>
              </a:rPr>
              <a:t>数据闭环</a:t>
            </a:r>
          </a:p>
        </p:txBody>
      </p:sp>
      <p:grpSp>
        <p:nvGrpSpPr>
          <p:cNvPr id="30" name="组合 29">
            <a:extLst>
              <a:ext uri="{FF2B5EF4-FFF2-40B4-BE49-F238E27FC236}">
                <a16:creationId xmlns:a16="http://schemas.microsoft.com/office/drawing/2014/main" id="{DF9A1157-A821-5A50-571E-690273537C61}"/>
              </a:ext>
            </a:extLst>
          </p:cNvPr>
          <p:cNvGrpSpPr/>
          <p:nvPr/>
        </p:nvGrpSpPr>
        <p:grpSpPr>
          <a:xfrm>
            <a:off x="722434" y="2826299"/>
            <a:ext cx="761366" cy="253916"/>
            <a:chOff x="539552" y="2934012"/>
            <a:chExt cx="761366" cy="253916"/>
          </a:xfrm>
          <a:solidFill>
            <a:srgbClr val="0C7FA8"/>
          </a:solidFill>
        </p:grpSpPr>
        <p:sp>
          <p:nvSpPr>
            <p:cNvPr id="31" name="五边形 172">
              <a:extLst>
                <a:ext uri="{FF2B5EF4-FFF2-40B4-BE49-F238E27FC236}">
                  <a16:creationId xmlns:a16="http://schemas.microsoft.com/office/drawing/2014/main" id="{D0752EE8-EA45-7D34-CFCE-3A183637AE8C}"/>
                </a:ext>
              </a:extLst>
            </p:cNvPr>
            <p:cNvSpPr/>
            <p:nvPr/>
          </p:nvSpPr>
          <p:spPr>
            <a:xfrm flipV="1">
              <a:off x="539552" y="2934012"/>
              <a:ext cx="761366" cy="245488"/>
            </a:xfrm>
            <a:prstGeom prst="homePlate">
              <a:avLst/>
            </a:pr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400">
                <a:solidFill>
                  <a:schemeClr val="tx1"/>
                </a:solidFill>
                <a:cs typeface="+mn-ea"/>
                <a:sym typeface="+mn-lt"/>
              </a:endParaRPr>
            </a:p>
          </p:txBody>
        </p:sp>
        <p:sp>
          <p:nvSpPr>
            <p:cNvPr id="32" name="矩形 31">
              <a:extLst>
                <a:ext uri="{FF2B5EF4-FFF2-40B4-BE49-F238E27FC236}">
                  <a16:creationId xmlns:a16="http://schemas.microsoft.com/office/drawing/2014/main" id="{FEF1E896-0BA8-2251-AFE7-755B52AECA29}"/>
                </a:ext>
              </a:extLst>
            </p:cNvPr>
            <p:cNvSpPr/>
            <p:nvPr/>
          </p:nvSpPr>
          <p:spPr>
            <a:xfrm>
              <a:off x="542599" y="2934012"/>
              <a:ext cx="723276" cy="253916"/>
            </a:xfrm>
            <a:prstGeom prst="rect">
              <a:avLst/>
            </a:prstGeom>
            <a:grpFill/>
          </p:spPr>
          <p:txBody>
            <a:bodyPr wrap="none">
              <a:spAutoFit/>
            </a:bodyPr>
            <a:lstStyle/>
            <a:p>
              <a:pPr algn="ctr"/>
              <a:r>
                <a:rPr lang="zh-CN" altLang="en-US" sz="1050">
                  <a:cs typeface="+mn-ea"/>
                  <a:sym typeface="+mn-lt"/>
                </a:rPr>
                <a:t>业务闭环</a:t>
              </a:r>
            </a:p>
          </p:txBody>
        </p:sp>
      </p:grpSp>
      <p:sp>
        <p:nvSpPr>
          <p:cNvPr id="33" name="矩形 32">
            <a:extLst>
              <a:ext uri="{FF2B5EF4-FFF2-40B4-BE49-F238E27FC236}">
                <a16:creationId xmlns:a16="http://schemas.microsoft.com/office/drawing/2014/main" id="{277374CE-8303-10E0-21C8-A9249BD88BC0}"/>
              </a:ext>
            </a:extLst>
          </p:cNvPr>
          <p:cNvSpPr/>
          <p:nvPr/>
        </p:nvSpPr>
        <p:spPr>
          <a:xfrm>
            <a:off x="2348192" y="1327241"/>
            <a:ext cx="4658879" cy="410436"/>
          </a:xfrm>
          <a:prstGeom prst="rect">
            <a:avLst/>
          </a:prstGeom>
          <a:no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直接箭头连接符 33">
            <a:extLst>
              <a:ext uri="{FF2B5EF4-FFF2-40B4-BE49-F238E27FC236}">
                <a16:creationId xmlns:a16="http://schemas.microsoft.com/office/drawing/2014/main" id="{1EB66CA7-6F5A-71E4-36D0-BD6E9F13A964}"/>
              </a:ext>
            </a:extLst>
          </p:cNvPr>
          <p:cNvCxnSpPr/>
          <p:nvPr/>
        </p:nvCxnSpPr>
        <p:spPr>
          <a:xfrm>
            <a:off x="3380797" y="839572"/>
            <a:ext cx="851783"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AE1420B0-9572-D876-FCD1-2BCA14EEFDF1}"/>
              </a:ext>
            </a:extLst>
          </p:cNvPr>
          <p:cNvCxnSpPr/>
          <p:nvPr/>
        </p:nvCxnSpPr>
        <p:spPr>
          <a:xfrm>
            <a:off x="5108989" y="839572"/>
            <a:ext cx="779775"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肘形连接符 142">
            <a:extLst>
              <a:ext uri="{FF2B5EF4-FFF2-40B4-BE49-F238E27FC236}">
                <a16:creationId xmlns:a16="http://schemas.microsoft.com/office/drawing/2014/main" id="{3D419106-5E26-7EA0-F9B1-C8A412FDFA46}"/>
              </a:ext>
            </a:extLst>
          </p:cNvPr>
          <p:cNvCxnSpPr/>
          <p:nvPr/>
        </p:nvCxnSpPr>
        <p:spPr>
          <a:xfrm rot="5400000">
            <a:off x="5343254" y="277676"/>
            <a:ext cx="383943" cy="1715188"/>
          </a:xfrm>
          <a:prstGeom prst="bentConnector3">
            <a:avLst>
              <a:gd name="adj1" fmla="val 50000"/>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肘形连接符 159">
            <a:extLst>
              <a:ext uri="{FF2B5EF4-FFF2-40B4-BE49-F238E27FC236}">
                <a16:creationId xmlns:a16="http://schemas.microsoft.com/office/drawing/2014/main" id="{378954AC-27AB-3670-BEFE-B0F8AC68CFB1}"/>
              </a:ext>
            </a:extLst>
          </p:cNvPr>
          <p:cNvCxnSpPr/>
          <p:nvPr/>
        </p:nvCxnSpPr>
        <p:spPr>
          <a:xfrm flipV="1">
            <a:off x="6314815" y="839573"/>
            <a:ext cx="582060" cy="3923941"/>
          </a:xfrm>
          <a:prstGeom prst="bentConnector3">
            <a:avLst>
              <a:gd name="adj1" fmla="val 20088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5527EF9B-5C95-588D-0323-0C80D93DF082}"/>
              </a:ext>
            </a:extLst>
          </p:cNvPr>
          <p:cNvCxnSpPr/>
          <p:nvPr/>
        </p:nvCxnSpPr>
        <p:spPr>
          <a:xfrm>
            <a:off x="3380797" y="1559652"/>
            <a:ext cx="851783"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997C97B3-D060-3E3F-93E4-DF1EEC86D1CB}"/>
              </a:ext>
            </a:extLst>
          </p:cNvPr>
          <p:cNvCxnSpPr/>
          <p:nvPr/>
        </p:nvCxnSpPr>
        <p:spPr>
          <a:xfrm>
            <a:off x="5162751" y="1559652"/>
            <a:ext cx="726013"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肘形连接符 145">
            <a:extLst>
              <a:ext uri="{FF2B5EF4-FFF2-40B4-BE49-F238E27FC236}">
                <a16:creationId xmlns:a16="http://schemas.microsoft.com/office/drawing/2014/main" id="{8BE01F4E-6A93-3896-E6A4-45AA360099D2}"/>
              </a:ext>
            </a:extLst>
          </p:cNvPr>
          <p:cNvCxnSpPr/>
          <p:nvPr/>
        </p:nvCxnSpPr>
        <p:spPr>
          <a:xfrm flipH="1">
            <a:off x="4764399" y="1559653"/>
            <a:ext cx="2132476" cy="530960"/>
          </a:xfrm>
          <a:prstGeom prst="bentConnector4">
            <a:avLst>
              <a:gd name="adj1" fmla="val -10720"/>
              <a:gd name="adj2" fmla="val 59768"/>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F9D35556-0248-3D72-3125-9605E3E16BD3}"/>
              </a:ext>
            </a:extLst>
          </p:cNvPr>
          <p:cNvCxnSpPr/>
          <p:nvPr/>
        </p:nvCxnSpPr>
        <p:spPr>
          <a:xfrm>
            <a:off x="3380797" y="839573"/>
            <a:ext cx="851783"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0026BAB3-1EB4-35ED-D1CB-B74BD4FADF5D}"/>
              </a:ext>
            </a:extLst>
          </p:cNvPr>
          <p:cNvCxnSpPr/>
          <p:nvPr/>
        </p:nvCxnSpPr>
        <p:spPr>
          <a:xfrm>
            <a:off x="5108989" y="839573"/>
            <a:ext cx="779775"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肘形连接符 142">
            <a:extLst>
              <a:ext uri="{FF2B5EF4-FFF2-40B4-BE49-F238E27FC236}">
                <a16:creationId xmlns:a16="http://schemas.microsoft.com/office/drawing/2014/main" id="{1B5827EB-2562-C283-AB7F-2970D53D11A6}"/>
              </a:ext>
            </a:extLst>
          </p:cNvPr>
          <p:cNvCxnSpPr/>
          <p:nvPr/>
        </p:nvCxnSpPr>
        <p:spPr>
          <a:xfrm rot="5400000">
            <a:off x="5343254" y="277677"/>
            <a:ext cx="383943" cy="1715188"/>
          </a:xfrm>
          <a:prstGeom prst="bentConnector3">
            <a:avLst>
              <a:gd name="adj1" fmla="val 50000"/>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肘形连接符 159">
            <a:extLst>
              <a:ext uri="{FF2B5EF4-FFF2-40B4-BE49-F238E27FC236}">
                <a16:creationId xmlns:a16="http://schemas.microsoft.com/office/drawing/2014/main" id="{33EEDEED-1959-7D27-F66C-DB7C54994DDA}"/>
              </a:ext>
            </a:extLst>
          </p:cNvPr>
          <p:cNvCxnSpPr/>
          <p:nvPr/>
        </p:nvCxnSpPr>
        <p:spPr>
          <a:xfrm flipV="1">
            <a:off x="6314815" y="839574"/>
            <a:ext cx="582060" cy="3923941"/>
          </a:xfrm>
          <a:prstGeom prst="bentConnector3">
            <a:avLst>
              <a:gd name="adj1" fmla="val 20088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0AF08975-6ED9-1DA7-E530-DE9A2022DC42}"/>
              </a:ext>
            </a:extLst>
          </p:cNvPr>
          <p:cNvCxnSpPr/>
          <p:nvPr/>
        </p:nvCxnSpPr>
        <p:spPr>
          <a:xfrm>
            <a:off x="3380798" y="1559653"/>
            <a:ext cx="851783" cy="0"/>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C0212513-3777-5B26-98FE-C6A5C40A4B89}"/>
              </a:ext>
            </a:extLst>
          </p:cNvPr>
          <p:cNvCxnSpPr/>
          <p:nvPr/>
        </p:nvCxnSpPr>
        <p:spPr>
          <a:xfrm>
            <a:off x="5162751" y="1559653"/>
            <a:ext cx="726013" cy="0"/>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99DBCE52-CFEB-C3CA-BCB4-B0A0D61B3C9C}"/>
              </a:ext>
            </a:extLst>
          </p:cNvPr>
          <p:cNvCxnSpPr/>
          <p:nvPr/>
        </p:nvCxnSpPr>
        <p:spPr>
          <a:xfrm>
            <a:off x="3380798" y="839573"/>
            <a:ext cx="851783" cy="0"/>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2580A204-F6D6-343C-033E-10F1A7654E7A}"/>
              </a:ext>
            </a:extLst>
          </p:cNvPr>
          <p:cNvCxnSpPr/>
          <p:nvPr/>
        </p:nvCxnSpPr>
        <p:spPr>
          <a:xfrm>
            <a:off x="5108990" y="839573"/>
            <a:ext cx="779775" cy="0"/>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142">
            <a:extLst>
              <a:ext uri="{FF2B5EF4-FFF2-40B4-BE49-F238E27FC236}">
                <a16:creationId xmlns:a16="http://schemas.microsoft.com/office/drawing/2014/main" id="{3E742442-72E4-BDC0-7527-75E50B6F6B7C}"/>
              </a:ext>
            </a:extLst>
          </p:cNvPr>
          <p:cNvCxnSpPr/>
          <p:nvPr/>
        </p:nvCxnSpPr>
        <p:spPr>
          <a:xfrm rot="5400000">
            <a:off x="5343255" y="277677"/>
            <a:ext cx="383943" cy="1715188"/>
          </a:xfrm>
          <a:prstGeom prst="bentConnector3">
            <a:avLst>
              <a:gd name="adj1" fmla="val 50000"/>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肘形连接符 159">
            <a:extLst>
              <a:ext uri="{FF2B5EF4-FFF2-40B4-BE49-F238E27FC236}">
                <a16:creationId xmlns:a16="http://schemas.microsoft.com/office/drawing/2014/main" id="{B621004C-D02E-5589-BA0D-25E17A9710EE}"/>
              </a:ext>
            </a:extLst>
          </p:cNvPr>
          <p:cNvCxnSpPr/>
          <p:nvPr/>
        </p:nvCxnSpPr>
        <p:spPr>
          <a:xfrm flipV="1">
            <a:off x="6314816" y="839574"/>
            <a:ext cx="582060" cy="3923941"/>
          </a:xfrm>
          <a:prstGeom prst="bentConnector3">
            <a:avLst>
              <a:gd name="adj1" fmla="val 20088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BAA56487-1767-62E3-C9A1-5B2A716A50A6}"/>
              </a:ext>
            </a:extLst>
          </p:cNvPr>
          <p:cNvSpPr txBox="1"/>
          <p:nvPr/>
        </p:nvSpPr>
        <p:spPr>
          <a:xfrm>
            <a:off x="2720771" y="1967878"/>
            <a:ext cx="3855720" cy="300082"/>
          </a:xfrm>
          <a:prstGeom prst="rect">
            <a:avLst/>
          </a:prstGeom>
          <a:solidFill>
            <a:schemeClr val="bg1">
              <a:lumMod val="95000"/>
            </a:schemeClr>
          </a:solidFill>
        </p:spPr>
        <p:txBody>
          <a:bodyPr wrap="square" rtlCol="0">
            <a:spAutoFit/>
          </a:bodyPr>
          <a:lstStyle/>
          <a:p>
            <a:endParaRPr lang="zh-CN" altLang="en-US" sz="1350" dirty="0"/>
          </a:p>
        </p:txBody>
      </p:sp>
      <p:sp>
        <p:nvSpPr>
          <p:cNvPr id="52" name="Rectangle 7">
            <a:extLst>
              <a:ext uri="{FF2B5EF4-FFF2-40B4-BE49-F238E27FC236}">
                <a16:creationId xmlns:a16="http://schemas.microsoft.com/office/drawing/2014/main" id="{EE783343-DBCA-993F-51F0-FBB9074D896B}"/>
              </a:ext>
            </a:extLst>
          </p:cNvPr>
          <p:cNvSpPr/>
          <p:nvPr/>
        </p:nvSpPr>
        <p:spPr bwMode="auto">
          <a:xfrm>
            <a:off x="3427711" y="2084282"/>
            <a:ext cx="2673379" cy="811803"/>
          </a:xfrm>
          <a:prstGeom prst="rect">
            <a:avLst/>
          </a:prstGeom>
          <a:solidFill>
            <a:srgbClr val="77933C"/>
          </a:solidFill>
          <a:ln w="6350" cap="flat" cmpd="sng">
            <a:solidFill>
              <a:schemeClr val="bg1">
                <a:lumMod val="50000"/>
              </a:schemeClr>
            </a:solidFill>
            <a:prstDash val="solid"/>
            <a:round/>
            <a:headEnd type="none" w="med" len="med"/>
            <a:tailEnd type="none" w="med" len="med"/>
          </a:ln>
          <a:effectLst/>
        </p:spPr>
        <p:txBody>
          <a:bodyPr lIns="36000" tIns="36000" rIns="36000" bIns="36000" rtlCol="0" anchor="t"/>
          <a:lstStyle/>
          <a:p>
            <a:pPr algn="ctr"/>
            <a:endParaRPr lang="zh-CN" altLang="en-US" sz="900" b="1" dirty="0">
              <a:solidFill>
                <a:schemeClr val="bg1"/>
              </a:solidFill>
              <a:cs typeface="+mn-ea"/>
              <a:sym typeface="+mn-lt"/>
            </a:endParaRPr>
          </a:p>
        </p:txBody>
      </p:sp>
      <p:sp>
        <p:nvSpPr>
          <p:cNvPr id="53" name="Rectangle 89">
            <a:extLst>
              <a:ext uri="{FF2B5EF4-FFF2-40B4-BE49-F238E27FC236}">
                <a16:creationId xmlns:a16="http://schemas.microsoft.com/office/drawing/2014/main" id="{315A975F-10EB-DDED-BEF8-7A93B784AB15}"/>
              </a:ext>
            </a:extLst>
          </p:cNvPr>
          <p:cNvSpPr/>
          <p:nvPr/>
        </p:nvSpPr>
        <p:spPr>
          <a:xfrm>
            <a:off x="3499719" y="2342930"/>
            <a:ext cx="544031"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业务销售</a:t>
            </a:r>
            <a:endParaRPr lang="zh-CN" altLang="en-US" sz="900" kern="0" dirty="0">
              <a:solidFill>
                <a:schemeClr val="bg1"/>
              </a:solidFill>
              <a:cs typeface="+mn-ea"/>
              <a:sym typeface="+mn-lt"/>
            </a:endParaRPr>
          </a:p>
        </p:txBody>
      </p:sp>
      <p:sp>
        <p:nvSpPr>
          <p:cNvPr id="54" name="Rectangle 89">
            <a:extLst>
              <a:ext uri="{FF2B5EF4-FFF2-40B4-BE49-F238E27FC236}">
                <a16:creationId xmlns:a16="http://schemas.microsoft.com/office/drawing/2014/main" id="{5E753AF4-EDDC-0B40-6148-F5176804B705}"/>
              </a:ext>
            </a:extLst>
          </p:cNvPr>
          <p:cNvSpPr/>
          <p:nvPr/>
        </p:nvSpPr>
        <p:spPr>
          <a:xfrm>
            <a:off x="3427710" y="2090612"/>
            <a:ext cx="2673379" cy="207453"/>
          </a:xfrm>
          <a:prstGeom prst="rect">
            <a:avLst/>
          </a:prstGeom>
          <a:solidFill>
            <a:srgbClr val="77933C"/>
          </a:solidFill>
          <a:ln w="6350" cap="flat" cmpd="sng" algn="ctr">
            <a:no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业务执行</a:t>
            </a:r>
            <a:endParaRPr lang="zh-CN" altLang="en-US" sz="900" kern="0" dirty="0">
              <a:solidFill>
                <a:schemeClr val="bg1"/>
              </a:solidFill>
              <a:cs typeface="+mn-ea"/>
              <a:sym typeface="+mn-lt"/>
            </a:endParaRPr>
          </a:p>
        </p:txBody>
      </p:sp>
      <p:sp>
        <p:nvSpPr>
          <p:cNvPr id="55" name="Rectangle 89">
            <a:extLst>
              <a:ext uri="{FF2B5EF4-FFF2-40B4-BE49-F238E27FC236}">
                <a16:creationId xmlns:a16="http://schemas.microsoft.com/office/drawing/2014/main" id="{86EB12EC-F223-79B0-3D8D-F5F82F592D91}"/>
              </a:ext>
            </a:extLst>
          </p:cNvPr>
          <p:cNvSpPr/>
          <p:nvPr/>
        </p:nvSpPr>
        <p:spPr>
          <a:xfrm>
            <a:off x="4162691" y="2342930"/>
            <a:ext cx="52452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二批返利</a:t>
            </a:r>
            <a:endParaRPr lang="zh-CN" altLang="en-US" sz="900" kern="0" dirty="0">
              <a:solidFill>
                <a:schemeClr val="bg1"/>
              </a:solidFill>
              <a:cs typeface="+mn-ea"/>
              <a:sym typeface="+mn-lt"/>
            </a:endParaRPr>
          </a:p>
        </p:txBody>
      </p:sp>
      <p:sp>
        <p:nvSpPr>
          <p:cNvPr id="56" name="Rectangle 89">
            <a:extLst>
              <a:ext uri="{FF2B5EF4-FFF2-40B4-BE49-F238E27FC236}">
                <a16:creationId xmlns:a16="http://schemas.microsoft.com/office/drawing/2014/main" id="{ADEDC292-646D-1E44-568D-471075FEC6EC}"/>
              </a:ext>
            </a:extLst>
          </p:cNvPr>
          <p:cNvSpPr/>
          <p:nvPr/>
        </p:nvSpPr>
        <p:spPr>
          <a:xfrm>
            <a:off x="4806823" y="2342930"/>
            <a:ext cx="544031"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陈列费用</a:t>
            </a:r>
            <a:endParaRPr lang="zh-CN" altLang="en-US" sz="900" kern="0" dirty="0">
              <a:solidFill>
                <a:schemeClr val="bg1"/>
              </a:solidFill>
              <a:cs typeface="+mn-ea"/>
              <a:sym typeface="+mn-lt"/>
            </a:endParaRPr>
          </a:p>
        </p:txBody>
      </p:sp>
      <p:sp>
        <p:nvSpPr>
          <p:cNvPr id="57" name="Rectangle 89">
            <a:extLst>
              <a:ext uri="{FF2B5EF4-FFF2-40B4-BE49-F238E27FC236}">
                <a16:creationId xmlns:a16="http://schemas.microsoft.com/office/drawing/2014/main" id="{335B8E17-0772-F828-717C-4AD313C82C0F}"/>
              </a:ext>
            </a:extLst>
          </p:cNvPr>
          <p:cNvSpPr/>
          <p:nvPr/>
        </p:nvSpPr>
        <p:spPr>
          <a:xfrm>
            <a:off x="5469796" y="2342930"/>
            <a:ext cx="52452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供商返利</a:t>
            </a:r>
            <a:endParaRPr lang="zh-CN" altLang="en-US" sz="900" kern="0" dirty="0">
              <a:solidFill>
                <a:schemeClr val="bg1"/>
              </a:solidFill>
              <a:cs typeface="+mn-ea"/>
              <a:sym typeface="+mn-lt"/>
            </a:endParaRPr>
          </a:p>
        </p:txBody>
      </p:sp>
      <p:sp>
        <p:nvSpPr>
          <p:cNvPr id="58" name="Rectangle 89">
            <a:extLst>
              <a:ext uri="{FF2B5EF4-FFF2-40B4-BE49-F238E27FC236}">
                <a16:creationId xmlns:a16="http://schemas.microsoft.com/office/drawing/2014/main" id="{6CF6912F-16C1-6E80-FB06-6967A3A5584E}"/>
              </a:ext>
            </a:extLst>
          </p:cNvPr>
          <p:cNvSpPr/>
          <p:nvPr/>
        </p:nvSpPr>
        <p:spPr>
          <a:xfrm>
            <a:off x="3499719" y="2594033"/>
            <a:ext cx="544031"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个人报销</a:t>
            </a:r>
            <a:endParaRPr lang="zh-CN" altLang="en-US" sz="900" kern="0" dirty="0">
              <a:solidFill>
                <a:schemeClr val="bg1"/>
              </a:solidFill>
              <a:cs typeface="+mn-ea"/>
              <a:sym typeface="+mn-lt"/>
            </a:endParaRPr>
          </a:p>
        </p:txBody>
      </p:sp>
      <p:sp>
        <p:nvSpPr>
          <p:cNvPr id="59" name="Rectangle 89">
            <a:extLst>
              <a:ext uri="{FF2B5EF4-FFF2-40B4-BE49-F238E27FC236}">
                <a16:creationId xmlns:a16="http://schemas.microsoft.com/office/drawing/2014/main" id="{F8EC4E47-CED5-4F50-DFF4-0AE2C28FD0FB}"/>
              </a:ext>
            </a:extLst>
          </p:cNvPr>
          <p:cNvSpPr/>
          <p:nvPr/>
        </p:nvSpPr>
        <p:spPr>
          <a:xfrm>
            <a:off x="4162691" y="2594034"/>
            <a:ext cx="52452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营销费用</a:t>
            </a:r>
            <a:endParaRPr lang="zh-CN" altLang="en-US" sz="900" kern="0" dirty="0">
              <a:solidFill>
                <a:schemeClr val="bg1"/>
              </a:solidFill>
              <a:cs typeface="+mn-ea"/>
              <a:sym typeface="+mn-lt"/>
            </a:endParaRPr>
          </a:p>
        </p:txBody>
      </p:sp>
      <p:sp>
        <p:nvSpPr>
          <p:cNvPr id="60" name="Rectangle 89">
            <a:extLst>
              <a:ext uri="{FF2B5EF4-FFF2-40B4-BE49-F238E27FC236}">
                <a16:creationId xmlns:a16="http://schemas.microsoft.com/office/drawing/2014/main" id="{32179261-D086-A3D5-5366-1A5A465DAECC}"/>
              </a:ext>
            </a:extLst>
          </p:cNvPr>
          <p:cNvSpPr/>
          <p:nvPr/>
        </p:nvSpPr>
        <p:spPr>
          <a:xfrm>
            <a:off x="4806823" y="2620886"/>
            <a:ext cx="544031"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各项成本</a:t>
            </a:r>
            <a:endParaRPr lang="zh-CN" altLang="en-US" sz="900" kern="0" dirty="0">
              <a:solidFill>
                <a:schemeClr val="bg1"/>
              </a:solidFill>
              <a:cs typeface="+mn-ea"/>
              <a:sym typeface="+mn-lt"/>
            </a:endParaRPr>
          </a:p>
        </p:txBody>
      </p:sp>
      <p:sp>
        <p:nvSpPr>
          <p:cNvPr id="61" name="Rectangle 89">
            <a:extLst>
              <a:ext uri="{FF2B5EF4-FFF2-40B4-BE49-F238E27FC236}">
                <a16:creationId xmlns:a16="http://schemas.microsoft.com/office/drawing/2014/main" id="{CB361FEA-1A57-61A0-A5E5-616A82DFC9A9}"/>
              </a:ext>
            </a:extLst>
          </p:cNvPr>
          <p:cNvSpPr/>
          <p:nvPr/>
        </p:nvSpPr>
        <p:spPr>
          <a:xfrm>
            <a:off x="5469796" y="2620887"/>
            <a:ext cx="52452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en-US" altLang="zh-CN" sz="900" kern="0">
                <a:solidFill>
                  <a:schemeClr val="bg1"/>
                </a:solidFill>
                <a:cs typeface="+mn-ea"/>
                <a:sym typeface="+mn-lt"/>
              </a:rPr>
              <a:t>……</a:t>
            </a:r>
            <a:endParaRPr lang="zh-CN" altLang="en-US" sz="900" kern="0" dirty="0">
              <a:solidFill>
                <a:schemeClr val="bg1"/>
              </a:solidFill>
              <a:cs typeface="+mn-ea"/>
              <a:sym typeface="+mn-lt"/>
            </a:endParaRPr>
          </a:p>
        </p:txBody>
      </p:sp>
      <p:grpSp>
        <p:nvGrpSpPr>
          <p:cNvPr id="62" name="组合 61">
            <a:extLst>
              <a:ext uri="{FF2B5EF4-FFF2-40B4-BE49-F238E27FC236}">
                <a16:creationId xmlns:a16="http://schemas.microsoft.com/office/drawing/2014/main" id="{E0D4ECE8-F327-1EFF-E598-F764411F007B}"/>
              </a:ext>
            </a:extLst>
          </p:cNvPr>
          <p:cNvGrpSpPr/>
          <p:nvPr/>
        </p:nvGrpSpPr>
        <p:grpSpPr>
          <a:xfrm>
            <a:off x="3427711" y="3208210"/>
            <a:ext cx="2673380" cy="504056"/>
            <a:chOff x="3626811" y="2633718"/>
            <a:chExt cx="2673380" cy="504056"/>
          </a:xfrm>
        </p:grpSpPr>
        <p:sp>
          <p:nvSpPr>
            <p:cNvPr id="63" name="Rectangle 7">
              <a:extLst>
                <a:ext uri="{FF2B5EF4-FFF2-40B4-BE49-F238E27FC236}">
                  <a16:creationId xmlns:a16="http://schemas.microsoft.com/office/drawing/2014/main" id="{1C6586FB-5605-895D-420B-EB6E5E3B792B}"/>
                </a:ext>
              </a:extLst>
            </p:cNvPr>
            <p:cNvSpPr/>
            <p:nvPr/>
          </p:nvSpPr>
          <p:spPr bwMode="auto">
            <a:xfrm>
              <a:off x="3626812" y="2633718"/>
              <a:ext cx="2673379" cy="504056"/>
            </a:xfrm>
            <a:prstGeom prst="rect">
              <a:avLst/>
            </a:prstGeom>
            <a:solidFill>
              <a:srgbClr val="77933C"/>
            </a:solidFill>
            <a:ln w="6350" cap="flat" cmpd="sng">
              <a:solidFill>
                <a:schemeClr val="bg1">
                  <a:lumMod val="50000"/>
                </a:schemeClr>
              </a:solidFill>
              <a:prstDash val="solid"/>
              <a:round/>
              <a:headEnd type="none" w="med" len="med"/>
              <a:tailEnd type="none" w="med" len="med"/>
            </a:ln>
            <a:effectLst/>
          </p:spPr>
          <p:txBody>
            <a:bodyPr lIns="36000" tIns="36000" rIns="36000" bIns="36000" rtlCol="0" anchor="t"/>
            <a:lstStyle/>
            <a:p>
              <a:pPr algn="ctr"/>
              <a:endParaRPr lang="zh-CN" altLang="en-US" sz="900" b="1" dirty="0">
                <a:solidFill>
                  <a:schemeClr val="bg1"/>
                </a:solidFill>
                <a:cs typeface="+mn-ea"/>
                <a:sym typeface="+mn-lt"/>
              </a:endParaRPr>
            </a:p>
          </p:txBody>
        </p:sp>
        <p:sp>
          <p:nvSpPr>
            <p:cNvPr id="64" name="Rectangle 89">
              <a:extLst>
                <a:ext uri="{FF2B5EF4-FFF2-40B4-BE49-F238E27FC236}">
                  <a16:creationId xmlns:a16="http://schemas.microsoft.com/office/drawing/2014/main" id="{1A66B560-8ABF-07DB-0598-15BB7EC528DC}"/>
                </a:ext>
              </a:extLst>
            </p:cNvPr>
            <p:cNvSpPr/>
            <p:nvPr/>
          </p:nvSpPr>
          <p:spPr>
            <a:xfrm>
              <a:off x="3698820" y="2879352"/>
              <a:ext cx="544031"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自身费用</a:t>
              </a:r>
              <a:endParaRPr lang="zh-CN" altLang="en-US" sz="900" kern="0" dirty="0">
                <a:solidFill>
                  <a:schemeClr val="bg1"/>
                </a:solidFill>
                <a:cs typeface="+mn-ea"/>
                <a:sym typeface="+mn-lt"/>
              </a:endParaRPr>
            </a:p>
          </p:txBody>
        </p:sp>
        <p:sp>
          <p:nvSpPr>
            <p:cNvPr id="65" name="Rectangle 89">
              <a:extLst>
                <a:ext uri="{FF2B5EF4-FFF2-40B4-BE49-F238E27FC236}">
                  <a16:creationId xmlns:a16="http://schemas.microsoft.com/office/drawing/2014/main" id="{DD1A4EDD-E828-0C56-6EC5-1DCB8BE23CAD}"/>
                </a:ext>
              </a:extLst>
            </p:cNvPr>
            <p:cNvSpPr/>
            <p:nvPr/>
          </p:nvSpPr>
          <p:spPr>
            <a:xfrm>
              <a:off x="3626811" y="2640047"/>
              <a:ext cx="2673379" cy="207453"/>
            </a:xfrm>
            <a:prstGeom prst="rect">
              <a:avLst/>
            </a:prstGeom>
            <a:solidFill>
              <a:srgbClr val="77933C"/>
            </a:solidFill>
            <a:ln w="6350" cap="flat" cmpd="sng" algn="ctr">
              <a:no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收入</a:t>
              </a:r>
              <a:r>
                <a:rPr lang="en-US" altLang="zh-CN" sz="900" kern="0">
                  <a:solidFill>
                    <a:schemeClr val="bg1"/>
                  </a:solidFill>
                  <a:cs typeface="+mn-ea"/>
                  <a:sym typeface="+mn-lt"/>
                </a:rPr>
                <a:t>/</a:t>
              </a:r>
              <a:r>
                <a:rPr lang="zh-CN" altLang="en-US" sz="900" kern="0">
                  <a:solidFill>
                    <a:schemeClr val="bg1"/>
                  </a:solidFill>
                  <a:cs typeface="+mn-ea"/>
                  <a:sym typeface="+mn-lt"/>
                </a:rPr>
                <a:t>费用分摊</a:t>
              </a:r>
              <a:endParaRPr lang="zh-CN" altLang="en-US" sz="900" kern="0" dirty="0">
                <a:solidFill>
                  <a:schemeClr val="bg1"/>
                </a:solidFill>
                <a:cs typeface="+mn-ea"/>
                <a:sym typeface="+mn-lt"/>
              </a:endParaRPr>
            </a:p>
          </p:txBody>
        </p:sp>
        <p:sp>
          <p:nvSpPr>
            <p:cNvPr id="66" name="Rectangle 89">
              <a:extLst>
                <a:ext uri="{FF2B5EF4-FFF2-40B4-BE49-F238E27FC236}">
                  <a16:creationId xmlns:a16="http://schemas.microsoft.com/office/drawing/2014/main" id="{65E15C21-55F2-F4D9-80BB-7FD75DA6340E}"/>
                </a:ext>
              </a:extLst>
            </p:cNvPr>
            <p:cNvSpPr/>
            <p:nvPr/>
          </p:nvSpPr>
          <p:spPr>
            <a:xfrm>
              <a:off x="4361793" y="2879352"/>
              <a:ext cx="52452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公共费用</a:t>
              </a:r>
              <a:endParaRPr lang="zh-CN" altLang="en-US" sz="900" kern="0" dirty="0">
                <a:solidFill>
                  <a:schemeClr val="bg1"/>
                </a:solidFill>
                <a:cs typeface="+mn-ea"/>
                <a:sym typeface="+mn-lt"/>
              </a:endParaRPr>
            </a:p>
          </p:txBody>
        </p:sp>
        <p:sp>
          <p:nvSpPr>
            <p:cNvPr id="67" name="Rectangle 89">
              <a:extLst>
                <a:ext uri="{FF2B5EF4-FFF2-40B4-BE49-F238E27FC236}">
                  <a16:creationId xmlns:a16="http://schemas.microsoft.com/office/drawing/2014/main" id="{6EB1EF5C-098D-1C9D-4B3E-3E3C922BA43F}"/>
                </a:ext>
              </a:extLst>
            </p:cNvPr>
            <p:cNvSpPr/>
            <p:nvPr/>
          </p:nvSpPr>
          <p:spPr>
            <a:xfrm>
              <a:off x="5005924" y="2879352"/>
              <a:ext cx="544031"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长期费用</a:t>
              </a:r>
              <a:endParaRPr lang="zh-CN" altLang="en-US" sz="900" kern="0" dirty="0">
                <a:solidFill>
                  <a:schemeClr val="bg1"/>
                </a:solidFill>
                <a:cs typeface="+mn-ea"/>
                <a:sym typeface="+mn-lt"/>
              </a:endParaRPr>
            </a:p>
          </p:txBody>
        </p:sp>
        <p:sp>
          <p:nvSpPr>
            <p:cNvPr id="68" name="Rectangle 89">
              <a:extLst>
                <a:ext uri="{FF2B5EF4-FFF2-40B4-BE49-F238E27FC236}">
                  <a16:creationId xmlns:a16="http://schemas.microsoft.com/office/drawing/2014/main" id="{5B6AB455-C63A-0D3B-CD83-F242FBD3B033}"/>
                </a:ext>
              </a:extLst>
            </p:cNvPr>
            <p:cNvSpPr/>
            <p:nvPr/>
          </p:nvSpPr>
          <p:spPr>
            <a:xfrm>
              <a:off x="5668897" y="2879352"/>
              <a:ext cx="52452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公共收入</a:t>
              </a:r>
              <a:endParaRPr lang="zh-CN" altLang="en-US" sz="900" kern="0" dirty="0">
                <a:solidFill>
                  <a:schemeClr val="bg1"/>
                </a:solidFill>
                <a:cs typeface="+mn-ea"/>
                <a:sym typeface="+mn-lt"/>
              </a:endParaRPr>
            </a:p>
          </p:txBody>
        </p:sp>
      </p:grpSp>
      <p:sp>
        <p:nvSpPr>
          <p:cNvPr id="69" name="Rectangle 89">
            <a:extLst>
              <a:ext uri="{FF2B5EF4-FFF2-40B4-BE49-F238E27FC236}">
                <a16:creationId xmlns:a16="http://schemas.microsoft.com/office/drawing/2014/main" id="{4A5B34F2-7588-8BE7-ACDC-FF2BCA2D9C71}"/>
              </a:ext>
            </a:extLst>
          </p:cNvPr>
          <p:cNvSpPr/>
          <p:nvPr/>
        </p:nvSpPr>
        <p:spPr>
          <a:xfrm>
            <a:off x="4249016" y="4147832"/>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数据统计</a:t>
            </a:r>
            <a:endParaRPr lang="zh-CN" altLang="en-US" sz="900" kern="0" dirty="0">
              <a:solidFill>
                <a:schemeClr val="bg1"/>
              </a:solidFill>
              <a:cs typeface="+mn-ea"/>
              <a:sym typeface="+mn-lt"/>
            </a:endParaRPr>
          </a:p>
        </p:txBody>
      </p:sp>
      <p:cxnSp>
        <p:nvCxnSpPr>
          <p:cNvPr id="70" name="肘形连接符 153">
            <a:extLst>
              <a:ext uri="{FF2B5EF4-FFF2-40B4-BE49-F238E27FC236}">
                <a16:creationId xmlns:a16="http://schemas.microsoft.com/office/drawing/2014/main" id="{FF15EBF2-914D-E12D-6A8C-ECF0B68D520B}"/>
              </a:ext>
            </a:extLst>
          </p:cNvPr>
          <p:cNvCxnSpPr>
            <a:cxnSpLocks/>
            <a:stCxn id="63" idx="2"/>
            <a:endCxn id="69" idx="0"/>
          </p:cNvCxnSpPr>
          <p:nvPr/>
        </p:nvCxnSpPr>
        <p:spPr>
          <a:xfrm rot="5400000">
            <a:off x="4508028" y="3891460"/>
            <a:ext cx="435566" cy="77180"/>
          </a:xfrm>
          <a:prstGeom prst="bentConnector3">
            <a:avLst>
              <a:gd name="adj1" fmla="val 50000"/>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89">
            <a:extLst>
              <a:ext uri="{FF2B5EF4-FFF2-40B4-BE49-F238E27FC236}">
                <a16:creationId xmlns:a16="http://schemas.microsoft.com/office/drawing/2014/main" id="{97F4E884-264E-0DE1-7B29-0154FFDE6627}"/>
              </a:ext>
            </a:extLst>
          </p:cNvPr>
          <p:cNvSpPr/>
          <p:nvPr/>
        </p:nvSpPr>
        <p:spPr>
          <a:xfrm>
            <a:off x="5438407" y="4147832"/>
            <a:ext cx="876409" cy="207453"/>
          </a:xfrm>
          <a:prstGeom prst="rect">
            <a:avLst/>
          </a:prstGeom>
          <a:solidFill>
            <a:srgbClr val="77933C"/>
          </a:solidFill>
          <a:ln w="6350" cap="flat" cmpd="sng" algn="ctr">
            <a:solidFill>
              <a:schemeClr val="bg1"/>
            </a:solidFill>
            <a:prstDash val="solid"/>
          </a:ln>
          <a:effectLst/>
        </p:spPr>
        <p:txBody>
          <a:bodyPr wrap="square" lIns="33231" r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5004" eaLnBrk="0" hangingPunct="0">
              <a:defRPr/>
            </a:pPr>
            <a:r>
              <a:rPr lang="zh-CN" altLang="en-US" sz="900" kern="0">
                <a:solidFill>
                  <a:schemeClr val="bg1"/>
                </a:solidFill>
                <a:cs typeface="+mn-ea"/>
                <a:sym typeface="+mn-lt"/>
              </a:rPr>
              <a:t>提成核算</a:t>
            </a:r>
            <a:endParaRPr lang="zh-CN" altLang="en-US" sz="900" kern="0" dirty="0">
              <a:solidFill>
                <a:schemeClr val="bg1"/>
              </a:solidFill>
              <a:cs typeface="+mn-ea"/>
              <a:sym typeface="+mn-lt"/>
            </a:endParaRPr>
          </a:p>
        </p:txBody>
      </p:sp>
      <p:cxnSp>
        <p:nvCxnSpPr>
          <p:cNvPr id="72" name="直接箭头连接符 71">
            <a:extLst>
              <a:ext uri="{FF2B5EF4-FFF2-40B4-BE49-F238E27FC236}">
                <a16:creationId xmlns:a16="http://schemas.microsoft.com/office/drawing/2014/main" id="{D2FF84EA-B814-D99A-FFBD-6E18DCDF935A}"/>
              </a:ext>
            </a:extLst>
          </p:cNvPr>
          <p:cNvCxnSpPr>
            <a:cxnSpLocks/>
            <a:stCxn id="69" idx="3"/>
            <a:endCxn id="71" idx="1"/>
          </p:cNvCxnSpPr>
          <p:nvPr/>
        </p:nvCxnSpPr>
        <p:spPr>
          <a:xfrm>
            <a:off x="5125425" y="4251558"/>
            <a:ext cx="312982" cy="0"/>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肘形连接符 153">
            <a:extLst>
              <a:ext uri="{FF2B5EF4-FFF2-40B4-BE49-F238E27FC236}">
                <a16:creationId xmlns:a16="http://schemas.microsoft.com/office/drawing/2014/main" id="{846D2FBA-D87A-782E-93F7-DE1FD4E4AF23}"/>
              </a:ext>
            </a:extLst>
          </p:cNvPr>
          <p:cNvCxnSpPr>
            <a:cxnSpLocks/>
            <a:stCxn id="63" idx="2"/>
          </p:cNvCxnSpPr>
          <p:nvPr/>
        </p:nvCxnSpPr>
        <p:spPr>
          <a:xfrm rot="5400000">
            <a:off x="4508028" y="3891461"/>
            <a:ext cx="435568" cy="77178"/>
          </a:xfrm>
          <a:prstGeom prst="bentConnector3">
            <a:avLst>
              <a:gd name="adj1" fmla="val 50000"/>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肘形连接符 151">
            <a:extLst>
              <a:ext uri="{FF2B5EF4-FFF2-40B4-BE49-F238E27FC236}">
                <a16:creationId xmlns:a16="http://schemas.microsoft.com/office/drawing/2014/main" id="{FB219CB6-ADC3-3E6B-201F-372D9B6CF6F1}"/>
              </a:ext>
            </a:extLst>
          </p:cNvPr>
          <p:cNvCxnSpPr>
            <a:cxnSpLocks/>
            <a:endCxn id="65" idx="0"/>
          </p:cNvCxnSpPr>
          <p:nvPr/>
        </p:nvCxnSpPr>
        <p:spPr>
          <a:xfrm rot="5400000">
            <a:off x="4605177" y="3055312"/>
            <a:ext cx="318451" cy="4"/>
          </a:xfrm>
          <a:prstGeom prst="bentConnector3">
            <a:avLst>
              <a:gd name="adj1" fmla="val 50000"/>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肘形连接符 145">
            <a:extLst>
              <a:ext uri="{FF2B5EF4-FFF2-40B4-BE49-F238E27FC236}">
                <a16:creationId xmlns:a16="http://schemas.microsoft.com/office/drawing/2014/main" id="{59D70A8A-FD70-E0D5-2CE6-BA6831B59846}"/>
              </a:ext>
            </a:extLst>
          </p:cNvPr>
          <p:cNvCxnSpPr/>
          <p:nvPr/>
        </p:nvCxnSpPr>
        <p:spPr>
          <a:xfrm flipH="1">
            <a:off x="4764400" y="1559653"/>
            <a:ext cx="2132476" cy="530960"/>
          </a:xfrm>
          <a:prstGeom prst="bentConnector4">
            <a:avLst>
              <a:gd name="adj1" fmla="val -10720"/>
              <a:gd name="adj2" fmla="val 59768"/>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034AEFB5-A0D5-BA3C-DEF0-CAAFB95A217B}"/>
              </a:ext>
            </a:extLst>
          </p:cNvPr>
          <p:cNvSpPr txBox="1"/>
          <p:nvPr/>
        </p:nvSpPr>
        <p:spPr>
          <a:xfrm>
            <a:off x="2870200" y="2383101"/>
            <a:ext cx="351655" cy="1338828"/>
          </a:xfrm>
          <a:prstGeom prst="rect">
            <a:avLst/>
          </a:prstGeom>
          <a:noFill/>
        </p:spPr>
        <p:txBody>
          <a:bodyPr wrap="square" rtlCol="0">
            <a:spAutoFit/>
          </a:bodyPr>
          <a:lstStyle/>
          <a:p>
            <a:r>
              <a:rPr lang="zh-CN" altLang="en-US" sz="1350" dirty="0">
                <a:solidFill>
                  <a:srgbClr val="C00000"/>
                </a:solidFill>
                <a:latin typeface="微软雅黑" panose="020B0503020204020204" pitchFamily="34" charset="-122"/>
                <a:ea typeface="微软雅黑" panose="020B0503020204020204" pitchFamily="34" charset="-122"/>
              </a:rPr>
              <a:t>费用精细核算</a:t>
            </a:r>
          </a:p>
        </p:txBody>
      </p:sp>
    </p:spTree>
    <p:extLst>
      <p:ext uri="{BB962C8B-B14F-4D97-AF65-F5344CB8AC3E}">
        <p14:creationId xmlns:p14="http://schemas.microsoft.com/office/powerpoint/2010/main" val="6700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8C4E66-7766-6EB0-4529-8B20C73A8AC0}"/>
              </a:ext>
            </a:extLst>
          </p:cNvPr>
          <p:cNvSpPr>
            <a:spLocks noGrp="1"/>
          </p:cNvSpPr>
          <p:nvPr>
            <p:ph type="title"/>
          </p:nvPr>
        </p:nvSpPr>
        <p:spPr/>
        <p:txBody>
          <a:bodyPr/>
          <a:lstStyle/>
          <a:p>
            <a:r>
              <a:rPr lang="zh-CN" altLang="en-US" dirty="0"/>
              <a:t>费用精细分摊，谁的费用谁认领</a:t>
            </a:r>
          </a:p>
        </p:txBody>
      </p:sp>
      <p:sp>
        <p:nvSpPr>
          <p:cNvPr id="3" name="文本框 2">
            <a:extLst>
              <a:ext uri="{FF2B5EF4-FFF2-40B4-BE49-F238E27FC236}">
                <a16:creationId xmlns:a16="http://schemas.microsoft.com/office/drawing/2014/main" id="{34850DCE-7955-1867-9392-91931C5D5F26}"/>
              </a:ext>
            </a:extLst>
          </p:cNvPr>
          <p:cNvSpPr txBox="1"/>
          <p:nvPr/>
        </p:nvSpPr>
        <p:spPr>
          <a:xfrm>
            <a:off x="203200" y="494680"/>
            <a:ext cx="8823959" cy="861839"/>
          </a:xfrm>
          <a:prstGeom prst="rect">
            <a:avLst/>
          </a:prstGeom>
          <a:noFill/>
        </p:spPr>
        <p:txBody>
          <a:bodyPr wrap="square">
            <a:spAutoFit/>
          </a:bodyPr>
          <a:lstStyle/>
          <a:p>
            <a:pPr marL="214313" indent="-214313">
              <a:lnSpc>
                <a:spcPct val="200000"/>
              </a:lnSpc>
              <a:buFont typeface="Arial" panose="020B0604020202020204" pitchFamily="34" charset="0"/>
              <a:buChar char="•"/>
            </a:pPr>
            <a:r>
              <a:rPr lang="zh-CN" altLang="en-US" sz="1350" dirty="0">
                <a:solidFill>
                  <a:schemeClr val="tx1">
                    <a:lumMod val="85000"/>
                    <a:lumOff val="15000"/>
                  </a:schemeClr>
                </a:solidFill>
                <a:cs typeface="+mn-ea"/>
                <a:sym typeface="+mn-lt"/>
              </a:rPr>
              <a:t>企业可将发生的全部收入、费用、管理成本分摊到各个部门、业务员、品牌、客户、项目、区域上</a:t>
            </a:r>
            <a:endParaRPr lang="en-US" altLang="zh-CN" sz="1350" dirty="0">
              <a:solidFill>
                <a:schemeClr val="tx1">
                  <a:lumMod val="85000"/>
                  <a:lumOff val="15000"/>
                </a:schemeClr>
              </a:solidFill>
              <a:cs typeface="+mn-ea"/>
              <a:sym typeface="+mn-lt"/>
            </a:endParaRPr>
          </a:p>
          <a:p>
            <a:pPr marL="214313" indent="-214313">
              <a:lnSpc>
                <a:spcPct val="200000"/>
              </a:lnSpc>
              <a:buFont typeface="Arial" panose="020B0604020202020204" pitchFamily="34" charset="0"/>
              <a:buChar char="•"/>
            </a:pPr>
            <a:r>
              <a:rPr lang="zh-CN" altLang="en-US" sz="1350" dirty="0">
                <a:solidFill>
                  <a:schemeClr val="tx1">
                    <a:lumMod val="85000"/>
                    <a:lumOff val="15000"/>
                  </a:schemeClr>
                </a:solidFill>
                <a:cs typeface="+mn-ea"/>
                <a:sym typeface="+mn-lt"/>
              </a:rPr>
              <a:t>根据精细化的毛利、净利、占比等数据才更能识别出哪个品牌更有价值，谁是核心客户，更有利于做好深度运营</a:t>
            </a:r>
            <a:endParaRPr lang="en-US" altLang="zh-CN" sz="1350" dirty="0">
              <a:solidFill>
                <a:schemeClr val="tx1">
                  <a:lumMod val="85000"/>
                  <a:lumOff val="15000"/>
                </a:schemeClr>
              </a:solidFill>
              <a:cs typeface="+mn-ea"/>
              <a:sym typeface="+mn-lt"/>
            </a:endParaRPr>
          </a:p>
        </p:txBody>
      </p:sp>
      <p:pic>
        <p:nvPicPr>
          <p:cNvPr id="4" name="图片 3">
            <a:extLst>
              <a:ext uri="{FF2B5EF4-FFF2-40B4-BE49-F238E27FC236}">
                <a16:creationId xmlns:a16="http://schemas.microsoft.com/office/drawing/2014/main" id="{F05F9DCE-89EB-F480-803F-33E4BE019123}"/>
              </a:ext>
            </a:extLst>
          </p:cNvPr>
          <p:cNvPicPr>
            <a:picLocks noChangeAspect="1"/>
          </p:cNvPicPr>
          <p:nvPr/>
        </p:nvPicPr>
        <p:blipFill>
          <a:blip r:embed="rId2"/>
          <a:stretch>
            <a:fillRect/>
          </a:stretch>
        </p:blipFill>
        <p:spPr>
          <a:xfrm>
            <a:off x="340063" y="2782766"/>
            <a:ext cx="3586777" cy="2046842"/>
          </a:xfrm>
          <a:prstGeom prst="rect">
            <a:avLst/>
          </a:prstGeom>
        </p:spPr>
      </p:pic>
      <p:grpSp>
        <p:nvGrpSpPr>
          <p:cNvPr id="5" name="组合 4">
            <a:extLst>
              <a:ext uri="{FF2B5EF4-FFF2-40B4-BE49-F238E27FC236}">
                <a16:creationId xmlns:a16="http://schemas.microsoft.com/office/drawing/2014/main" id="{F44E10B1-DA7F-BD62-B4EB-18644E937D2F}"/>
              </a:ext>
            </a:extLst>
          </p:cNvPr>
          <p:cNvGrpSpPr/>
          <p:nvPr/>
        </p:nvGrpSpPr>
        <p:grpSpPr>
          <a:xfrm>
            <a:off x="2407379" y="3058482"/>
            <a:ext cx="1001301" cy="926042"/>
            <a:chOff x="8312699" y="1082184"/>
            <a:chExt cx="2640208" cy="2224945"/>
          </a:xfrm>
        </p:grpSpPr>
        <p:pic>
          <p:nvPicPr>
            <p:cNvPr id="6" name="图片 5">
              <a:extLst>
                <a:ext uri="{FF2B5EF4-FFF2-40B4-BE49-F238E27FC236}">
                  <a16:creationId xmlns:a16="http://schemas.microsoft.com/office/drawing/2014/main" id="{AD61B577-2127-DE8F-EF93-5C3CDE4DA0E0}"/>
                </a:ext>
              </a:extLst>
            </p:cNvPr>
            <p:cNvPicPr>
              <a:picLocks noChangeAspect="1"/>
            </p:cNvPicPr>
            <p:nvPr/>
          </p:nvPicPr>
          <p:blipFill>
            <a:blip r:embed="rId3"/>
            <a:stretch>
              <a:fillRect/>
            </a:stretch>
          </p:blipFill>
          <p:spPr>
            <a:xfrm>
              <a:off x="8832420" y="1082184"/>
              <a:ext cx="2120487" cy="2224945"/>
            </a:xfrm>
            <a:prstGeom prst="rect">
              <a:avLst/>
            </a:prstGeom>
            <a:ln>
              <a:solidFill>
                <a:srgbClr val="ABCCEA"/>
              </a:solidFill>
            </a:ln>
          </p:spPr>
        </p:pic>
        <p:sp>
          <p:nvSpPr>
            <p:cNvPr id="7" name="等腰三角形 6">
              <a:extLst>
                <a:ext uri="{FF2B5EF4-FFF2-40B4-BE49-F238E27FC236}">
                  <a16:creationId xmlns:a16="http://schemas.microsoft.com/office/drawing/2014/main" id="{16C223CF-700A-1DD5-BD96-7F80A022667F}"/>
                </a:ext>
              </a:extLst>
            </p:cNvPr>
            <p:cNvSpPr/>
            <p:nvPr/>
          </p:nvSpPr>
          <p:spPr>
            <a:xfrm rot="16200000">
              <a:off x="7464049" y="1938758"/>
              <a:ext cx="2217021" cy="519721"/>
            </a:xfrm>
            <a:prstGeom prst="triangle">
              <a:avLst>
                <a:gd name="adj" fmla="val 49568"/>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pic>
        <p:nvPicPr>
          <p:cNvPr id="8" name="图片 7" descr="图形用户界面, 文本, 应用程序, 电子邮件&#10;&#10;描述已自动生成">
            <a:extLst>
              <a:ext uri="{FF2B5EF4-FFF2-40B4-BE49-F238E27FC236}">
                <a16:creationId xmlns:a16="http://schemas.microsoft.com/office/drawing/2014/main" id="{C367DA0F-DEFB-2F05-70CF-BB88AA2BCC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063" y="1446582"/>
            <a:ext cx="3586777" cy="1153874"/>
          </a:xfrm>
          <a:prstGeom prst="rect">
            <a:avLst/>
          </a:prstGeom>
          <a:ln>
            <a:solidFill>
              <a:schemeClr val="accent1"/>
            </a:solidFill>
          </a:ln>
        </p:spPr>
      </p:pic>
      <p:pic>
        <p:nvPicPr>
          <p:cNvPr id="9" name="图片 8">
            <a:extLst>
              <a:ext uri="{FF2B5EF4-FFF2-40B4-BE49-F238E27FC236}">
                <a16:creationId xmlns:a16="http://schemas.microsoft.com/office/drawing/2014/main" id="{6F8E6243-E692-39A4-B196-6C5EC8F1F88E}"/>
              </a:ext>
            </a:extLst>
          </p:cNvPr>
          <p:cNvPicPr>
            <a:picLocks noChangeAspect="1"/>
          </p:cNvPicPr>
          <p:nvPr/>
        </p:nvPicPr>
        <p:blipFill>
          <a:blip r:embed="rId5"/>
          <a:stretch>
            <a:fillRect/>
          </a:stretch>
        </p:blipFill>
        <p:spPr>
          <a:xfrm>
            <a:off x="1408587" y="2036943"/>
            <a:ext cx="7357780" cy="2611878"/>
          </a:xfrm>
          <a:prstGeom prst="rect">
            <a:avLst/>
          </a:prstGeom>
          <a:ln>
            <a:solidFill>
              <a:schemeClr val="bg1">
                <a:lumMod val="50000"/>
              </a:schemeClr>
            </a:solidFill>
          </a:ln>
        </p:spPr>
      </p:pic>
      <p:grpSp>
        <p:nvGrpSpPr>
          <p:cNvPr id="10" name="组合 9">
            <a:extLst>
              <a:ext uri="{FF2B5EF4-FFF2-40B4-BE49-F238E27FC236}">
                <a16:creationId xmlns:a16="http://schemas.microsoft.com/office/drawing/2014/main" id="{816849B7-D6C6-78A4-A821-30894A0840AB}"/>
              </a:ext>
            </a:extLst>
          </p:cNvPr>
          <p:cNvGrpSpPr/>
          <p:nvPr/>
        </p:nvGrpSpPr>
        <p:grpSpPr>
          <a:xfrm>
            <a:off x="5899593" y="1617456"/>
            <a:ext cx="3127567" cy="743455"/>
            <a:chOff x="6897756" y="1415444"/>
            <a:chExt cx="4798613" cy="1145224"/>
          </a:xfrm>
        </p:grpSpPr>
        <p:sp>
          <p:nvSpPr>
            <p:cNvPr id="11" name="等腰三角形 10">
              <a:extLst>
                <a:ext uri="{FF2B5EF4-FFF2-40B4-BE49-F238E27FC236}">
                  <a16:creationId xmlns:a16="http://schemas.microsoft.com/office/drawing/2014/main" id="{A2EF16E0-D896-05A8-EC3E-17A2FA11BA5A}"/>
                </a:ext>
              </a:extLst>
            </p:cNvPr>
            <p:cNvSpPr/>
            <p:nvPr/>
          </p:nvSpPr>
          <p:spPr>
            <a:xfrm rot="10800000">
              <a:off x="6897756" y="2040948"/>
              <a:ext cx="2217021" cy="519720"/>
            </a:xfrm>
            <a:prstGeom prst="triangle">
              <a:avLst>
                <a:gd name="adj" fmla="val 49568"/>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11">
              <a:extLst>
                <a:ext uri="{FF2B5EF4-FFF2-40B4-BE49-F238E27FC236}">
                  <a16:creationId xmlns:a16="http://schemas.microsoft.com/office/drawing/2014/main" id="{360B4F9E-B5EB-2008-6B83-A3C98E73DB3F}"/>
                </a:ext>
              </a:extLst>
            </p:cNvPr>
            <p:cNvSpPr/>
            <p:nvPr/>
          </p:nvSpPr>
          <p:spPr>
            <a:xfrm>
              <a:off x="6897756" y="1415444"/>
              <a:ext cx="4798613" cy="685768"/>
            </a:xfrm>
            <a:prstGeom prst="rect">
              <a:avLst/>
            </a:prstGeom>
          </p:spPr>
          <p:txBody>
            <a:bodyPr wrap="square">
              <a:spAutoFit/>
            </a:bodyPr>
            <a:lstStyle/>
            <a:p>
              <a:pPr algn="just">
                <a:lnSpc>
                  <a:spcPct val="200000"/>
                </a:lnSpc>
              </a:pPr>
              <a:r>
                <a:rPr lang="zh-CN" altLang="en-US" sz="1350" dirty="0">
                  <a:solidFill>
                    <a:schemeClr val="accent6">
                      <a:lumMod val="50000"/>
                    </a:schemeClr>
                  </a:solidFill>
                  <a:latin typeface="华文黑体" panose="02010600040101010101" charset="-122"/>
                  <a:ea typeface="华文黑体" panose="02010600040101010101" charset="-122"/>
                </a:rPr>
                <a:t>收入、成本、费用</a:t>
              </a:r>
              <a:r>
                <a:rPr lang="zh-CN" altLang="en-US" sz="1350" dirty="0">
                  <a:solidFill>
                    <a:srgbClr val="FF0000"/>
                  </a:solidFill>
                  <a:latin typeface="华文黑体" panose="02010600040101010101" charset="-122"/>
                  <a:ea typeface="华文黑体" panose="02010600040101010101" charset="-122"/>
                </a:rPr>
                <a:t>明细数据</a:t>
              </a:r>
              <a:r>
                <a:rPr lang="zh-CN" altLang="en-US" sz="1350" dirty="0">
                  <a:solidFill>
                    <a:schemeClr val="accent6">
                      <a:lumMod val="50000"/>
                    </a:schemeClr>
                  </a:solidFill>
                  <a:latin typeface="华文黑体" panose="02010600040101010101" charset="-122"/>
                  <a:ea typeface="华文黑体" panose="02010600040101010101" charset="-122"/>
                </a:rPr>
                <a:t>一目了然</a:t>
              </a:r>
              <a:endParaRPr lang="en-US" altLang="zh-CN" sz="1350" dirty="0">
                <a:solidFill>
                  <a:schemeClr val="accent6">
                    <a:lumMod val="50000"/>
                  </a:schemeClr>
                </a:solidFill>
                <a:latin typeface="华文黑体" panose="02010600040101010101" charset="-122"/>
                <a:ea typeface="华文黑体" panose="02010600040101010101" charset="-122"/>
              </a:endParaRPr>
            </a:p>
          </p:txBody>
        </p:sp>
      </p:grpSp>
    </p:spTree>
    <p:extLst>
      <p:ext uri="{BB962C8B-B14F-4D97-AF65-F5344CB8AC3E}">
        <p14:creationId xmlns:p14="http://schemas.microsoft.com/office/powerpoint/2010/main" val="33665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00146" y="1491630"/>
            <a:ext cx="3943708" cy="1107996"/>
          </a:xfrm>
          <a:prstGeom prst="rect">
            <a:avLst/>
          </a:prstGeom>
          <a:noFill/>
        </p:spPr>
        <p:txBody>
          <a:bodyPr wrap="none" rtlCol="0">
            <a:spAutoFit/>
          </a:bodyPr>
          <a:lstStyle/>
          <a:p>
            <a:r>
              <a:rPr lang="en-US" altLang="zh-CN" sz="6600" dirty="0">
                <a:solidFill>
                  <a:srgbClr val="FFE7C2"/>
                </a:solidFill>
              </a:rPr>
              <a:t>T H A N K S</a:t>
            </a:r>
            <a:endParaRPr lang="zh-CN" altLang="en-US" sz="6600" dirty="0">
              <a:solidFill>
                <a:srgbClr val="FFE7C2"/>
              </a:solidFill>
            </a:endParaRPr>
          </a:p>
        </p:txBody>
      </p:sp>
    </p:spTree>
    <p:extLst>
      <p:ext uri="{BB962C8B-B14F-4D97-AF65-F5344CB8AC3E}">
        <p14:creationId xmlns:p14="http://schemas.microsoft.com/office/powerpoint/2010/main" val="139312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368E9-B9C2-A185-2BED-0CFB75513BC9}"/>
              </a:ext>
            </a:extLst>
          </p:cNvPr>
          <p:cNvSpPr>
            <a:spLocks noGrp="1"/>
          </p:cNvSpPr>
          <p:nvPr>
            <p:ph type="title"/>
          </p:nvPr>
        </p:nvSpPr>
        <p:spPr/>
        <p:txBody>
          <a:bodyPr/>
          <a:lstStyle/>
          <a:p>
            <a:r>
              <a:rPr lang="zh-CN" altLang="en-US" dirty="0"/>
              <a:t>企业常见费用分类</a:t>
            </a:r>
          </a:p>
        </p:txBody>
      </p:sp>
      <p:sp>
        <p:nvSpPr>
          <p:cNvPr id="3" name="文本框 3">
            <a:extLst>
              <a:ext uri="{FF2B5EF4-FFF2-40B4-BE49-F238E27FC236}">
                <a16:creationId xmlns:a16="http://schemas.microsoft.com/office/drawing/2014/main" id="{FD387E22-8CAB-2F7F-39DE-D2B96965E00D}"/>
              </a:ext>
            </a:extLst>
          </p:cNvPr>
          <p:cNvSpPr txBox="1"/>
          <p:nvPr/>
        </p:nvSpPr>
        <p:spPr>
          <a:xfrm>
            <a:off x="386977" y="733315"/>
            <a:ext cx="2799300" cy="369332"/>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2400">
                <a:latin typeface="Noto Sans S Chinese Medium"/>
                <a:ea typeface="Noto Sans S Chinese Medium"/>
                <a:cs typeface="Noto Sans S Chinese Medium"/>
                <a:sym typeface="Noto Sans S Chinese Medium"/>
              </a:defRPr>
            </a:lvl1pPr>
          </a:lstStyle>
          <a:p>
            <a:r>
              <a:rPr sz="1800" dirty="0" err="1"/>
              <a:t>按照费用的形态分类</a:t>
            </a:r>
            <a:endParaRPr sz="1800" dirty="0"/>
          </a:p>
        </p:txBody>
      </p:sp>
      <p:grpSp>
        <p:nvGrpSpPr>
          <p:cNvPr id="4" name="圆角矩形 11">
            <a:extLst>
              <a:ext uri="{FF2B5EF4-FFF2-40B4-BE49-F238E27FC236}">
                <a16:creationId xmlns:a16="http://schemas.microsoft.com/office/drawing/2014/main" id="{18E9C267-522B-A14E-2871-19066DF9DA5F}"/>
              </a:ext>
            </a:extLst>
          </p:cNvPr>
          <p:cNvGrpSpPr/>
          <p:nvPr/>
        </p:nvGrpSpPr>
        <p:grpSpPr>
          <a:xfrm>
            <a:off x="1686009" y="1387378"/>
            <a:ext cx="6747095" cy="944423"/>
            <a:chOff x="0" y="0"/>
            <a:chExt cx="8996126" cy="1259228"/>
          </a:xfrm>
        </p:grpSpPr>
        <p:sp>
          <p:nvSpPr>
            <p:cNvPr id="5" name="圆角矩形">
              <a:extLst>
                <a:ext uri="{FF2B5EF4-FFF2-40B4-BE49-F238E27FC236}">
                  <a16:creationId xmlns:a16="http://schemas.microsoft.com/office/drawing/2014/main" id="{0946A2F0-3176-A1E9-6ACD-566095C131D6}"/>
                </a:ext>
              </a:extLst>
            </p:cNvPr>
            <p:cNvSpPr/>
            <p:nvPr/>
          </p:nvSpPr>
          <p:spPr>
            <a:xfrm>
              <a:off x="0" y="0"/>
              <a:ext cx="8996126" cy="1259228"/>
            </a:xfrm>
            <a:prstGeom prst="roundRect">
              <a:avLst>
                <a:gd name="adj" fmla="val 16667"/>
              </a:avLst>
            </a:prstGeom>
            <a:solidFill>
              <a:srgbClr val="BFC8E4"/>
            </a:solidFill>
            <a:ln w="38100" cap="flat">
              <a:solidFill>
                <a:srgbClr val="FFFFFF"/>
              </a:solidFill>
              <a:prstDash val="solid"/>
              <a:round/>
            </a:ln>
            <a:effectLst/>
          </p:spPr>
          <p:txBody>
            <a:bodyPr wrap="square" lIns="0" tIns="0" rIns="0" bIns="0" numCol="1" anchor="t">
              <a:noAutofit/>
            </a:bodyPr>
            <a:lstStyle/>
            <a:p>
              <a:pPr>
                <a:defRPr>
                  <a:solidFill>
                    <a:srgbClr val="FFFFFF"/>
                  </a:solidFill>
                </a:defRPr>
              </a:pPr>
              <a:endParaRPr sz="1350"/>
            </a:p>
          </p:txBody>
        </p:sp>
        <p:sp>
          <p:nvSpPr>
            <p:cNvPr id="6" name="其总额在一定时期和一定业务范围内不随销量的增加而变动。如：厂房的折旧费、房租、管理人员的工资等">
              <a:extLst>
                <a:ext uri="{FF2B5EF4-FFF2-40B4-BE49-F238E27FC236}">
                  <a16:creationId xmlns:a16="http://schemas.microsoft.com/office/drawing/2014/main" id="{E51CD787-4E0E-4798-6C78-97F0CEF062AE}"/>
                </a:ext>
              </a:extLst>
            </p:cNvPr>
            <p:cNvSpPr txBox="1"/>
            <p:nvPr/>
          </p:nvSpPr>
          <p:spPr>
            <a:xfrm>
              <a:off x="61471" y="61469"/>
              <a:ext cx="8873185" cy="6485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t">
              <a:spAutoFit/>
            </a:bodyPr>
            <a:lstStyle>
              <a:lvl1pPr>
                <a:defRPr>
                  <a:latin typeface="Noto Sans S Chinese Regular"/>
                  <a:ea typeface="Noto Sans S Chinese Regular"/>
                  <a:cs typeface="Noto Sans S Chinese Regular"/>
                  <a:sym typeface="Noto Sans S Chinese Regular"/>
                </a:defRPr>
              </a:lvl1pPr>
            </a:lstStyle>
            <a:p>
              <a:r>
                <a:rPr sz="1350" dirty="0" err="1"/>
                <a:t>其总额在一定时期和一定业务范围内不随销量的增加而变动。如：厂房的折旧费、房租、管理人员的工资等</a:t>
              </a:r>
              <a:endParaRPr sz="1350" dirty="0"/>
            </a:p>
          </p:txBody>
        </p:sp>
      </p:grpSp>
      <p:grpSp>
        <p:nvGrpSpPr>
          <p:cNvPr id="7" name="圆角矩形 12">
            <a:extLst>
              <a:ext uri="{FF2B5EF4-FFF2-40B4-BE49-F238E27FC236}">
                <a16:creationId xmlns:a16="http://schemas.microsoft.com/office/drawing/2014/main" id="{5465CCDC-B57D-1504-46E9-2905A419769C}"/>
              </a:ext>
            </a:extLst>
          </p:cNvPr>
          <p:cNvGrpSpPr/>
          <p:nvPr/>
        </p:nvGrpSpPr>
        <p:grpSpPr>
          <a:xfrm>
            <a:off x="1686009" y="2691944"/>
            <a:ext cx="6747095" cy="962678"/>
            <a:chOff x="0" y="0"/>
            <a:chExt cx="8996126" cy="1283570"/>
          </a:xfrm>
        </p:grpSpPr>
        <p:sp>
          <p:nvSpPr>
            <p:cNvPr id="8" name="圆角矩形">
              <a:extLst>
                <a:ext uri="{FF2B5EF4-FFF2-40B4-BE49-F238E27FC236}">
                  <a16:creationId xmlns:a16="http://schemas.microsoft.com/office/drawing/2014/main" id="{A6C1FED6-28BB-6B67-4280-5FCFCE5790B6}"/>
                </a:ext>
              </a:extLst>
            </p:cNvPr>
            <p:cNvSpPr/>
            <p:nvPr/>
          </p:nvSpPr>
          <p:spPr>
            <a:xfrm>
              <a:off x="0" y="0"/>
              <a:ext cx="8996126" cy="1283570"/>
            </a:xfrm>
            <a:prstGeom prst="roundRect">
              <a:avLst>
                <a:gd name="adj" fmla="val 16667"/>
              </a:avLst>
            </a:prstGeom>
            <a:solidFill>
              <a:srgbClr val="D5ECD3"/>
            </a:solidFill>
            <a:ln w="38100" cap="flat">
              <a:solidFill>
                <a:srgbClr val="FFFFFF"/>
              </a:solidFill>
              <a:prstDash val="solid"/>
              <a:round/>
            </a:ln>
            <a:effectLst/>
          </p:spPr>
          <p:txBody>
            <a:bodyPr wrap="square" lIns="0" tIns="0" rIns="0" bIns="0" numCol="1" anchor="t">
              <a:noAutofit/>
            </a:bodyPr>
            <a:lstStyle/>
            <a:p>
              <a:pPr>
                <a:lnSpc>
                  <a:spcPct val="130000"/>
                </a:lnSpc>
                <a:defRPr>
                  <a:latin typeface="Noto Sans S Chinese Regular"/>
                  <a:ea typeface="Noto Sans S Chinese Regular"/>
                  <a:cs typeface="Noto Sans S Chinese Regular"/>
                  <a:sym typeface="Noto Sans S Chinese Regular"/>
                </a:defRPr>
              </a:pPr>
              <a:endParaRPr sz="1350"/>
            </a:p>
          </p:txBody>
        </p:sp>
        <p:sp>
          <p:nvSpPr>
            <p:cNvPr id="9" name="其总额将随着销量的增加而增加。如：销售人员奖金提成、销售过程中的运输费、营销活动费用、销售税金等。">
              <a:extLst>
                <a:ext uri="{FF2B5EF4-FFF2-40B4-BE49-F238E27FC236}">
                  <a16:creationId xmlns:a16="http://schemas.microsoft.com/office/drawing/2014/main" id="{6917EF7C-64A2-74A6-723E-98C071EFA316}"/>
                </a:ext>
              </a:extLst>
            </p:cNvPr>
            <p:cNvSpPr txBox="1"/>
            <p:nvPr/>
          </p:nvSpPr>
          <p:spPr>
            <a:xfrm>
              <a:off x="62659" y="62659"/>
              <a:ext cx="8870809" cy="7843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t">
              <a:spAutoFit/>
            </a:bodyPr>
            <a:lstStyle>
              <a:lvl1pPr>
                <a:lnSpc>
                  <a:spcPct val="130000"/>
                </a:lnSpc>
                <a:defRPr>
                  <a:latin typeface="Noto Sans S Chinese Regular"/>
                  <a:ea typeface="Noto Sans S Chinese Regular"/>
                  <a:cs typeface="Noto Sans S Chinese Regular"/>
                  <a:sym typeface="Noto Sans S Chinese Regular"/>
                </a:defRPr>
              </a:lvl1pPr>
            </a:lstStyle>
            <a:p>
              <a:r>
                <a:rPr sz="1350" dirty="0" err="1"/>
                <a:t>其总额将随着销量的增加而增加。如：销售人员奖金提成、销售过程中的运输费、营销活动费用、销售税金等</a:t>
              </a:r>
              <a:r>
                <a:rPr sz="1350" dirty="0"/>
                <a:t>。</a:t>
              </a:r>
            </a:p>
          </p:txBody>
        </p:sp>
      </p:grpSp>
      <p:grpSp>
        <p:nvGrpSpPr>
          <p:cNvPr id="10" name="圆角矩形 17">
            <a:extLst>
              <a:ext uri="{FF2B5EF4-FFF2-40B4-BE49-F238E27FC236}">
                <a16:creationId xmlns:a16="http://schemas.microsoft.com/office/drawing/2014/main" id="{1414B27B-F3A4-3DC8-B9DF-B5E344A57B56}"/>
              </a:ext>
            </a:extLst>
          </p:cNvPr>
          <p:cNvGrpSpPr/>
          <p:nvPr/>
        </p:nvGrpSpPr>
        <p:grpSpPr>
          <a:xfrm>
            <a:off x="445749" y="1392420"/>
            <a:ext cx="1034915" cy="1001881"/>
            <a:chOff x="0" y="0"/>
            <a:chExt cx="1379885" cy="1335840"/>
          </a:xfrm>
        </p:grpSpPr>
        <p:sp>
          <p:nvSpPr>
            <p:cNvPr id="11" name="圆角矩形">
              <a:extLst>
                <a:ext uri="{FF2B5EF4-FFF2-40B4-BE49-F238E27FC236}">
                  <a16:creationId xmlns:a16="http://schemas.microsoft.com/office/drawing/2014/main" id="{B0627493-7990-C846-340A-A4A082B41A86}"/>
                </a:ext>
              </a:extLst>
            </p:cNvPr>
            <p:cNvSpPr/>
            <p:nvPr/>
          </p:nvSpPr>
          <p:spPr>
            <a:xfrm>
              <a:off x="0" y="0"/>
              <a:ext cx="1379885" cy="1335840"/>
            </a:xfrm>
            <a:prstGeom prst="roundRect">
              <a:avLst>
                <a:gd name="adj" fmla="val 16667"/>
              </a:avLst>
            </a:prstGeom>
            <a:solidFill>
              <a:schemeClr val="accent2"/>
            </a:solidFill>
            <a:ln w="38100" cap="flat">
              <a:solidFill>
                <a:srgbClr val="FFFFFF"/>
              </a:solidFill>
              <a:prstDash val="solid"/>
              <a:round/>
            </a:ln>
            <a:effectLst/>
          </p:spPr>
          <p:txBody>
            <a:bodyPr wrap="square" lIns="0" tIns="0" rIns="0" bIns="0" numCol="1" anchor="ctr">
              <a:noAutofit/>
            </a:bodyPr>
            <a:lstStyle/>
            <a:p>
              <a:pPr algn="ctr">
                <a:lnSpc>
                  <a:spcPct val="130000"/>
                </a:lnSpc>
                <a:defRPr sz="2400">
                  <a:solidFill>
                    <a:srgbClr val="FFFFFF"/>
                  </a:solidFill>
                  <a:latin typeface="Noto Sans S Chinese Medium"/>
                  <a:ea typeface="Noto Sans S Chinese Medium"/>
                  <a:cs typeface="Noto Sans S Chinese Medium"/>
                  <a:sym typeface="Noto Sans S Chinese Medium"/>
                </a:defRPr>
              </a:pPr>
              <a:endParaRPr/>
            </a:p>
          </p:txBody>
        </p:sp>
        <p:sp>
          <p:nvSpPr>
            <p:cNvPr id="12" name="固定…">
              <a:extLst>
                <a:ext uri="{FF2B5EF4-FFF2-40B4-BE49-F238E27FC236}">
                  <a16:creationId xmlns:a16="http://schemas.microsoft.com/office/drawing/2014/main" id="{7F3B0FE6-13FC-D27E-D2C0-81FBC27F9726}"/>
                </a:ext>
              </a:extLst>
            </p:cNvPr>
            <p:cNvSpPr txBox="1"/>
            <p:nvPr/>
          </p:nvSpPr>
          <p:spPr>
            <a:xfrm>
              <a:off x="65209" y="7505"/>
              <a:ext cx="1249466" cy="13208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ctr">
              <a:spAutoFit/>
            </a:bodyPr>
            <a:lstStyle/>
            <a:p>
              <a:pPr algn="ctr">
                <a:lnSpc>
                  <a:spcPct val="130000"/>
                </a:lnSpc>
                <a:defRPr sz="2400">
                  <a:solidFill>
                    <a:srgbClr val="FFFFFF"/>
                  </a:solidFill>
                  <a:latin typeface="Noto Sans S Chinese Medium"/>
                  <a:ea typeface="Noto Sans S Chinese Medium"/>
                  <a:cs typeface="Noto Sans S Chinese Medium"/>
                  <a:sym typeface="Noto Sans S Chinese Medium"/>
                </a:defRPr>
              </a:pPr>
              <a:r>
                <a:t>固定</a:t>
              </a:r>
            </a:p>
            <a:p>
              <a:pPr algn="ctr">
                <a:lnSpc>
                  <a:spcPct val="130000"/>
                </a:lnSpc>
                <a:defRPr sz="2400">
                  <a:solidFill>
                    <a:srgbClr val="FFFFFF"/>
                  </a:solidFill>
                  <a:latin typeface="Noto Sans S Chinese Medium"/>
                  <a:ea typeface="Noto Sans S Chinese Medium"/>
                  <a:cs typeface="Noto Sans S Chinese Medium"/>
                  <a:sym typeface="Noto Sans S Chinese Medium"/>
                </a:defRPr>
              </a:pPr>
              <a:r>
                <a:t>费用</a:t>
              </a:r>
            </a:p>
          </p:txBody>
        </p:sp>
      </p:grpSp>
      <p:grpSp>
        <p:nvGrpSpPr>
          <p:cNvPr id="13" name="圆角矩形 18">
            <a:extLst>
              <a:ext uri="{FF2B5EF4-FFF2-40B4-BE49-F238E27FC236}">
                <a16:creationId xmlns:a16="http://schemas.microsoft.com/office/drawing/2014/main" id="{909191CC-2C71-737C-D7B3-24121FCBE005}"/>
              </a:ext>
            </a:extLst>
          </p:cNvPr>
          <p:cNvGrpSpPr/>
          <p:nvPr/>
        </p:nvGrpSpPr>
        <p:grpSpPr>
          <a:xfrm>
            <a:off x="471242" y="2712850"/>
            <a:ext cx="1034915" cy="1001881"/>
            <a:chOff x="0" y="0"/>
            <a:chExt cx="1379885" cy="1335840"/>
          </a:xfrm>
        </p:grpSpPr>
        <p:sp>
          <p:nvSpPr>
            <p:cNvPr id="14" name="圆角矩形">
              <a:extLst>
                <a:ext uri="{FF2B5EF4-FFF2-40B4-BE49-F238E27FC236}">
                  <a16:creationId xmlns:a16="http://schemas.microsoft.com/office/drawing/2014/main" id="{AAEDFA2B-B78B-5F26-4D23-7EE0F3CBE1A4}"/>
                </a:ext>
              </a:extLst>
            </p:cNvPr>
            <p:cNvSpPr/>
            <p:nvPr/>
          </p:nvSpPr>
          <p:spPr>
            <a:xfrm>
              <a:off x="0" y="0"/>
              <a:ext cx="1379885" cy="1335840"/>
            </a:xfrm>
            <a:prstGeom prst="roundRect">
              <a:avLst>
                <a:gd name="adj" fmla="val 16667"/>
              </a:avLst>
            </a:prstGeom>
            <a:solidFill>
              <a:schemeClr val="accent3"/>
            </a:solidFill>
            <a:ln w="38100" cap="flat">
              <a:solidFill>
                <a:srgbClr val="FFFFFF"/>
              </a:solidFill>
              <a:prstDash val="solid"/>
              <a:round/>
            </a:ln>
            <a:effectLst/>
          </p:spPr>
          <p:txBody>
            <a:bodyPr wrap="square" lIns="0" tIns="0" rIns="0" bIns="0" numCol="1" anchor="ctr">
              <a:noAutofit/>
            </a:bodyPr>
            <a:lstStyle/>
            <a:p>
              <a:pPr algn="ctr">
                <a:lnSpc>
                  <a:spcPct val="130000"/>
                </a:lnSpc>
                <a:defRPr sz="2400">
                  <a:solidFill>
                    <a:srgbClr val="FFFFFF"/>
                  </a:solidFill>
                  <a:latin typeface="Noto Sans S Chinese Medium"/>
                  <a:ea typeface="Noto Sans S Chinese Medium"/>
                  <a:cs typeface="Noto Sans S Chinese Medium"/>
                  <a:sym typeface="Noto Sans S Chinese Medium"/>
                </a:defRPr>
              </a:pPr>
              <a:endParaRPr/>
            </a:p>
          </p:txBody>
        </p:sp>
        <p:sp>
          <p:nvSpPr>
            <p:cNvPr id="15" name="变动…">
              <a:extLst>
                <a:ext uri="{FF2B5EF4-FFF2-40B4-BE49-F238E27FC236}">
                  <a16:creationId xmlns:a16="http://schemas.microsoft.com/office/drawing/2014/main" id="{B66C88A3-3351-70C6-CBB8-9FCE12C6AD23}"/>
                </a:ext>
              </a:extLst>
            </p:cNvPr>
            <p:cNvSpPr txBox="1"/>
            <p:nvPr/>
          </p:nvSpPr>
          <p:spPr>
            <a:xfrm>
              <a:off x="65209" y="7505"/>
              <a:ext cx="1249466" cy="13208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ctr">
              <a:spAutoFit/>
            </a:bodyPr>
            <a:lstStyle/>
            <a:p>
              <a:pPr algn="ctr">
                <a:lnSpc>
                  <a:spcPct val="130000"/>
                </a:lnSpc>
                <a:defRPr sz="2400">
                  <a:solidFill>
                    <a:srgbClr val="FFFFFF"/>
                  </a:solidFill>
                  <a:latin typeface="Noto Sans S Chinese Medium"/>
                  <a:ea typeface="Noto Sans S Chinese Medium"/>
                  <a:cs typeface="Noto Sans S Chinese Medium"/>
                  <a:sym typeface="Noto Sans S Chinese Medium"/>
                </a:defRPr>
              </a:pPr>
              <a:r>
                <a:t>变动</a:t>
              </a:r>
            </a:p>
            <a:p>
              <a:pPr algn="ctr">
                <a:lnSpc>
                  <a:spcPct val="130000"/>
                </a:lnSpc>
                <a:defRPr sz="2400">
                  <a:solidFill>
                    <a:srgbClr val="FFFFFF"/>
                  </a:solidFill>
                  <a:latin typeface="Noto Sans S Chinese Medium"/>
                  <a:ea typeface="Noto Sans S Chinese Medium"/>
                  <a:cs typeface="Noto Sans S Chinese Medium"/>
                  <a:sym typeface="Noto Sans S Chinese Medium"/>
                </a:defRPr>
              </a:pPr>
              <a:r>
                <a:t>费用</a:t>
              </a:r>
            </a:p>
          </p:txBody>
        </p:sp>
      </p:grpSp>
    </p:spTree>
    <p:extLst>
      <p:ext uri="{BB962C8B-B14F-4D97-AF65-F5344CB8AC3E}">
        <p14:creationId xmlns:p14="http://schemas.microsoft.com/office/powerpoint/2010/main" val="130824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6E2C0C-B2F4-7DF3-E43E-DD352DF5BC5C}"/>
              </a:ext>
            </a:extLst>
          </p:cNvPr>
          <p:cNvSpPr>
            <a:spLocks noGrp="1"/>
          </p:cNvSpPr>
          <p:nvPr>
            <p:ph type="title"/>
          </p:nvPr>
        </p:nvSpPr>
        <p:spPr/>
        <p:txBody>
          <a:bodyPr/>
          <a:lstStyle/>
          <a:p>
            <a:r>
              <a:rPr lang="zh-CN" altLang="en-US" dirty="0"/>
              <a:t>企业常见费用分类</a:t>
            </a:r>
          </a:p>
        </p:txBody>
      </p:sp>
      <p:sp>
        <p:nvSpPr>
          <p:cNvPr id="3" name="文本框 1">
            <a:extLst>
              <a:ext uri="{FF2B5EF4-FFF2-40B4-BE49-F238E27FC236}">
                <a16:creationId xmlns:a16="http://schemas.microsoft.com/office/drawing/2014/main" id="{03C2DDF8-7173-9743-98EB-8358B6D20262}"/>
              </a:ext>
            </a:extLst>
          </p:cNvPr>
          <p:cNvSpPr txBox="1"/>
          <p:nvPr/>
        </p:nvSpPr>
        <p:spPr>
          <a:xfrm>
            <a:off x="339589" y="615095"/>
            <a:ext cx="7488833" cy="334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2100">
                <a:latin typeface="微软雅黑"/>
                <a:ea typeface="微软雅黑"/>
                <a:cs typeface="微软雅黑"/>
                <a:sym typeface="微软雅黑"/>
              </a:defRPr>
            </a:lvl1pPr>
          </a:lstStyle>
          <a:p>
            <a:r>
              <a:rPr sz="1575" dirty="0" err="1"/>
              <a:t>按照与会计科目划分有关的分类</a:t>
            </a:r>
            <a:r>
              <a:rPr sz="1575" dirty="0"/>
              <a:t>：</a:t>
            </a:r>
          </a:p>
        </p:txBody>
      </p:sp>
      <p:grpSp>
        <p:nvGrpSpPr>
          <p:cNvPr id="4" name="圆角矩形 2">
            <a:extLst>
              <a:ext uri="{FF2B5EF4-FFF2-40B4-BE49-F238E27FC236}">
                <a16:creationId xmlns:a16="http://schemas.microsoft.com/office/drawing/2014/main" id="{ED8AFE80-C239-E577-1D2C-E817B6790242}"/>
              </a:ext>
            </a:extLst>
          </p:cNvPr>
          <p:cNvGrpSpPr/>
          <p:nvPr/>
        </p:nvGrpSpPr>
        <p:grpSpPr>
          <a:xfrm>
            <a:off x="1597878" y="1293631"/>
            <a:ext cx="6747095" cy="944423"/>
            <a:chOff x="0" y="0"/>
            <a:chExt cx="8996126" cy="1259228"/>
          </a:xfrm>
        </p:grpSpPr>
        <p:sp>
          <p:nvSpPr>
            <p:cNvPr id="5" name="圆角矩形">
              <a:extLst>
                <a:ext uri="{FF2B5EF4-FFF2-40B4-BE49-F238E27FC236}">
                  <a16:creationId xmlns:a16="http://schemas.microsoft.com/office/drawing/2014/main" id="{C1B9B5EE-C3DE-5995-5557-FE941D0A1667}"/>
                </a:ext>
              </a:extLst>
            </p:cNvPr>
            <p:cNvSpPr/>
            <p:nvPr/>
          </p:nvSpPr>
          <p:spPr>
            <a:xfrm>
              <a:off x="0" y="0"/>
              <a:ext cx="8996126" cy="1259228"/>
            </a:xfrm>
            <a:prstGeom prst="roundRect">
              <a:avLst>
                <a:gd name="adj" fmla="val 16667"/>
              </a:avLst>
            </a:prstGeom>
            <a:solidFill>
              <a:srgbClr val="BFC8E4"/>
            </a:solidFill>
            <a:ln w="38100" cap="flat">
              <a:solidFill>
                <a:srgbClr val="FFFFFF"/>
              </a:solidFill>
              <a:prstDash val="solid"/>
              <a:round/>
            </a:ln>
            <a:effectLst/>
          </p:spPr>
          <p:txBody>
            <a:bodyPr wrap="square" lIns="0" tIns="0" rIns="0" bIns="0" numCol="1" anchor="t">
              <a:noAutofit/>
            </a:bodyPr>
            <a:lstStyle/>
            <a:p>
              <a:pPr>
                <a:lnSpc>
                  <a:spcPct val="130000"/>
                </a:lnSpc>
                <a:defRPr>
                  <a:solidFill>
                    <a:srgbClr val="FFFFFF"/>
                  </a:solidFill>
                </a:defRPr>
              </a:pPr>
              <a:endParaRPr sz="1350"/>
            </a:p>
          </p:txBody>
        </p:sp>
        <p:sp>
          <p:nvSpPr>
            <p:cNvPr id="6" name="销售费用是指企业在销售商品或提供劳务过程中所发生的各项费用，具体包括：运输费、包装费、装卸费、保险费、销售佣金、代销手续费、广告费、展览费、租赁费、专设销售机构经费等。">
              <a:extLst>
                <a:ext uri="{FF2B5EF4-FFF2-40B4-BE49-F238E27FC236}">
                  <a16:creationId xmlns:a16="http://schemas.microsoft.com/office/drawing/2014/main" id="{C354F46F-BA72-2809-1949-4D36598D42F8}"/>
                </a:ext>
              </a:extLst>
            </p:cNvPr>
            <p:cNvSpPr txBox="1"/>
            <p:nvPr/>
          </p:nvSpPr>
          <p:spPr>
            <a:xfrm>
              <a:off x="61471" y="61469"/>
              <a:ext cx="8873185" cy="11397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t">
              <a:spAutoFit/>
            </a:bodyPr>
            <a:lstStyle>
              <a:lvl1pPr>
                <a:lnSpc>
                  <a:spcPct val="130000"/>
                </a:lnSpc>
                <a:defRPr>
                  <a:latin typeface="微软雅黑"/>
                  <a:ea typeface="微软雅黑"/>
                  <a:cs typeface="微软雅黑"/>
                  <a:sym typeface="微软雅黑"/>
                </a:defRPr>
              </a:lvl1pPr>
            </a:lstStyle>
            <a:p>
              <a:r>
                <a:rPr sz="1350" dirty="0"/>
                <a:t>销售费用是指企业在销售商品或提供劳务过程中所发生的各项费用，具体包括：运输费、包装费、装卸费、保险费、销售佣金、代销手续费、广告费、展览费、租赁费、专设销售机构经费等。</a:t>
              </a:r>
            </a:p>
          </p:txBody>
        </p:sp>
      </p:grpSp>
      <p:grpSp>
        <p:nvGrpSpPr>
          <p:cNvPr id="7" name="圆角矩形 3">
            <a:extLst>
              <a:ext uri="{FF2B5EF4-FFF2-40B4-BE49-F238E27FC236}">
                <a16:creationId xmlns:a16="http://schemas.microsoft.com/office/drawing/2014/main" id="{FA3CDB48-8103-7448-3567-5E25250BED6B}"/>
              </a:ext>
            </a:extLst>
          </p:cNvPr>
          <p:cNvGrpSpPr/>
          <p:nvPr/>
        </p:nvGrpSpPr>
        <p:grpSpPr>
          <a:xfrm>
            <a:off x="1597878" y="2319128"/>
            <a:ext cx="6747095" cy="1230898"/>
            <a:chOff x="0" y="0"/>
            <a:chExt cx="8996126" cy="1641195"/>
          </a:xfrm>
        </p:grpSpPr>
        <p:sp>
          <p:nvSpPr>
            <p:cNvPr id="8" name="圆角矩形">
              <a:extLst>
                <a:ext uri="{FF2B5EF4-FFF2-40B4-BE49-F238E27FC236}">
                  <a16:creationId xmlns:a16="http://schemas.microsoft.com/office/drawing/2014/main" id="{0F3004B4-DF92-877E-A814-84D41C7E7F8A}"/>
                </a:ext>
              </a:extLst>
            </p:cNvPr>
            <p:cNvSpPr/>
            <p:nvPr/>
          </p:nvSpPr>
          <p:spPr>
            <a:xfrm>
              <a:off x="0" y="0"/>
              <a:ext cx="8996126" cy="1641195"/>
            </a:xfrm>
            <a:prstGeom prst="roundRect">
              <a:avLst>
                <a:gd name="adj" fmla="val 16667"/>
              </a:avLst>
            </a:prstGeom>
            <a:solidFill>
              <a:srgbClr val="D5ECD3"/>
            </a:solidFill>
            <a:ln w="38100" cap="flat">
              <a:solidFill>
                <a:srgbClr val="FFFFFF"/>
              </a:solidFill>
              <a:prstDash val="solid"/>
              <a:round/>
            </a:ln>
            <a:effectLst/>
          </p:spPr>
          <p:txBody>
            <a:bodyPr wrap="square" lIns="0" tIns="0" rIns="0" bIns="0" numCol="1" anchor="t">
              <a:noAutofit/>
            </a:bodyPr>
            <a:lstStyle/>
            <a:p>
              <a:pPr>
                <a:lnSpc>
                  <a:spcPct val="130000"/>
                </a:lnSpc>
                <a:defRPr>
                  <a:solidFill>
                    <a:srgbClr val="FFFFFF"/>
                  </a:solidFill>
                </a:defRPr>
              </a:pPr>
              <a:endParaRPr sz="1350"/>
            </a:p>
          </p:txBody>
        </p:sp>
        <p:sp>
          <p:nvSpPr>
            <p:cNvPr id="9" name="管理费用是指企业行政管理部门为管理和组织经营活动所发生的各项费用，具体包括：公司经费、工会经费、职工教育经费、劳动保险费、待业保险费、董事会费、咨询费、诉讼费、排污费、税金、土地使用费、技术转让费、无形资产摊销、业务招待费、坏账损失等。">
              <a:extLst>
                <a:ext uri="{FF2B5EF4-FFF2-40B4-BE49-F238E27FC236}">
                  <a16:creationId xmlns:a16="http://schemas.microsoft.com/office/drawing/2014/main" id="{33093EE0-278C-6861-22F4-865B84361C1F}"/>
                </a:ext>
              </a:extLst>
            </p:cNvPr>
            <p:cNvSpPr txBox="1"/>
            <p:nvPr/>
          </p:nvSpPr>
          <p:spPr>
            <a:xfrm>
              <a:off x="80115" y="80115"/>
              <a:ext cx="8835895" cy="14998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t">
              <a:spAutoFit/>
            </a:bodyPr>
            <a:lstStyle>
              <a:lvl1pPr>
                <a:lnSpc>
                  <a:spcPct val="130000"/>
                </a:lnSpc>
                <a:defRPr>
                  <a:latin typeface="微软雅黑"/>
                  <a:ea typeface="微软雅黑"/>
                  <a:cs typeface="微软雅黑"/>
                  <a:sym typeface="微软雅黑"/>
                </a:defRPr>
              </a:lvl1pPr>
            </a:lstStyle>
            <a:p>
              <a:r>
                <a:rPr sz="1350" dirty="0"/>
                <a:t>管理费用是指企业行政管理部门为管理和组织经营活动所发生的各项费用，具体包括：公司经费、工会经费、职工教育经费、劳动保险费、待业保险费、董事会费、咨询费、诉讼费、排污费、税金、土地使用费、技术转让费、无形资产摊销、业务招待费、坏账损失等。</a:t>
              </a:r>
            </a:p>
          </p:txBody>
        </p:sp>
      </p:grpSp>
      <p:grpSp>
        <p:nvGrpSpPr>
          <p:cNvPr id="10" name="圆角矩形 17">
            <a:extLst>
              <a:ext uri="{FF2B5EF4-FFF2-40B4-BE49-F238E27FC236}">
                <a16:creationId xmlns:a16="http://schemas.microsoft.com/office/drawing/2014/main" id="{F946A8D6-8F74-08EA-13E1-BD18B75606EE}"/>
              </a:ext>
            </a:extLst>
          </p:cNvPr>
          <p:cNvGrpSpPr/>
          <p:nvPr/>
        </p:nvGrpSpPr>
        <p:grpSpPr>
          <a:xfrm>
            <a:off x="1597877" y="3689242"/>
            <a:ext cx="6793089" cy="962678"/>
            <a:chOff x="0" y="0"/>
            <a:chExt cx="9057451" cy="1283570"/>
          </a:xfrm>
        </p:grpSpPr>
        <p:sp>
          <p:nvSpPr>
            <p:cNvPr id="11" name="圆角矩形">
              <a:extLst>
                <a:ext uri="{FF2B5EF4-FFF2-40B4-BE49-F238E27FC236}">
                  <a16:creationId xmlns:a16="http://schemas.microsoft.com/office/drawing/2014/main" id="{31D8DC1C-DB04-C631-2094-21DBA08EC9ED}"/>
                </a:ext>
              </a:extLst>
            </p:cNvPr>
            <p:cNvSpPr/>
            <p:nvPr/>
          </p:nvSpPr>
          <p:spPr>
            <a:xfrm>
              <a:off x="0" y="0"/>
              <a:ext cx="9057451" cy="1283570"/>
            </a:xfrm>
            <a:prstGeom prst="roundRect">
              <a:avLst>
                <a:gd name="adj" fmla="val 16667"/>
              </a:avLst>
            </a:prstGeom>
            <a:solidFill>
              <a:srgbClr val="F5E9E7"/>
            </a:solidFill>
            <a:ln w="38100" cap="flat">
              <a:solidFill>
                <a:srgbClr val="FFFFFF"/>
              </a:solidFill>
              <a:prstDash val="solid"/>
              <a:round/>
            </a:ln>
            <a:effectLst/>
          </p:spPr>
          <p:txBody>
            <a:bodyPr wrap="square" lIns="0" tIns="0" rIns="0" bIns="0" numCol="1" anchor="t">
              <a:noAutofit/>
            </a:bodyPr>
            <a:lstStyle/>
            <a:p>
              <a:pPr>
                <a:lnSpc>
                  <a:spcPct val="130000"/>
                </a:lnSpc>
                <a:defRPr sz="1600">
                  <a:latin typeface="微软雅黑"/>
                  <a:ea typeface="微软雅黑"/>
                  <a:cs typeface="微软雅黑"/>
                  <a:sym typeface="微软雅黑"/>
                </a:defRPr>
              </a:pPr>
              <a:endParaRPr sz="1200"/>
            </a:p>
          </p:txBody>
        </p:sp>
        <p:sp>
          <p:nvSpPr>
            <p:cNvPr id="12" name="财务费用是指企业为筹集资金而发生的各项费用，具体包括:利息支出、汇总损失、银行及非银行机构金融手续费等。">
              <a:extLst>
                <a:ext uri="{FF2B5EF4-FFF2-40B4-BE49-F238E27FC236}">
                  <a16:creationId xmlns:a16="http://schemas.microsoft.com/office/drawing/2014/main" id="{A32DAFAC-2378-F989-CA33-895DA8DB010C}"/>
                </a:ext>
              </a:extLst>
            </p:cNvPr>
            <p:cNvSpPr txBox="1"/>
            <p:nvPr/>
          </p:nvSpPr>
          <p:spPr>
            <a:xfrm>
              <a:off x="62659" y="62659"/>
              <a:ext cx="8932134" cy="779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t">
              <a:spAutoFit/>
            </a:bodyPr>
            <a:lstStyle/>
            <a:p>
              <a:pPr>
                <a:lnSpc>
                  <a:spcPct val="130000"/>
                </a:lnSpc>
                <a:defRPr>
                  <a:latin typeface="微软雅黑"/>
                  <a:ea typeface="微软雅黑"/>
                  <a:cs typeface="微软雅黑"/>
                  <a:sym typeface="微软雅黑"/>
                </a:defRPr>
              </a:pPr>
              <a:r>
                <a:rPr sz="1350" dirty="0" err="1"/>
                <a:t>财务费用是指企业为筹集资金而发生的各项费用，具体包括:利息支出、汇总损失、银行及非银行机构金融手续费等</a:t>
              </a:r>
              <a:r>
                <a:rPr sz="1350" dirty="0"/>
                <a:t>。</a:t>
              </a:r>
              <a:endParaRPr sz="1350" dirty="0">
                <a:solidFill>
                  <a:srgbClr val="FFFFFF"/>
                </a:solidFill>
              </a:endParaRPr>
            </a:p>
          </p:txBody>
        </p:sp>
      </p:grpSp>
      <p:grpSp>
        <p:nvGrpSpPr>
          <p:cNvPr id="13" name="圆角矩形 5">
            <a:extLst>
              <a:ext uri="{FF2B5EF4-FFF2-40B4-BE49-F238E27FC236}">
                <a16:creationId xmlns:a16="http://schemas.microsoft.com/office/drawing/2014/main" id="{79659482-048A-3046-2F5C-6EDA6AD0FA5E}"/>
              </a:ext>
            </a:extLst>
          </p:cNvPr>
          <p:cNvGrpSpPr/>
          <p:nvPr/>
        </p:nvGrpSpPr>
        <p:grpSpPr>
          <a:xfrm>
            <a:off x="445749" y="1306692"/>
            <a:ext cx="1034915" cy="1001881"/>
            <a:chOff x="0" y="0"/>
            <a:chExt cx="1379885" cy="1335840"/>
          </a:xfrm>
        </p:grpSpPr>
        <p:sp>
          <p:nvSpPr>
            <p:cNvPr id="14" name="圆角矩形">
              <a:extLst>
                <a:ext uri="{FF2B5EF4-FFF2-40B4-BE49-F238E27FC236}">
                  <a16:creationId xmlns:a16="http://schemas.microsoft.com/office/drawing/2014/main" id="{81FF8F6F-F1B6-D271-89F1-D2FECB5CB9F9}"/>
                </a:ext>
              </a:extLst>
            </p:cNvPr>
            <p:cNvSpPr/>
            <p:nvPr/>
          </p:nvSpPr>
          <p:spPr>
            <a:xfrm>
              <a:off x="0" y="0"/>
              <a:ext cx="1379885" cy="1335840"/>
            </a:xfrm>
            <a:prstGeom prst="roundRect">
              <a:avLst>
                <a:gd name="adj" fmla="val 16667"/>
              </a:avLst>
            </a:prstGeom>
            <a:solidFill>
              <a:schemeClr val="accent2"/>
            </a:solidFill>
            <a:ln w="38100" cap="flat">
              <a:solidFill>
                <a:srgbClr val="FFFFFF"/>
              </a:solidFill>
              <a:prstDash val="solid"/>
              <a:round/>
            </a:ln>
            <a:effectLst/>
          </p:spPr>
          <p:txBody>
            <a:bodyPr wrap="square" lIns="0" tIns="0" rIns="0" bIns="0" numCol="1" anchor="ctr">
              <a:noAutofit/>
            </a:bodyPr>
            <a:lstStyle/>
            <a:p>
              <a:pPr algn="ctr">
                <a:lnSpc>
                  <a:spcPct val="130000"/>
                </a:lnSpc>
                <a:defRPr>
                  <a:solidFill>
                    <a:srgbClr val="FFFFFF"/>
                  </a:solidFill>
                </a:defRPr>
              </a:pPr>
              <a:endParaRPr sz="1350"/>
            </a:p>
          </p:txBody>
        </p:sp>
        <p:sp>
          <p:nvSpPr>
            <p:cNvPr id="15" name="销售…">
              <a:extLst>
                <a:ext uri="{FF2B5EF4-FFF2-40B4-BE49-F238E27FC236}">
                  <a16:creationId xmlns:a16="http://schemas.microsoft.com/office/drawing/2014/main" id="{B3295354-73BC-F6FB-6A0C-A71A0BFEB0DC}"/>
                </a:ext>
              </a:extLst>
            </p:cNvPr>
            <p:cNvSpPr txBox="1"/>
            <p:nvPr/>
          </p:nvSpPr>
          <p:spPr>
            <a:xfrm>
              <a:off x="65209" y="11693"/>
              <a:ext cx="1249466" cy="1312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ctr">
              <a:spAutoFit/>
            </a:bodyPr>
            <a:lstStyle/>
            <a:p>
              <a:pPr algn="ctr">
                <a:lnSpc>
                  <a:spcPct val="130000"/>
                </a:lnSpc>
                <a:defRPr sz="2400" b="1">
                  <a:solidFill>
                    <a:srgbClr val="FFFFFF"/>
                  </a:solidFill>
                  <a:latin typeface="微软雅黑"/>
                  <a:ea typeface="微软雅黑"/>
                  <a:cs typeface="微软雅黑"/>
                  <a:sym typeface="微软雅黑"/>
                </a:defRPr>
              </a:pPr>
              <a:r>
                <a:t>销售</a:t>
              </a:r>
            </a:p>
            <a:p>
              <a:pPr algn="ctr">
                <a:lnSpc>
                  <a:spcPct val="130000"/>
                </a:lnSpc>
                <a:defRPr sz="2400" b="1">
                  <a:solidFill>
                    <a:srgbClr val="FFFFFF"/>
                  </a:solidFill>
                  <a:latin typeface="微软雅黑"/>
                  <a:ea typeface="微软雅黑"/>
                  <a:cs typeface="微软雅黑"/>
                  <a:sym typeface="微软雅黑"/>
                </a:defRPr>
              </a:pPr>
              <a:r>
                <a:t>费用</a:t>
              </a:r>
            </a:p>
          </p:txBody>
        </p:sp>
      </p:grpSp>
      <p:grpSp>
        <p:nvGrpSpPr>
          <p:cNvPr id="16" name="圆角矩形 39">
            <a:extLst>
              <a:ext uri="{FF2B5EF4-FFF2-40B4-BE49-F238E27FC236}">
                <a16:creationId xmlns:a16="http://schemas.microsoft.com/office/drawing/2014/main" id="{902C310D-72A1-1816-DAA3-23FFAB8B234C}"/>
              </a:ext>
            </a:extLst>
          </p:cNvPr>
          <p:cNvGrpSpPr/>
          <p:nvPr/>
        </p:nvGrpSpPr>
        <p:grpSpPr>
          <a:xfrm>
            <a:off x="471242" y="2415327"/>
            <a:ext cx="1034915" cy="1001881"/>
            <a:chOff x="0" y="0"/>
            <a:chExt cx="1379885" cy="1335840"/>
          </a:xfrm>
        </p:grpSpPr>
        <p:sp>
          <p:nvSpPr>
            <p:cNvPr id="17" name="圆角矩形">
              <a:extLst>
                <a:ext uri="{FF2B5EF4-FFF2-40B4-BE49-F238E27FC236}">
                  <a16:creationId xmlns:a16="http://schemas.microsoft.com/office/drawing/2014/main" id="{CF483C1F-C852-DED3-5435-BCDE1F967E36}"/>
                </a:ext>
              </a:extLst>
            </p:cNvPr>
            <p:cNvSpPr/>
            <p:nvPr/>
          </p:nvSpPr>
          <p:spPr>
            <a:xfrm>
              <a:off x="0" y="0"/>
              <a:ext cx="1379885" cy="1335840"/>
            </a:xfrm>
            <a:prstGeom prst="roundRect">
              <a:avLst>
                <a:gd name="adj" fmla="val 16667"/>
              </a:avLst>
            </a:prstGeom>
            <a:solidFill>
              <a:srgbClr val="8FAADC"/>
            </a:solidFill>
            <a:ln w="38100" cap="flat">
              <a:solidFill>
                <a:srgbClr val="FFFFFF"/>
              </a:solidFill>
              <a:prstDash val="solid"/>
              <a:round/>
            </a:ln>
            <a:effectLst/>
          </p:spPr>
          <p:txBody>
            <a:bodyPr wrap="square" lIns="0" tIns="0" rIns="0" bIns="0" numCol="1" anchor="ctr">
              <a:noAutofit/>
            </a:bodyPr>
            <a:lstStyle/>
            <a:p>
              <a:pPr algn="ctr">
                <a:lnSpc>
                  <a:spcPct val="130000"/>
                </a:lnSpc>
                <a:defRPr>
                  <a:solidFill>
                    <a:srgbClr val="FFFFFF"/>
                  </a:solidFill>
                </a:defRPr>
              </a:pPr>
              <a:endParaRPr sz="1350"/>
            </a:p>
          </p:txBody>
        </p:sp>
        <p:sp>
          <p:nvSpPr>
            <p:cNvPr id="18" name="管理…">
              <a:extLst>
                <a:ext uri="{FF2B5EF4-FFF2-40B4-BE49-F238E27FC236}">
                  <a16:creationId xmlns:a16="http://schemas.microsoft.com/office/drawing/2014/main" id="{C662ABF0-DDF3-B690-1E96-5F217630AEF8}"/>
                </a:ext>
              </a:extLst>
            </p:cNvPr>
            <p:cNvSpPr txBox="1"/>
            <p:nvPr/>
          </p:nvSpPr>
          <p:spPr>
            <a:xfrm>
              <a:off x="65209" y="11693"/>
              <a:ext cx="1249466" cy="1312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ctr">
              <a:spAutoFit/>
            </a:bodyPr>
            <a:lstStyle/>
            <a:p>
              <a:pPr algn="ctr">
                <a:lnSpc>
                  <a:spcPct val="130000"/>
                </a:lnSpc>
                <a:defRPr sz="2400" b="1">
                  <a:solidFill>
                    <a:srgbClr val="FFFFFF"/>
                  </a:solidFill>
                  <a:latin typeface="微软雅黑"/>
                  <a:ea typeface="微软雅黑"/>
                  <a:cs typeface="微软雅黑"/>
                  <a:sym typeface="微软雅黑"/>
                </a:defRPr>
              </a:pPr>
              <a:r>
                <a:t>管理</a:t>
              </a:r>
            </a:p>
            <a:p>
              <a:pPr algn="ctr">
                <a:lnSpc>
                  <a:spcPct val="130000"/>
                </a:lnSpc>
                <a:defRPr sz="2400" b="1">
                  <a:solidFill>
                    <a:srgbClr val="FFFFFF"/>
                  </a:solidFill>
                  <a:latin typeface="微软雅黑"/>
                  <a:ea typeface="微软雅黑"/>
                  <a:cs typeface="微软雅黑"/>
                  <a:sym typeface="微软雅黑"/>
                </a:defRPr>
              </a:pPr>
              <a:r>
                <a:t>费用</a:t>
              </a:r>
            </a:p>
          </p:txBody>
        </p:sp>
      </p:grpSp>
      <p:grpSp>
        <p:nvGrpSpPr>
          <p:cNvPr id="19" name="圆角矩形 40">
            <a:extLst>
              <a:ext uri="{FF2B5EF4-FFF2-40B4-BE49-F238E27FC236}">
                <a16:creationId xmlns:a16="http://schemas.microsoft.com/office/drawing/2014/main" id="{6CB86CF1-B95B-260B-4C3E-F67BAC35C3DC}"/>
              </a:ext>
            </a:extLst>
          </p:cNvPr>
          <p:cNvGrpSpPr/>
          <p:nvPr/>
        </p:nvGrpSpPr>
        <p:grpSpPr>
          <a:xfrm>
            <a:off x="471242" y="3601062"/>
            <a:ext cx="1034915" cy="1001881"/>
            <a:chOff x="0" y="0"/>
            <a:chExt cx="1379885" cy="1335840"/>
          </a:xfrm>
        </p:grpSpPr>
        <p:sp>
          <p:nvSpPr>
            <p:cNvPr id="20" name="圆角矩形">
              <a:extLst>
                <a:ext uri="{FF2B5EF4-FFF2-40B4-BE49-F238E27FC236}">
                  <a16:creationId xmlns:a16="http://schemas.microsoft.com/office/drawing/2014/main" id="{8F22DFDF-F6A1-3D69-0CE9-DB4C73F81874}"/>
                </a:ext>
              </a:extLst>
            </p:cNvPr>
            <p:cNvSpPr/>
            <p:nvPr/>
          </p:nvSpPr>
          <p:spPr>
            <a:xfrm>
              <a:off x="0" y="0"/>
              <a:ext cx="1379885" cy="1335840"/>
            </a:xfrm>
            <a:prstGeom prst="roundRect">
              <a:avLst>
                <a:gd name="adj" fmla="val 16667"/>
              </a:avLst>
            </a:prstGeom>
            <a:solidFill>
              <a:schemeClr val="accent3"/>
            </a:solidFill>
            <a:ln w="38100" cap="flat">
              <a:solidFill>
                <a:srgbClr val="FFFFFF"/>
              </a:solidFill>
              <a:prstDash val="solid"/>
              <a:round/>
            </a:ln>
            <a:effectLst/>
          </p:spPr>
          <p:txBody>
            <a:bodyPr wrap="square" lIns="0" tIns="0" rIns="0" bIns="0" numCol="1" anchor="ctr">
              <a:noAutofit/>
            </a:bodyPr>
            <a:lstStyle/>
            <a:p>
              <a:pPr algn="ctr">
                <a:lnSpc>
                  <a:spcPct val="130000"/>
                </a:lnSpc>
                <a:defRPr>
                  <a:solidFill>
                    <a:srgbClr val="FFFFFF"/>
                  </a:solidFill>
                </a:defRPr>
              </a:pPr>
              <a:endParaRPr sz="1350"/>
            </a:p>
          </p:txBody>
        </p:sp>
        <p:sp>
          <p:nvSpPr>
            <p:cNvPr id="21" name="财务…">
              <a:extLst>
                <a:ext uri="{FF2B5EF4-FFF2-40B4-BE49-F238E27FC236}">
                  <a16:creationId xmlns:a16="http://schemas.microsoft.com/office/drawing/2014/main" id="{3A8F68C4-E721-5483-A8E7-D5419EBAF635}"/>
                </a:ext>
              </a:extLst>
            </p:cNvPr>
            <p:cNvSpPr txBox="1"/>
            <p:nvPr/>
          </p:nvSpPr>
          <p:spPr>
            <a:xfrm>
              <a:off x="65209" y="11693"/>
              <a:ext cx="1249466" cy="1312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ctr">
              <a:spAutoFit/>
            </a:bodyPr>
            <a:lstStyle/>
            <a:p>
              <a:pPr algn="ctr">
                <a:lnSpc>
                  <a:spcPct val="130000"/>
                </a:lnSpc>
                <a:defRPr sz="2400" b="1">
                  <a:solidFill>
                    <a:srgbClr val="FFFFFF"/>
                  </a:solidFill>
                  <a:latin typeface="微软雅黑"/>
                  <a:ea typeface="微软雅黑"/>
                  <a:cs typeface="微软雅黑"/>
                  <a:sym typeface="微软雅黑"/>
                </a:defRPr>
              </a:pPr>
              <a:r>
                <a:t>财务</a:t>
              </a:r>
            </a:p>
            <a:p>
              <a:pPr algn="ctr">
                <a:lnSpc>
                  <a:spcPct val="130000"/>
                </a:lnSpc>
                <a:defRPr sz="2400" b="1">
                  <a:solidFill>
                    <a:srgbClr val="FFFFFF"/>
                  </a:solidFill>
                  <a:latin typeface="微软雅黑"/>
                  <a:ea typeface="微软雅黑"/>
                  <a:cs typeface="微软雅黑"/>
                  <a:sym typeface="微软雅黑"/>
                </a:defRPr>
              </a:pPr>
              <a:r>
                <a:t>费用</a:t>
              </a:r>
            </a:p>
          </p:txBody>
        </p:sp>
      </p:grpSp>
    </p:spTree>
    <p:extLst>
      <p:ext uri="{BB962C8B-B14F-4D97-AF65-F5344CB8AC3E}">
        <p14:creationId xmlns:p14="http://schemas.microsoft.com/office/powerpoint/2010/main" val="364681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090F5D-8560-AFF7-7D8F-15263758194C}"/>
              </a:ext>
            </a:extLst>
          </p:cNvPr>
          <p:cNvSpPr>
            <a:spLocks noGrp="1"/>
          </p:cNvSpPr>
          <p:nvPr>
            <p:ph type="title"/>
          </p:nvPr>
        </p:nvSpPr>
        <p:spPr/>
        <p:txBody>
          <a:bodyPr/>
          <a:lstStyle/>
          <a:p>
            <a:r>
              <a:rPr lang="zh-CN" altLang="en-US" dirty="0"/>
              <a:t>企业常见费用分类</a:t>
            </a:r>
          </a:p>
        </p:txBody>
      </p:sp>
      <p:sp>
        <p:nvSpPr>
          <p:cNvPr id="3" name="文本框 1">
            <a:extLst>
              <a:ext uri="{FF2B5EF4-FFF2-40B4-BE49-F238E27FC236}">
                <a16:creationId xmlns:a16="http://schemas.microsoft.com/office/drawing/2014/main" id="{5455A4DA-444E-EFD5-7AC6-1D77723349D6}"/>
              </a:ext>
            </a:extLst>
          </p:cNvPr>
          <p:cNvSpPr txBox="1"/>
          <p:nvPr/>
        </p:nvSpPr>
        <p:spPr>
          <a:xfrm>
            <a:off x="172740" y="734614"/>
            <a:ext cx="7488833" cy="334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2100">
                <a:latin typeface="微软雅黑"/>
                <a:ea typeface="微软雅黑"/>
                <a:cs typeface="微软雅黑"/>
                <a:sym typeface="微软雅黑"/>
              </a:defRPr>
            </a:lvl1pPr>
          </a:lstStyle>
          <a:p>
            <a:r>
              <a:rPr sz="1575"/>
              <a:t>按照发生的来源划分为：</a:t>
            </a:r>
          </a:p>
        </p:txBody>
      </p:sp>
      <p:grpSp>
        <p:nvGrpSpPr>
          <p:cNvPr id="4" name="圆角矩形 2">
            <a:extLst>
              <a:ext uri="{FF2B5EF4-FFF2-40B4-BE49-F238E27FC236}">
                <a16:creationId xmlns:a16="http://schemas.microsoft.com/office/drawing/2014/main" id="{2792DF3E-A53D-B7CA-0A60-404E0804F182}"/>
              </a:ext>
            </a:extLst>
          </p:cNvPr>
          <p:cNvGrpSpPr/>
          <p:nvPr/>
        </p:nvGrpSpPr>
        <p:grpSpPr>
          <a:xfrm>
            <a:off x="1280923" y="1222869"/>
            <a:ext cx="7811699" cy="944423"/>
            <a:chOff x="0" y="0"/>
            <a:chExt cx="10415597" cy="1259228"/>
          </a:xfrm>
        </p:grpSpPr>
        <p:sp>
          <p:nvSpPr>
            <p:cNvPr id="5" name="圆角矩形">
              <a:extLst>
                <a:ext uri="{FF2B5EF4-FFF2-40B4-BE49-F238E27FC236}">
                  <a16:creationId xmlns:a16="http://schemas.microsoft.com/office/drawing/2014/main" id="{554D12BD-C90F-E7D2-54C2-715520A3A64A}"/>
                </a:ext>
              </a:extLst>
            </p:cNvPr>
            <p:cNvSpPr/>
            <p:nvPr/>
          </p:nvSpPr>
          <p:spPr>
            <a:xfrm>
              <a:off x="0" y="0"/>
              <a:ext cx="10415597" cy="1259228"/>
            </a:xfrm>
            <a:prstGeom prst="roundRect">
              <a:avLst>
                <a:gd name="adj" fmla="val 16667"/>
              </a:avLst>
            </a:prstGeom>
            <a:solidFill>
              <a:srgbClr val="BFC8E4"/>
            </a:solidFill>
            <a:ln w="38100" cap="flat">
              <a:solidFill>
                <a:srgbClr val="FFFFFF"/>
              </a:solidFill>
              <a:prstDash val="solid"/>
              <a:round/>
            </a:ln>
            <a:effectLst/>
          </p:spPr>
          <p:txBody>
            <a:bodyPr wrap="square" lIns="0" tIns="0" rIns="0" bIns="0" numCol="1" anchor="t">
              <a:noAutofit/>
            </a:bodyPr>
            <a:lstStyle/>
            <a:p>
              <a:pPr>
                <a:lnSpc>
                  <a:spcPct val="130000"/>
                </a:lnSpc>
                <a:defRPr sz="2000">
                  <a:latin typeface="微软雅黑"/>
                  <a:ea typeface="微软雅黑"/>
                  <a:cs typeface="微软雅黑"/>
                  <a:sym typeface="微软雅黑"/>
                </a:defRPr>
              </a:pPr>
              <a:endParaRPr sz="1500"/>
            </a:p>
          </p:txBody>
        </p:sp>
        <p:sp>
          <p:nvSpPr>
            <p:cNvPr id="6" name="指用内部的原始单据体现的费用，比如用工资表体现的工资费用；用折旧表体现的折旧费用；">
              <a:extLst>
                <a:ext uri="{FF2B5EF4-FFF2-40B4-BE49-F238E27FC236}">
                  <a16:creationId xmlns:a16="http://schemas.microsoft.com/office/drawing/2014/main" id="{9A0D4ECD-6685-5102-C475-B56A255086EF}"/>
                </a:ext>
              </a:extLst>
            </p:cNvPr>
            <p:cNvSpPr txBox="1"/>
            <p:nvPr/>
          </p:nvSpPr>
          <p:spPr>
            <a:xfrm>
              <a:off x="61469" y="61469"/>
              <a:ext cx="10292658" cy="855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t">
              <a:spAutoFit/>
            </a:bodyPr>
            <a:lstStyle>
              <a:lvl1pPr>
                <a:lnSpc>
                  <a:spcPct val="130000"/>
                </a:lnSpc>
                <a:defRPr sz="2000">
                  <a:latin typeface="微软雅黑"/>
                  <a:ea typeface="微软雅黑"/>
                  <a:cs typeface="微软雅黑"/>
                  <a:sym typeface="微软雅黑"/>
                </a:defRPr>
              </a:lvl1pPr>
            </a:lstStyle>
            <a:p>
              <a:r>
                <a:rPr sz="1500" dirty="0" err="1"/>
                <a:t>指用内部的原始单据体现的费用，比如用工资表体现的工资费用；用折旧表体现的折旧费用</a:t>
              </a:r>
              <a:r>
                <a:rPr sz="1500" dirty="0"/>
                <a:t>； </a:t>
              </a:r>
            </a:p>
          </p:txBody>
        </p:sp>
      </p:grpSp>
      <p:grpSp>
        <p:nvGrpSpPr>
          <p:cNvPr id="7" name="圆角矩形 3">
            <a:extLst>
              <a:ext uri="{FF2B5EF4-FFF2-40B4-BE49-F238E27FC236}">
                <a16:creationId xmlns:a16="http://schemas.microsoft.com/office/drawing/2014/main" id="{AE4DA08A-833D-7BF3-5BCA-E7A52B15FBC1}"/>
              </a:ext>
            </a:extLst>
          </p:cNvPr>
          <p:cNvGrpSpPr/>
          <p:nvPr/>
        </p:nvGrpSpPr>
        <p:grpSpPr>
          <a:xfrm>
            <a:off x="1348158" y="2486273"/>
            <a:ext cx="7744465" cy="2112616"/>
            <a:chOff x="0" y="0"/>
            <a:chExt cx="10325951" cy="2816819"/>
          </a:xfrm>
        </p:grpSpPr>
        <p:sp>
          <p:nvSpPr>
            <p:cNvPr id="8" name="圆角矩形">
              <a:extLst>
                <a:ext uri="{FF2B5EF4-FFF2-40B4-BE49-F238E27FC236}">
                  <a16:creationId xmlns:a16="http://schemas.microsoft.com/office/drawing/2014/main" id="{A05DF2CD-B898-3013-8B29-E9AD4D474A12}"/>
                </a:ext>
              </a:extLst>
            </p:cNvPr>
            <p:cNvSpPr/>
            <p:nvPr/>
          </p:nvSpPr>
          <p:spPr>
            <a:xfrm>
              <a:off x="0" y="0"/>
              <a:ext cx="10325951" cy="2816819"/>
            </a:xfrm>
            <a:prstGeom prst="roundRect">
              <a:avLst>
                <a:gd name="adj" fmla="val 16667"/>
              </a:avLst>
            </a:prstGeom>
            <a:solidFill>
              <a:srgbClr val="D5ECD3"/>
            </a:solidFill>
            <a:ln w="38100" cap="flat">
              <a:solidFill>
                <a:srgbClr val="FFFFFF"/>
              </a:solidFill>
              <a:prstDash val="solid"/>
              <a:round/>
            </a:ln>
            <a:effectLst/>
          </p:spPr>
          <p:txBody>
            <a:bodyPr wrap="square" lIns="0" tIns="0" rIns="0" bIns="0" numCol="1" anchor="t">
              <a:noAutofit/>
            </a:bodyPr>
            <a:lstStyle/>
            <a:p>
              <a:pPr>
                <a:lnSpc>
                  <a:spcPct val="130000"/>
                </a:lnSpc>
                <a:defRPr>
                  <a:solidFill>
                    <a:srgbClr val="FFFFFF"/>
                  </a:solidFill>
                </a:defRPr>
              </a:pPr>
              <a:endParaRPr sz="1350"/>
            </a:p>
          </p:txBody>
        </p:sp>
        <p:sp>
          <p:nvSpPr>
            <p:cNvPr id="9" name="指与外部供应商（产品提供商或服务提供商）、客户发生的费用。…">
              <a:extLst>
                <a:ext uri="{FF2B5EF4-FFF2-40B4-BE49-F238E27FC236}">
                  <a16:creationId xmlns:a16="http://schemas.microsoft.com/office/drawing/2014/main" id="{F11B5BA8-D7D3-EF20-B9B8-72FB5960E01D}"/>
                </a:ext>
              </a:extLst>
            </p:cNvPr>
            <p:cNvSpPr txBox="1"/>
            <p:nvPr/>
          </p:nvSpPr>
          <p:spPr>
            <a:xfrm>
              <a:off x="137505" y="137505"/>
              <a:ext cx="10050940" cy="24561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t">
              <a:spAutoFit/>
            </a:bodyPr>
            <a:lstStyle/>
            <a:p>
              <a:pPr>
                <a:lnSpc>
                  <a:spcPct val="130000"/>
                </a:lnSpc>
                <a:defRPr sz="2000">
                  <a:latin typeface="微软雅黑"/>
                  <a:ea typeface="微软雅黑"/>
                  <a:cs typeface="微软雅黑"/>
                  <a:sym typeface="微软雅黑"/>
                </a:defRPr>
              </a:pPr>
              <a:r>
                <a:rPr sz="1500" dirty="0" err="1"/>
                <a:t>指与外部供应商（产品提供商或服务提供商</a:t>
              </a:r>
              <a:r>
                <a:rPr sz="1500" dirty="0"/>
                <a:t>）、</a:t>
              </a:r>
              <a:r>
                <a:rPr sz="1500" dirty="0" err="1"/>
                <a:t>客户发生的费用</a:t>
              </a:r>
              <a:r>
                <a:rPr sz="1500" dirty="0"/>
                <a:t>。</a:t>
              </a:r>
            </a:p>
            <a:p>
              <a:pPr>
                <a:lnSpc>
                  <a:spcPct val="130000"/>
                </a:lnSpc>
                <a:defRPr sz="2000">
                  <a:latin typeface="微软雅黑"/>
                  <a:ea typeface="微软雅黑"/>
                  <a:cs typeface="微软雅黑"/>
                  <a:sym typeface="微软雅黑"/>
                </a:defRPr>
              </a:pPr>
              <a:r>
                <a:rPr sz="1500" dirty="0"/>
                <a:t>具体成为2类：</a:t>
              </a:r>
            </a:p>
            <a:p>
              <a:pPr>
                <a:lnSpc>
                  <a:spcPct val="130000"/>
                </a:lnSpc>
                <a:defRPr sz="2000">
                  <a:latin typeface="微软雅黑"/>
                  <a:ea typeface="微软雅黑"/>
                  <a:cs typeface="微软雅黑"/>
                  <a:sym typeface="微软雅黑"/>
                </a:defRPr>
              </a:pPr>
              <a:r>
                <a:rPr sz="1500" dirty="0"/>
                <a:t>1、与供应商之间的费用：比如采购成本、采购运费、咨询费、广告费、租赁费等等；</a:t>
              </a:r>
            </a:p>
            <a:p>
              <a:pPr>
                <a:lnSpc>
                  <a:spcPct val="130000"/>
                </a:lnSpc>
                <a:defRPr sz="2000">
                  <a:latin typeface="微软雅黑"/>
                  <a:ea typeface="微软雅黑"/>
                  <a:cs typeface="微软雅黑"/>
                  <a:sym typeface="微软雅黑"/>
                </a:defRPr>
              </a:pPr>
              <a:r>
                <a:rPr sz="1500" dirty="0"/>
                <a:t>2、与客户发生的费用：比如按照销售策略给予客户的市场返点、陈列费、进场费等等。</a:t>
              </a:r>
            </a:p>
            <a:p>
              <a:pPr>
                <a:lnSpc>
                  <a:spcPct val="130000"/>
                </a:lnSpc>
                <a:defRPr sz="2000">
                  <a:latin typeface="微软雅黑"/>
                  <a:ea typeface="微软雅黑"/>
                  <a:cs typeface="微软雅黑"/>
                  <a:sym typeface="微软雅黑"/>
                </a:defRPr>
              </a:pPr>
              <a:r>
                <a:rPr sz="1500" dirty="0"/>
                <a:t>     </a:t>
              </a:r>
              <a:r>
                <a:rPr sz="1500" dirty="0" err="1"/>
                <a:t>这类费用又分为：</a:t>
              </a:r>
              <a:r>
                <a:rPr sz="1500" dirty="0" err="1">
                  <a:solidFill>
                    <a:srgbClr val="FF0000"/>
                  </a:solidFill>
                </a:rPr>
                <a:t>员工报销</a:t>
              </a:r>
              <a:r>
                <a:rPr sz="1500" dirty="0" err="1"/>
                <a:t>，比如差旅费、办公费等等</a:t>
              </a:r>
              <a:r>
                <a:rPr sz="1500" dirty="0"/>
                <a:t>；</a:t>
              </a:r>
            </a:p>
            <a:p>
              <a:pPr>
                <a:lnSpc>
                  <a:spcPct val="130000"/>
                </a:lnSpc>
                <a:defRPr sz="2000">
                  <a:latin typeface="微软雅黑"/>
                  <a:ea typeface="微软雅黑"/>
                  <a:cs typeface="微软雅黑"/>
                  <a:sym typeface="微软雅黑"/>
                </a:defRPr>
              </a:pPr>
              <a:r>
                <a:rPr sz="1500" dirty="0"/>
                <a:t>                                </a:t>
              </a:r>
              <a:r>
                <a:rPr sz="1500" dirty="0" err="1"/>
                <a:t>直接支付：运费、给予客户的</a:t>
              </a:r>
              <a:r>
                <a:rPr sz="1500" dirty="0" err="1">
                  <a:solidFill>
                    <a:srgbClr val="FF0000"/>
                  </a:solidFill>
                </a:rPr>
                <a:t>市场返点、陈列费等等</a:t>
              </a:r>
              <a:endParaRPr sz="1500" dirty="0">
                <a:solidFill>
                  <a:srgbClr val="FF0000"/>
                </a:solidFill>
              </a:endParaRPr>
            </a:p>
          </p:txBody>
        </p:sp>
      </p:grpSp>
      <p:grpSp>
        <p:nvGrpSpPr>
          <p:cNvPr id="10" name="圆角矩形 5">
            <a:extLst>
              <a:ext uri="{FF2B5EF4-FFF2-40B4-BE49-F238E27FC236}">
                <a16:creationId xmlns:a16="http://schemas.microsoft.com/office/drawing/2014/main" id="{180A7855-DF97-B3C0-5C18-70FBE7AEC62D}"/>
              </a:ext>
            </a:extLst>
          </p:cNvPr>
          <p:cNvGrpSpPr/>
          <p:nvPr/>
        </p:nvGrpSpPr>
        <p:grpSpPr>
          <a:xfrm>
            <a:off x="194630" y="1177432"/>
            <a:ext cx="1034915" cy="1001881"/>
            <a:chOff x="0" y="0"/>
            <a:chExt cx="1379885" cy="1335840"/>
          </a:xfrm>
        </p:grpSpPr>
        <p:sp>
          <p:nvSpPr>
            <p:cNvPr id="11" name="圆角矩形">
              <a:extLst>
                <a:ext uri="{FF2B5EF4-FFF2-40B4-BE49-F238E27FC236}">
                  <a16:creationId xmlns:a16="http://schemas.microsoft.com/office/drawing/2014/main" id="{C54CC74B-0BEB-5649-5BF9-EB57B0D57A2F}"/>
                </a:ext>
              </a:extLst>
            </p:cNvPr>
            <p:cNvSpPr/>
            <p:nvPr/>
          </p:nvSpPr>
          <p:spPr>
            <a:xfrm>
              <a:off x="0" y="0"/>
              <a:ext cx="1379885" cy="1335840"/>
            </a:xfrm>
            <a:prstGeom prst="roundRect">
              <a:avLst>
                <a:gd name="adj" fmla="val 16667"/>
              </a:avLst>
            </a:prstGeom>
            <a:solidFill>
              <a:schemeClr val="accent2"/>
            </a:solidFill>
            <a:ln w="38100" cap="flat">
              <a:solidFill>
                <a:srgbClr val="FFFFFF"/>
              </a:solidFill>
              <a:prstDash val="solid"/>
              <a:round/>
            </a:ln>
            <a:effectLst/>
          </p:spPr>
          <p:txBody>
            <a:bodyPr wrap="square" lIns="0" tIns="0" rIns="0" bIns="0" numCol="1" anchor="ctr">
              <a:noAutofit/>
            </a:bodyPr>
            <a:lstStyle/>
            <a:p>
              <a:pPr algn="ctr">
                <a:lnSpc>
                  <a:spcPct val="130000"/>
                </a:lnSpc>
                <a:defRPr>
                  <a:solidFill>
                    <a:srgbClr val="FFFFFF"/>
                  </a:solidFill>
                </a:defRPr>
              </a:pPr>
              <a:endParaRPr sz="1350"/>
            </a:p>
          </p:txBody>
        </p:sp>
        <p:sp>
          <p:nvSpPr>
            <p:cNvPr id="12" name="内部…">
              <a:extLst>
                <a:ext uri="{FF2B5EF4-FFF2-40B4-BE49-F238E27FC236}">
                  <a16:creationId xmlns:a16="http://schemas.microsoft.com/office/drawing/2014/main" id="{FA71FCDF-40D0-3BA6-20D1-455B95FFF762}"/>
                </a:ext>
              </a:extLst>
            </p:cNvPr>
            <p:cNvSpPr txBox="1"/>
            <p:nvPr/>
          </p:nvSpPr>
          <p:spPr>
            <a:xfrm>
              <a:off x="65209" y="11693"/>
              <a:ext cx="1249466" cy="1312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ctr">
              <a:spAutoFit/>
            </a:bodyPr>
            <a:lstStyle/>
            <a:p>
              <a:pPr algn="ctr">
                <a:lnSpc>
                  <a:spcPct val="130000"/>
                </a:lnSpc>
                <a:defRPr sz="2400" b="1">
                  <a:solidFill>
                    <a:srgbClr val="FFFFFF"/>
                  </a:solidFill>
                  <a:latin typeface="微软雅黑"/>
                  <a:ea typeface="微软雅黑"/>
                  <a:cs typeface="微软雅黑"/>
                  <a:sym typeface="微软雅黑"/>
                </a:defRPr>
              </a:pPr>
              <a:r>
                <a:t>内部</a:t>
              </a:r>
            </a:p>
            <a:p>
              <a:pPr algn="ctr">
                <a:lnSpc>
                  <a:spcPct val="130000"/>
                </a:lnSpc>
                <a:defRPr sz="2400" b="1">
                  <a:solidFill>
                    <a:srgbClr val="FFFFFF"/>
                  </a:solidFill>
                  <a:latin typeface="微软雅黑"/>
                  <a:ea typeface="微软雅黑"/>
                  <a:cs typeface="微软雅黑"/>
                  <a:sym typeface="微软雅黑"/>
                </a:defRPr>
              </a:pPr>
              <a:r>
                <a:t>费用</a:t>
              </a:r>
            </a:p>
          </p:txBody>
        </p:sp>
      </p:grpSp>
      <p:grpSp>
        <p:nvGrpSpPr>
          <p:cNvPr id="13" name="圆角矩形 39">
            <a:extLst>
              <a:ext uri="{FF2B5EF4-FFF2-40B4-BE49-F238E27FC236}">
                <a16:creationId xmlns:a16="http://schemas.microsoft.com/office/drawing/2014/main" id="{DA8DBC1E-F152-DF6A-1CAE-DDF68F84B893}"/>
              </a:ext>
            </a:extLst>
          </p:cNvPr>
          <p:cNvGrpSpPr/>
          <p:nvPr/>
        </p:nvGrpSpPr>
        <p:grpSpPr>
          <a:xfrm>
            <a:off x="194630" y="2808657"/>
            <a:ext cx="1034915" cy="1001881"/>
            <a:chOff x="0" y="0"/>
            <a:chExt cx="1379885" cy="1335840"/>
          </a:xfrm>
        </p:grpSpPr>
        <p:sp>
          <p:nvSpPr>
            <p:cNvPr id="14" name="圆角矩形">
              <a:extLst>
                <a:ext uri="{FF2B5EF4-FFF2-40B4-BE49-F238E27FC236}">
                  <a16:creationId xmlns:a16="http://schemas.microsoft.com/office/drawing/2014/main" id="{72662697-7FE2-6AFA-9F59-ECD645EB6DE6}"/>
                </a:ext>
              </a:extLst>
            </p:cNvPr>
            <p:cNvSpPr/>
            <p:nvPr/>
          </p:nvSpPr>
          <p:spPr>
            <a:xfrm>
              <a:off x="0" y="0"/>
              <a:ext cx="1379885" cy="1335840"/>
            </a:xfrm>
            <a:prstGeom prst="roundRect">
              <a:avLst>
                <a:gd name="adj" fmla="val 16667"/>
              </a:avLst>
            </a:prstGeom>
            <a:solidFill>
              <a:schemeClr val="accent3"/>
            </a:solidFill>
            <a:ln w="38100" cap="flat">
              <a:solidFill>
                <a:srgbClr val="FFFFFF"/>
              </a:solidFill>
              <a:prstDash val="solid"/>
              <a:round/>
            </a:ln>
            <a:effectLst/>
          </p:spPr>
          <p:txBody>
            <a:bodyPr wrap="square" lIns="0" tIns="0" rIns="0" bIns="0" numCol="1" anchor="ctr">
              <a:noAutofit/>
            </a:bodyPr>
            <a:lstStyle/>
            <a:p>
              <a:pPr algn="ctr">
                <a:lnSpc>
                  <a:spcPct val="130000"/>
                </a:lnSpc>
                <a:defRPr>
                  <a:solidFill>
                    <a:srgbClr val="FFFFFF"/>
                  </a:solidFill>
                </a:defRPr>
              </a:pPr>
              <a:endParaRPr sz="1350"/>
            </a:p>
          </p:txBody>
        </p:sp>
        <p:sp>
          <p:nvSpPr>
            <p:cNvPr id="15" name="外部…">
              <a:extLst>
                <a:ext uri="{FF2B5EF4-FFF2-40B4-BE49-F238E27FC236}">
                  <a16:creationId xmlns:a16="http://schemas.microsoft.com/office/drawing/2014/main" id="{317A84C9-4F90-94C7-5BEF-7851B6796D77}"/>
                </a:ext>
              </a:extLst>
            </p:cNvPr>
            <p:cNvSpPr txBox="1"/>
            <p:nvPr/>
          </p:nvSpPr>
          <p:spPr>
            <a:xfrm>
              <a:off x="65209" y="11693"/>
              <a:ext cx="1249466" cy="1312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099" tIns="35099" rIns="35099" bIns="35099" numCol="1" anchor="ctr">
              <a:spAutoFit/>
            </a:bodyPr>
            <a:lstStyle/>
            <a:p>
              <a:pPr algn="ctr">
                <a:lnSpc>
                  <a:spcPct val="130000"/>
                </a:lnSpc>
                <a:defRPr sz="2400" b="1">
                  <a:solidFill>
                    <a:srgbClr val="FFFFFF"/>
                  </a:solidFill>
                  <a:latin typeface="微软雅黑"/>
                  <a:ea typeface="微软雅黑"/>
                  <a:cs typeface="微软雅黑"/>
                  <a:sym typeface="微软雅黑"/>
                </a:defRPr>
              </a:pPr>
              <a:r>
                <a:t>外部</a:t>
              </a:r>
            </a:p>
            <a:p>
              <a:pPr algn="ctr">
                <a:lnSpc>
                  <a:spcPct val="130000"/>
                </a:lnSpc>
                <a:defRPr sz="2400" b="1">
                  <a:solidFill>
                    <a:srgbClr val="FFFFFF"/>
                  </a:solidFill>
                  <a:latin typeface="微软雅黑"/>
                  <a:ea typeface="微软雅黑"/>
                  <a:cs typeface="微软雅黑"/>
                  <a:sym typeface="微软雅黑"/>
                </a:defRPr>
              </a:pPr>
              <a:r>
                <a:t>费用</a:t>
              </a:r>
            </a:p>
          </p:txBody>
        </p:sp>
      </p:grpSp>
    </p:spTree>
    <p:extLst>
      <p:ext uri="{BB962C8B-B14F-4D97-AF65-F5344CB8AC3E}">
        <p14:creationId xmlns:p14="http://schemas.microsoft.com/office/powerpoint/2010/main" val="144474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20117D-D8FA-C3CF-69A4-565FD743CB2F}"/>
              </a:ext>
            </a:extLst>
          </p:cNvPr>
          <p:cNvGrpSpPr/>
          <p:nvPr/>
        </p:nvGrpSpPr>
        <p:grpSpPr>
          <a:xfrm>
            <a:off x="2663788" y="1186756"/>
            <a:ext cx="4486058" cy="1846659"/>
            <a:chOff x="2771800" y="1097038"/>
            <a:chExt cx="4486058" cy="1846659"/>
          </a:xfrm>
        </p:grpSpPr>
        <p:sp>
          <p:nvSpPr>
            <p:cNvPr id="7" name="圆角矩形 2">
              <a:extLst>
                <a:ext uri="{FF2B5EF4-FFF2-40B4-BE49-F238E27FC236}">
                  <a16:creationId xmlns:a16="http://schemas.microsoft.com/office/drawing/2014/main" id="{F74FC8E0-DE7B-4565-8BC7-45F36FE792B6}"/>
                </a:ext>
              </a:extLst>
            </p:cNvPr>
            <p:cNvSpPr/>
            <p:nvPr/>
          </p:nvSpPr>
          <p:spPr>
            <a:xfrm>
              <a:off x="2771800" y="1097038"/>
              <a:ext cx="800149" cy="1846659"/>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a:r>
                <a:rPr lang="en-US" altLang="zh-CN" sz="6000" b="1" dirty="0">
                  <a:solidFill>
                    <a:srgbClr val="E50012"/>
                  </a:solidFill>
                  <a:latin typeface="思源黑体 HW Bold" pitchFamily="34" charset="-122"/>
                  <a:ea typeface="思源黑体 HW Bold" pitchFamily="34" charset="-122"/>
                </a:rPr>
                <a:t>02</a:t>
              </a:r>
              <a:endParaRPr lang="zh-CN" altLang="en-US" sz="6000" b="1" dirty="0">
                <a:solidFill>
                  <a:srgbClr val="E50012"/>
                </a:solidFill>
                <a:latin typeface="思源黑体 HW Bold" pitchFamily="34" charset="-122"/>
                <a:ea typeface="思源黑体 HW Bold" pitchFamily="34" charset="-122"/>
              </a:endParaRPr>
            </a:p>
          </p:txBody>
        </p:sp>
        <p:sp>
          <p:nvSpPr>
            <p:cNvPr id="9" name="TextBox 4">
              <a:extLst>
                <a:ext uri="{FF2B5EF4-FFF2-40B4-BE49-F238E27FC236}">
                  <a16:creationId xmlns:a16="http://schemas.microsoft.com/office/drawing/2014/main" id="{BA937FB6-06B4-449B-8233-DDD7E9A33202}"/>
                </a:ext>
              </a:extLst>
            </p:cNvPr>
            <p:cNvSpPr txBox="1"/>
            <p:nvPr/>
          </p:nvSpPr>
          <p:spPr>
            <a:xfrm>
              <a:off x="3995426" y="1789534"/>
              <a:ext cx="3262432" cy="461665"/>
            </a:xfrm>
            <a:prstGeom prst="rect">
              <a:avLst/>
            </a:prstGeom>
            <a:noFill/>
          </p:spPr>
          <p:txBody>
            <a:bodyPr wrap="non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商贸企业费用管理现状</a:t>
              </a:r>
            </a:p>
          </p:txBody>
        </p:sp>
        <p:cxnSp>
          <p:nvCxnSpPr>
            <p:cNvPr id="11" name="直接连接符 10">
              <a:extLst>
                <a:ext uri="{FF2B5EF4-FFF2-40B4-BE49-F238E27FC236}">
                  <a16:creationId xmlns:a16="http://schemas.microsoft.com/office/drawing/2014/main" id="{B18C0BC5-DF01-45C7-8D0F-8F870167DDC2}"/>
                </a:ext>
              </a:extLst>
            </p:cNvPr>
            <p:cNvCxnSpPr>
              <a:cxnSpLocks/>
            </p:cNvCxnSpPr>
            <p:nvPr/>
          </p:nvCxnSpPr>
          <p:spPr>
            <a:xfrm>
              <a:off x="3783943" y="1716683"/>
              <a:ext cx="0" cy="607368"/>
            </a:xfrm>
            <a:prstGeom prst="line">
              <a:avLst/>
            </a:prstGeom>
            <a:ln w="38100">
              <a:solidFill>
                <a:srgbClr val="E5001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730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78BCE1-7D59-F345-8796-BBD4EAC87BC6}"/>
              </a:ext>
            </a:extLst>
          </p:cNvPr>
          <p:cNvSpPr>
            <a:spLocks noGrp="1"/>
          </p:cNvSpPr>
          <p:nvPr>
            <p:ph type="title"/>
          </p:nvPr>
        </p:nvSpPr>
        <p:spPr/>
        <p:txBody>
          <a:bodyPr/>
          <a:lstStyle/>
          <a:p>
            <a:r>
              <a:rPr lang="zh-CN" altLang="en-US" dirty="0"/>
              <a:t>商贸企业营销费用管理现状</a:t>
            </a:r>
          </a:p>
        </p:txBody>
      </p:sp>
      <p:sp>
        <p:nvSpPr>
          <p:cNvPr id="2" name="文本框 1">
            <a:extLst>
              <a:ext uri="{FF2B5EF4-FFF2-40B4-BE49-F238E27FC236}">
                <a16:creationId xmlns:a16="http://schemas.microsoft.com/office/drawing/2014/main" id="{C17497AA-6454-A731-80BB-66D1C39029F6}"/>
              </a:ext>
            </a:extLst>
          </p:cNvPr>
          <p:cNvSpPr txBox="1"/>
          <p:nvPr/>
        </p:nvSpPr>
        <p:spPr>
          <a:xfrm>
            <a:off x="522351" y="1272161"/>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进场费</a:t>
            </a:r>
          </a:p>
        </p:txBody>
      </p:sp>
      <p:sp>
        <p:nvSpPr>
          <p:cNvPr id="4" name="文本框 3">
            <a:extLst>
              <a:ext uri="{FF2B5EF4-FFF2-40B4-BE49-F238E27FC236}">
                <a16:creationId xmlns:a16="http://schemas.microsoft.com/office/drawing/2014/main" id="{F0EAF69D-5A42-1035-4B67-FEFC60C6A6F6}"/>
              </a:ext>
            </a:extLst>
          </p:cNvPr>
          <p:cNvSpPr txBox="1"/>
          <p:nvPr/>
        </p:nvSpPr>
        <p:spPr>
          <a:xfrm>
            <a:off x="522351" y="1711582"/>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陈列费</a:t>
            </a:r>
          </a:p>
        </p:txBody>
      </p:sp>
      <p:sp>
        <p:nvSpPr>
          <p:cNvPr id="5" name="文本框 4">
            <a:extLst>
              <a:ext uri="{FF2B5EF4-FFF2-40B4-BE49-F238E27FC236}">
                <a16:creationId xmlns:a16="http://schemas.microsoft.com/office/drawing/2014/main" id="{374CE16E-AA92-E134-E1EF-1A7A06E05CF8}"/>
              </a:ext>
            </a:extLst>
          </p:cNvPr>
          <p:cNvSpPr txBox="1"/>
          <p:nvPr/>
        </p:nvSpPr>
        <p:spPr>
          <a:xfrm>
            <a:off x="522351" y="2151002"/>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导购费</a:t>
            </a:r>
          </a:p>
        </p:txBody>
      </p:sp>
      <p:sp>
        <p:nvSpPr>
          <p:cNvPr id="6" name="文本框 5">
            <a:extLst>
              <a:ext uri="{FF2B5EF4-FFF2-40B4-BE49-F238E27FC236}">
                <a16:creationId xmlns:a16="http://schemas.microsoft.com/office/drawing/2014/main" id="{E847E015-7E94-9D51-8702-B09DF6A9C1FA}"/>
              </a:ext>
            </a:extLst>
          </p:cNvPr>
          <p:cNvSpPr txBox="1"/>
          <p:nvPr/>
        </p:nvSpPr>
        <p:spPr>
          <a:xfrm>
            <a:off x="522351" y="2590423"/>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折让费</a:t>
            </a:r>
          </a:p>
        </p:txBody>
      </p:sp>
      <p:sp>
        <p:nvSpPr>
          <p:cNvPr id="7" name="文本框 6">
            <a:extLst>
              <a:ext uri="{FF2B5EF4-FFF2-40B4-BE49-F238E27FC236}">
                <a16:creationId xmlns:a16="http://schemas.microsoft.com/office/drawing/2014/main" id="{670353DC-684E-356E-5EAD-6E6D8405C9B6}"/>
              </a:ext>
            </a:extLst>
          </p:cNvPr>
          <p:cNvSpPr txBox="1"/>
          <p:nvPr/>
        </p:nvSpPr>
        <p:spPr>
          <a:xfrm>
            <a:off x="1965899" y="2582944"/>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返利</a:t>
            </a:r>
          </a:p>
        </p:txBody>
      </p:sp>
      <p:sp>
        <p:nvSpPr>
          <p:cNvPr id="8" name="文本框 7">
            <a:extLst>
              <a:ext uri="{FF2B5EF4-FFF2-40B4-BE49-F238E27FC236}">
                <a16:creationId xmlns:a16="http://schemas.microsoft.com/office/drawing/2014/main" id="{BD875DF9-DB75-8C6B-5D1C-ECE0D3AB2208}"/>
              </a:ext>
            </a:extLst>
          </p:cNvPr>
          <p:cNvSpPr txBox="1"/>
          <p:nvPr/>
        </p:nvSpPr>
        <p:spPr>
          <a:xfrm>
            <a:off x="522351" y="3050646"/>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其他</a:t>
            </a:r>
            <a:r>
              <a:rPr lang="en-US" altLang="zh-CN" sz="1350" dirty="0">
                <a:solidFill>
                  <a:schemeClr val="bg1"/>
                </a:solidFill>
              </a:rPr>
              <a:t>……</a:t>
            </a:r>
            <a:endParaRPr lang="zh-CN" altLang="en-US" sz="1350" dirty="0">
              <a:solidFill>
                <a:schemeClr val="bg1"/>
              </a:solidFill>
            </a:endParaRPr>
          </a:p>
        </p:txBody>
      </p:sp>
      <p:sp>
        <p:nvSpPr>
          <p:cNvPr id="9" name="圆角矩形">
            <a:extLst>
              <a:ext uri="{FF2B5EF4-FFF2-40B4-BE49-F238E27FC236}">
                <a16:creationId xmlns:a16="http://schemas.microsoft.com/office/drawing/2014/main" id="{D9A7CF70-C447-88AD-A9BA-4FD9917E8F84}"/>
              </a:ext>
            </a:extLst>
          </p:cNvPr>
          <p:cNvSpPr/>
          <p:nvPr/>
        </p:nvSpPr>
        <p:spPr>
          <a:xfrm>
            <a:off x="3707301" y="1272161"/>
            <a:ext cx="4216122" cy="1469387"/>
          </a:xfrm>
          <a:prstGeom prst="roundRect">
            <a:avLst>
              <a:gd name="adj" fmla="val 3889"/>
            </a:avLst>
          </a:prstGeom>
          <a:solidFill>
            <a:srgbClr val="EDEEF1">
              <a:alpha val="65355"/>
            </a:srgbClr>
          </a:solidFill>
          <a:ln w="12700">
            <a:miter lim="400000"/>
          </a:ln>
        </p:spPr>
        <p:txBody>
          <a:bodyPr lIns="0" tIns="0" rIns="0" bIns="0" anchor="ctr"/>
          <a:lstStyle/>
          <a:p>
            <a:pPr>
              <a:defRPr>
                <a:latin typeface="+mj-lt"/>
                <a:ea typeface="+mj-ea"/>
                <a:cs typeface="+mj-cs"/>
                <a:sym typeface="Helvetica"/>
              </a:defRPr>
            </a:pPr>
            <a:endParaRPr sz="1350"/>
          </a:p>
        </p:txBody>
      </p:sp>
      <p:sp>
        <p:nvSpPr>
          <p:cNvPr id="10" name="文本框 74">
            <a:extLst>
              <a:ext uri="{FF2B5EF4-FFF2-40B4-BE49-F238E27FC236}">
                <a16:creationId xmlns:a16="http://schemas.microsoft.com/office/drawing/2014/main" id="{F1C32DB6-62EE-0A86-C024-1BF2FFCAB845}"/>
              </a:ext>
            </a:extLst>
          </p:cNvPr>
          <p:cNvSpPr txBox="1"/>
          <p:nvPr/>
        </p:nvSpPr>
        <p:spPr>
          <a:xfrm>
            <a:off x="3892417" y="1367412"/>
            <a:ext cx="2682590" cy="56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4300" b="1">
                <a:solidFill>
                  <a:srgbClr val="B91523"/>
                </a:solidFill>
                <a:latin typeface="NotoSansHans-Black"/>
                <a:ea typeface="NotoSansHans-Black"/>
                <a:cs typeface="NotoSansHans-Black"/>
                <a:sym typeface="NotoSansHans-Black"/>
              </a:defRPr>
            </a:lvl1pPr>
          </a:lstStyle>
          <a:p>
            <a:r>
              <a:rPr sz="3225"/>
              <a:t>15%-40%</a:t>
            </a:r>
          </a:p>
        </p:txBody>
      </p:sp>
      <p:sp>
        <p:nvSpPr>
          <p:cNvPr id="11" name="文本框 54">
            <a:extLst>
              <a:ext uri="{FF2B5EF4-FFF2-40B4-BE49-F238E27FC236}">
                <a16:creationId xmlns:a16="http://schemas.microsoft.com/office/drawing/2014/main" id="{E42B875B-5A7F-468D-E474-EE09BCE098AB}"/>
              </a:ext>
            </a:extLst>
          </p:cNvPr>
          <p:cNvSpPr txBox="1"/>
          <p:nvPr/>
        </p:nvSpPr>
        <p:spPr>
          <a:xfrm>
            <a:off x="3705523" y="935218"/>
            <a:ext cx="2932319"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b="1">
                <a:solidFill>
                  <a:srgbClr val="B91523"/>
                </a:solidFill>
                <a:latin typeface="NotoSansHans-Black"/>
                <a:ea typeface="NotoSansHans-Black"/>
                <a:cs typeface="NotoSansHans-Black"/>
                <a:sym typeface="NotoSansHans-Black"/>
              </a:defRPr>
            </a:lvl1pPr>
          </a:lstStyle>
          <a:p>
            <a:r>
              <a:rPr sz="1350" dirty="0" err="1"/>
              <a:t>解决营销费用黑洞成为企业刚需</a:t>
            </a:r>
            <a:endParaRPr sz="1350" dirty="0"/>
          </a:p>
        </p:txBody>
      </p:sp>
      <p:sp>
        <p:nvSpPr>
          <p:cNvPr id="12" name="解决费用黑洞企业刚需">
            <a:extLst>
              <a:ext uri="{FF2B5EF4-FFF2-40B4-BE49-F238E27FC236}">
                <a16:creationId xmlns:a16="http://schemas.microsoft.com/office/drawing/2014/main" id="{283F47B0-2241-9BE6-9080-C3E11CB06F1D}"/>
              </a:ext>
            </a:extLst>
          </p:cNvPr>
          <p:cNvSpPr txBox="1"/>
          <p:nvPr/>
        </p:nvSpPr>
        <p:spPr>
          <a:xfrm>
            <a:off x="6429403" y="1548982"/>
            <a:ext cx="1300354" cy="2539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a:defRPr sz="1600" b="1">
                <a:solidFill>
                  <a:srgbClr val="2E2E2E"/>
                </a:solidFill>
                <a:latin typeface="NotoSansHans-Black"/>
                <a:ea typeface="NotoSansHans-Black"/>
                <a:cs typeface="NotoSansHans-Black"/>
                <a:sym typeface="NotoSansHans-Black"/>
              </a:defRPr>
            </a:lvl1pPr>
          </a:lstStyle>
          <a:p>
            <a:r>
              <a:rPr sz="1200"/>
              <a:t>营销费用管理混乱</a:t>
            </a:r>
          </a:p>
        </p:txBody>
      </p:sp>
      <p:sp>
        <p:nvSpPr>
          <p:cNvPr id="13" name="文本框 84">
            <a:extLst>
              <a:ext uri="{FF2B5EF4-FFF2-40B4-BE49-F238E27FC236}">
                <a16:creationId xmlns:a16="http://schemas.microsoft.com/office/drawing/2014/main" id="{47FAC5C8-73CF-C689-0F96-7DD7603ED4E3}"/>
              </a:ext>
            </a:extLst>
          </p:cNvPr>
          <p:cNvSpPr txBox="1"/>
          <p:nvPr/>
        </p:nvSpPr>
        <p:spPr>
          <a:xfrm>
            <a:off x="3926609" y="1978157"/>
            <a:ext cx="3555510" cy="637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ctr">
            <a:spAutoFit/>
          </a:bodyPr>
          <a:lstStyle/>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覆盖费用+固定费用支出+财务费用10%-15%，剩余25%左右变动营销费用核算不清、费效比不清，是企业运营数据中的的黑匣子。</a:t>
            </a:r>
          </a:p>
        </p:txBody>
      </p:sp>
      <p:sp>
        <p:nvSpPr>
          <p:cNvPr id="14" name="iṥ1iḋè">
            <a:extLst>
              <a:ext uri="{FF2B5EF4-FFF2-40B4-BE49-F238E27FC236}">
                <a16:creationId xmlns:a16="http://schemas.microsoft.com/office/drawing/2014/main" id="{2FD0FD02-1FE7-3072-5DC9-4D1570543DFA}"/>
              </a:ext>
            </a:extLst>
          </p:cNvPr>
          <p:cNvSpPr txBox="1"/>
          <p:nvPr/>
        </p:nvSpPr>
        <p:spPr>
          <a:xfrm>
            <a:off x="7648393" y="925689"/>
            <a:ext cx="263999"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lvl="1">
              <a:defRPr sz="1600" b="1">
                <a:solidFill>
                  <a:srgbClr val="B91523">
                    <a:alpha val="52431"/>
                  </a:srgbClr>
                </a:solidFill>
                <a:latin typeface="NotoSansHans-Black"/>
                <a:ea typeface="NotoSansHans-Black"/>
                <a:cs typeface="NotoSansHans-Black"/>
                <a:sym typeface="NotoSansHans-Black"/>
              </a:defRPr>
            </a:pPr>
            <a:r>
              <a:rPr sz="1200"/>
              <a:t>01</a:t>
            </a:r>
          </a:p>
        </p:txBody>
      </p:sp>
      <p:grpSp>
        <p:nvGrpSpPr>
          <p:cNvPr id="15" name="成组">
            <a:extLst>
              <a:ext uri="{FF2B5EF4-FFF2-40B4-BE49-F238E27FC236}">
                <a16:creationId xmlns:a16="http://schemas.microsoft.com/office/drawing/2014/main" id="{F07ED328-292A-509C-5B20-F21ECD0CBB6F}"/>
              </a:ext>
            </a:extLst>
          </p:cNvPr>
          <p:cNvGrpSpPr/>
          <p:nvPr/>
        </p:nvGrpSpPr>
        <p:grpSpPr>
          <a:xfrm>
            <a:off x="7539600" y="2100564"/>
            <a:ext cx="651049" cy="651049"/>
            <a:chOff x="0" y="0"/>
            <a:chExt cx="868063" cy="868063"/>
          </a:xfrm>
        </p:grpSpPr>
        <p:sp>
          <p:nvSpPr>
            <p:cNvPr id="16" name="圆形">
              <a:extLst>
                <a:ext uri="{FF2B5EF4-FFF2-40B4-BE49-F238E27FC236}">
                  <a16:creationId xmlns:a16="http://schemas.microsoft.com/office/drawing/2014/main" id="{5A2F09AA-EAF7-F329-F235-6EBED971A27A}"/>
                </a:ext>
              </a:extLst>
            </p:cNvPr>
            <p:cNvSpPr/>
            <p:nvPr/>
          </p:nvSpPr>
          <p:spPr>
            <a:xfrm>
              <a:off x="0" y="0"/>
              <a:ext cx="868065" cy="868065"/>
            </a:xfrm>
            <a:prstGeom prst="ellipse">
              <a:avLst/>
            </a:prstGeom>
            <a:solidFill>
              <a:srgbClr val="BA1523"/>
            </a:solidFill>
            <a:ln w="12700" cap="flat">
              <a:noFill/>
              <a:miter lim="400000"/>
            </a:ln>
            <a:effectLst/>
          </p:spPr>
          <p:txBody>
            <a:bodyPr wrap="square" lIns="0" tIns="0" rIns="0" bIns="0" numCol="1" anchor="ctr">
              <a:noAutofit/>
            </a:bodyPr>
            <a:lstStyle/>
            <a:p>
              <a:pPr>
                <a:defRPr>
                  <a:latin typeface="+mj-lt"/>
                  <a:ea typeface="+mj-ea"/>
                  <a:cs typeface="+mj-cs"/>
                  <a:sym typeface="Helvetica"/>
                </a:defRPr>
              </a:pPr>
              <a:endParaRPr sz="1350"/>
            </a:p>
          </p:txBody>
        </p:sp>
        <p:pic>
          <p:nvPicPr>
            <p:cNvPr id="17" name="饼图 (1).png" descr="饼图 (1).png">
              <a:extLst>
                <a:ext uri="{FF2B5EF4-FFF2-40B4-BE49-F238E27FC236}">
                  <a16:creationId xmlns:a16="http://schemas.microsoft.com/office/drawing/2014/main" id="{283BE01D-1C73-3DA6-3B1B-973D3C139B7D}"/>
                </a:ext>
              </a:extLst>
            </p:cNvPr>
            <p:cNvPicPr>
              <a:picLocks noChangeAspect="1"/>
            </p:cNvPicPr>
            <p:nvPr/>
          </p:nvPicPr>
          <p:blipFill>
            <a:blip r:embed="rId2"/>
            <a:stretch>
              <a:fillRect/>
            </a:stretch>
          </p:blipFill>
          <p:spPr>
            <a:xfrm>
              <a:off x="200290" y="189307"/>
              <a:ext cx="482603" cy="482603"/>
            </a:xfrm>
            <a:prstGeom prst="rect">
              <a:avLst/>
            </a:prstGeom>
            <a:ln w="12700" cap="flat">
              <a:noFill/>
              <a:miter lim="400000"/>
            </a:ln>
            <a:effectLst/>
          </p:spPr>
        </p:pic>
      </p:grpSp>
      <p:sp>
        <p:nvSpPr>
          <p:cNvPr id="18" name="圆角矩形">
            <a:extLst>
              <a:ext uri="{FF2B5EF4-FFF2-40B4-BE49-F238E27FC236}">
                <a16:creationId xmlns:a16="http://schemas.microsoft.com/office/drawing/2014/main" id="{D620985C-399B-7FD0-1C2B-ADCA4E4244AF}"/>
              </a:ext>
            </a:extLst>
          </p:cNvPr>
          <p:cNvSpPr/>
          <p:nvPr/>
        </p:nvSpPr>
        <p:spPr>
          <a:xfrm>
            <a:off x="3705523" y="3134845"/>
            <a:ext cx="4216122" cy="1384410"/>
          </a:xfrm>
          <a:prstGeom prst="roundRect">
            <a:avLst>
              <a:gd name="adj" fmla="val 4128"/>
            </a:avLst>
          </a:prstGeom>
          <a:solidFill>
            <a:srgbClr val="EDEEF1">
              <a:alpha val="65355"/>
            </a:srgbClr>
          </a:solidFill>
          <a:ln w="12700">
            <a:miter lim="400000"/>
          </a:ln>
        </p:spPr>
        <p:txBody>
          <a:bodyPr lIns="0" tIns="0" rIns="0" bIns="0" anchor="ctr"/>
          <a:lstStyle/>
          <a:p>
            <a:pPr>
              <a:defRPr>
                <a:latin typeface="+mj-lt"/>
                <a:ea typeface="+mj-ea"/>
                <a:cs typeface="+mj-cs"/>
                <a:sym typeface="Helvetica"/>
              </a:defRPr>
            </a:pPr>
            <a:endParaRPr sz="1350"/>
          </a:p>
        </p:txBody>
      </p:sp>
      <p:sp>
        <p:nvSpPr>
          <p:cNvPr id="19" name="文本框 80">
            <a:extLst>
              <a:ext uri="{FF2B5EF4-FFF2-40B4-BE49-F238E27FC236}">
                <a16:creationId xmlns:a16="http://schemas.microsoft.com/office/drawing/2014/main" id="{A5E71BBD-4474-65E5-01C3-47FADC5C7275}"/>
              </a:ext>
            </a:extLst>
          </p:cNvPr>
          <p:cNvSpPr txBox="1"/>
          <p:nvPr/>
        </p:nvSpPr>
        <p:spPr>
          <a:xfrm>
            <a:off x="5016022" y="3256417"/>
            <a:ext cx="1818482" cy="2539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1600" b="1">
                <a:solidFill>
                  <a:srgbClr val="2E2E2E"/>
                </a:solidFill>
                <a:latin typeface="NotoSansHans-Black"/>
                <a:ea typeface="NotoSansHans-Black"/>
                <a:cs typeface="NotoSansHans-Black"/>
                <a:sym typeface="NotoSansHans-Black"/>
              </a:defRPr>
            </a:lvl1pPr>
          </a:lstStyle>
          <a:p>
            <a:r>
              <a:rPr sz="1200"/>
              <a:t>宏观环境公司战略</a:t>
            </a:r>
          </a:p>
        </p:txBody>
      </p:sp>
      <p:sp>
        <p:nvSpPr>
          <p:cNvPr id="20" name="文本框 81">
            <a:extLst>
              <a:ext uri="{FF2B5EF4-FFF2-40B4-BE49-F238E27FC236}">
                <a16:creationId xmlns:a16="http://schemas.microsoft.com/office/drawing/2014/main" id="{B4542CD5-B09C-3261-544F-36FBB6E24F31}"/>
              </a:ext>
            </a:extLst>
          </p:cNvPr>
          <p:cNvSpPr txBox="1"/>
          <p:nvPr/>
        </p:nvSpPr>
        <p:spPr>
          <a:xfrm>
            <a:off x="3869593" y="3646988"/>
            <a:ext cx="2431517" cy="637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ctr">
            <a:spAutoFit/>
          </a:bodyPr>
          <a:lstStyle/>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从财务会计向管理会计转型</a:t>
            </a:r>
          </a:p>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适合小微企业的管理会计模型</a:t>
            </a:r>
          </a:p>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企业经营数字化转型赋能企业财务人员</a:t>
            </a:r>
          </a:p>
        </p:txBody>
      </p:sp>
      <p:sp>
        <p:nvSpPr>
          <p:cNvPr id="21" name="文本框 64">
            <a:extLst>
              <a:ext uri="{FF2B5EF4-FFF2-40B4-BE49-F238E27FC236}">
                <a16:creationId xmlns:a16="http://schemas.microsoft.com/office/drawing/2014/main" id="{D6AF92B6-355E-6219-48F2-19EFE87FB3E3}"/>
              </a:ext>
            </a:extLst>
          </p:cNvPr>
          <p:cNvSpPr txBox="1"/>
          <p:nvPr/>
        </p:nvSpPr>
        <p:spPr>
          <a:xfrm>
            <a:off x="3727482" y="2830563"/>
            <a:ext cx="2139356"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b="1">
                <a:solidFill>
                  <a:srgbClr val="B91523"/>
                </a:solidFill>
                <a:latin typeface="NotoSansHans-Black"/>
                <a:ea typeface="NotoSansHans-Black"/>
                <a:cs typeface="NotoSansHans-Black"/>
                <a:sym typeface="NotoSansHans-Black"/>
              </a:defRPr>
            </a:lvl1pPr>
          </a:lstStyle>
          <a:p>
            <a:r>
              <a:rPr sz="1350"/>
              <a:t>数字赋能\职能转型</a:t>
            </a:r>
          </a:p>
        </p:txBody>
      </p:sp>
      <p:grpSp>
        <p:nvGrpSpPr>
          <p:cNvPr id="22" name="成组">
            <a:extLst>
              <a:ext uri="{FF2B5EF4-FFF2-40B4-BE49-F238E27FC236}">
                <a16:creationId xmlns:a16="http://schemas.microsoft.com/office/drawing/2014/main" id="{0266B380-89C2-A741-69DA-F90D5EE14E69}"/>
              </a:ext>
            </a:extLst>
          </p:cNvPr>
          <p:cNvGrpSpPr/>
          <p:nvPr/>
        </p:nvGrpSpPr>
        <p:grpSpPr>
          <a:xfrm>
            <a:off x="7489104" y="4001984"/>
            <a:ext cx="651049" cy="651049"/>
            <a:chOff x="0" y="0"/>
            <a:chExt cx="868063" cy="868063"/>
          </a:xfrm>
        </p:grpSpPr>
        <p:sp>
          <p:nvSpPr>
            <p:cNvPr id="23" name="圆形">
              <a:extLst>
                <a:ext uri="{FF2B5EF4-FFF2-40B4-BE49-F238E27FC236}">
                  <a16:creationId xmlns:a16="http://schemas.microsoft.com/office/drawing/2014/main" id="{BC10A8D9-DAD4-9F5C-BF63-21D54A05BD4A}"/>
                </a:ext>
              </a:extLst>
            </p:cNvPr>
            <p:cNvSpPr/>
            <p:nvPr/>
          </p:nvSpPr>
          <p:spPr>
            <a:xfrm>
              <a:off x="0" y="0"/>
              <a:ext cx="868065" cy="868065"/>
            </a:xfrm>
            <a:prstGeom prst="ellipse">
              <a:avLst/>
            </a:prstGeom>
            <a:solidFill>
              <a:srgbClr val="BA1523"/>
            </a:solidFill>
            <a:ln w="12700" cap="flat">
              <a:noFill/>
              <a:miter lim="400000"/>
            </a:ln>
            <a:effectLst/>
          </p:spPr>
          <p:txBody>
            <a:bodyPr wrap="square" lIns="0" tIns="0" rIns="0" bIns="0" numCol="1" anchor="ctr">
              <a:noAutofit/>
            </a:bodyPr>
            <a:lstStyle/>
            <a:p>
              <a:pPr>
                <a:defRPr>
                  <a:latin typeface="+mj-lt"/>
                  <a:ea typeface="+mj-ea"/>
                  <a:cs typeface="+mj-cs"/>
                  <a:sym typeface="Helvetica"/>
                </a:defRPr>
              </a:pPr>
              <a:endParaRPr sz="1350"/>
            </a:p>
          </p:txBody>
        </p:sp>
        <p:pic>
          <p:nvPicPr>
            <p:cNvPr id="24" name="火箭 (1).png" descr="火箭 (1).png">
              <a:extLst>
                <a:ext uri="{FF2B5EF4-FFF2-40B4-BE49-F238E27FC236}">
                  <a16:creationId xmlns:a16="http://schemas.microsoft.com/office/drawing/2014/main" id="{4686969B-E697-195B-BE85-147FD63A4CED}"/>
                </a:ext>
              </a:extLst>
            </p:cNvPr>
            <p:cNvPicPr>
              <a:picLocks noChangeAspect="1"/>
            </p:cNvPicPr>
            <p:nvPr/>
          </p:nvPicPr>
          <p:blipFill>
            <a:blip r:embed="rId3"/>
            <a:stretch>
              <a:fillRect/>
            </a:stretch>
          </p:blipFill>
          <p:spPr>
            <a:xfrm>
              <a:off x="97481" y="110180"/>
              <a:ext cx="647703" cy="647703"/>
            </a:xfrm>
            <a:prstGeom prst="rect">
              <a:avLst/>
            </a:prstGeom>
            <a:ln w="12700" cap="flat">
              <a:noFill/>
              <a:miter lim="400000"/>
            </a:ln>
            <a:effectLst/>
          </p:spPr>
        </p:pic>
      </p:grpSp>
      <p:sp>
        <p:nvSpPr>
          <p:cNvPr id="25" name="iṥ1iḋè">
            <a:extLst>
              <a:ext uri="{FF2B5EF4-FFF2-40B4-BE49-F238E27FC236}">
                <a16:creationId xmlns:a16="http://schemas.microsoft.com/office/drawing/2014/main" id="{0D249AFB-2B08-80B8-8065-333A244DAD06}"/>
              </a:ext>
            </a:extLst>
          </p:cNvPr>
          <p:cNvSpPr txBox="1"/>
          <p:nvPr/>
        </p:nvSpPr>
        <p:spPr>
          <a:xfrm>
            <a:off x="7648393" y="2878312"/>
            <a:ext cx="263999"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lvl="1">
              <a:defRPr sz="1600" b="1">
                <a:solidFill>
                  <a:srgbClr val="B91523">
                    <a:alpha val="52431"/>
                  </a:srgbClr>
                </a:solidFill>
                <a:latin typeface="NotoSansHans-Black"/>
                <a:ea typeface="NotoSansHans-Black"/>
                <a:cs typeface="NotoSansHans-Black"/>
                <a:sym typeface="NotoSansHans-Black"/>
              </a:defRPr>
            </a:pPr>
            <a:r>
              <a:rPr sz="1200" dirty="0"/>
              <a:t>02</a:t>
            </a:r>
          </a:p>
        </p:txBody>
      </p:sp>
      <p:sp>
        <p:nvSpPr>
          <p:cNvPr id="26" name="文本框 25">
            <a:extLst>
              <a:ext uri="{FF2B5EF4-FFF2-40B4-BE49-F238E27FC236}">
                <a16:creationId xmlns:a16="http://schemas.microsoft.com/office/drawing/2014/main" id="{67ECC1DE-8695-D988-4F08-14A4EA063E18}"/>
              </a:ext>
            </a:extLst>
          </p:cNvPr>
          <p:cNvSpPr txBox="1"/>
          <p:nvPr/>
        </p:nvSpPr>
        <p:spPr>
          <a:xfrm>
            <a:off x="1965899" y="1268281"/>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促销费</a:t>
            </a:r>
          </a:p>
        </p:txBody>
      </p:sp>
      <p:sp>
        <p:nvSpPr>
          <p:cNvPr id="27" name="文本框 26">
            <a:extLst>
              <a:ext uri="{FF2B5EF4-FFF2-40B4-BE49-F238E27FC236}">
                <a16:creationId xmlns:a16="http://schemas.microsoft.com/office/drawing/2014/main" id="{B8D73405-0876-811D-EEDC-9FE6D51ECB0C}"/>
              </a:ext>
            </a:extLst>
          </p:cNvPr>
          <p:cNvSpPr txBox="1"/>
          <p:nvPr/>
        </p:nvSpPr>
        <p:spPr>
          <a:xfrm>
            <a:off x="1965899" y="1711582"/>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堆头费</a:t>
            </a:r>
          </a:p>
        </p:txBody>
      </p:sp>
      <p:sp>
        <p:nvSpPr>
          <p:cNvPr id="28" name="文本框 27">
            <a:extLst>
              <a:ext uri="{FF2B5EF4-FFF2-40B4-BE49-F238E27FC236}">
                <a16:creationId xmlns:a16="http://schemas.microsoft.com/office/drawing/2014/main" id="{AD439896-D83F-390C-1794-D9757E493246}"/>
              </a:ext>
            </a:extLst>
          </p:cNvPr>
          <p:cNvSpPr txBox="1"/>
          <p:nvPr/>
        </p:nvSpPr>
        <p:spPr>
          <a:xfrm>
            <a:off x="1965899" y="2151002"/>
            <a:ext cx="1061720" cy="300082"/>
          </a:xfrm>
          <a:prstGeom prst="rect">
            <a:avLst/>
          </a:prstGeom>
          <a:solidFill>
            <a:srgbClr val="E50012"/>
          </a:solidFill>
        </p:spPr>
        <p:txBody>
          <a:bodyPr wrap="square" rtlCol="0">
            <a:spAutoFit/>
          </a:bodyPr>
          <a:lstStyle/>
          <a:p>
            <a:pPr algn="ctr"/>
            <a:r>
              <a:rPr lang="zh-CN" altLang="en-US" sz="1350" dirty="0">
                <a:solidFill>
                  <a:schemeClr val="bg1"/>
                </a:solidFill>
              </a:rPr>
              <a:t>物料费</a:t>
            </a:r>
          </a:p>
        </p:txBody>
      </p:sp>
      <p:sp>
        <p:nvSpPr>
          <p:cNvPr id="29" name="文本框 28">
            <a:extLst>
              <a:ext uri="{FF2B5EF4-FFF2-40B4-BE49-F238E27FC236}">
                <a16:creationId xmlns:a16="http://schemas.microsoft.com/office/drawing/2014/main" id="{FC01A44C-3DD5-FA73-B7EB-71C6F93CC3B9}"/>
              </a:ext>
            </a:extLst>
          </p:cNvPr>
          <p:cNvSpPr txBox="1"/>
          <p:nvPr/>
        </p:nvSpPr>
        <p:spPr>
          <a:xfrm>
            <a:off x="499070" y="3594341"/>
            <a:ext cx="3056825" cy="1177245"/>
          </a:xfrm>
          <a:prstGeom prst="rect">
            <a:avLst/>
          </a:prstGeom>
          <a:noFill/>
        </p:spPr>
        <p:txBody>
          <a:bodyPr wrap="square" rtlCol="0">
            <a:spAutoFit/>
          </a:bodyPr>
          <a:lstStyle/>
          <a:p>
            <a:r>
              <a:rPr lang="zh-CN" altLang="en-US" sz="1500" dirty="0">
                <a:solidFill>
                  <a:srgbClr val="FF0000"/>
                </a:solidFill>
                <a:latin typeface="微软雅黑" panose="020B0503020204020204" pitchFamily="34" charset="-122"/>
                <a:ea typeface="微软雅黑" panose="020B0503020204020204" pitchFamily="34" charset="-122"/>
              </a:rPr>
              <a:t>商贸企业每月平均费用单张数： </a:t>
            </a:r>
            <a:r>
              <a:rPr lang="en-US" altLang="zh-CN" sz="1500" dirty="0">
                <a:solidFill>
                  <a:srgbClr val="FF0000"/>
                </a:solidFill>
                <a:latin typeface="微软雅黑" panose="020B0503020204020204" pitchFamily="34" charset="-122"/>
                <a:ea typeface="微软雅黑" panose="020B0503020204020204" pitchFamily="34" charset="-122"/>
              </a:rPr>
              <a:t>					</a:t>
            </a:r>
            <a:r>
              <a:rPr lang="en-US" altLang="zh-CN" sz="2700" i="1" dirty="0">
                <a:solidFill>
                  <a:srgbClr val="FF0000"/>
                </a:solidFill>
                <a:latin typeface="微软雅黑" panose="020B0503020204020204" pitchFamily="34" charset="-122"/>
                <a:ea typeface="微软雅黑" panose="020B0503020204020204" pitchFamily="34" charset="-122"/>
              </a:rPr>
              <a:t>500+</a:t>
            </a:r>
          </a:p>
          <a:p>
            <a:endParaRPr lang="en-US" altLang="zh-CN" sz="1350" dirty="0"/>
          </a:p>
        </p:txBody>
      </p:sp>
    </p:spTree>
    <p:extLst>
      <p:ext uri="{BB962C8B-B14F-4D97-AF65-F5344CB8AC3E}">
        <p14:creationId xmlns:p14="http://schemas.microsoft.com/office/powerpoint/2010/main" val="390298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62723-4896-DAB2-B539-CB4B3F1329A1}"/>
              </a:ext>
            </a:extLst>
          </p:cNvPr>
          <p:cNvSpPr>
            <a:spLocks noGrp="1"/>
          </p:cNvSpPr>
          <p:nvPr>
            <p:ph type="title"/>
          </p:nvPr>
        </p:nvSpPr>
        <p:spPr/>
        <p:txBody>
          <a:bodyPr/>
          <a:lstStyle/>
          <a:p>
            <a:r>
              <a:rPr lang="zh-CN" altLang="en-US" dirty="0"/>
              <a:t>商贸企业费用管理痛点</a:t>
            </a:r>
          </a:p>
        </p:txBody>
      </p:sp>
      <p:grpSp>
        <p:nvGrpSpPr>
          <p:cNvPr id="3" name="组合 25">
            <a:extLst>
              <a:ext uri="{FF2B5EF4-FFF2-40B4-BE49-F238E27FC236}">
                <a16:creationId xmlns:a16="http://schemas.microsoft.com/office/drawing/2014/main" id="{FF4913FF-6C18-EB31-900F-CFFC8350ED3C}"/>
              </a:ext>
            </a:extLst>
          </p:cNvPr>
          <p:cNvGrpSpPr/>
          <p:nvPr/>
        </p:nvGrpSpPr>
        <p:grpSpPr>
          <a:xfrm>
            <a:off x="3322731" y="1660086"/>
            <a:ext cx="2450404" cy="2696887"/>
            <a:chOff x="106426" y="0"/>
            <a:chExt cx="3267204" cy="3595848"/>
          </a:xfrm>
        </p:grpSpPr>
        <p:sp>
          <p:nvSpPr>
            <p:cNvPr id="4" name="任意多边形 26">
              <a:extLst>
                <a:ext uri="{FF2B5EF4-FFF2-40B4-BE49-F238E27FC236}">
                  <a16:creationId xmlns:a16="http://schemas.microsoft.com/office/drawing/2014/main" id="{633BCAB1-5773-D22B-EA5E-C1F5C9DAAF87}"/>
                </a:ext>
              </a:extLst>
            </p:cNvPr>
            <p:cNvSpPr/>
            <p:nvPr/>
          </p:nvSpPr>
          <p:spPr>
            <a:xfrm rot="5400000">
              <a:off x="1178974" y="197787"/>
              <a:ext cx="1121892" cy="726317"/>
            </a:xfrm>
            <a:custGeom>
              <a:avLst/>
              <a:gdLst/>
              <a:ahLst/>
              <a:cxnLst>
                <a:cxn ang="0">
                  <a:pos x="wd2" y="hd2"/>
                </a:cxn>
                <a:cxn ang="5400000">
                  <a:pos x="wd2" y="hd2"/>
                </a:cxn>
                <a:cxn ang="10800000">
                  <a:pos x="wd2" y="hd2"/>
                </a:cxn>
                <a:cxn ang="16200000">
                  <a:pos x="wd2" y="hd2"/>
                </a:cxn>
              </a:cxnLst>
              <a:rect l="0" t="0" r="r" b="b"/>
              <a:pathLst>
                <a:path w="21525" h="21600" extrusionOk="0">
                  <a:moveTo>
                    <a:pt x="6968" y="0"/>
                  </a:moveTo>
                  <a:cubicBezTo>
                    <a:pt x="9854" y="0"/>
                    <a:pt x="12330" y="2720"/>
                    <a:pt x="13388" y="6596"/>
                  </a:cubicBezTo>
                  <a:lnTo>
                    <a:pt x="13707" y="8191"/>
                  </a:lnTo>
                  <a:lnTo>
                    <a:pt x="13765" y="8191"/>
                  </a:lnTo>
                  <a:cubicBezTo>
                    <a:pt x="13860" y="8191"/>
                    <a:pt x="13986" y="8191"/>
                    <a:pt x="14156" y="8191"/>
                  </a:cubicBezTo>
                  <a:lnTo>
                    <a:pt x="14704" y="8191"/>
                  </a:lnTo>
                  <a:cubicBezTo>
                    <a:pt x="14852" y="8191"/>
                    <a:pt x="15089" y="8191"/>
                    <a:pt x="15467" y="8191"/>
                  </a:cubicBezTo>
                  <a:lnTo>
                    <a:pt x="15740" y="8191"/>
                  </a:lnTo>
                  <a:cubicBezTo>
                    <a:pt x="16041" y="8191"/>
                    <a:pt x="16642" y="8191"/>
                    <a:pt x="17844" y="8191"/>
                  </a:cubicBezTo>
                  <a:cubicBezTo>
                    <a:pt x="18294" y="8191"/>
                    <a:pt x="18670" y="7711"/>
                    <a:pt x="18670" y="6993"/>
                  </a:cubicBezTo>
                  <a:cubicBezTo>
                    <a:pt x="18670" y="6543"/>
                    <a:pt x="18758" y="6281"/>
                    <a:pt x="18897" y="6294"/>
                  </a:cubicBezTo>
                  <a:cubicBezTo>
                    <a:pt x="18981" y="6302"/>
                    <a:pt x="19083" y="6409"/>
                    <a:pt x="19196" y="6633"/>
                  </a:cubicBezTo>
                  <a:cubicBezTo>
                    <a:pt x="19196" y="6633"/>
                    <a:pt x="19196" y="6633"/>
                    <a:pt x="21300" y="9868"/>
                  </a:cubicBezTo>
                  <a:cubicBezTo>
                    <a:pt x="21600" y="10347"/>
                    <a:pt x="21600" y="11185"/>
                    <a:pt x="21300" y="11665"/>
                  </a:cubicBezTo>
                  <a:lnTo>
                    <a:pt x="19196" y="15019"/>
                  </a:lnTo>
                  <a:cubicBezTo>
                    <a:pt x="18895" y="15498"/>
                    <a:pt x="18670" y="15378"/>
                    <a:pt x="18670" y="14659"/>
                  </a:cubicBezTo>
                  <a:cubicBezTo>
                    <a:pt x="18670" y="13941"/>
                    <a:pt x="18294" y="13342"/>
                    <a:pt x="17844" y="13342"/>
                  </a:cubicBezTo>
                  <a:cubicBezTo>
                    <a:pt x="17844" y="13342"/>
                    <a:pt x="17844" y="13342"/>
                    <a:pt x="15863" y="13342"/>
                  </a:cubicBezTo>
                  <a:lnTo>
                    <a:pt x="15567" y="13342"/>
                  </a:lnTo>
                  <a:cubicBezTo>
                    <a:pt x="15419" y="13342"/>
                    <a:pt x="15254" y="13342"/>
                    <a:pt x="15070" y="13342"/>
                  </a:cubicBezTo>
                  <a:lnTo>
                    <a:pt x="13721" y="13342"/>
                  </a:lnTo>
                  <a:lnTo>
                    <a:pt x="13388" y="15004"/>
                  </a:lnTo>
                  <a:cubicBezTo>
                    <a:pt x="12330" y="18880"/>
                    <a:pt x="9854" y="21600"/>
                    <a:pt x="6968" y="21600"/>
                  </a:cubicBezTo>
                  <a:cubicBezTo>
                    <a:pt x="3120" y="21600"/>
                    <a:pt x="0" y="16765"/>
                    <a:pt x="0" y="10800"/>
                  </a:cubicBezTo>
                  <a:cubicBezTo>
                    <a:pt x="0" y="4835"/>
                    <a:pt x="3120" y="0"/>
                    <a:pt x="6968" y="0"/>
                  </a:cubicBezTo>
                  <a:close/>
                </a:path>
              </a:pathLst>
            </a:custGeom>
            <a:solidFill>
              <a:srgbClr val="EEEEEE"/>
            </a:solidFill>
            <a:ln w="12700" cap="flat">
              <a:noFill/>
              <a:miter lim="400000"/>
            </a:ln>
            <a:effectLst>
              <a:outerShdw blurRad="127000" dist="50800" dir="2700000" rotWithShape="0">
                <a:srgbClr val="000000">
                  <a:alpha val="30000"/>
                </a:srgbClr>
              </a:outerShdw>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5" name="椭圆 27">
              <a:extLst>
                <a:ext uri="{FF2B5EF4-FFF2-40B4-BE49-F238E27FC236}">
                  <a16:creationId xmlns:a16="http://schemas.microsoft.com/office/drawing/2014/main" id="{CEEDE146-24E1-393F-0D68-F1293DFE9BB9}"/>
                </a:ext>
              </a:extLst>
            </p:cNvPr>
            <p:cNvSpPr/>
            <p:nvPr/>
          </p:nvSpPr>
          <p:spPr>
            <a:xfrm>
              <a:off x="1456837" y="76175"/>
              <a:ext cx="565973" cy="565973"/>
            </a:xfrm>
            <a:prstGeom prst="ellipse">
              <a:avLst/>
            </a:prstGeom>
            <a:solidFill>
              <a:srgbClr val="C8161D"/>
            </a:solidFill>
            <a:ln w="19050" cap="flat">
              <a:solidFill>
                <a:srgbClr val="E7E7E7"/>
              </a:solidFill>
              <a:prstDash val="solid"/>
              <a:round/>
            </a:ln>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6" name="任意多边形 28">
              <a:extLst>
                <a:ext uri="{FF2B5EF4-FFF2-40B4-BE49-F238E27FC236}">
                  <a16:creationId xmlns:a16="http://schemas.microsoft.com/office/drawing/2014/main" id="{8EE8393D-902B-02E2-0826-92B2D725F38D}"/>
                </a:ext>
              </a:extLst>
            </p:cNvPr>
            <p:cNvSpPr/>
            <p:nvPr/>
          </p:nvSpPr>
          <p:spPr>
            <a:xfrm rot="5400000" flipH="1">
              <a:off x="1178974" y="2671743"/>
              <a:ext cx="1121892" cy="726317"/>
            </a:xfrm>
            <a:custGeom>
              <a:avLst/>
              <a:gdLst/>
              <a:ahLst/>
              <a:cxnLst>
                <a:cxn ang="0">
                  <a:pos x="wd2" y="hd2"/>
                </a:cxn>
                <a:cxn ang="5400000">
                  <a:pos x="wd2" y="hd2"/>
                </a:cxn>
                <a:cxn ang="10800000">
                  <a:pos x="wd2" y="hd2"/>
                </a:cxn>
                <a:cxn ang="16200000">
                  <a:pos x="wd2" y="hd2"/>
                </a:cxn>
              </a:cxnLst>
              <a:rect l="0" t="0" r="r" b="b"/>
              <a:pathLst>
                <a:path w="21525" h="21600" extrusionOk="0">
                  <a:moveTo>
                    <a:pt x="6968" y="0"/>
                  </a:moveTo>
                  <a:cubicBezTo>
                    <a:pt x="9854" y="0"/>
                    <a:pt x="12330" y="2720"/>
                    <a:pt x="13388" y="6596"/>
                  </a:cubicBezTo>
                  <a:lnTo>
                    <a:pt x="13707" y="8191"/>
                  </a:lnTo>
                  <a:lnTo>
                    <a:pt x="13765" y="8191"/>
                  </a:lnTo>
                  <a:cubicBezTo>
                    <a:pt x="13860" y="8191"/>
                    <a:pt x="13986" y="8191"/>
                    <a:pt x="14156" y="8191"/>
                  </a:cubicBezTo>
                  <a:lnTo>
                    <a:pt x="14704" y="8191"/>
                  </a:lnTo>
                  <a:cubicBezTo>
                    <a:pt x="14852" y="8191"/>
                    <a:pt x="15089" y="8191"/>
                    <a:pt x="15467" y="8191"/>
                  </a:cubicBezTo>
                  <a:lnTo>
                    <a:pt x="15740" y="8191"/>
                  </a:lnTo>
                  <a:cubicBezTo>
                    <a:pt x="16041" y="8191"/>
                    <a:pt x="16642" y="8191"/>
                    <a:pt x="17844" y="8191"/>
                  </a:cubicBezTo>
                  <a:cubicBezTo>
                    <a:pt x="18294" y="8191"/>
                    <a:pt x="18670" y="7711"/>
                    <a:pt x="18670" y="6993"/>
                  </a:cubicBezTo>
                  <a:cubicBezTo>
                    <a:pt x="18670" y="6543"/>
                    <a:pt x="18758" y="6281"/>
                    <a:pt x="18897" y="6294"/>
                  </a:cubicBezTo>
                  <a:cubicBezTo>
                    <a:pt x="18981" y="6302"/>
                    <a:pt x="19083" y="6409"/>
                    <a:pt x="19196" y="6633"/>
                  </a:cubicBezTo>
                  <a:cubicBezTo>
                    <a:pt x="19196" y="6633"/>
                    <a:pt x="19196" y="6633"/>
                    <a:pt x="21300" y="9868"/>
                  </a:cubicBezTo>
                  <a:cubicBezTo>
                    <a:pt x="21600" y="10347"/>
                    <a:pt x="21600" y="11185"/>
                    <a:pt x="21300" y="11665"/>
                  </a:cubicBezTo>
                  <a:lnTo>
                    <a:pt x="19196" y="15019"/>
                  </a:lnTo>
                  <a:cubicBezTo>
                    <a:pt x="18895" y="15498"/>
                    <a:pt x="18670" y="15378"/>
                    <a:pt x="18670" y="14659"/>
                  </a:cubicBezTo>
                  <a:cubicBezTo>
                    <a:pt x="18670" y="13941"/>
                    <a:pt x="18294" y="13342"/>
                    <a:pt x="17844" y="13342"/>
                  </a:cubicBezTo>
                  <a:cubicBezTo>
                    <a:pt x="17844" y="13342"/>
                    <a:pt x="17844" y="13342"/>
                    <a:pt x="15863" y="13342"/>
                  </a:cubicBezTo>
                  <a:lnTo>
                    <a:pt x="15567" y="13342"/>
                  </a:lnTo>
                  <a:cubicBezTo>
                    <a:pt x="15419" y="13342"/>
                    <a:pt x="15254" y="13342"/>
                    <a:pt x="15070" y="13342"/>
                  </a:cubicBezTo>
                  <a:lnTo>
                    <a:pt x="13721" y="13342"/>
                  </a:lnTo>
                  <a:lnTo>
                    <a:pt x="13388" y="15004"/>
                  </a:lnTo>
                  <a:cubicBezTo>
                    <a:pt x="12330" y="18880"/>
                    <a:pt x="9854" y="21600"/>
                    <a:pt x="6968" y="21600"/>
                  </a:cubicBezTo>
                  <a:cubicBezTo>
                    <a:pt x="3120" y="21600"/>
                    <a:pt x="0" y="16765"/>
                    <a:pt x="0" y="10800"/>
                  </a:cubicBezTo>
                  <a:cubicBezTo>
                    <a:pt x="0" y="4835"/>
                    <a:pt x="3120" y="0"/>
                    <a:pt x="6968" y="0"/>
                  </a:cubicBezTo>
                  <a:close/>
                </a:path>
              </a:pathLst>
            </a:custGeom>
            <a:solidFill>
              <a:srgbClr val="EEEEEE"/>
            </a:solidFill>
            <a:ln w="12700" cap="flat">
              <a:noFill/>
              <a:miter lim="400000"/>
            </a:ln>
            <a:effectLst>
              <a:outerShdw blurRad="127000" dist="50800" dir="2700000" rotWithShape="0">
                <a:srgbClr val="000000">
                  <a:alpha val="30000"/>
                </a:srgbClr>
              </a:outerShdw>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7" name="椭圆 29">
              <a:extLst>
                <a:ext uri="{FF2B5EF4-FFF2-40B4-BE49-F238E27FC236}">
                  <a16:creationId xmlns:a16="http://schemas.microsoft.com/office/drawing/2014/main" id="{F703E6BC-67EC-1AE7-3CAE-83ABF9DD676F}"/>
                </a:ext>
              </a:extLst>
            </p:cNvPr>
            <p:cNvSpPr/>
            <p:nvPr/>
          </p:nvSpPr>
          <p:spPr>
            <a:xfrm>
              <a:off x="1456837" y="2953700"/>
              <a:ext cx="565973" cy="565973"/>
            </a:xfrm>
            <a:prstGeom prst="ellipse">
              <a:avLst/>
            </a:prstGeom>
            <a:solidFill>
              <a:srgbClr val="C8161D"/>
            </a:solidFill>
            <a:ln w="19050" cap="flat">
              <a:solidFill>
                <a:srgbClr val="E7E7E7"/>
              </a:solidFill>
              <a:prstDash val="solid"/>
              <a:round/>
            </a:ln>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8" name="任意多边形 30">
              <a:extLst>
                <a:ext uri="{FF2B5EF4-FFF2-40B4-BE49-F238E27FC236}">
                  <a16:creationId xmlns:a16="http://schemas.microsoft.com/office/drawing/2014/main" id="{BAA4B817-7765-7304-A530-ED934CE41D0A}"/>
                </a:ext>
              </a:extLst>
            </p:cNvPr>
            <p:cNvSpPr/>
            <p:nvPr/>
          </p:nvSpPr>
          <p:spPr>
            <a:xfrm rot="12600000">
              <a:off x="2251738" y="2055018"/>
              <a:ext cx="1121892" cy="726317"/>
            </a:xfrm>
            <a:custGeom>
              <a:avLst/>
              <a:gdLst/>
              <a:ahLst/>
              <a:cxnLst>
                <a:cxn ang="0">
                  <a:pos x="wd2" y="hd2"/>
                </a:cxn>
                <a:cxn ang="5400000">
                  <a:pos x="wd2" y="hd2"/>
                </a:cxn>
                <a:cxn ang="10800000">
                  <a:pos x="wd2" y="hd2"/>
                </a:cxn>
                <a:cxn ang="16200000">
                  <a:pos x="wd2" y="hd2"/>
                </a:cxn>
              </a:cxnLst>
              <a:rect l="0" t="0" r="r" b="b"/>
              <a:pathLst>
                <a:path w="21525" h="21600" extrusionOk="0">
                  <a:moveTo>
                    <a:pt x="6968" y="0"/>
                  </a:moveTo>
                  <a:cubicBezTo>
                    <a:pt x="9854" y="0"/>
                    <a:pt x="12330" y="2720"/>
                    <a:pt x="13388" y="6596"/>
                  </a:cubicBezTo>
                  <a:lnTo>
                    <a:pt x="13707" y="8191"/>
                  </a:lnTo>
                  <a:lnTo>
                    <a:pt x="13765" y="8191"/>
                  </a:lnTo>
                  <a:cubicBezTo>
                    <a:pt x="13860" y="8191"/>
                    <a:pt x="13986" y="8191"/>
                    <a:pt x="14156" y="8191"/>
                  </a:cubicBezTo>
                  <a:lnTo>
                    <a:pt x="14704" y="8191"/>
                  </a:lnTo>
                  <a:cubicBezTo>
                    <a:pt x="14852" y="8191"/>
                    <a:pt x="15089" y="8191"/>
                    <a:pt x="15467" y="8191"/>
                  </a:cubicBezTo>
                  <a:lnTo>
                    <a:pt x="15740" y="8191"/>
                  </a:lnTo>
                  <a:cubicBezTo>
                    <a:pt x="16041" y="8191"/>
                    <a:pt x="16642" y="8191"/>
                    <a:pt x="17844" y="8191"/>
                  </a:cubicBezTo>
                  <a:cubicBezTo>
                    <a:pt x="18294" y="8191"/>
                    <a:pt x="18670" y="7711"/>
                    <a:pt x="18670" y="6993"/>
                  </a:cubicBezTo>
                  <a:cubicBezTo>
                    <a:pt x="18670" y="6543"/>
                    <a:pt x="18758" y="6281"/>
                    <a:pt x="18897" y="6294"/>
                  </a:cubicBezTo>
                  <a:cubicBezTo>
                    <a:pt x="18981" y="6302"/>
                    <a:pt x="19083" y="6409"/>
                    <a:pt x="19196" y="6633"/>
                  </a:cubicBezTo>
                  <a:cubicBezTo>
                    <a:pt x="19196" y="6633"/>
                    <a:pt x="19196" y="6633"/>
                    <a:pt x="21300" y="9868"/>
                  </a:cubicBezTo>
                  <a:cubicBezTo>
                    <a:pt x="21600" y="10347"/>
                    <a:pt x="21600" y="11185"/>
                    <a:pt x="21300" y="11665"/>
                  </a:cubicBezTo>
                  <a:lnTo>
                    <a:pt x="19196" y="15019"/>
                  </a:lnTo>
                  <a:cubicBezTo>
                    <a:pt x="18895" y="15498"/>
                    <a:pt x="18670" y="15378"/>
                    <a:pt x="18670" y="14659"/>
                  </a:cubicBezTo>
                  <a:cubicBezTo>
                    <a:pt x="18670" y="13941"/>
                    <a:pt x="18294" y="13342"/>
                    <a:pt x="17844" y="13342"/>
                  </a:cubicBezTo>
                  <a:cubicBezTo>
                    <a:pt x="17844" y="13342"/>
                    <a:pt x="17844" y="13342"/>
                    <a:pt x="15863" y="13342"/>
                  </a:cubicBezTo>
                  <a:lnTo>
                    <a:pt x="15567" y="13342"/>
                  </a:lnTo>
                  <a:cubicBezTo>
                    <a:pt x="15419" y="13342"/>
                    <a:pt x="15254" y="13342"/>
                    <a:pt x="15070" y="13342"/>
                  </a:cubicBezTo>
                  <a:lnTo>
                    <a:pt x="13721" y="13342"/>
                  </a:lnTo>
                  <a:lnTo>
                    <a:pt x="13388" y="15004"/>
                  </a:lnTo>
                  <a:cubicBezTo>
                    <a:pt x="12330" y="18880"/>
                    <a:pt x="9854" y="21600"/>
                    <a:pt x="6968" y="21600"/>
                  </a:cubicBezTo>
                  <a:cubicBezTo>
                    <a:pt x="3120" y="21600"/>
                    <a:pt x="0" y="16765"/>
                    <a:pt x="0" y="10800"/>
                  </a:cubicBezTo>
                  <a:cubicBezTo>
                    <a:pt x="0" y="4835"/>
                    <a:pt x="3120" y="0"/>
                    <a:pt x="6968" y="0"/>
                  </a:cubicBezTo>
                  <a:close/>
                </a:path>
              </a:pathLst>
            </a:custGeom>
            <a:solidFill>
              <a:srgbClr val="F6F6F6"/>
            </a:solidFill>
            <a:ln w="12700" cap="flat">
              <a:noFill/>
              <a:miter lim="400000"/>
            </a:ln>
            <a:effectLst>
              <a:outerShdw blurRad="127000" dist="50800" dir="2700000" rotWithShape="0">
                <a:srgbClr val="000000">
                  <a:alpha val="30000"/>
                </a:srgbClr>
              </a:outerShdw>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9" name="椭圆 31">
              <a:extLst>
                <a:ext uri="{FF2B5EF4-FFF2-40B4-BE49-F238E27FC236}">
                  <a16:creationId xmlns:a16="http://schemas.microsoft.com/office/drawing/2014/main" id="{2C66F5CA-C2BF-FD50-6AAB-C387DDB6C0BA}"/>
                </a:ext>
              </a:extLst>
            </p:cNvPr>
            <p:cNvSpPr/>
            <p:nvPr/>
          </p:nvSpPr>
          <p:spPr>
            <a:xfrm>
              <a:off x="2704497" y="2235999"/>
              <a:ext cx="565973" cy="565973"/>
            </a:xfrm>
            <a:prstGeom prst="ellipse">
              <a:avLst/>
            </a:prstGeom>
            <a:solidFill>
              <a:srgbClr val="C8161D"/>
            </a:solidFill>
            <a:ln w="19050" cap="flat">
              <a:solidFill>
                <a:srgbClr val="E7E7E7"/>
              </a:solidFill>
              <a:prstDash val="solid"/>
              <a:round/>
            </a:ln>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0" name="任意多边形 32">
              <a:extLst>
                <a:ext uri="{FF2B5EF4-FFF2-40B4-BE49-F238E27FC236}">
                  <a16:creationId xmlns:a16="http://schemas.microsoft.com/office/drawing/2014/main" id="{95A67651-4E7B-00A3-8AAA-9BA32EAD7D28}"/>
                </a:ext>
              </a:extLst>
            </p:cNvPr>
            <p:cNvSpPr/>
            <p:nvPr/>
          </p:nvSpPr>
          <p:spPr>
            <a:xfrm rot="9000000" flipH="1">
              <a:off x="106426" y="2055018"/>
              <a:ext cx="1121891" cy="726317"/>
            </a:xfrm>
            <a:custGeom>
              <a:avLst/>
              <a:gdLst/>
              <a:ahLst/>
              <a:cxnLst>
                <a:cxn ang="0">
                  <a:pos x="wd2" y="hd2"/>
                </a:cxn>
                <a:cxn ang="5400000">
                  <a:pos x="wd2" y="hd2"/>
                </a:cxn>
                <a:cxn ang="10800000">
                  <a:pos x="wd2" y="hd2"/>
                </a:cxn>
                <a:cxn ang="16200000">
                  <a:pos x="wd2" y="hd2"/>
                </a:cxn>
              </a:cxnLst>
              <a:rect l="0" t="0" r="r" b="b"/>
              <a:pathLst>
                <a:path w="21525" h="21600" extrusionOk="0">
                  <a:moveTo>
                    <a:pt x="6968" y="0"/>
                  </a:moveTo>
                  <a:cubicBezTo>
                    <a:pt x="9854" y="0"/>
                    <a:pt x="12330" y="2720"/>
                    <a:pt x="13388" y="6596"/>
                  </a:cubicBezTo>
                  <a:lnTo>
                    <a:pt x="13707" y="8191"/>
                  </a:lnTo>
                  <a:lnTo>
                    <a:pt x="13765" y="8191"/>
                  </a:lnTo>
                  <a:cubicBezTo>
                    <a:pt x="13860" y="8191"/>
                    <a:pt x="13986" y="8191"/>
                    <a:pt x="14156" y="8191"/>
                  </a:cubicBezTo>
                  <a:lnTo>
                    <a:pt x="14704" y="8191"/>
                  </a:lnTo>
                  <a:cubicBezTo>
                    <a:pt x="14852" y="8191"/>
                    <a:pt x="15089" y="8191"/>
                    <a:pt x="15467" y="8191"/>
                  </a:cubicBezTo>
                  <a:lnTo>
                    <a:pt x="15740" y="8191"/>
                  </a:lnTo>
                  <a:cubicBezTo>
                    <a:pt x="16041" y="8191"/>
                    <a:pt x="16642" y="8191"/>
                    <a:pt x="17844" y="8191"/>
                  </a:cubicBezTo>
                  <a:cubicBezTo>
                    <a:pt x="18294" y="8191"/>
                    <a:pt x="18670" y="7711"/>
                    <a:pt x="18670" y="6993"/>
                  </a:cubicBezTo>
                  <a:cubicBezTo>
                    <a:pt x="18670" y="6543"/>
                    <a:pt x="18758" y="6281"/>
                    <a:pt x="18897" y="6294"/>
                  </a:cubicBezTo>
                  <a:cubicBezTo>
                    <a:pt x="18981" y="6302"/>
                    <a:pt x="19083" y="6409"/>
                    <a:pt x="19196" y="6633"/>
                  </a:cubicBezTo>
                  <a:cubicBezTo>
                    <a:pt x="19196" y="6633"/>
                    <a:pt x="19196" y="6633"/>
                    <a:pt x="21300" y="9868"/>
                  </a:cubicBezTo>
                  <a:cubicBezTo>
                    <a:pt x="21600" y="10347"/>
                    <a:pt x="21600" y="11185"/>
                    <a:pt x="21300" y="11665"/>
                  </a:cubicBezTo>
                  <a:lnTo>
                    <a:pt x="19196" y="15019"/>
                  </a:lnTo>
                  <a:cubicBezTo>
                    <a:pt x="18895" y="15498"/>
                    <a:pt x="18670" y="15378"/>
                    <a:pt x="18670" y="14659"/>
                  </a:cubicBezTo>
                  <a:cubicBezTo>
                    <a:pt x="18670" y="13941"/>
                    <a:pt x="18294" y="13342"/>
                    <a:pt x="17844" y="13342"/>
                  </a:cubicBezTo>
                  <a:cubicBezTo>
                    <a:pt x="17844" y="13342"/>
                    <a:pt x="17844" y="13342"/>
                    <a:pt x="15863" y="13342"/>
                  </a:cubicBezTo>
                  <a:lnTo>
                    <a:pt x="15567" y="13342"/>
                  </a:lnTo>
                  <a:cubicBezTo>
                    <a:pt x="15419" y="13342"/>
                    <a:pt x="15254" y="13342"/>
                    <a:pt x="15070" y="13342"/>
                  </a:cubicBezTo>
                  <a:lnTo>
                    <a:pt x="13721" y="13342"/>
                  </a:lnTo>
                  <a:lnTo>
                    <a:pt x="13388" y="15004"/>
                  </a:lnTo>
                  <a:cubicBezTo>
                    <a:pt x="12330" y="18880"/>
                    <a:pt x="9854" y="21600"/>
                    <a:pt x="6968" y="21600"/>
                  </a:cubicBezTo>
                  <a:cubicBezTo>
                    <a:pt x="3120" y="21600"/>
                    <a:pt x="0" y="16765"/>
                    <a:pt x="0" y="10800"/>
                  </a:cubicBezTo>
                  <a:cubicBezTo>
                    <a:pt x="0" y="4835"/>
                    <a:pt x="3120" y="0"/>
                    <a:pt x="6968" y="0"/>
                  </a:cubicBezTo>
                  <a:close/>
                </a:path>
              </a:pathLst>
            </a:custGeom>
            <a:solidFill>
              <a:srgbClr val="EEEEEE"/>
            </a:solidFill>
            <a:ln w="12700" cap="flat">
              <a:noFill/>
              <a:miter lim="400000"/>
            </a:ln>
            <a:effectLst>
              <a:outerShdw blurRad="127000" dist="50800" dir="2700000" rotWithShape="0">
                <a:srgbClr val="000000">
                  <a:alpha val="30000"/>
                </a:srgbClr>
              </a:outerShdw>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1" name="椭圆 33">
              <a:extLst>
                <a:ext uri="{FF2B5EF4-FFF2-40B4-BE49-F238E27FC236}">
                  <a16:creationId xmlns:a16="http://schemas.microsoft.com/office/drawing/2014/main" id="{962F923D-F708-2036-5AB9-8CC115DBC7F4}"/>
                </a:ext>
              </a:extLst>
            </p:cNvPr>
            <p:cNvSpPr/>
            <p:nvPr/>
          </p:nvSpPr>
          <p:spPr>
            <a:xfrm>
              <a:off x="209586" y="2235999"/>
              <a:ext cx="565973" cy="565973"/>
            </a:xfrm>
            <a:prstGeom prst="ellipse">
              <a:avLst/>
            </a:prstGeom>
            <a:solidFill>
              <a:srgbClr val="C8161D"/>
            </a:solidFill>
            <a:ln w="19050" cap="flat">
              <a:solidFill>
                <a:srgbClr val="E7E7E7"/>
              </a:solidFill>
              <a:prstDash val="solid"/>
              <a:round/>
            </a:ln>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2" name="任意多边形 34">
              <a:extLst>
                <a:ext uri="{FF2B5EF4-FFF2-40B4-BE49-F238E27FC236}">
                  <a16:creationId xmlns:a16="http://schemas.microsoft.com/office/drawing/2014/main" id="{658895BA-77A6-43AC-E8B0-4BC2DA77CD6A}"/>
                </a:ext>
              </a:extLst>
            </p:cNvPr>
            <p:cNvSpPr/>
            <p:nvPr/>
          </p:nvSpPr>
          <p:spPr>
            <a:xfrm rot="19800000" flipH="1">
              <a:off x="2251738" y="815479"/>
              <a:ext cx="1121892" cy="726317"/>
            </a:xfrm>
            <a:custGeom>
              <a:avLst/>
              <a:gdLst/>
              <a:ahLst/>
              <a:cxnLst>
                <a:cxn ang="0">
                  <a:pos x="wd2" y="hd2"/>
                </a:cxn>
                <a:cxn ang="5400000">
                  <a:pos x="wd2" y="hd2"/>
                </a:cxn>
                <a:cxn ang="10800000">
                  <a:pos x="wd2" y="hd2"/>
                </a:cxn>
                <a:cxn ang="16200000">
                  <a:pos x="wd2" y="hd2"/>
                </a:cxn>
              </a:cxnLst>
              <a:rect l="0" t="0" r="r" b="b"/>
              <a:pathLst>
                <a:path w="21525" h="21600" extrusionOk="0">
                  <a:moveTo>
                    <a:pt x="6968" y="0"/>
                  </a:moveTo>
                  <a:cubicBezTo>
                    <a:pt x="9854" y="0"/>
                    <a:pt x="12330" y="2720"/>
                    <a:pt x="13388" y="6596"/>
                  </a:cubicBezTo>
                  <a:lnTo>
                    <a:pt x="13707" y="8191"/>
                  </a:lnTo>
                  <a:lnTo>
                    <a:pt x="13765" y="8191"/>
                  </a:lnTo>
                  <a:cubicBezTo>
                    <a:pt x="13860" y="8191"/>
                    <a:pt x="13986" y="8191"/>
                    <a:pt x="14156" y="8191"/>
                  </a:cubicBezTo>
                  <a:lnTo>
                    <a:pt x="14704" y="8191"/>
                  </a:lnTo>
                  <a:cubicBezTo>
                    <a:pt x="14852" y="8191"/>
                    <a:pt x="15089" y="8191"/>
                    <a:pt x="15467" y="8191"/>
                  </a:cubicBezTo>
                  <a:lnTo>
                    <a:pt x="15740" y="8191"/>
                  </a:lnTo>
                  <a:cubicBezTo>
                    <a:pt x="16041" y="8191"/>
                    <a:pt x="16642" y="8191"/>
                    <a:pt x="17844" y="8191"/>
                  </a:cubicBezTo>
                  <a:cubicBezTo>
                    <a:pt x="18294" y="8191"/>
                    <a:pt x="18670" y="7711"/>
                    <a:pt x="18670" y="6993"/>
                  </a:cubicBezTo>
                  <a:cubicBezTo>
                    <a:pt x="18670" y="6543"/>
                    <a:pt x="18758" y="6281"/>
                    <a:pt x="18897" y="6294"/>
                  </a:cubicBezTo>
                  <a:cubicBezTo>
                    <a:pt x="18981" y="6302"/>
                    <a:pt x="19083" y="6409"/>
                    <a:pt x="19196" y="6633"/>
                  </a:cubicBezTo>
                  <a:cubicBezTo>
                    <a:pt x="19196" y="6633"/>
                    <a:pt x="19196" y="6633"/>
                    <a:pt x="21300" y="9868"/>
                  </a:cubicBezTo>
                  <a:cubicBezTo>
                    <a:pt x="21600" y="10347"/>
                    <a:pt x="21600" y="11185"/>
                    <a:pt x="21300" y="11665"/>
                  </a:cubicBezTo>
                  <a:lnTo>
                    <a:pt x="19196" y="15019"/>
                  </a:lnTo>
                  <a:cubicBezTo>
                    <a:pt x="18895" y="15498"/>
                    <a:pt x="18670" y="15378"/>
                    <a:pt x="18670" y="14659"/>
                  </a:cubicBezTo>
                  <a:cubicBezTo>
                    <a:pt x="18670" y="13941"/>
                    <a:pt x="18294" y="13342"/>
                    <a:pt x="17844" y="13342"/>
                  </a:cubicBezTo>
                  <a:cubicBezTo>
                    <a:pt x="17844" y="13342"/>
                    <a:pt x="17844" y="13342"/>
                    <a:pt x="15863" y="13342"/>
                  </a:cubicBezTo>
                  <a:lnTo>
                    <a:pt x="15567" y="13342"/>
                  </a:lnTo>
                  <a:cubicBezTo>
                    <a:pt x="15419" y="13342"/>
                    <a:pt x="15254" y="13342"/>
                    <a:pt x="15070" y="13342"/>
                  </a:cubicBezTo>
                  <a:lnTo>
                    <a:pt x="13721" y="13342"/>
                  </a:lnTo>
                  <a:lnTo>
                    <a:pt x="13388" y="15004"/>
                  </a:lnTo>
                  <a:cubicBezTo>
                    <a:pt x="12330" y="18880"/>
                    <a:pt x="9854" y="21600"/>
                    <a:pt x="6968" y="21600"/>
                  </a:cubicBezTo>
                  <a:cubicBezTo>
                    <a:pt x="3120" y="21600"/>
                    <a:pt x="0" y="16765"/>
                    <a:pt x="0" y="10800"/>
                  </a:cubicBezTo>
                  <a:cubicBezTo>
                    <a:pt x="0" y="4835"/>
                    <a:pt x="3120" y="0"/>
                    <a:pt x="6968" y="0"/>
                  </a:cubicBezTo>
                  <a:close/>
                </a:path>
              </a:pathLst>
            </a:custGeom>
            <a:solidFill>
              <a:srgbClr val="EEEEEE"/>
            </a:solidFill>
            <a:ln w="12700" cap="flat">
              <a:noFill/>
              <a:miter lim="400000"/>
            </a:ln>
            <a:effectLst>
              <a:outerShdw blurRad="127000" dist="50800" dir="2700000" rotWithShape="0">
                <a:srgbClr val="000000">
                  <a:alpha val="30000"/>
                </a:srgbClr>
              </a:outerShdw>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3" name="椭圆 35">
              <a:extLst>
                <a:ext uri="{FF2B5EF4-FFF2-40B4-BE49-F238E27FC236}">
                  <a16:creationId xmlns:a16="http://schemas.microsoft.com/office/drawing/2014/main" id="{64BFBD29-C2F8-0CEC-6B5C-D9F9AD125914}"/>
                </a:ext>
              </a:extLst>
            </p:cNvPr>
            <p:cNvSpPr/>
            <p:nvPr/>
          </p:nvSpPr>
          <p:spPr>
            <a:xfrm>
              <a:off x="2704497" y="794843"/>
              <a:ext cx="565973" cy="565973"/>
            </a:xfrm>
            <a:prstGeom prst="ellipse">
              <a:avLst/>
            </a:prstGeom>
            <a:solidFill>
              <a:srgbClr val="C8161D"/>
            </a:solidFill>
            <a:ln w="19050" cap="flat">
              <a:solidFill>
                <a:srgbClr val="E7E7E7"/>
              </a:solidFill>
              <a:prstDash val="solid"/>
              <a:round/>
            </a:ln>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4" name="任意多边形 36">
              <a:extLst>
                <a:ext uri="{FF2B5EF4-FFF2-40B4-BE49-F238E27FC236}">
                  <a16:creationId xmlns:a16="http://schemas.microsoft.com/office/drawing/2014/main" id="{AE21ADEA-10FC-EFEB-5C1F-D18BFC729263}"/>
                </a:ext>
              </a:extLst>
            </p:cNvPr>
            <p:cNvSpPr/>
            <p:nvPr/>
          </p:nvSpPr>
          <p:spPr>
            <a:xfrm rot="1800000">
              <a:off x="106426" y="815479"/>
              <a:ext cx="1121891" cy="726317"/>
            </a:xfrm>
            <a:custGeom>
              <a:avLst/>
              <a:gdLst/>
              <a:ahLst/>
              <a:cxnLst>
                <a:cxn ang="0">
                  <a:pos x="wd2" y="hd2"/>
                </a:cxn>
                <a:cxn ang="5400000">
                  <a:pos x="wd2" y="hd2"/>
                </a:cxn>
                <a:cxn ang="10800000">
                  <a:pos x="wd2" y="hd2"/>
                </a:cxn>
                <a:cxn ang="16200000">
                  <a:pos x="wd2" y="hd2"/>
                </a:cxn>
              </a:cxnLst>
              <a:rect l="0" t="0" r="r" b="b"/>
              <a:pathLst>
                <a:path w="21525" h="21600" extrusionOk="0">
                  <a:moveTo>
                    <a:pt x="6968" y="0"/>
                  </a:moveTo>
                  <a:cubicBezTo>
                    <a:pt x="9854" y="0"/>
                    <a:pt x="12330" y="2720"/>
                    <a:pt x="13388" y="6596"/>
                  </a:cubicBezTo>
                  <a:lnTo>
                    <a:pt x="13707" y="8191"/>
                  </a:lnTo>
                  <a:lnTo>
                    <a:pt x="13765" y="8191"/>
                  </a:lnTo>
                  <a:cubicBezTo>
                    <a:pt x="13860" y="8191"/>
                    <a:pt x="13986" y="8191"/>
                    <a:pt x="14156" y="8191"/>
                  </a:cubicBezTo>
                  <a:lnTo>
                    <a:pt x="14704" y="8191"/>
                  </a:lnTo>
                  <a:cubicBezTo>
                    <a:pt x="14852" y="8191"/>
                    <a:pt x="15089" y="8191"/>
                    <a:pt x="15467" y="8191"/>
                  </a:cubicBezTo>
                  <a:lnTo>
                    <a:pt x="15740" y="8191"/>
                  </a:lnTo>
                  <a:cubicBezTo>
                    <a:pt x="16041" y="8191"/>
                    <a:pt x="16642" y="8191"/>
                    <a:pt x="17844" y="8191"/>
                  </a:cubicBezTo>
                  <a:cubicBezTo>
                    <a:pt x="18294" y="8191"/>
                    <a:pt x="18670" y="7711"/>
                    <a:pt x="18670" y="6993"/>
                  </a:cubicBezTo>
                  <a:cubicBezTo>
                    <a:pt x="18670" y="6543"/>
                    <a:pt x="18758" y="6281"/>
                    <a:pt x="18897" y="6294"/>
                  </a:cubicBezTo>
                  <a:cubicBezTo>
                    <a:pt x="18981" y="6302"/>
                    <a:pt x="19083" y="6409"/>
                    <a:pt x="19196" y="6633"/>
                  </a:cubicBezTo>
                  <a:cubicBezTo>
                    <a:pt x="19196" y="6633"/>
                    <a:pt x="19196" y="6633"/>
                    <a:pt x="21300" y="9868"/>
                  </a:cubicBezTo>
                  <a:cubicBezTo>
                    <a:pt x="21600" y="10347"/>
                    <a:pt x="21600" y="11185"/>
                    <a:pt x="21300" y="11665"/>
                  </a:cubicBezTo>
                  <a:lnTo>
                    <a:pt x="19196" y="15019"/>
                  </a:lnTo>
                  <a:cubicBezTo>
                    <a:pt x="18895" y="15498"/>
                    <a:pt x="18670" y="15378"/>
                    <a:pt x="18670" y="14659"/>
                  </a:cubicBezTo>
                  <a:cubicBezTo>
                    <a:pt x="18670" y="13941"/>
                    <a:pt x="18294" y="13342"/>
                    <a:pt x="17844" y="13342"/>
                  </a:cubicBezTo>
                  <a:cubicBezTo>
                    <a:pt x="17844" y="13342"/>
                    <a:pt x="17844" y="13342"/>
                    <a:pt x="15863" y="13342"/>
                  </a:cubicBezTo>
                  <a:lnTo>
                    <a:pt x="15567" y="13342"/>
                  </a:lnTo>
                  <a:cubicBezTo>
                    <a:pt x="15419" y="13342"/>
                    <a:pt x="15254" y="13342"/>
                    <a:pt x="15070" y="13342"/>
                  </a:cubicBezTo>
                  <a:lnTo>
                    <a:pt x="13721" y="13342"/>
                  </a:lnTo>
                  <a:lnTo>
                    <a:pt x="13388" y="15004"/>
                  </a:lnTo>
                  <a:cubicBezTo>
                    <a:pt x="12330" y="18880"/>
                    <a:pt x="9854" y="21600"/>
                    <a:pt x="6968" y="21600"/>
                  </a:cubicBezTo>
                  <a:cubicBezTo>
                    <a:pt x="3120" y="21600"/>
                    <a:pt x="0" y="16765"/>
                    <a:pt x="0" y="10800"/>
                  </a:cubicBezTo>
                  <a:cubicBezTo>
                    <a:pt x="0" y="4835"/>
                    <a:pt x="3120" y="0"/>
                    <a:pt x="6968" y="0"/>
                  </a:cubicBezTo>
                  <a:close/>
                </a:path>
              </a:pathLst>
            </a:custGeom>
            <a:solidFill>
              <a:srgbClr val="EEEEEE"/>
            </a:solidFill>
            <a:ln w="12700" cap="flat">
              <a:noFill/>
              <a:miter lim="400000"/>
            </a:ln>
            <a:effectLst>
              <a:outerShdw blurRad="127000" dist="50800" dir="2700000" rotWithShape="0">
                <a:srgbClr val="000000">
                  <a:alpha val="30000"/>
                </a:srgbClr>
              </a:outerShdw>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5" name="椭圆 37">
              <a:extLst>
                <a:ext uri="{FF2B5EF4-FFF2-40B4-BE49-F238E27FC236}">
                  <a16:creationId xmlns:a16="http://schemas.microsoft.com/office/drawing/2014/main" id="{1769FFD0-9479-424E-7B22-17C4A8299F48}"/>
                </a:ext>
              </a:extLst>
            </p:cNvPr>
            <p:cNvSpPr/>
            <p:nvPr/>
          </p:nvSpPr>
          <p:spPr>
            <a:xfrm>
              <a:off x="209586" y="794843"/>
              <a:ext cx="565973" cy="565973"/>
            </a:xfrm>
            <a:prstGeom prst="ellipse">
              <a:avLst/>
            </a:prstGeom>
            <a:solidFill>
              <a:srgbClr val="C8161D"/>
            </a:solidFill>
            <a:ln w="19050" cap="flat">
              <a:solidFill>
                <a:srgbClr val="E7E7E7"/>
              </a:solidFill>
              <a:prstDash val="solid"/>
              <a:round/>
            </a:ln>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6" name="任意多边形 38">
              <a:extLst>
                <a:ext uri="{FF2B5EF4-FFF2-40B4-BE49-F238E27FC236}">
                  <a16:creationId xmlns:a16="http://schemas.microsoft.com/office/drawing/2014/main" id="{0903204D-3F87-4CE8-C9F3-4F22B8D40492}"/>
                </a:ext>
              </a:extLst>
            </p:cNvPr>
            <p:cNvSpPr/>
            <p:nvPr/>
          </p:nvSpPr>
          <p:spPr>
            <a:xfrm>
              <a:off x="832044" y="894606"/>
              <a:ext cx="1813036" cy="1803815"/>
            </a:xfrm>
            <a:custGeom>
              <a:avLst/>
              <a:gdLst/>
              <a:ahLst/>
              <a:cxnLst>
                <a:cxn ang="0">
                  <a:pos x="wd2" y="hd2"/>
                </a:cxn>
                <a:cxn ang="5400000">
                  <a:pos x="wd2" y="hd2"/>
                </a:cxn>
                <a:cxn ang="10800000">
                  <a:pos x="wd2" y="hd2"/>
                </a:cxn>
                <a:cxn ang="16200000">
                  <a:pos x="wd2" y="hd2"/>
                </a:cxn>
              </a:cxnLst>
              <a:rect l="0" t="0" r="r" b="b"/>
              <a:pathLst>
                <a:path w="21600" h="21600" extrusionOk="0">
                  <a:moveTo>
                    <a:pt x="11888" y="0"/>
                  </a:moveTo>
                  <a:lnTo>
                    <a:pt x="11904" y="1"/>
                  </a:lnTo>
                  <a:cubicBezTo>
                    <a:pt x="14968" y="314"/>
                    <a:pt x="17652" y="1913"/>
                    <a:pt x="19415" y="4253"/>
                  </a:cubicBezTo>
                  <a:lnTo>
                    <a:pt x="19571" y="4480"/>
                  </a:lnTo>
                  <a:lnTo>
                    <a:pt x="19530" y="4504"/>
                  </a:lnTo>
                  <a:cubicBezTo>
                    <a:pt x="19259" y="4662"/>
                    <a:pt x="19259" y="4662"/>
                    <a:pt x="19259" y="4662"/>
                  </a:cubicBezTo>
                  <a:cubicBezTo>
                    <a:pt x="19007" y="4808"/>
                    <a:pt x="18672" y="4713"/>
                    <a:pt x="18522" y="4452"/>
                  </a:cubicBezTo>
                  <a:cubicBezTo>
                    <a:pt x="18372" y="4191"/>
                    <a:pt x="18221" y="4221"/>
                    <a:pt x="18153" y="4492"/>
                  </a:cubicBezTo>
                  <a:lnTo>
                    <a:pt x="17675" y="6392"/>
                  </a:lnTo>
                  <a:cubicBezTo>
                    <a:pt x="17606" y="6664"/>
                    <a:pt x="17781" y="6968"/>
                    <a:pt x="18049" y="7044"/>
                  </a:cubicBezTo>
                  <a:cubicBezTo>
                    <a:pt x="19901" y="7535"/>
                    <a:pt x="19901" y="7535"/>
                    <a:pt x="19901" y="7535"/>
                  </a:cubicBezTo>
                  <a:cubicBezTo>
                    <a:pt x="20010" y="7580"/>
                    <a:pt x="20090" y="7585"/>
                    <a:pt x="20138" y="7561"/>
                  </a:cubicBezTo>
                  <a:cubicBezTo>
                    <a:pt x="20219" y="7520"/>
                    <a:pt x="20214" y="7397"/>
                    <a:pt x="20120" y="7234"/>
                  </a:cubicBezTo>
                  <a:cubicBezTo>
                    <a:pt x="19970" y="6973"/>
                    <a:pt x="20080" y="6677"/>
                    <a:pt x="20333" y="6531"/>
                  </a:cubicBezTo>
                  <a:lnTo>
                    <a:pt x="20642" y="6351"/>
                  </a:lnTo>
                  <a:lnTo>
                    <a:pt x="20851" y="6820"/>
                  </a:lnTo>
                  <a:cubicBezTo>
                    <a:pt x="21334" y="8052"/>
                    <a:pt x="21600" y="9395"/>
                    <a:pt x="21600" y="10800"/>
                  </a:cubicBezTo>
                  <a:cubicBezTo>
                    <a:pt x="21600" y="12299"/>
                    <a:pt x="21298" y="13727"/>
                    <a:pt x="20751" y="15025"/>
                  </a:cubicBezTo>
                  <a:lnTo>
                    <a:pt x="20631" y="15275"/>
                  </a:lnTo>
                  <a:lnTo>
                    <a:pt x="20589" y="15251"/>
                  </a:lnTo>
                  <a:cubicBezTo>
                    <a:pt x="20319" y="15094"/>
                    <a:pt x="20319" y="15094"/>
                    <a:pt x="20319" y="15094"/>
                  </a:cubicBezTo>
                  <a:cubicBezTo>
                    <a:pt x="20066" y="14948"/>
                    <a:pt x="19981" y="14608"/>
                    <a:pt x="20131" y="14347"/>
                  </a:cubicBezTo>
                  <a:cubicBezTo>
                    <a:pt x="20281" y="14087"/>
                    <a:pt x="20179" y="13970"/>
                    <a:pt x="19911" y="14046"/>
                  </a:cubicBezTo>
                  <a:lnTo>
                    <a:pt x="18035" y="14580"/>
                  </a:lnTo>
                  <a:cubicBezTo>
                    <a:pt x="17767" y="14657"/>
                    <a:pt x="17592" y="14961"/>
                    <a:pt x="17661" y="15232"/>
                  </a:cubicBezTo>
                  <a:cubicBezTo>
                    <a:pt x="18164" y="17089"/>
                    <a:pt x="18164" y="17089"/>
                    <a:pt x="18164" y="17089"/>
                  </a:cubicBezTo>
                  <a:cubicBezTo>
                    <a:pt x="18180" y="17207"/>
                    <a:pt x="18215" y="17279"/>
                    <a:pt x="18260" y="17309"/>
                  </a:cubicBezTo>
                  <a:cubicBezTo>
                    <a:pt x="18335" y="17359"/>
                    <a:pt x="18439" y="17292"/>
                    <a:pt x="18533" y="17129"/>
                  </a:cubicBezTo>
                  <a:cubicBezTo>
                    <a:pt x="18683" y="16869"/>
                    <a:pt x="18993" y="16817"/>
                    <a:pt x="19245" y="16963"/>
                  </a:cubicBezTo>
                  <a:lnTo>
                    <a:pt x="19553" y="17142"/>
                  </a:lnTo>
                  <a:lnTo>
                    <a:pt x="19134" y="17705"/>
                  </a:lnTo>
                  <a:cubicBezTo>
                    <a:pt x="17401" y="19816"/>
                    <a:pt x="14889" y="21257"/>
                    <a:pt x="12040" y="21584"/>
                  </a:cubicBezTo>
                  <a:lnTo>
                    <a:pt x="11860" y="21595"/>
                  </a:lnTo>
                  <a:lnTo>
                    <a:pt x="11860" y="21547"/>
                  </a:lnTo>
                  <a:cubicBezTo>
                    <a:pt x="11860" y="21232"/>
                    <a:pt x="11860" y="21232"/>
                    <a:pt x="11860" y="21232"/>
                  </a:cubicBezTo>
                  <a:cubicBezTo>
                    <a:pt x="11860" y="20940"/>
                    <a:pt x="12109" y="20696"/>
                    <a:pt x="12409" y="20696"/>
                  </a:cubicBezTo>
                  <a:cubicBezTo>
                    <a:pt x="12709" y="20696"/>
                    <a:pt x="12758" y="20549"/>
                    <a:pt x="12559" y="20354"/>
                  </a:cubicBezTo>
                  <a:lnTo>
                    <a:pt x="11160" y="18988"/>
                  </a:lnTo>
                  <a:cubicBezTo>
                    <a:pt x="10961" y="18793"/>
                    <a:pt x="10611" y="18793"/>
                    <a:pt x="10411" y="18988"/>
                  </a:cubicBezTo>
                  <a:cubicBezTo>
                    <a:pt x="9063" y="20354"/>
                    <a:pt x="9063" y="20354"/>
                    <a:pt x="9063" y="20354"/>
                  </a:cubicBezTo>
                  <a:cubicBezTo>
                    <a:pt x="8969" y="20427"/>
                    <a:pt x="8925" y="20494"/>
                    <a:pt x="8922" y="20548"/>
                  </a:cubicBezTo>
                  <a:cubicBezTo>
                    <a:pt x="8916" y="20639"/>
                    <a:pt x="9026" y="20696"/>
                    <a:pt x="9213" y="20696"/>
                  </a:cubicBezTo>
                  <a:cubicBezTo>
                    <a:pt x="9512" y="20696"/>
                    <a:pt x="9712" y="20940"/>
                    <a:pt x="9712" y="21232"/>
                  </a:cubicBezTo>
                  <a:lnTo>
                    <a:pt x="9712" y="21600"/>
                  </a:lnTo>
                  <a:lnTo>
                    <a:pt x="9696" y="21599"/>
                  </a:lnTo>
                  <a:cubicBezTo>
                    <a:pt x="6632" y="21286"/>
                    <a:pt x="3948" y="19687"/>
                    <a:pt x="2185" y="17347"/>
                  </a:cubicBezTo>
                  <a:lnTo>
                    <a:pt x="2029" y="17120"/>
                  </a:lnTo>
                  <a:lnTo>
                    <a:pt x="2070" y="17096"/>
                  </a:lnTo>
                  <a:cubicBezTo>
                    <a:pt x="2341" y="16938"/>
                    <a:pt x="2341" y="16938"/>
                    <a:pt x="2341" y="16938"/>
                  </a:cubicBezTo>
                  <a:cubicBezTo>
                    <a:pt x="2593" y="16792"/>
                    <a:pt x="2928" y="16887"/>
                    <a:pt x="3078" y="17148"/>
                  </a:cubicBezTo>
                  <a:cubicBezTo>
                    <a:pt x="3228" y="17409"/>
                    <a:pt x="3379" y="17379"/>
                    <a:pt x="3447" y="17108"/>
                  </a:cubicBezTo>
                  <a:lnTo>
                    <a:pt x="3925" y="15208"/>
                  </a:lnTo>
                  <a:cubicBezTo>
                    <a:pt x="3994" y="14936"/>
                    <a:pt x="3819" y="14632"/>
                    <a:pt x="3551" y="14556"/>
                  </a:cubicBezTo>
                  <a:cubicBezTo>
                    <a:pt x="1699" y="14065"/>
                    <a:pt x="1699" y="14065"/>
                    <a:pt x="1699" y="14065"/>
                  </a:cubicBezTo>
                  <a:cubicBezTo>
                    <a:pt x="1590" y="14020"/>
                    <a:pt x="1510" y="14015"/>
                    <a:pt x="1462" y="14039"/>
                  </a:cubicBezTo>
                  <a:cubicBezTo>
                    <a:pt x="1381" y="14080"/>
                    <a:pt x="1386" y="14203"/>
                    <a:pt x="1480" y="14366"/>
                  </a:cubicBezTo>
                  <a:cubicBezTo>
                    <a:pt x="1630" y="14627"/>
                    <a:pt x="1520" y="14923"/>
                    <a:pt x="1267" y="15069"/>
                  </a:cubicBezTo>
                  <a:lnTo>
                    <a:pt x="958" y="15249"/>
                  </a:lnTo>
                  <a:lnTo>
                    <a:pt x="749" y="14780"/>
                  </a:lnTo>
                  <a:cubicBezTo>
                    <a:pt x="266" y="13548"/>
                    <a:pt x="0" y="12205"/>
                    <a:pt x="0" y="10800"/>
                  </a:cubicBezTo>
                  <a:cubicBezTo>
                    <a:pt x="0" y="9301"/>
                    <a:pt x="302" y="7873"/>
                    <a:pt x="849" y="6575"/>
                  </a:cubicBezTo>
                  <a:lnTo>
                    <a:pt x="969" y="6325"/>
                  </a:lnTo>
                  <a:lnTo>
                    <a:pt x="1011" y="6349"/>
                  </a:lnTo>
                  <a:cubicBezTo>
                    <a:pt x="1281" y="6506"/>
                    <a:pt x="1281" y="6506"/>
                    <a:pt x="1281" y="6506"/>
                  </a:cubicBezTo>
                  <a:cubicBezTo>
                    <a:pt x="1534" y="6652"/>
                    <a:pt x="1619" y="6992"/>
                    <a:pt x="1469" y="7253"/>
                  </a:cubicBezTo>
                  <a:cubicBezTo>
                    <a:pt x="1319" y="7513"/>
                    <a:pt x="1421" y="7630"/>
                    <a:pt x="1689" y="7554"/>
                  </a:cubicBezTo>
                  <a:lnTo>
                    <a:pt x="3565" y="7020"/>
                  </a:lnTo>
                  <a:cubicBezTo>
                    <a:pt x="3833" y="6943"/>
                    <a:pt x="4008" y="6639"/>
                    <a:pt x="3939" y="6368"/>
                  </a:cubicBezTo>
                  <a:cubicBezTo>
                    <a:pt x="3436" y="4511"/>
                    <a:pt x="3436" y="4511"/>
                    <a:pt x="3436" y="4511"/>
                  </a:cubicBezTo>
                  <a:cubicBezTo>
                    <a:pt x="3420" y="4393"/>
                    <a:pt x="3385" y="4321"/>
                    <a:pt x="3340" y="4291"/>
                  </a:cubicBezTo>
                  <a:cubicBezTo>
                    <a:pt x="3265" y="4241"/>
                    <a:pt x="3161" y="4308"/>
                    <a:pt x="3067" y="4471"/>
                  </a:cubicBezTo>
                  <a:cubicBezTo>
                    <a:pt x="2917" y="4731"/>
                    <a:pt x="2607" y="4783"/>
                    <a:pt x="2355" y="4637"/>
                  </a:cubicBezTo>
                  <a:lnTo>
                    <a:pt x="2047" y="4458"/>
                  </a:lnTo>
                  <a:lnTo>
                    <a:pt x="2466" y="3895"/>
                  </a:lnTo>
                  <a:cubicBezTo>
                    <a:pt x="4199" y="1784"/>
                    <a:pt x="6711" y="343"/>
                    <a:pt x="9560" y="16"/>
                  </a:cubicBezTo>
                  <a:lnTo>
                    <a:pt x="9740" y="5"/>
                  </a:lnTo>
                  <a:lnTo>
                    <a:pt x="9740" y="53"/>
                  </a:lnTo>
                  <a:cubicBezTo>
                    <a:pt x="9740" y="368"/>
                    <a:pt x="9740" y="368"/>
                    <a:pt x="9740" y="368"/>
                  </a:cubicBezTo>
                  <a:cubicBezTo>
                    <a:pt x="9740" y="660"/>
                    <a:pt x="9491" y="904"/>
                    <a:pt x="9191" y="904"/>
                  </a:cubicBezTo>
                  <a:cubicBezTo>
                    <a:pt x="8891" y="904"/>
                    <a:pt x="8842" y="1051"/>
                    <a:pt x="9041" y="1246"/>
                  </a:cubicBezTo>
                  <a:lnTo>
                    <a:pt x="10440" y="2612"/>
                  </a:lnTo>
                  <a:cubicBezTo>
                    <a:pt x="10639" y="2807"/>
                    <a:pt x="10989" y="2807"/>
                    <a:pt x="11189" y="2612"/>
                  </a:cubicBezTo>
                  <a:cubicBezTo>
                    <a:pt x="12537" y="1246"/>
                    <a:pt x="12537" y="1246"/>
                    <a:pt x="12537" y="1246"/>
                  </a:cubicBezTo>
                  <a:cubicBezTo>
                    <a:pt x="12631" y="1173"/>
                    <a:pt x="12675" y="1106"/>
                    <a:pt x="12678" y="1052"/>
                  </a:cubicBezTo>
                  <a:cubicBezTo>
                    <a:pt x="12684" y="961"/>
                    <a:pt x="12575" y="904"/>
                    <a:pt x="12387" y="904"/>
                  </a:cubicBezTo>
                  <a:cubicBezTo>
                    <a:pt x="12088" y="904"/>
                    <a:pt x="11888" y="660"/>
                    <a:pt x="11888" y="368"/>
                  </a:cubicBezTo>
                  <a:close/>
                </a:path>
              </a:pathLst>
            </a:custGeom>
            <a:solidFill>
              <a:srgbClr val="F9F9F9"/>
            </a:solidFill>
            <a:ln w="12700" cap="flat">
              <a:noFill/>
              <a:miter lim="400000"/>
            </a:ln>
            <a:effectLst>
              <a:outerShdw blurRad="228600" dist="101600" dir="2700000" rotWithShape="0">
                <a:srgbClr val="000000">
                  <a:alpha val="36000"/>
                </a:srgbClr>
              </a:outerShdw>
            </a:effectLst>
          </p:spPr>
          <p:txBody>
            <a:bodyPr wrap="square" lIns="0" tIns="0" rIns="0" bIns="0" numCol="1" anchor="ctr">
              <a:noAutofit/>
            </a:bodyPr>
            <a:lstStyle/>
            <a:p>
              <a:pPr algn="ctr" defTabSz="913922">
                <a:defRPr sz="1600" b="1">
                  <a:solidFill>
                    <a:srgbClr val="FFFFFF"/>
                  </a:solidFill>
                  <a:latin typeface="微软雅黑"/>
                  <a:ea typeface="微软雅黑"/>
                  <a:cs typeface="微软雅黑"/>
                  <a:sym typeface="微软雅黑"/>
                </a:defRPr>
              </a:pPr>
              <a:endParaRPr sz="1200"/>
            </a:p>
          </p:txBody>
        </p:sp>
        <p:sp>
          <p:nvSpPr>
            <p:cNvPr id="17" name="文本框 65">
              <a:extLst>
                <a:ext uri="{FF2B5EF4-FFF2-40B4-BE49-F238E27FC236}">
                  <a16:creationId xmlns:a16="http://schemas.microsoft.com/office/drawing/2014/main" id="{4363071E-8128-9B0C-0E10-FD497E74C696}"/>
                </a:ext>
              </a:extLst>
            </p:cNvPr>
            <p:cNvSpPr txBox="1"/>
            <p:nvPr/>
          </p:nvSpPr>
          <p:spPr>
            <a:xfrm>
              <a:off x="266541" y="2383308"/>
              <a:ext cx="416474"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defTabSz="1218563">
                <a:defRPr sz="1600" b="1">
                  <a:solidFill>
                    <a:srgbClr val="FFFFFF"/>
                  </a:solidFill>
                  <a:latin typeface="微软雅黑"/>
                  <a:ea typeface="微软雅黑"/>
                  <a:cs typeface="微软雅黑"/>
                  <a:sym typeface="微软雅黑"/>
                </a:defRPr>
              </a:lvl1pPr>
            </a:lstStyle>
            <a:p>
              <a:r>
                <a:rPr sz="1200"/>
                <a:t>4</a:t>
              </a:r>
            </a:p>
          </p:txBody>
        </p:sp>
        <p:sp>
          <p:nvSpPr>
            <p:cNvPr id="18" name="文本框 68">
              <a:extLst>
                <a:ext uri="{FF2B5EF4-FFF2-40B4-BE49-F238E27FC236}">
                  <a16:creationId xmlns:a16="http://schemas.microsoft.com/office/drawing/2014/main" id="{9263D56E-11A7-9E40-CD0D-03C4DE1BAEF6}"/>
                </a:ext>
              </a:extLst>
            </p:cNvPr>
            <p:cNvSpPr txBox="1"/>
            <p:nvPr/>
          </p:nvSpPr>
          <p:spPr>
            <a:xfrm>
              <a:off x="284334" y="920272"/>
              <a:ext cx="416474"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defTabSz="1218563">
                <a:defRPr sz="1600" b="1">
                  <a:solidFill>
                    <a:srgbClr val="FFFFFF"/>
                  </a:solidFill>
                  <a:latin typeface="微软雅黑"/>
                  <a:ea typeface="微软雅黑"/>
                  <a:cs typeface="微软雅黑"/>
                  <a:sym typeface="微软雅黑"/>
                </a:defRPr>
              </a:lvl1pPr>
            </a:lstStyle>
            <a:p>
              <a:r>
                <a:rPr sz="1200"/>
                <a:t>5</a:t>
              </a:r>
            </a:p>
          </p:txBody>
        </p:sp>
        <p:sp>
          <p:nvSpPr>
            <p:cNvPr id="19" name="文本框 71">
              <a:extLst>
                <a:ext uri="{FF2B5EF4-FFF2-40B4-BE49-F238E27FC236}">
                  <a16:creationId xmlns:a16="http://schemas.microsoft.com/office/drawing/2014/main" id="{41FCA92C-7A41-23C5-B1FA-C4B6AF099938}"/>
                </a:ext>
              </a:extLst>
            </p:cNvPr>
            <p:cNvSpPr txBox="1"/>
            <p:nvPr/>
          </p:nvSpPr>
          <p:spPr>
            <a:xfrm>
              <a:off x="1531791" y="207567"/>
              <a:ext cx="416474"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defTabSz="1218563">
                <a:defRPr sz="1600" b="1">
                  <a:solidFill>
                    <a:srgbClr val="FFFFFF"/>
                  </a:solidFill>
                  <a:latin typeface="微软雅黑"/>
                  <a:ea typeface="微软雅黑"/>
                  <a:cs typeface="微软雅黑"/>
                  <a:sym typeface="微软雅黑"/>
                </a:defRPr>
              </a:lvl1pPr>
            </a:lstStyle>
            <a:p>
              <a:r>
                <a:rPr sz="1200"/>
                <a:t>1</a:t>
              </a:r>
            </a:p>
          </p:txBody>
        </p:sp>
        <p:sp>
          <p:nvSpPr>
            <p:cNvPr id="20" name="文本框 78">
              <a:extLst>
                <a:ext uri="{FF2B5EF4-FFF2-40B4-BE49-F238E27FC236}">
                  <a16:creationId xmlns:a16="http://schemas.microsoft.com/office/drawing/2014/main" id="{5545CD8C-D098-FDC7-E81E-421B2C1EB2EF}"/>
                </a:ext>
              </a:extLst>
            </p:cNvPr>
            <p:cNvSpPr txBox="1"/>
            <p:nvPr/>
          </p:nvSpPr>
          <p:spPr>
            <a:xfrm>
              <a:off x="2768358" y="939996"/>
              <a:ext cx="416474"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defTabSz="1218563">
                <a:defRPr sz="1600" b="1">
                  <a:solidFill>
                    <a:srgbClr val="FFFFFF"/>
                  </a:solidFill>
                  <a:latin typeface="微软雅黑"/>
                  <a:ea typeface="微软雅黑"/>
                  <a:cs typeface="微软雅黑"/>
                  <a:sym typeface="微软雅黑"/>
                </a:defRPr>
              </a:lvl1pPr>
            </a:lstStyle>
            <a:p>
              <a:r>
                <a:rPr sz="1200"/>
                <a:t>2</a:t>
              </a:r>
            </a:p>
          </p:txBody>
        </p:sp>
        <p:sp>
          <p:nvSpPr>
            <p:cNvPr id="21" name="文本框 81">
              <a:extLst>
                <a:ext uri="{FF2B5EF4-FFF2-40B4-BE49-F238E27FC236}">
                  <a16:creationId xmlns:a16="http://schemas.microsoft.com/office/drawing/2014/main" id="{B28881C8-4E17-EEF0-E863-9FD8D89AE6FC}"/>
                </a:ext>
              </a:extLst>
            </p:cNvPr>
            <p:cNvSpPr txBox="1"/>
            <p:nvPr/>
          </p:nvSpPr>
          <p:spPr>
            <a:xfrm>
              <a:off x="2779245" y="2361428"/>
              <a:ext cx="416474"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defTabSz="1218563">
                <a:defRPr sz="1600" b="1">
                  <a:solidFill>
                    <a:srgbClr val="FFFFFF"/>
                  </a:solidFill>
                  <a:latin typeface="微软雅黑"/>
                  <a:ea typeface="微软雅黑"/>
                  <a:cs typeface="微软雅黑"/>
                  <a:sym typeface="微软雅黑"/>
                </a:defRPr>
              </a:lvl1pPr>
            </a:lstStyle>
            <a:p>
              <a:r>
                <a:rPr sz="1200"/>
                <a:t>3</a:t>
              </a:r>
            </a:p>
          </p:txBody>
        </p:sp>
        <p:sp>
          <p:nvSpPr>
            <p:cNvPr id="22" name="Freeform 48">
              <a:extLst>
                <a:ext uri="{FF2B5EF4-FFF2-40B4-BE49-F238E27FC236}">
                  <a16:creationId xmlns:a16="http://schemas.microsoft.com/office/drawing/2014/main" id="{5E53C6E3-F312-55D5-0609-2A7CAC294BCC}"/>
                </a:ext>
              </a:extLst>
            </p:cNvPr>
            <p:cNvSpPr/>
            <p:nvPr/>
          </p:nvSpPr>
          <p:spPr>
            <a:xfrm>
              <a:off x="1391231" y="1427419"/>
              <a:ext cx="642176" cy="668716"/>
            </a:xfrm>
            <a:custGeom>
              <a:avLst/>
              <a:gdLst/>
              <a:ahLst/>
              <a:cxnLst>
                <a:cxn ang="0">
                  <a:pos x="wd2" y="hd2"/>
                </a:cxn>
                <a:cxn ang="5400000">
                  <a:pos x="wd2" y="hd2"/>
                </a:cxn>
                <a:cxn ang="10800000">
                  <a:pos x="wd2" y="hd2"/>
                </a:cxn>
                <a:cxn ang="16200000">
                  <a:pos x="wd2" y="hd2"/>
                </a:cxn>
              </a:cxnLst>
              <a:rect l="0" t="0" r="r" b="b"/>
              <a:pathLst>
                <a:path w="21600" h="20681" extrusionOk="0">
                  <a:moveTo>
                    <a:pt x="15002" y="14628"/>
                  </a:moveTo>
                  <a:cubicBezTo>
                    <a:pt x="13474" y="14118"/>
                    <a:pt x="13127" y="13099"/>
                    <a:pt x="13127" y="13099"/>
                  </a:cubicBezTo>
                  <a:cubicBezTo>
                    <a:pt x="13127" y="11952"/>
                    <a:pt x="13127" y="11952"/>
                    <a:pt x="13127" y="11952"/>
                  </a:cubicBezTo>
                  <a:cubicBezTo>
                    <a:pt x="14238" y="10677"/>
                    <a:pt x="14516" y="9467"/>
                    <a:pt x="14516" y="9467"/>
                  </a:cubicBezTo>
                  <a:cubicBezTo>
                    <a:pt x="14724" y="9276"/>
                    <a:pt x="15141" y="8893"/>
                    <a:pt x="15141" y="8893"/>
                  </a:cubicBezTo>
                  <a:cubicBezTo>
                    <a:pt x="15905" y="7810"/>
                    <a:pt x="15627" y="6472"/>
                    <a:pt x="15349" y="6727"/>
                  </a:cubicBezTo>
                  <a:cubicBezTo>
                    <a:pt x="15349" y="6727"/>
                    <a:pt x="15349" y="6791"/>
                    <a:pt x="15280" y="6854"/>
                  </a:cubicBezTo>
                  <a:cubicBezTo>
                    <a:pt x="15280" y="6791"/>
                    <a:pt x="15349" y="6791"/>
                    <a:pt x="15349" y="6727"/>
                  </a:cubicBezTo>
                  <a:cubicBezTo>
                    <a:pt x="15349" y="6727"/>
                    <a:pt x="15349" y="6663"/>
                    <a:pt x="15349" y="6663"/>
                  </a:cubicBezTo>
                  <a:cubicBezTo>
                    <a:pt x="15349" y="6600"/>
                    <a:pt x="15349" y="6536"/>
                    <a:pt x="15419" y="6472"/>
                  </a:cubicBezTo>
                  <a:cubicBezTo>
                    <a:pt x="15419" y="6472"/>
                    <a:pt x="15419" y="6472"/>
                    <a:pt x="15419" y="6408"/>
                  </a:cubicBezTo>
                  <a:cubicBezTo>
                    <a:pt x="15419" y="6345"/>
                    <a:pt x="15419" y="6281"/>
                    <a:pt x="15419" y="6217"/>
                  </a:cubicBezTo>
                  <a:cubicBezTo>
                    <a:pt x="15419" y="6217"/>
                    <a:pt x="15419" y="6217"/>
                    <a:pt x="15419" y="6154"/>
                  </a:cubicBezTo>
                  <a:cubicBezTo>
                    <a:pt x="15488" y="6090"/>
                    <a:pt x="15488" y="6090"/>
                    <a:pt x="15488" y="6026"/>
                  </a:cubicBezTo>
                  <a:cubicBezTo>
                    <a:pt x="15488" y="5962"/>
                    <a:pt x="15488" y="5962"/>
                    <a:pt x="15488" y="5962"/>
                  </a:cubicBezTo>
                  <a:cubicBezTo>
                    <a:pt x="15488" y="5899"/>
                    <a:pt x="15488" y="5835"/>
                    <a:pt x="15488" y="5771"/>
                  </a:cubicBezTo>
                  <a:cubicBezTo>
                    <a:pt x="15488" y="5771"/>
                    <a:pt x="15488" y="5771"/>
                    <a:pt x="15488" y="5708"/>
                  </a:cubicBezTo>
                  <a:cubicBezTo>
                    <a:pt x="15488" y="5644"/>
                    <a:pt x="15488" y="5644"/>
                    <a:pt x="15488" y="5580"/>
                  </a:cubicBezTo>
                  <a:cubicBezTo>
                    <a:pt x="15488" y="5516"/>
                    <a:pt x="15488" y="5516"/>
                    <a:pt x="15558" y="5516"/>
                  </a:cubicBezTo>
                  <a:cubicBezTo>
                    <a:pt x="15558" y="5453"/>
                    <a:pt x="15558" y="5389"/>
                    <a:pt x="15558" y="5325"/>
                  </a:cubicBezTo>
                  <a:cubicBezTo>
                    <a:pt x="15558" y="5325"/>
                    <a:pt x="15558" y="5325"/>
                    <a:pt x="15558" y="5325"/>
                  </a:cubicBezTo>
                  <a:cubicBezTo>
                    <a:pt x="15558" y="5262"/>
                    <a:pt x="15558" y="5198"/>
                    <a:pt x="15558" y="5134"/>
                  </a:cubicBezTo>
                  <a:cubicBezTo>
                    <a:pt x="15558" y="5134"/>
                    <a:pt x="15558" y="5134"/>
                    <a:pt x="15558" y="5070"/>
                  </a:cubicBezTo>
                  <a:cubicBezTo>
                    <a:pt x="15558" y="5070"/>
                    <a:pt x="15558" y="5007"/>
                    <a:pt x="15558" y="4943"/>
                  </a:cubicBezTo>
                  <a:cubicBezTo>
                    <a:pt x="15558" y="4943"/>
                    <a:pt x="15558" y="4943"/>
                    <a:pt x="15558" y="4879"/>
                  </a:cubicBezTo>
                  <a:cubicBezTo>
                    <a:pt x="15558" y="4879"/>
                    <a:pt x="15558" y="4816"/>
                    <a:pt x="15488" y="4752"/>
                  </a:cubicBezTo>
                  <a:cubicBezTo>
                    <a:pt x="15488" y="4752"/>
                    <a:pt x="15488" y="4752"/>
                    <a:pt x="15488" y="4752"/>
                  </a:cubicBezTo>
                  <a:cubicBezTo>
                    <a:pt x="15488" y="4688"/>
                    <a:pt x="15488" y="4688"/>
                    <a:pt x="15488" y="4624"/>
                  </a:cubicBezTo>
                  <a:cubicBezTo>
                    <a:pt x="15488" y="4624"/>
                    <a:pt x="15488" y="4624"/>
                    <a:pt x="15488" y="4624"/>
                  </a:cubicBezTo>
                  <a:cubicBezTo>
                    <a:pt x="15488" y="4561"/>
                    <a:pt x="15488" y="4561"/>
                    <a:pt x="15488" y="4497"/>
                  </a:cubicBezTo>
                  <a:cubicBezTo>
                    <a:pt x="15488" y="4497"/>
                    <a:pt x="15488" y="4497"/>
                    <a:pt x="15488" y="4497"/>
                  </a:cubicBezTo>
                  <a:cubicBezTo>
                    <a:pt x="15488" y="4433"/>
                    <a:pt x="15488" y="4433"/>
                    <a:pt x="15488" y="4369"/>
                  </a:cubicBezTo>
                  <a:cubicBezTo>
                    <a:pt x="15488" y="4369"/>
                    <a:pt x="15488" y="4369"/>
                    <a:pt x="15488" y="4369"/>
                  </a:cubicBezTo>
                  <a:cubicBezTo>
                    <a:pt x="15488" y="4369"/>
                    <a:pt x="15488" y="4306"/>
                    <a:pt x="15488" y="4306"/>
                  </a:cubicBezTo>
                  <a:cubicBezTo>
                    <a:pt x="15488" y="4306"/>
                    <a:pt x="15488" y="4306"/>
                    <a:pt x="15488" y="4306"/>
                  </a:cubicBezTo>
                  <a:cubicBezTo>
                    <a:pt x="15488" y="4306"/>
                    <a:pt x="15488" y="4242"/>
                    <a:pt x="15488" y="4242"/>
                  </a:cubicBezTo>
                  <a:cubicBezTo>
                    <a:pt x="15488" y="4242"/>
                    <a:pt x="15488" y="4242"/>
                    <a:pt x="15488" y="4242"/>
                  </a:cubicBezTo>
                  <a:cubicBezTo>
                    <a:pt x="15488" y="4242"/>
                    <a:pt x="15488" y="4242"/>
                    <a:pt x="15488" y="4242"/>
                  </a:cubicBezTo>
                  <a:cubicBezTo>
                    <a:pt x="15349" y="1184"/>
                    <a:pt x="12641" y="419"/>
                    <a:pt x="12641" y="419"/>
                  </a:cubicBezTo>
                  <a:cubicBezTo>
                    <a:pt x="9307" y="-919"/>
                    <a:pt x="7501" y="1375"/>
                    <a:pt x="7501" y="1375"/>
                  </a:cubicBezTo>
                  <a:cubicBezTo>
                    <a:pt x="6181" y="801"/>
                    <a:pt x="5487" y="2331"/>
                    <a:pt x="5487" y="2331"/>
                  </a:cubicBezTo>
                  <a:cubicBezTo>
                    <a:pt x="5487" y="2394"/>
                    <a:pt x="5417" y="2522"/>
                    <a:pt x="5417" y="2585"/>
                  </a:cubicBezTo>
                  <a:cubicBezTo>
                    <a:pt x="5417" y="2585"/>
                    <a:pt x="5417" y="2649"/>
                    <a:pt x="5417" y="2649"/>
                  </a:cubicBezTo>
                  <a:cubicBezTo>
                    <a:pt x="5417" y="2713"/>
                    <a:pt x="5348" y="2777"/>
                    <a:pt x="5348" y="2840"/>
                  </a:cubicBezTo>
                  <a:cubicBezTo>
                    <a:pt x="5348" y="2904"/>
                    <a:pt x="5348" y="2904"/>
                    <a:pt x="5348" y="2968"/>
                  </a:cubicBezTo>
                  <a:cubicBezTo>
                    <a:pt x="5348" y="3031"/>
                    <a:pt x="5278" y="3095"/>
                    <a:pt x="5278" y="3159"/>
                  </a:cubicBezTo>
                  <a:cubicBezTo>
                    <a:pt x="5278" y="3223"/>
                    <a:pt x="5278" y="3223"/>
                    <a:pt x="5278" y="3223"/>
                  </a:cubicBezTo>
                  <a:cubicBezTo>
                    <a:pt x="5278" y="3286"/>
                    <a:pt x="5278" y="3414"/>
                    <a:pt x="5278" y="3477"/>
                  </a:cubicBezTo>
                  <a:cubicBezTo>
                    <a:pt x="5278" y="3541"/>
                    <a:pt x="5278" y="3541"/>
                    <a:pt x="5278" y="3605"/>
                  </a:cubicBezTo>
                  <a:cubicBezTo>
                    <a:pt x="5278" y="3669"/>
                    <a:pt x="5209" y="3732"/>
                    <a:pt x="5209" y="3796"/>
                  </a:cubicBezTo>
                  <a:cubicBezTo>
                    <a:pt x="5209" y="3796"/>
                    <a:pt x="5209" y="3860"/>
                    <a:pt x="5209" y="3860"/>
                  </a:cubicBezTo>
                  <a:cubicBezTo>
                    <a:pt x="5209" y="3923"/>
                    <a:pt x="5209" y="3987"/>
                    <a:pt x="5209" y="4051"/>
                  </a:cubicBezTo>
                  <a:cubicBezTo>
                    <a:pt x="5209" y="4115"/>
                    <a:pt x="5209" y="4115"/>
                    <a:pt x="5209" y="4115"/>
                  </a:cubicBezTo>
                  <a:cubicBezTo>
                    <a:pt x="5209" y="4242"/>
                    <a:pt x="5278" y="4306"/>
                    <a:pt x="5278" y="4369"/>
                  </a:cubicBezTo>
                  <a:cubicBezTo>
                    <a:pt x="5278" y="4433"/>
                    <a:pt x="5278" y="4433"/>
                    <a:pt x="5278" y="4433"/>
                  </a:cubicBezTo>
                  <a:cubicBezTo>
                    <a:pt x="5278" y="4497"/>
                    <a:pt x="5278" y="4561"/>
                    <a:pt x="5278" y="4624"/>
                  </a:cubicBezTo>
                  <a:cubicBezTo>
                    <a:pt x="5278" y="4688"/>
                    <a:pt x="5278" y="4688"/>
                    <a:pt x="5278" y="4752"/>
                  </a:cubicBezTo>
                  <a:cubicBezTo>
                    <a:pt x="5278" y="4816"/>
                    <a:pt x="5278" y="4879"/>
                    <a:pt x="5348" y="4943"/>
                  </a:cubicBezTo>
                  <a:cubicBezTo>
                    <a:pt x="5348" y="4943"/>
                    <a:pt x="5348" y="4943"/>
                    <a:pt x="5348" y="5007"/>
                  </a:cubicBezTo>
                  <a:cubicBezTo>
                    <a:pt x="5348" y="5070"/>
                    <a:pt x="5348" y="5134"/>
                    <a:pt x="5348" y="5198"/>
                  </a:cubicBezTo>
                  <a:cubicBezTo>
                    <a:pt x="5348" y="5262"/>
                    <a:pt x="5348" y="5262"/>
                    <a:pt x="5348" y="5262"/>
                  </a:cubicBezTo>
                  <a:cubicBezTo>
                    <a:pt x="5417" y="5325"/>
                    <a:pt x="5417" y="5389"/>
                    <a:pt x="5417" y="5453"/>
                  </a:cubicBezTo>
                  <a:cubicBezTo>
                    <a:pt x="5417" y="5516"/>
                    <a:pt x="5417" y="5516"/>
                    <a:pt x="5417" y="5516"/>
                  </a:cubicBezTo>
                  <a:cubicBezTo>
                    <a:pt x="5487" y="5580"/>
                    <a:pt x="5487" y="5644"/>
                    <a:pt x="5487" y="5708"/>
                  </a:cubicBezTo>
                  <a:cubicBezTo>
                    <a:pt x="5487" y="5708"/>
                    <a:pt x="5487" y="5771"/>
                    <a:pt x="5487" y="5771"/>
                  </a:cubicBezTo>
                  <a:cubicBezTo>
                    <a:pt x="5487" y="5771"/>
                    <a:pt x="5556" y="5771"/>
                    <a:pt x="5556" y="5835"/>
                  </a:cubicBezTo>
                  <a:cubicBezTo>
                    <a:pt x="5556" y="5835"/>
                    <a:pt x="5556" y="5835"/>
                    <a:pt x="5556" y="5835"/>
                  </a:cubicBezTo>
                  <a:cubicBezTo>
                    <a:pt x="5626" y="6154"/>
                    <a:pt x="5765" y="6408"/>
                    <a:pt x="5834" y="6663"/>
                  </a:cubicBezTo>
                  <a:cubicBezTo>
                    <a:pt x="5348" y="6408"/>
                    <a:pt x="5278" y="6918"/>
                    <a:pt x="5278" y="6918"/>
                  </a:cubicBezTo>
                  <a:cubicBezTo>
                    <a:pt x="5278" y="8766"/>
                    <a:pt x="6390" y="9339"/>
                    <a:pt x="6390" y="9339"/>
                  </a:cubicBezTo>
                  <a:cubicBezTo>
                    <a:pt x="6598" y="10550"/>
                    <a:pt x="7918" y="11824"/>
                    <a:pt x="7918" y="11824"/>
                  </a:cubicBezTo>
                  <a:cubicBezTo>
                    <a:pt x="8404" y="13545"/>
                    <a:pt x="7223" y="14246"/>
                    <a:pt x="7223" y="14246"/>
                  </a:cubicBezTo>
                  <a:cubicBezTo>
                    <a:pt x="5209" y="14946"/>
                    <a:pt x="5209" y="14946"/>
                    <a:pt x="5209" y="14946"/>
                  </a:cubicBezTo>
                  <a:cubicBezTo>
                    <a:pt x="0" y="16476"/>
                    <a:pt x="0" y="20681"/>
                    <a:pt x="0" y="20681"/>
                  </a:cubicBezTo>
                  <a:cubicBezTo>
                    <a:pt x="9515" y="20681"/>
                    <a:pt x="9515" y="20681"/>
                    <a:pt x="9515" y="20681"/>
                  </a:cubicBezTo>
                  <a:cubicBezTo>
                    <a:pt x="10279" y="16348"/>
                    <a:pt x="10279" y="16348"/>
                    <a:pt x="10279" y="16348"/>
                  </a:cubicBezTo>
                  <a:cubicBezTo>
                    <a:pt x="9446" y="15520"/>
                    <a:pt x="9446" y="15520"/>
                    <a:pt x="9446" y="15520"/>
                  </a:cubicBezTo>
                  <a:cubicBezTo>
                    <a:pt x="10140" y="14946"/>
                    <a:pt x="10140" y="14946"/>
                    <a:pt x="10140" y="14946"/>
                  </a:cubicBezTo>
                  <a:cubicBezTo>
                    <a:pt x="11529" y="14946"/>
                    <a:pt x="11529" y="14946"/>
                    <a:pt x="11529" y="14946"/>
                  </a:cubicBezTo>
                  <a:cubicBezTo>
                    <a:pt x="12154" y="15520"/>
                    <a:pt x="12154" y="15520"/>
                    <a:pt x="12154" y="15520"/>
                  </a:cubicBezTo>
                  <a:cubicBezTo>
                    <a:pt x="11390" y="16348"/>
                    <a:pt x="11390" y="16348"/>
                    <a:pt x="11390" y="16348"/>
                  </a:cubicBezTo>
                  <a:cubicBezTo>
                    <a:pt x="12085" y="20681"/>
                    <a:pt x="12085" y="20681"/>
                    <a:pt x="12085" y="20681"/>
                  </a:cubicBezTo>
                  <a:cubicBezTo>
                    <a:pt x="21600" y="20681"/>
                    <a:pt x="21600" y="20681"/>
                    <a:pt x="21600" y="20681"/>
                  </a:cubicBezTo>
                  <a:cubicBezTo>
                    <a:pt x="21322" y="16539"/>
                    <a:pt x="16530" y="15138"/>
                    <a:pt x="15002" y="14628"/>
                  </a:cubicBezTo>
                  <a:close/>
                  <a:moveTo>
                    <a:pt x="6668" y="9148"/>
                  </a:moveTo>
                  <a:cubicBezTo>
                    <a:pt x="6529" y="9085"/>
                    <a:pt x="5973" y="8830"/>
                    <a:pt x="5626" y="7938"/>
                  </a:cubicBezTo>
                  <a:cubicBezTo>
                    <a:pt x="5626" y="7938"/>
                    <a:pt x="5348" y="6982"/>
                    <a:pt x="5626" y="6918"/>
                  </a:cubicBezTo>
                  <a:cubicBezTo>
                    <a:pt x="5626" y="6918"/>
                    <a:pt x="5973" y="6663"/>
                    <a:pt x="6459" y="7746"/>
                  </a:cubicBezTo>
                  <a:cubicBezTo>
                    <a:pt x="6529" y="7938"/>
                    <a:pt x="6668" y="8129"/>
                    <a:pt x="6737" y="8193"/>
                  </a:cubicBezTo>
                  <a:cubicBezTo>
                    <a:pt x="6737" y="8193"/>
                    <a:pt x="5695" y="5325"/>
                    <a:pt x="7293" y="3669"/>
                  </a:cubicBezTo>
                  <a:cubicBezTo>
                    <a:pt x="7293" y="3669"/>
                    <a:pt x="10765" y="7810"/>
                    <a:pt x="14655" y="5708"/>
                  </a:cubicBezTo>
                  <a:cubicBezTo>
                    <a:pt x="14655" y="7428"/>
                    <a:pt x="14655" y="7428"/>
                    <a:pt x="14655" y="7428"/>
                  </a:cubicBezTo>
                  <a:cubicBezTo>
                    <a:pt x="14655" y="7874"/>
                    <a:pt x="14655" y="8193"/>
                    <a:pt x="14932" y="7746"/>
                  </a:cubicBezTo>
                  <a:cubicBezTo>
                    <a:pt x="15419" y="6727"/>
                    <a:pt x="15419" y="7364"/>
                    <a:pt x="15419" y="7364"/>
                  </a:cubicBezTo>
                  <a:cubicBezTo>
                    <a:pt x="15280" y="8511"/>
                    <a:pt x="14724" y="9021"/>
                    <a:pt x="14307" y="9339"/>
                  </a:cubicBezTo>
                  <a:cubicBezTo>
                    <a:pt x="13960" y="10295"/>
                    <a:pt x="13405" y="11187"/>
                    <a:pt x="12710" y="11888"/>
                  </a:cubicBezTo>
                  <a:cubicBezTo>
                    <a:pt x="10557" y="14118"/>
                    <a:pt x="8404" y="11888"/>
                    <a:pt x="8404" y="11888"/>
                  </a:cubicBezTo>
                  <a:cubicBezTo>
                    <a:pt x="7570" y="11251"/>
                    <a:pt x="7015" y="10231"/>
                    <a:pt x="6668" y="9148"/>
                  </a:cubicBezTo>
                  <a:close/>
                  <a:moveTo>
                    <a:pt x="12849" y="13226"/>
                  </a:moveTo>
                  <a:cubicBezTo>
                    <a:pt x="11529" y="14692"/>
                    <a:pt x="11529" y="14692"/>
                    <a:pt x="11529" y="14692"/>
                  </a:cubicBezTo>
                  <a:cubicBezTo>
                    <a:pt x="10210" y="14692"/>
                    <a:pt x="10210" y="14692"/>
                    <a:pt x="10210" y="14692"/>
                  </a:cubicBezTo>
                  <a:cubicBezTo>
                    <a:pt x="8126" y="13417"/>
                    <a:pt x="8126" y="13417"/>
                    <a:pt x="8126" y="13417"/>
                  </a:cubicBezTo>
                  <a:cubicBezTo>
                    <a:pt x="8126" y="13417"/>
                    <a:pt x="8265" y="12844"/>
                    <a:pt x="8265" y="12079"/>
                  </a:cubicBezTo>
                  <a:cubicBezTo>
                    <a:pt x="8265" y="12079"/>
                    <a:pt x="9168" y="13162"/>
                    <a:pt x="10557" y="13099"/>
                  </a:cubicBezTo>
                  <a:cubicBezTo>
                    <a:pt x="10557" y="13099"/>
                    <a:pt x="11877" y="13226"/>
                    <a:pt x="12849" y="12079"/>
                  </a:cubicBezTo>
                  <a:lnTo>
                    <a:pt x="12849" y="13226"/>
                  </a:lnTo>
                  <a:close/>
                </a:path>
              </a:pathLst>
            </a:custGeom>
            <a:solidFill>
              <a:srgbClr val="C8161D"/>
            </a:solidFill>
            <a:ln w="12700" cap="flat">
              <a:noFill/>
              <a:miter lim="400000"/>
            </a:ln>
            <a:effectLst/>
          </p:spPr>
          <p:txBody>
            <a:bodyPr wrap="square" lIns="0" tIns="0" rIns="0" bIns="0" numCol="1" anchor="t">
              <a:noAutofit/>
            </a:bodyPr>
            <a:lstStyle/>
            <a:p>
              <a:pPr defTabSz="913922">
                <a:defRPr sz="1600" b="1">
                  <a:solidFill>
                    <a:srgbClr val="FFFFFF"/>
                  </a:solidFill>
                  <a:latin typeface="微软雅黑"/>
                  <a:ea typeface="微软雅黑"/>
                  <a:cs typeface="微软雅黑"/>
                  <a:sym typeface="微软雅黑"/>
                </a:defRPr>
              </a:pPr>
              <a:endParaRPr sz="1200"/>
            </a:p>
          </p:txBody>
        </p:sp>
      </p:grpSp>
      <p:sp>
        <p:nvSpPr>
          <p:cNvPr id="23" name="Text Placeholder 2">
            <a:extLst>
              <a:ext uri="{FF2B5EF4-FFF2-40B4-BE49-F238E27FC236}">
                <a16:creationId xmlns:a16="http://schemas.microsoft.com/office/drawing/2014/main" id="{3E4FBC59-0D39-52AA-3BD5-4AC73FF0869E}"/>
              </a:ext>
            </a:extLst>
          </p:cNvPr>
          <p:cNvSpPr txBox="1"/>
          <p:nvPr/>
        </p:nvSpPr>
        <p:spPr>
          <a:xfrm>
            <a:off x="2917849" y="1004129"/>
            <a:ext cx="3276366" cy="443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p>
            <a:pPr algn="ct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营销费用填报工作量大、数据无法精准采集</a:t>
            </a:r>
          </a:p>
          <a:p>
            <a:pPr algn="ct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手工单据统计不精准，单据漏填，费用计提、兑付滞后</a:t>
            </a:r>
          </a:p>
        </p:txBody>
      </p:sp>
      <p:grpSp>
        <p:nvGrpSpPr>
          <p:cNvPr id="24" name="成组">
            <a:extLst>
              <a:ext uri="{FF2B5EF4-FFF2-40B4-BE49-F238E27FC236}">
                <a16:creationId xmlns:a16="http://schemas.microsoft.com/office/drawing/2014/main" id="{F12CBB0D-97A5-71B3-2E47-606224A4E931}"/>
              </a:ext>
            </a:extLst>
          </p:cNvPr>
          <p:cNvGrpSpPr/>
          <p:nvPr/>
        </p:nvGrpSpPr>
        <p:grpSpPr>
          <a:xfrm>
            <a:off x="5899481" y="1709142"/>
            <a:ext cx="2607281" cy="964065"/>
            <a:chOff x="0" y="0"/>
            <a:chExt cx="3476374" cy="1285419"/>
          </a:xfrm>
        </p:grpSpPr>
        <p:sp>
          <p:nvSpPr>
            <p:cNvPr id="25" name="文本框 48">
              <a:extLst>
                <a:ext uri="{FF2B5EF4-FFF2-40B4-BE49-F238E27FC236}">
                  <a16:creationId xmlns:a16="http://schemas.microsoft.com/office/drawing/2014/main" id="{003809C3-B348-326B-6265-14FE8103CB0F}"/>
                </a:ext>
              </a:extLst>
            </p:cNvPr>
            <p:cNvSpPr txBox="1"/>
            <p:nvPr/>
          </p:nvSpPr>
          <p:spPr>
            <a:xfrm>
              <a:off x="231043" y="0"/>
              <a:ext cx="3245330"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r">
                <a:defRPr sz="1600" b="1">
                  <a:solidFill>
                    <a:srgbClr val="B91523"/>
                  </a:solidFill>
                  <a:latin typeface="NotoSansHans-Black"/>
                  <a:ea typeface="NotoSansHans-Black"/>
                  <a:cs typeface="NotoSansHans-Black"/>
                  <a:sym typeface="NotoSansHans-Black"/>
                </a:defRPr>
              </a:lvl1pPr>
            </a:lstStyle>
            <a:p>
              <a:r>
                <a:rPr sz="1200"/>
                <a:t>费用计提\兑付无依据</a:t>
              </a:r>
            </a:p>
          </p:txBody>
        </p:sp>
        <p:sp>
          <p:nvSpPr>
            <p:cNvPr id="26" name="Text Placeholder 2">
              <a:extLst>
                <a:ext uri="{FF2B5EF4-FFF2-40B4-BE49-F238E27FC236}">
                  <a16:creationId xmlns:a16="http://schemas.microsoft.com/office/drawing/2014/main" id="{2F6FB886-11B5-54C7-B8AC-98501757C0E1}"/>
                </a:ext>
              </a:extLst>
            </p:cNvPr>
            <p:cNvSpPr txBox="1"/>
            <p:nvPr/>
          </p:nvSpPr>
          <p:spPr>
            <a:xfrm>
              <a:off x="0" y="435788"/>
              <a:ext cx="3476374" cy="849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p>
              <a:pPr algn="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终端陈列费合同未签署</a:t>
              </a:r>
            </a:p>
            <a:p>
              <a:pPr algn="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客户费用合同无体现、费用漏洞大</a:t>
              </a:r>
            </a:p>
            <a:p>
              <a:pPr algn="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对账严重滞后；费用兑付无标准</a:t>
              </a:r>
            </a:p>
          </p:txBody>
        </p:sp>
      </p:grpSp>
      <p:sp>
        <p:nvSpPr>
          <p:cNvPr id="27" name="文本框 50">
            <a:extLst>
              <a:ext uri="{FF2B5EF4-FFF2-40B4-BE49-F238E27FC236}">
                <a16:creationId xmlns:a16="http://schemas.microsoft.com/office/drawing/2014/main" id="{F5A427CD-5B4A-B995-3F38-620168D17C68}"/>
              </a:ext>
            </a:extLst>
          </p:cNvPr>
          <p:cNvSpPr txBox="1"/>
          <p:nvPr/>
        </p:nvSpPr>
        <p:spPr>
          <a:xfrm>
            <a:off x="3419872" y="627534"/>
            <a:ext cx="2433997"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600" b="1">
                <a:solidFill>
                  <a:srgbClr val="B91523"/>
                </a:solidFill>
                <a:latin typeface="NotoSansHans-Black"/>
                <a:ea typeface="NotoSansHans-Black"/>
                <a:cs typeface="NotoSansHans-Black"/>
                <a:sym typeface="NotoSansHans-Black"/>
              </a:defRPr>
            </a:lvl1pPr>
          </a:lstStyle>
          <a:p>
            <a:r>
              <a:rPr sz="1200"/>
              <a:t>费用管控不清晰</a:t>
            </a:r>
          </a:p>
        </p:txBody>
      </p:sp>
      <p:sp>
        <p:nvSpPr>
          <p:cNvPr id="28" name="Text Placeholder 2">
            <a:extLst>
              <a:ext uri="{FF2B5EF4-FFF2-40B4-BE49-F238E27FC236}">
                <a16:creationId xmlns:a16="http://schemas.microsoft.com/office/drawing/2014/main" id="{6E8D8FDD-C4FD-D8AD-8BB8-4C7A7F88E254}"/>
              </a:ext>
            </a:extLst>
          </p:cNvPr>
          <p:cNvSpPr txBox="1"/>
          <p:nvPr/>
        </p:nvSpPr>
        <p:spPr>
          <a:xfrm>
            <a:off x="6072762" y="3865373"/>
            <a:ext cx="2569550" cy="637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p>
            <a:pPr algn="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业务员与老板立场不一致，一切以销量为主，帮助终端要费用</a:t>
            </a:r>
          </a:p>
          <a:p>
            <a:pPr algn="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甚至虚假\预支\逾期发放费用</a:t>
            </a:r>
          </a:p>
        </p:txBody>
      </p:sp>
      <p:sp>
        <p:nvSpPr>
          <p:cNvPr id="29" name="文本框 52">
            <a:extLst>
              <a:ext uri="{FF2B5EF4-FFF2-40B4-BE49-F238E27FC236}">
                <a16:creationId xmlns:a16="http://schemas.microsoft.com/office/drawing/2014/main" id="{1B8BB4A3-43CD-EA85-3214-526425A0430D}"/>
              </a:ext>
            </a:extLst>
          </p:cNvPr>
          <p:cNvSpPr txBox="1"/>
          <p:nvPr/>
        </p:nvSpPr>
        <p:spPr>
          <a:xfrm>
            <a:off x="6140538" y="3586711"/>
            <a:ext cx="2433997"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r">
              <a:defRPr sz="1600" b="1">
                <a:solidFill>
                  <a:srgbClr val="B91523"/>
                </a:solidFill>
                <a:latin typeface="NotoSansHans-Black"/>
                <a:ea typeface="NotoSansHans-Black"/>
                <a:cs typeface="NotoSansHans-Black"/>
                <a:sym typeface="NotoSansHans-Black"/>
              </a:defRPr>
            </a:lvl1pPr>
          </a:lstStyle>
          <a:p>
            <a:r>
              <a:rPr sz="1200"/>
              <a:t>市场作业人员管控不到位</a:t>
            </a:r>
          </a:p>
        </p:txBody>
      </p:sp>
      <p:sp>
        <p:nvSpPr>
          <p:cNvPr id="30" name="文本框 53">
            <a:extLst>
              <a:ext uri="{FF2B5EF4-FFF2-40B4-BE49-F238E27FC236}">
                <a16:creationId xmlns:a16="http://schemas.microsoft.com/office/drawing/2014/main" id="{1AFE1988-124E-3F85-B699-1E3E8E3E0A8E}"/>
              </a:ext>
            </a:extLst>
          </p:cNvPr>
          <p:cNvSpPr txBox="1"/>
          <p:nvPr/>
        </p:nvSpPr>
        <p:spPr>
          <a:xfrm>
            <a:off x="3355176" y="4444963"/>
            <a:ext cx="2433998"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lgn="ctr">
              <a:defRPr sz="2100" b="1">
                <a:solidFill>
                  <a:srgbClr val="B91523"/>
                </a:solidFill>
                <a:latin typeface="NotoSansHans-Black"/>
                <a:ea typeface="NotoSansHans-Black"/>
                <a:cs typeface="NotoSansHans-Black"/>
                <a:sym typeface="NotoSansHans-Black"/>
              </a:defRPr>
            </a:pPr>
            <a:r>
              <a:rPr sz="1575" dirty="0" err="1"/>
              <a:t>商贸公司</a:t>
            </a:r>
            <a:endParaRPr sz="1575" dirty="0"/>
          </a:p>
        </p:txBody>
      </p:sp>
      <p:sp>
        <p:nvSpPr>
          <p:cNvPr id="31" name="Text Placeholder 2">
            <a:extLst>
              <a:ext uri="{FF2B5EF4-FFF2-40B4-BE49-F238E27FC236}">
                <a16:creationId xmlns:a16="http://schemas.microsoft.com/office/drawing/2014/main" id="{9F2E7104-5D67-72EB-ABC2-24BFD34582B0}"/>
              </a:ext>
            </a:extLst>
          </p:cNvPr>
          <p:cNvSpPr txBox="1"/>
          <p:nvPr/>
        </p:nvSpPr>
        <p:spPr>
          <a:xfrm>
            <a:off x="587688" y="3870672"/>
            <a:ext cx="2537333" cy="831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缺乏有效的费用执行检查和稽查手段，往往费用审批后脱离了企业监督管控。</a:t>
            </a:r>
          </a:p>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终端执行情况无法真实体现，费用发放无标准。</a:t>
            </a:r>
          </a:p>
        </p:txBody>
      </p:sp>
      <p:sp>
        <p:nvSpPr>
          <p:cNvPr id="32" name="文本框 55">
            <a:extLst>
              <a:ext uri="{FF2B5EF4-FFF2-40B4-BE49-F238E27FC236}">
                <a16:creationId xmlns:a16="http://schemas.microsoft.com/office/drawing/2014/main" id="{0EE77A6F-843E-3259-57F8-DA3CF2E2DFBC}"/>
              </a:ext>
            </a:extLst>
          </p:cNvPr>
          <p:cNvSpPr txBox="1"/>
          <p:nvPr/>
        </p:nvSpPr>
        <p:spPr>
          <a:xfrm>
            <a:off x="582521" y="3634609"/>
            <a:ext cx="2433998" cy="253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1600" b="1">
                <a:solidFill>
                  <a:srgbClr val="B91523"/>
                </a:solidFill>
                <a:latin typeface="NotoSansHans-Black"/>
                <a:ea typeface="NotoSansHans-Black"/>
                <a:cs typeface="NotoSansHans-Black"/>
                <a:sym typeface="NotoSansHans-Black"/>
              </a:defRPr>
            </a:lvl1pPr>
          </a:lstStyle>
          <a:p>
            <a:r>
              <a:rPr sz="1200" dirty="0" err="1"/>
              <a:t>过程无监管，费效低下</a:t>
            </a:r>
            <a:endParaRPr sz="1200" dirty="0"/>
          </a:p>
        </p:txBody>
      </p:sp>
      <p:grpSp>
        <p:nvGrpSpPr>
          <p:cNvPr id="33" name="成组">
            <a:extLst>
              <a:ext uri="{FF2B5EF4-FFF2-40B4-BE49-F238E27FC236}">
                <a16:creationId xmlns:a16="http://schemas.microsoft.com/office/drawing/2014/main" id="{F5F606BA-9440-D1A6-538F-65DE9CEE159D}"/>
              </a:ext>
            </a:extLst>
          </p:cNvPr>
          <p:cNvGrpSpPr/>
          <p:nvPr/>
        </p:nvGrpSpPr>
        <p:grpSpPr>
          <a:xfrm>
            <a:off x="569445" y="1793331"/>
            <a:ext cx="2611778" cy="952041"/>
            <a:chOff x="0" y="0"/>
            <a:chExt cx="3482368" cy="1269387"/>
          </a:xfrm>
        </p:grpSpPr>
        <p:sp>
          <p:nvSpPr>
            <p:cNvPr id="34" name="Text Placeholder 2">
              <a:extLst>
                <a:ext uri="{FF2B5EF4-FFF2-40B4-BE49-F238E27FC236}">
                  <a16:creationId xmlns:a16="http://schemas.microsoft.com/office/drawing/2014/main" id="{FF0343E4-7A60-491B-455F-8AE72A6516CA}"/>
                </a:ext>
              </a:extLst>
            </p:cNvPr>
            <p:cNvSpPr txBox="1"/>
            <p:nvPr/>
          </p:nvSpPr>
          <p:spPr>
            <a:xfrm>
              <a:off x="5993" y="419756"/>
              <a:ext cx="3476375" cy="849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费用方案审批、决策靠直觉。费用投入和销售产出不挂钩，难以分析费销比</a:t>
              </a:r>
            </a:p>
            <a:p>
              <a:pPr>
                <a:lnSpc>
                  <a:spcPct val="120000"/>
                </a:lnSpc>
                <a:defRPr sz="1400">
                  <a:solidFill>
                    <a:srgbClr val="373737"/>
                  </a:solidFill>
                  <a:latin typeface="Noto Sans S Chinese Regular"/>
                  <a:ea typeface="Noto Sans S Chinese Regular"/>
                  <a:cs typeface="Noto Sans S Chinese Regular"/>
                  <a:sym typeface="Noto Sans S Chinese Regular"/>
                </a:defRPr>
              </a:pPr>
              <a:r>
                <a:rPr sz="1050"/>
                <a:t>缺乏数字化管控手段</a:t>
              </a:r>
            </a:p>
          </p:txBody>
        </p:sp>
        <p:sp>
          <p:nvSpPr>
            <p:cNvPr id="35" name="文本框 57">
              <a:extLst>
                <a:ext uri="{FF2B5EF4-FFF2-40B4-BE49-F238E27FC236}">
                  <a16:creationId xmlns:a16="http://schemas.microsoft.com/office/drawing/2014/main" id="{DC278440-2CC8-AFF4-F838-D4C3ADFFD8B7}"/>
                </a:ext>
              </a:extLst>
            </p:cNvPr>
            <p:cNvSpPr txBox="1"/>
            <p:nvPr/>
          </p:nvSpPr>
          <p:spPr>
            <a:xfrm>
              <a:off x="0" y="0"/>
              <a:ext cx="3245330"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defRPr sz="1600" b="1">
                  <a:solidFill>
                    <a:srgbClr val="B91523"/>
                  </a:solidFill>
                  <a:latin typeface="NotoSansHans-Black"/>
                  <a:ea typeface="NotoSansHans-Black"/>
                  <a:cs typeface="NotoSansHans-Black"/>
                  <a:sym typeface="NotoSansHans-Black"/>
                </a:defRPr>
              </a:lvl1pPr>
            </a:lstStyle>
            <a:p>
              <a:r>
                <a:rPr sz="1200"/>
                <a:t>费用投入产出无统计</a:t>
              </a:r>
            </a:p>
          </p:txBody>
        </p:sp>
      </p:grpSp>
    </p:spTree>
    <p:extLst>
      <p:ext uri="{BB962C8B-B14F-4D97-AF65-F5344CB8AC3E}">
        <p14:creationId xmlns:p14="http://schemas.microsoft.com/office/powerpoint/2010/main" val="384523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20117D-D8FA-C3CF-69A4-565FD743CB2F}"/>
              </a:ext>
            </a:extLst>
          </p:cNvPr>
          <p:cNvGrpSpPr/>
          <p:nvPr/>
        </p:nvGrpSpPr>
        <p:grpSpPr>
          <a:xfrm>
            <a:off x="2663788" y="1186756"/>
            <a:ext cx="5101611" cy="1846659"/>
            <a:chOff x="2771800" y="1097038"/>
            <a:chExt cx="5101611" cy="1846659"/>
          </a:xfrm>
        </p:grpSpPr>
        <p:sp>
          <p:nvSpPr>
            <p:cNvPr id="7" name="圆角矩形 2">
              <a:extLst>
                <a:ext uri="{FF2B5EF4-FFF2-40B4-BE49-F238E27FC236}">
                  <a16:creationId xmlns:a16="http://schemas.microsoft.com/office/drawing/2014/main" id="{F74FC8E0-DE7B-4565-8BC7-45F36FE792B6}"/>
                </a:ext>
              </a:extLst>
            </p:cNvPr>
            <p:cNvSpPr/>
            <p:nvPr/>
          </p:nvSpPr>
          <p:spPr>
            <a:xfrm>
              <a:off x="2771800" y="1097038"/>
              <a:ext cx="800149" cy="1846659"/>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a:r>
                <a:rPr lang="en-US" altLang="zh-CN" sz="6000" b="1" dirty="0">
                  <a:solidFill>
                    <a:srgbClr val="E50012"/>
                  </a:solidFill>
                  <a:latin typeface="思源黑体 HW Bold" pitchFamily="34" charset="-122"/>
                  <a:ea typeface="思源黑体 HW Bold" pitchFamily="34" charset="-122"/>
                </a:rPr>
                <a:t>03</a:t>
              </a:r>
              <a:endParaRPr lang="zh-CN" altLang="en-US" sz="6000" b="1" dirty="0">
                <a:solidFill>
                  <a:srgbClr val="E50012"/>
                </a:solidFill>
                <a:latin typeface="思源黑体 HW Bold" pitchFamily="34" charset="-122"/>
                <a:ea typeface="思源黑体 HW Bold" pitchFamily="34" charset="-122"/>
              </a:endParaRPr>
            </a:p>
          </p:txBody>
        </p:sp>
        <p:sp>
          <p:nvSpPr>
            <p:cNvPr id="9" name="TextBox 4">
              <a:extLst>
                <a:ext uri="{FF2B5EF4-FFF2-40B4-BE49-F238E27FC236}">
                  <a16:creationId xmlns:a16="http://schemas.microsoft.com/office/drawing/2014/main" id="{BA937FB6-06B4-449B-8233-DDD7E9A33202}"/>
                </a:ext>
              </a:extLst>
            </p:cNvPr>
            <p:cNvSpPr txBox="1"/>
            <p:nvPr/>
          </p:nvSpPr>
          <p:spPr>
            <a:xfrm>
              <a:off x="3995426" y="1789534"/>
              <a:ext cx="3877985" cy="461665"/>
            </a:xfrm>
            <a:prstGeom prst="rect">
              <a:avLst/>
            </a:prstGeom>
            <a:noFill/>
          </p:spPr>
          <p:txBody>
            <a:bodyPr wrap="non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商贸企业费用管理解决方案</a:t>
              </a:r>
            </a:p>
          </p:txBody>
        </p:sp>
        <p:cxnSp>
          <p:nvCxnSpPr>
            <p:cNvPr id="11" name="直接连接符 10">
              <a:extLst>
                <a:ext uri="{FF2B5EF4-FFF2-40B4-BE49-F238E27FC236}">
                  <a16:creationId xmlns:a16="http://schemas.microsoft.com/office/drawing/2014/main" id="{B18C0BC5-DF01-45C7-8D0F-8F870167DDC2}"/>
                </a:ext>
              </a:extLst>
            </p:cNvPr>
            <p:cNvCxnSpPr>
              <a:cxnSpLocks/>
            </p:cNvCxnSpPr>
            <p:nvPr/>
          </p:nvCxnSpPr>
          <p:spPr>
            <a:xfrm>
              <a:off x="3783943" y="1716683"/>
              <a:ext cx="0" cy="607368"/>
            </a:xfrm>
            <a:prstGeom prst="line">
              <a:avLst/>
            </a:prstGeom>
            <a:ln w="38100">
              <a:solidFill>
                <a:srgbClr val="E5001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545222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1082</Words>
  <Application>Microsoft Office PowerPoint</Application>
  <PresentationFormat>全屏显示(16:9)</PresentationFormat>
  <Paragraphs>229</Paragraphs>
  <Slides>22</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Helvetica Neue</vt:lpstr>
      <vt:lpstr>Microsoft YaHei Light</vt:lpstr>
      <vt:lpstr>Noto Sans S Chinese Medium</vt:lpstr>
      <vt:lpstr>Noto Sans S Chinese Regular</vt:lpstr>
      <vt:lpstr>NotoSansHans-Black</vt:lpstr>
      <vt:lpstr>等线</vt:lpstr>
      <vt:lpstr>华文黑体</vt:lpstr>
      <vt:lpstr>思源黑体 HW Bold</vt:lpstr>
      <vt:lpstr>微软雅黑</vt:lpstr>
      <vt:lpstr>Arial</vt:lpstr>
      <vt:lpstr>Calibri</vt:lpstr>
      <vt:lpstr>Office 主题​​</vt:lpstr>
      <vt:lpstr>PowerPoint 演示文稿</vt:lpstr>
      <vt:lpstr>PowerPoint 演示文稿</vt:lpstr>
      <vt:lpstr>企业常见费用分类</vt:lpstr>
      <vt:lpstr>企业常见费用分类</vt:lpstr>
      <vt:lpstr>企业常见费用分类</vt:lpstr>
      <vt:lpstr>PowerPoint 演示文稿</vt:lpstr>
      <vt:lpstr>商贸企业营销费用管理现状</vt:lpstr>
      <vt:lpstr>商贸企业费用管理痛点</vt:lpstr>
      <vt:lpstr>PowerPoint 演示文稿</vt:lpstr>
      <vt:lpstr>解决方案</vt:lpstr>
      <vt:lpstr>解决方案</vt:lpstr>
      <vt:lpstr>解决方案</vt:lpstr>
      <vt:lpstr>解决方案</vt:lpstr>
      <vt:lpstr>解决方案</vt:lpstr>
      <vt:lpstr>解决方案</vt:lpstr>
      <vt:lpstr>解决方案</vt:lpstr>
      <vt:lpstr>解决方案</vt:lpstr>
      <vt:lpstr>T+cloud费用管理-让费用花的更有效</vt:lpstr>
      <vt:lpstr>PowerPoint 演示文稿</vt:lpstr>
      <vt:lpstr>合伙人管理-费用精细核算</vt:lpstr>
      <vt:lpstr>费用精细分摊，谁的费用谁认领</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c xm</cp:lastModifiedBy>
  <cp:revision>137</cp:revision>
  <dcterms:created xsi:type="dcterms:W3CDTF">2019-04-25T08:37:41Z</dcterms:created>
  <dcterms:modified xsi:type="dcterms:W3CDTF">2022-11-28T02:37:43Z</dcterms:modified>
</cp:coreProperties>
</file>