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10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14920245" r:id="rId2"/>
    <p:sldId id="14919915" r:id="rId3"/>
    <p:sldId id="12669" r:id="rId4"/>
    <p:sldId id="12293808" r:id="rId5"/>
    <p:sldId id="14920201" r:id="rId6"/>
    <p:sldId id="14920204" r:id="rId7"/>
    <p:sldId id="14920205" r:id="rId8"/>
    <p:sldId id="12293802" r:id="rId9"/>
    <p:sldId id="14919985" r:id="rId10"/>
    <p:sldId id="12293827" r:id="rId11"/>
    <p:sldId id="14920051" r:id="rId12"/>
    <p:sldId id="14920193" r:id="rId13"/>
    <p:sldId id="12293844" r:id="rId14"/>
    <p:sldId id="12293809" r:id="rId15"/>
    <p:sldId id="12293819" r:id="rId16"/>
    <p:sldId id="12293812" r:id="rId17"/>
    <p:sldId id="12293813" r:id="rId18"/>
    <p:sldId id="12293814" r:id="rId19"/>
    <p:sldId id="12293822" r:id="rId20"/>
    <p:sldId id="12293820" r:id="rId21"/>
    <p:sldId id="12293811" r:id="rId22"/>
    <p:sldId id="12293751" r:id="rId23"/>
    <p:sldId id="12293831" r:id="rId24"/>
    <p:sldId id="12293829" r:id="rId25"/>
    <p:sldId id="12293832" r:id="rId26"/>
    <p:sldId id="12293826" r:id="rId27"/>
    <p:sldId id="12293841" r:id="rId28"/>
    <p:sldId id="12293833" r:id="rId29"/>
    <p:sldId id="12293834" r:id="rId30"/>
    <p:sldId id="12293830" r:id="rId31"/>
    <p:sldId id="12293838" r:id="rId32"/>
    <p:sldId id="12293839" r:id="rId33"/>
    <p:sldId id="12293815" r:id="rId34"/>
    <p:sldId id="12293835" r:id="rId35"/>
    <p:sldId id="12293836" r:id="rId36"/>
    <p:sldId id="12293837" r:id="rId37"/>
    <p:sldId id="12293801" r:id="rId38"/>
    <p:sldId id="12293806" r:id="rId39"/>
    <p:sldId id="12293845" r:id="rId40"/>
    <p:sldId id="12293804" r:id="rId41"/>
    <p:sldId id="12293800" r:id="rId42"/>
    <p:sldId id="12293842" r:id="rId43"/>
    <p:sldId id="12293805" r:id="rId44"/>
    <p:sldId id="12293816" r:id="rId45"/>
    <p:sldId id="14920055" r:id="rId46"/>
    <p:sldId id="14920191" r:id="rId47"/>
  </p:sldIdLst>
  <p:sldSz cx="12192000" cy="6858000"/>
  <p:notesSz cx="9144000" cy="6858000"/>
  <p:custDataLst>
    <p:tags r:id="rId5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49" userDrawn="1">
          <p15:clr>
            <a:srgbClr val="A4A3A4"/>
          </p15:clr>
        </p15:guide>
        <p15:guide id="2" pos="370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" initials="a" lastIdx="16" clrIdx="0"/>
  <p:cmAuthor id="1" name="Microsoft Office User" initials="MOU" lastIdx="1" clrIdx="0"/>
  <p:cmAuthor id="2" name="作者" initials="作" lastIdx="0" clrIdx="1"/>
  <p:cmAuthor id="3" name="polly" initials="p" lastIdx="2" clrIdx="3"/>
  <p:cmAuthor id="4" name="Niuxm" initials="N" lastIdx="1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121A"/>
    <a:srgbClr val="FF0000"/>
    <a:srgbClr val="E60012"/>
    <a:srgbClr val="FBE8D8"/>
    <a:srgbClr val="E6E7E8"/>
    <a:srgbClr val="A7A9AC"/>
    <a:srgbClr val="FFFFFF"/>
    <a:srgbClr val="FFAFAF"/>
    <a:srgbClr val="F9E5E5"/>
    <a:srgbClr val="FE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7292A2E-F333-43FB-9621-5CBBE7FDCDCB}" styleName="浅色样式 2 - 强调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1022" autoAdjust="0"/>
  </p:normalViewPr>
  <p:slideViewPr>
    <p:cSldViewPr snapToGrid="0" showGuides="1">
      <p:cViewPr varScale="1">
        <p:scale>
          <a:sx n="68" d="100"/>
          <a:sy n="68" d="100"/>
        </p:scale>
        <p:origin x="243" y="48"/>
      </p:cViewPr>
      <p:guideLst>
        <p:guide orient="horz" pos="2049"/>
        <p:guide pos="3709"/>
      </p:guideLst>
    </p:cSldViewPr>
  </p:slideViewPr>
  <p:outlineViewPr>
    <p:cViewPr>
      <p:scale>
        <a:sx n="66" d="100"/>
        <a:sy n="66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ags" Target="tags/tag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commentAuthors" Target="commentAuthor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4#1">
  <dgm:title val=""/>
  <dgm:desc val=""/>
  <dgm:catLst>
    <dgm:cat type="accent6" pri="11400"/>
  </dgm:catLst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1CCBAF-4C0D-4CED-85A5-F960F609DD07}" type="doc">
      <dgm:prSet loTypeId="urn:microsoft.com/office/officeart/2005/8/layout/gear1#1" loCatId="process" qsTypeId="urn:microsoft.com/office/officeart/2005/8/quickstyle/simple2#1" qsCatId="simple" csTypeId="urn:microsoft.com/office/officeart/2005/8/colors/accent6_4#1" csCatId="accent6" phldr="1"/>
      <dgm:spPr/>
    </dgm:pt>
    <dgm:pt modelId="{61F78E94-8856-4F22-BFF5-912F5A779792}">
      <dgm:prSet phldrT="[文本]" custT="1"/>
      <dgm:spPr>
        <a:xfrm>
          <a:off x="2082800" y="1828800"/>
          <a:ext cx="2235200" cy="2235200"/>
        </a:xfrm>
      </dgm:spPr>
      <dgm:t>
        <a:bodyPr/>
        <a:lstStyle/>
        <a:p>
          <a:r>
            <a: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提供对客户全生命周期、全方位的服务</a:t>
          </a:r>
        </a:p>
      </dgm:t>
    </dgm:pt>
    <dgm:pt modelId="{118E70D5-37FE-4A9D-9AC2-9734E01FA275}" type="parTrans" cxnId="{E1AD0133-F00B-4B5C-B9FB-DFA24E0082C1}">
      <dgm:prSet/>
      <dgm:spPr/>
      <dgm:t>
        <a:bodyPr/>
        <a:lstStyle/>
        <a:p>
          <a:endParaRPr lang="zh-CN" altLang="en-US" sz="1400"/>
        </a:p>
      </dgm:t>
    </dgm:pt>
    <dgm:pt modelId="{EC0D33AB-11D2-477E-A636-494746B6CB49}" type="sibTrans" cxnId="{E1AD0133-F00B-4B5C-B9FB-DFA24E0082C1}">
      <dgm:prSet/>
      <dgm:spPr>
        <a:xfrm>
          <a:off x="1909505" y="1492320"/>
          <a:ext cx="2861056" cy="2861056"/>
        </a:xfrm>
      </dgm:spPr>
      <dgm:t>
        <a:bodyPr/>
        <a:lstStyle/>
        <a:p>
          <a:endParaRPr lang="zh-CN" altLang="en-US" sz="1400"/>
        </a:p>
      </dgm:t>
    </dgm:pt>
    <dgm:pt modelId="{113D84F5-7B80-4EB8-B2F0-78D5244780C0}">
      <dgm:prSet phldrT="[文本]" custT="1"/>
      <dgm:spPr>
        <a:xfrm>
          <a:off x="782320" y="1300480"/>
          <a:ext cx="1625600" cy="1625600"/>
        </a:xfrm>
      </dgm:spPr>
      <dgm:t>
        <a:bodyPr/>
        <a:lstStyle/>
        <a:p>
          <a:r>
            <a:rPr lang="zh-CN" altLang="en-US" sz="1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高效的电子商务协同平台</a:t>
          </a:r>
        </a:p>
      </dgm:t>
    </dgm:pt>
    <dgm:pt modelId="{DDECC992-11C9-47F4-9798-55CD815A56AF}" type="parTrans" cxnId="{6F0C5524-10CE-443B-97CA-5C0182FAF0BE}">
      <dgm:prSet/>
      <dgm:spPr/>
      <dgm:t>
        <a:bodyPr/>
        <a:lstStyle/>
        <a:p>
          <a:endParaRPr lang="zh-CN" altLang="en-US" sz="1400"/>
        </a:p>
      </dgm:t>
    </dgm:pt>
    <dgm:pt modelId="{931D8C70-EB12-42DE-9865-087937821379}" type="sibTrans" cxnId="{6F0C5524-10CE-443B-97CA-5C0182FAF0BE}">
      <dgm:prSet/>
      <dgm:spPr>
        <a:xfrm>
          <a:off x="494429" y="941355"/>
          <a:ext cx="2078736" cy="2078736"/>
        </a:xfrm>
      </dgm:spPr>
      <dgm:t>
        <a:bodyPr/>
        <a:lstStyle/>
        <a:p>
          <a:endParaRPr lang="zh-CN" altLang="en-US" sz="1400"/>
        </a:p>
      </dgm:t>
    </dgm:pt>
    <dgm:pt modelId="{680EA8F3-5E62-44B9-8E85-FEFEF173FF29}">
      <dgm:prSet phldrT="[文本]" custT="1"/>
      <dgm:spPr>
        <a:xfrm rot="20700000">
          <a:off x="1692821" y="178981"/>
          <a:ext cx="1592756" cy="1592756"/>
        </a:xfrm>
      </dgm:spPr>
      <dgm:t>
        <a:bodyPr/>
        <a:lstStyle/>
        <a:p>
          <a:r>
            <a:rPr lang="zh-CN" altLang="en-US" sz="1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全面整合庞大的客户资源</a:t>
          </a:r>
        </a:p>
      </dgm:t>
    </dgm:pt>
    <dgm:pt modelId="{E55D30CE-9EA9-48C3-B0B0-CFAA8FB9899D}" type="parTrans" cxnId="{2B729E31-0C08-4CAB-ABB1-8EB37C00B9F7}">
      <dgm:prSet/>
      <dgm:spPr/>
      <dgm:t>
        <a:bodyPr/>
        <a:lstStyle/>
        <a:p>
          <a:endParaRPr lang="zh-CN" altLang="en-US" sz="1400"/>
        </a:p>
      </dgm:t>
    </dgm:pt>
    <dgm:pt modelId="{52A313C4-9F21-4E1E-81D1-E1BE540089FA}" type="sibTrans" cxnId="{2B729E31-0C08-4CAB-ABB1-8EB37C00B9F7}">
      <dgm:prSet/>
      <dgm:spPr>
        <a:xfrm>
          <a:off x="1324400" y="-169332"/>
          <a:ext cx="2241296" cy="2241296"/>
        </a:xfrm>
      </dgm:spPr>
      <dgm:t>
        <a:bodyPr/>
        <a:lstStyle/>
        <a:p>
          <a:endParaRPr lang="zh-CN" altLang="en-US" sz="1400"/>
        </a:p>
      </dgm:t>
    </dgm:pt>
    <dgm:pt modelId="{1CB8428E-9268-45DA-A20F-AE1B519AA493}" type="pres">
      <dgm:prSet presAssocID="{351CCBAF-4C0D-4CED-85A5-F960F609DD07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D2AA66B5-C27D-43E6-AD4A-1224AA076034}" type="pres">
      <dgm:prSet presAssocID="{61F78E94-8856-4F22-BFF5-912F5A779792}" presName="gear1" presStyleLbl="node1" presStyleIdx="0" presStyleCnt="3" custAng="622204" custLinFactNeighborX="1420" custLinFactNeighborY="2505">
        <dgm:presLayoutVars>
          <dgm:chMax val="1"/>
          <dgm:bulletEnabled val="1"/>
        </dgm:presLayoutVars>
      </dgm:prSet>
      <dgm:spPr>
        <a:prstGeom prst="gear9">
          <a:avLst/>
        </a:prstGeom>
      </dgm:spPr>
    </dgm:pt>
    <dgm:pt modelId="{A89ED48C-CAA3-47DA-B793-2491A71133C3}" type="pres">
      <dgm:prSet presAssocID="{61F78E94-8856-4F22-BFF5-912F5A779792}" presName="gear1srcNode" presStyleLbl="node1" presStyleIdx="0" presStyleCnt="3"/>
      <dgm:spPr/>
    </dgm:pt>
    <dgm:pt modelId="{E25AC21A-5BCC-4BDA-850D-E42DC26F7AC3}" type="pres">
      <dgm:prSet presAssocID="{61F78E94-8856-4F22-BFF5-912F5A779792}" presName="gear1dstNode" presStyleLbl="node1" presStyleIdx="0" presStyleCnt="3"/>
      <dgm:spPr/>
    </dgm:pt>
    <dgm:pt modelId="{5F65CEF8-AB14-40E7-80C0-32009ED47A80}" type="pres">
      <dgm:prSet presAssocID="{113D84F5-7B80-4EB8-B2F0-78D5244780C0}" presName="gear2" presStyleLbl="node1" presStyleIdx="1" presStyleCnt="3" custAng="410768" custScaleX="124892" custScaleY="116887" custLinFactNeighborX="-13666" custLinFactNeighborY="16384">
        <dgm:presLayoutVars>
          <dgm:chMax val="1"/>
          <dgm:bulletEnabled val="1"/>
        </dgm:presLayoutVars>
      </dgm:prSet>
      <dgm:spPr>
        <a:prstGeom prst="gear6">
          <a:avLst/>
        </a:prstGeom>
      </dgm:spPr>
    </dgm:pt>
    <dgm:pt modelId="{9484379F-2B62-46F1-A647-2164EA02B07B}" type="pres">
      <dgm:prSet presAssocID="{113D84F5-7B80-4EB8-B2F0-78D5244780C0}" presName="gear2srcNode" presStyleLbl="node1" presStyleIdx="1" presStyleCnt="3"/>
      <dgm:spPr/>
    </dgm:pt>
    <dgm:pt modelId="{210521D2-EB4E-4A86-B9AE-E162268BDBBC}" type="pres">
      <dgm:prSet presAssocID="{113D84F5-7B80-4EB8-B2F0-78D5244780C0}" presName="gear2dstNode" presStyleLbl="node1" presStyleIdx="1" presStyleCnt="3"/>
      <dgm:spPr/>
    </dgm:pt>
    <dgm:pt modelId="{A85BBD90-07FF-4CBD-8E1E-7E9EDC034029}" type="pres">
      <dgm:prSet presAssocID="{680EA8F3-5E62-44B9-8E85-FEFEF173FF29}" presName="gear3" presStyleLbl="node1" presStyleIdx="2" presStyleCnt="3" custAng="68974" custScaleX="158912" custScaleY="155530" custLinFactNeighborX="16217" custLinFactNeighborY="-3712"/>
      <dgm:spPr>
        <a:prstGeom prst="gear6">
          <a:avLst/>
        </a:prstGeom>
      </dgm:spPr>
    </dgm:pt>
    <dgm:pt modelId="{1F15870D-8075-4696-83EA-679D36B2A869}" type="pres">
      <dgm:prSet presAssocID="{680EA8F3-5E62-44B9-8E85-FEFEF173FF29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FCF31566-C459-461C-B9EF-D59041E90335}" type="pres">
      <dgm:prSet presAssocID="{680EA8F3-5E62-44B9-8E85-FEFEF173FF29}" presName="gear3srcNode" presStyleLbl="node1" presStyleIdx="2" presStyleCnt="3"/>
      <dgm:spPr/>
    </dgm:pt>
    <dgm:pt modelId="{52536FC1-90A2-428F-961D-94AA94FEF07A}" type="pres">
      <dgm:prSet presAssocID="{680EA8F3-5E62-44B9-8E85-FEFEF173FF29}" presName="gear3dstNode" presStyleLbl="node1" presStyleIdx="2" presStyleCnt="3"/>
      <dgm:spPr/>
    </dgm:pt>
    <dgm:pt modelId="{67106CDC-8F73-45C8-B210-07B3A34B35A1}" type="pres">
      <dgm:prSet presAssocID="{EC0D33AB-11D2-477E-A636-494746B6CB49}" presName="connector1" presStyleLbl="sibTrans2D1" presStyleIdx="0" presStyleCnt="3" custAng="1546009"/>
      <dgm:spPr>
        <a:prstGeom prst="circularArrow">
          <a:avLst>
            <a:gd name="adj1" fmla="val 4687"/>
            <a:gd name="adj2" fmla="val 299029"/>
            <a:gd name="adj3" fmla="val 2513083"/>
            <a:gd name="adj4" fmla="val 15867933"/>
            <a:gd name="adj5" fmla="val 5469"/>
          </a:avLst>
        </a:prstGeom>
      </dgm:spPr>
    </dgm:pt>
    <dgm:pt modelId="{B1D36CE3-C45E-4116-AA29-DFB417B5F30E}" type="pres">
      <dgm:prSet presAssocID="{931D8C70-EB12-42DE-9865-087937821379}" presName="connector2" presStyleLbl="sibTrans2D1" presStyleIdx="1" presStyleCnt="3"/>
      <dgm:spPr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</dgm:spPr>
    </dgm:pt>
    <dgm:pt modelId="{C1260C5A-8CC4-4C7D-B0D6-A6CEF8DC2FC1}" type="pres">
      <dgm:prSet presAssocID="{52A313C4-9F21-4E1E-81D1-E1BE540089FA}" presName="connector3" presStyleLbl="sibTrans2D1" presStyleIdx="2" presStyleCnt="3"/>
      <dgm:spPr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</dgm:spPr>
    </dgm:pt>
  </dgm:ptLst>
  <dgm:cxnLst>
    <dgm:cxn modelId="{DE0DAF0F-6EC3-4F5E-9B4E-769C9D7BE0CE}" type="presOf" srcId="{61F78E94-8856-4F22-BFF5-912F5A779792}" destId="{D2AA66B5-C27D-43E6-AD4A-1224AA076034}" srcOrd="0" destOrd="0" presId="urn:microsoft.com/office/officeart/2005/8/layout/gear1#1"/>
    <dgm:cxn modelId="{5B955712-400E-4BC3-917D-BA5D55FC5197}" type="presOf" srcId="{680EA8F3-5E62-44B9-8E85-FEFEF173FF29}" destId="{FCF31566-C459-461C-B9EF-D59041E90335}" srcOrd="2" destOrd="0" presId="urn:microsoft.com/office/officeart/2005/8/layout/gear1#1"/>
    <dgm:cxn modelId="{8DFCBA14-3A11-456D-95F6-5B6DB8EE4A12}" type="presOf" srcId="{351CCBAF-4C0D-4CED-85A5-F960F609DD07}" destId="{1CB8428E-9268-45DA-A20F-AE1B519AA493}" srcOrd="0" destOrd="0" presId="urn:microsoft.com/office/officeart/2005/8/layout/gear1#1"/>
    <dgm:cxn modelId="{6F0C5524-10CE-443B-97CA-5C0182FAF0BE}" srcId="{351CCBAF-4C0D-4CED-85A5-F960F609DD07}" destId="{113D84F5-7B80-4EB8-B2F0-78D5244780C0}" srcOrd="1" destOrd="0" parTransId="{DDECC992-11C9-47F4-9798-55CD815A56AF}" sibTransId="{931D8C70-EB12-42DE-9865-087937821379}"/>
    <dgm:cxn modelId="{2B729E31-0C08-4CAB-ABB1-8EB37C00B9F7}" srcId="{351CCBAF-4C0D-4CED-85A5-F960F609DD07}" destId="{680EA8F3-5E62-44B9-8E85-FEFEF173FF29}" srcOrd="2" destOrd="0" parTransId="{E55D30CE-9EA9-48C3-B0B0-CFAA8FB9899D}" sibTransId="{52A313C4-9F21-4E1E-81D1-E1BE540089FA}"/>
    <dgm:cxn modelId="{E1AD0133-F00B-4B5C-B9FB-DFA24E0082C1}" srcId="{351CCBAF-4C0D-4CED-85A5-F960F609DD07}" destId="{61F78E94-8856-4F22-BFF5-912F5A779792}" srcOrd="0" destOrd="0" parTransId="{118E70D5-37FE-4A9D-9AC2-9734E01FA275}" sibTransId="{EC0D33AB-11D2-477E-A636-494746B6CB49}"/>
    <dgm:cxn modelId="{AE302B64-38A0-4489-8644-BFFCC5AAD1C2}" type="presOf" srcId="{113D84F5-7B80-4EB8-B2F0-78D5244780C0}" destId="{9484379F-2B62-46F1-A647-2164EA02B07B}" srcOrd="1" destOrd="0" presId="urn:microsoft.com/office/officeart/2005/8/layout/gear1#1"/>
    <dgm:cxn modelId="{D3F76967-C90F-40B6-83A4-13812F36A893}" type="presOf" srcId="{680EA8F3-5E62-44B9-8E85-FEFEF173FF29}" destId="{52536FC1-90A2-428F-961D-94AA94FEF07A}" srcOrd="3" destOrd="0" presId="urn:microsoft.com/office/officeart/2005/8/layout/gear1#1"/>
    <dgm:cxn modelId="{A56A2E6F-CF6B-4E0C-9B56-E8A3878CF17B}" type="presOf" srcId="{931D8C70-EB12-42DE-9865-087937821379}" destId="{B1D36CE3-C45E-4116-AA29-DFB417B5F30E}" srcOrd="0" destOrd="0" presId="urn:microsoft.com/office/officeart/2005/8/layout/gear1#1"/>
    <dgm:cxn modelId="{63404AAB-144D-4F2B-8ED4-C48B0EF588F8}" type="presOf" srcId="{113D84F5-7B80-4EB8-B2F0-78D5244780C0}" destId="{210521D2-EB4E-4A86-B9AE-E162268BDBBC}" srcOrd="2" destOrd="0" presId="urn:microsoft.com/office/officeart/2005/8/layout/gear1#1"/>
    <dgm:cxn modelId="{DBC94EB2-8C40-4D3E-8C9D-8C3F2FA2B585}" type="presOf" srcId="{680EA8F3-5E62-44B9-8E85-FEFEF173FF29}" destId="{1F15870D-8075-4696-83EA-679D36B2A869}" srcOrd="1" destOrd="0" presId="urn:microsoft.com/office/officeart/2005/8/layout/gear1#1"/>
    <dgm:cxn modelId="{33F5E4D3-526B-4D51-926D-D8B5F6F6C257}" type="presOf" srcId="{EC0D33AB-11D2-477E-A636-494746B6CB49}" destId="{67106CDC-8F73-45C8-B210-07B3A34B35A1}" srcOrd="0" destOrd="0" presId="urn:microsoft.com/office/officeart/2005/8/layout/gear1#1"/>
    <dgm:cxn modelId="{C9831DE1-2D75-4B64-80A8-3AACC7F51D62}" type="presOf" srcId="{61F78E94-8856-4F22-BFF5-912F5A779792}" destId="{E25AC21A-5BCC-4BDA-850D-E42DC26F7AC3}" srcOrd="2" destOrd="0" presId="urn:microsoft.com/office/officeart/2005/8/layout/gear1#1"/>
    <dgm:cxn modelId="{ACC957E8-310E-4187-8C82-8416E556E26E}" type="presOf" srcId="{680EA8F3-5E62-44B9-8E85-FEFEF173FF29}" destId="{A85BBD90-07FF-4CBD-8E1E-7E9EDC034029}" srcOrd="0" destOrd="0" presId="urn:microsoft.com/office/officeart/2005/8/layout/gear1#1"/>
    <dgm:cxn modelId="{D320CAEF-3C8B-4877-A5B9-9F2E6E36E2A9}" type="presOf" srcId="{113D84F5-7B80-4EB8-B2F0-78D5244780C0}" destId="{5F65CEF8-AB14-40E7-80C0-32009ED47A80}" srcOrd="0" destOrd="0" presId="urn:microsoft.com/office/officeart/2005/8/layout/gear1#1"/>
    <dgm:cxn modelId="{C8F07DF7-1EB3-42EA-8877-519867BEE2FD}" type="presOf" srcId="{52A313C4-9F21-4E1E-81D1-E1BE540089FA}" destId="{C1260C5A-8CC4-4C7D-B0D6-A6CEF8DC2FC1}" srcOrd="0" destOrd="0" presId="urn:microsoft.com/office/officeart/2005/8/layout/gear1#1"/>
    <dgm:cxn modelId="{AA6167FD-0BC0-4D2E-B479-63D01795CE8A}" type="presOf" srcId="{61F78E94-8856-4F22-BFF5-912F5A779792}" destId="{A89ED48C-CAA3-47DA-B793-2491A71133C3}" srcOrd="1" destOrd="0" presId="urn:microsoft.com/office/officeart/2005/8/layout/gear1#1"/>
    <dgm:cxn modelId="{961EB4FA-DB52-44D4-85A1-3671BD58557A}" type="presParOf" srcId="{1CB8428E-9268-45DA-A20F-AE1B519AA493}" destId="{D2AA66B5-C27D-43E6-AD4A-1224AA076034}" srcOrd="0" destOrd="0" presId="urn:microsoft.com/office/officeart/2005/8/layout/gear1#1"/>
    <dgm:cxn modelId="{D29D5F47-4C45-44A4-B824-DE17319C78CD}" type="presParOf" srcId="{1CB8428E-9268-45DA-A20F-AE1B519AA493}" destId="{A89ED48C-CAA3-47DA-B793-2491A71133C3}" srcOrd="1" destOrd="0" presId="urn:microsoft.com/office/officeart/2005/8/layout/gear1#1"/>
    <dgm:cxn modelId="{6E900C3B-28C3-46F2-BFB2-D3C356B4A139}" type="presParOf" srcId="{1CB8428E-9268-45DA-A20F-AE1B519AA493}" destId="{E25AC21A-5BCC-4BDA-850D-E42DC26F7AC3}" srcOrd="2" destOrd="0" presId="urn:microsoft.com/office/officeart/2005/8/layout/gear1#1"/>
    <dgm:cxn modelId="{8CB0C212-235A-41FB-BEAF-C7EFF17BAD6D}" type="presParOf" srcId="{1CB8428E-9268-45DA-A20F-AE1B519AA493}" destId="{5F65CEF8-AB14-40E7-80C0-32009ED47A80}" srcOrd="3" destOrd="0" presId="urn:microsoft.com/office/officeart/2005/8/layout/gear1#1"/>
    <dgm:cxn modelId="{3D14AC10-77A4-4A2C-8DC0-1D3F48BFDF94}" type="presParOf" srcId="{1CB8428E-9268-45DA-A20F-AE1B519AA493}" destId="{9484379F-2B62-46F1-A647-2164EA02B07B}" srcOrd="4" destOrd="0" presId="urn:microsoft.com/office/officeart/2005/8/layout/gear1#1"/>
    <dgm:cxn modelId="{79CF550E-4D4A-46E5-A40A-9D3932BD72A1}" type="presParOf" srcId="{1CB8428E-9268-45DA-A20F-AE1B519AA493}" destId="{210521D2-EB4E-4A86-B9AE-E162268BDBBC}" srcOrd="5" destOrd="0" presId="urn:microsoft.com/office/officeart/2005/8/layout/gear1#1"/>
    <dgm:cxn modelId="{C6B43924-5DA7-4CAE-9611-5D0CAD0F2F26}" type="presParOf" srcId="{1CB8428E-9268-45DA-A20F-AE1B519AA493}" destId="{A85BBD90-07FF-4CBD-8E1E-7E9EDC034029}" srcOrd="6" destOrd="0" presId="urn:microsoft.com/office/officeart/2005/8/layout/gear1#1"/>
    <dgm:cxn modelId="{05AE1339-BDC8-40FD-AAB0-21054BA7B296}" type="presParOf" srcId="{1CB8428E-9268-45DA-A20F-AE1B519AA493}" destId="{1F15870D-8075-4696-83EA-679D36B2A869}" srcOrd="7" destOrd="0" presId="urn:microsoft.com/office/officeart/2005/8/layout/gear1#1"/>
    <dgm:cxn modelId="{7C4C2103-6755-4EB2-A099-AE9E3C9385A0}" type="presParOf" srcId="{1CB8428E-9268-45DA-A20F-AE1B519AA493}" destId="{FCF31566-C459-461C-B9EF-D59041E90335}" srcOrd="8" destOrd="0" presId="urn:microsoft.com/office/officeart/2005/8/layout/gear1#1"/>
    <dgm:cxn modelId="{C378351C-F776-49A7-B691-42C5A1B3B048}" type="presParOf" srcId="{1CB8428E-9268-45DA-A20F-AE1B519AA493}" destId="{52536FC1-90A2-428F-961D-94AA94FEF07A}" srcOrd="9" destOrd="0" presId="urn:microsoft.com/office/officeart/2005/8/layout/gear1#1"/>
    <dgm:cxn modelId="{30DF4EB4-79CA-4A2A-B497-E2A527C6B4CF}" type="presParOf" srcId="{1CB8428E-9268-45DA-A20F-AE1B519AA493}" destId="{67106CDC-8F73-45C8-B210-07B3A34B35A1}" srcOrd="10" destOrd="0" presId="urn:microsoft.com/office/officeart/2005/8/layout/gear1#1"/>
    <dgm:cxn modelId="{DEC41C50-8A8E-40CB-897D-FBFCAE74C6FB}" type="presParOf" srcId="{1CB8428E-9268-45DA-A20F-AE1B519AA493}" destId="{B1D36CE3-C45E-4116-AA29-DFB417B5F30E}" srcOrd="11" destOrd="0" presId="urn:microsoft.com/office/officeart/2005/8/layout/gear1#1"/>
    <dgm:cxn modelId="{AEAD47CA-D586-4480-B3B6-B7729F66EAAD}" type="presParOf" srcId="{1CB8428E-9268-45DA-A20F-AE1B519AA493}" destId="{C1260C5A-8CC4-4C7D-B0D6-A6CEF8DC2FC1}" srcOrd="12" destOrd="0" presId="urn:microsoft.com/office/officeart/2005/8/layout/gear1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AA66B5-C27D-43E6-AD4A-1224AA076034}">
      <dsp:nvSpPr>
        <dsp:cNvPr id="0" name=""/>
        <dsp:cNvSpPr/>
      </dsp:nvSpPr>
      <dsp:spPr>
        <a:xfrm rot="622204">
          <a:off x="2058051" y="2133119"/>
          <a:ext cx="2270875" cy="2270875"/>
        </a:xfrm>
        <a:prstGeom prst="gear9">
          <a:avLst/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400" kern="1200" dirty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提供对客户全生命周期、全方位的服务</a:t>
          </a:r>
        </a:p>
      </dsp:txBody>
      <dsp:txXfrm>
        <a:off x="2518172" y="2665385"/>
        <a:ext cx="1357781" cy="1167276"/>
      </dsp:txXfrm>
    </dsp:sp>
    <dsp:sp modelId="{5F65CEF8-AB14-40E7-80C0-32009ED47A80}">
      <dsp:nvSpPr>
        <dsp:cNvPr id="0" name=""/>
        <dsp:cNvSpPr/>
      </dsp:nvSpPr>
      <dsp:spPr>
        <a:xfrm rot="410768">
          <a:off x="273316" y="1727508"/>
          <a:ext cx="2062648" cy="1930442"/>
        </a:xfrm>
        <a:prstGeom prst="gear6">
          <a:avLst/>
        </a:prstGeom>
        <a:solidFill>
          <a:schemeClr val="accent6">
            <a:shade val="50000"/>
            <a:hueOff val="245616"/>
            <a:satOff val="-10737"/>
            <a:lumOff val="2930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400" kern="1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高效的电子商务协同平台</a:t>
          </a:r>
        </a:p>
      </dsp:txBody>
      <dsp:txXfrm>
        <a:off x="778528" y="2216440"/>
        <a:ext cx="1052224" cy="952578"/>
      </dsp:txXfrm>
    </dsp:sp>
    <dsp:sp modelId="{A85BBD90-07FF-4CBD-8E1E-7E9EDC034029}">
      <dsp:nvSpPr>
        <dsp:cNvPr id="0" name=""/>
        <dsp:cNvSpPr/>
      </dsp:nvSpPr>
      <dsp:spPr>
        <a:xfrm rot="20768974">
          <a:off x="1464333" y="17698"/>
          <a:ext cx="2591509" cy="2496720"/>
        </a:xfrm>
        <a:prstGeom prst="gear6">
          <a:avLst/>
        </a:prstGeom>
        <a:solidFill>
          <a:schemeClr val="accent6">
            <a:shade val="50000"/>
            <a:hueOff val="245616"/>
            <a:satOff val="-10737"/>
            <a:lumOff val="2930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400" kern="1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全面整合庞大的客户资源</a:t>
          </a:r>
        </a:p>
      </dsp:txBody>
      <dsp:txXfrm rot="-20700000">
        <a:off x="2038349" y="559679"/>
        <a:ext cx="1443477" cy="1412756"/>
      </dsp:txXfrm>
    </dsp:sp>
    <dsp:sp modelId="{67106CDC-8F73-45C8-B210-07B3A34B35A1}">
      <dsp:nvSpPr>
        <dsp:cNvPr id="0" name=""/>
        <dsp:cNvSpPr/>
      </dsp:nvSpPr>
      <dsp:spPr>
        <a:xfrm rot="1546009">
          <a:off x="1850474" y="1790855"/>
          <a:ext cx="2906720" cy="2906720"/>
        </a:xfrm>
        <a:prstGeom prst="circularArrow">
          <a:avLst>
            <a:gd name="adj1" fmla="val 4687"/>
            <a:gd name="adj2" fmla="val 299029"/>
            <a:gd name="adj3" fmla="val 2513083"/>
            <a:gd name="adj4" fmla="val 15867933"/>
            <a:gd name="adj5" fmla="val 5469"/>
          </a:avLst>
        </a:prstGeom>
        <a:solidFill>
          <a:schemeClr val="accent6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1D36CE3-C45E-4116-AA29-DFB417B5F30E}">
      <dsp:nvSpPr>
        <dsp:cNvPr id="0" name=""/>
        <dsp:cNvSpPr/>
      </dsp:nvSpPr>
      <dsp:spPr>
        <a:xfrm>
          <a:off x="412082" y="1231223"/>
          <a:ext cx="2111913" cy="2111913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6">
            <a:shade val="90000"/>
            <a:hueOff val="253246"/>
            <a:satOff val="-10115"/>
            <a:lumOff val="2346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1260C5A-8CC4-4C7D-B0D6-A6CEF8DC2FC1}">
      <dsp:nvSpPr>
        <dsp:cNvPr id="0" name=""/>
        <dsp:cNvSpPr/>
      </dsp:nvSpPr>
      <dsp:spPr>
        <a:xfrm>
          <a:off x="1255301" y="102808"/>
          <a:ext cx="2277068" cy="2277068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6">
            <a:shade val="90000"/>
            <a:hueOff val="253246"/>
            <a:satOff val="-10115"/>
            <a:lumOff val="2346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#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srcNode" val="gear1srcNode"/>
          <dgm:param type="dstNode" val="gear1dstNode"/>
          <dgm:param type="connRout" val="curv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srcNode" val="gear2srcNode"/>
          <dgm:param type="dstNode" val="gear2dstNode"/>
          <dgm:param type="connRout" val="curv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srcNode" val="gear3srcNode"/>
          <dgm:param type="dstNode" val="gear3dstNode"/>
          <dgm:param type="connRout" val="curv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#1">
  <dgm:title val=""/>
  <dgm:desc val=""/>
  <dgm:catLst>
    <dgm:cat type="simple" pri="102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6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600"/>
            </a:lvl1pPr>
          </a:lstStyle>
          <a:p>
            <a:fld id="{0F9B84EA-7D68-4D60-9CB1-D50884785D1C}" type="datetimeFigureOut">
              <a:rPr lang="zh-CN" altLang="en-US" smtClean="0"/>
              <a:t>2023/7/12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6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6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AC7BDC-16AF-4BCD-9F78-4B3397E96284}" type="datetimeFigureOut">
              <a:rPr lang="zh-CN" altLang="en-US" smtClean="0"/>
              <a:t>2023/7/12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C10E1C-0CE1-4C09-B5C1-ED037FE757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5C10E1C-0CE1-4C09-B5C1-ED037FE757A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C10E1C-0CE1-4C09-B5C1-ED037FE757AA}" type="slidenum">
              <a:rPr lang="zh-CN" altLang="en-US" smtClean="0"/>
              <a:t>41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56500-192D-46B8-854B-E5B0378F8EA2}" type="slidenum">
              <a:rPr lang="zh-CN" altLang="en-US" smtClean="0"/>
              <a:t>46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 dirty="0"/>
              <a:t>趋势</a:t>
            </a:r>
            <a:r>
              <a:rPr lang="en-US" altLang="zh-CN" dirty="0"/>
              <a:t>  </a:t>
            </a:r>
            <a:r>
              <a:rPr lang="zh-CN" altLang="en-US" dirty="0"/>
              <a:t>企业</a:t>
            </a:r>
            <a:r>
              <a:rPr lang="en-US" altLang="zh-CN" dirty="0"/>
              <a:t>  </a:t>
            </a:r>
            <a:r>
              <a:rPr lang="zh-CN" altLang="en-US" dirty="0"/>
              <a:t>产品</a:t>
            </a:r>
            <a:r>
              <a:rPr lang="en-US" altLang="zh-CN" dirty="0"/>
              <a:t>   </a:t>
            </a:r>
            <a:r>
              <a:rPr lang="zh-CN" altLang="en-US" dirty="0"/>
              <a:t>案例</a:t>
            </a:r>
            <a:r>
              <a:rPr lang="en-US" altLang="zh-CN" dirty="0"/>
              <a:t>  </a:t>
            </a:r>
            <a:r>
              <a:rPr lang="zh-CN" altLang="en-US" dirty="0"/>
              <a:t>生态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C10E1C-0CE1-4C09-B5C1-ED037FE757AA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C10E1C-0CE1-4C09-B5C1-ED037FE757AA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C10E1C-0CE1-4C09-B5C1-ED037FE757AA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C10E1C-0CE1-4C09-B5C1-ED037FE757AA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C10E1C-0CE1-4C09-B5C1-ED037FE757AA}" type="slidenum">
              <a:rPr lang="zh-CN" altLang="en-US" smtClean="0"/>
              <a:t>32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C10E1C-0CE1-4C09-B5C1-ED037FE757AA}" type="slidenum">
              <a:rPr lang="zh-CN" altLang="en-US" smtClean="0"/>
              <a:t>33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1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_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版式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2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3429000"/>
            <a:ext cx="12192000" cy="3428999"/>
          </a:xfrm>
          <a:prstGeom prst="rect">
            <a:avLst/>
          </a:prstGeom>
        </p:spPr>
      </p:pic>
      <p:cxnSp>
        <p:nvCxnSpPr>
          <p:cNvPr id="14" name="直接连接符 13"/>
          <p:cNvCxnSpPr/>
          <p:nvPr userDrawn="1"/>
        </p:nvCxnSpPr>
        <p:spPr>
          <a:xfrm>
            <a:off x="3666000" y="920797"/>
            <a:ext cx="4860000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标题 1"/>
          <p:cNvSpPr>
            <a:spLocks noGrp="1"/>
          </p:cNvSpPr>
          <p:nvPr>
            <p:ph type="title"/>
          </p:nvPr>
        </p:nvSpPr>
        <p:spPr>
          <a:xfrm>
            <a:off x="3792000" y="417600"/>
            <a:ext cx="4608000" cy="460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anchor="ctr">
            <a:noAutofit/>
          </a:bodyPr>
          <a:lstStyle>
            <a:lvl1pPr>
              <a:defRPr lang="zh-CN" altLang="en-US" sz="2400" b="1">
                <a:solidFill>
                  <a:srgbClr val="E60012"/>
                </a:solidFill>
                <a:latin typeface="+mj-ea"/>
                <a:cs typeface="阿里巴巴普惠体 R" panose="00020600040101010101" pitchFamily="18" charset="-122"/>
              </a:defRPr>
            </a:lvl1pPr>
          </a:lstStyle>
          <a:p>
            <a:pPr marL="0" lvl="0" indent="0" algn="ctr" eaLnBrk="1" latinLnBrk="0" hangingPunct="1">
              <a:buFont typeface="Arial" panose="020B0604020202020204" pitchFamily="34" charset="0"/>
              <a:buNone/>
            </a:pPr>
            <a:r>
              <a:rPr lang="zh-CN" altLang="en-US" dirty="0"/>
              <a:t>单击此处编辑母版标题样式</a:t>
            </a:r>
          </a:p>
        </p:txBody>
      </p:sp>
      <p:sp>
        <p:nvSpPr>
          <p:cNvPr id="6" name="文本占位符 6"/>
          <p:cNvSpPr>
            <a:spLocks noGrp="1"/>
          </p:cNvSpPr>
          <p:nvPr>
            <p:ph type="body" sz="quarter" idx="10"/>
          </p:nvPr>
        </p:nvSpPr>
        <p:spPr>
          <a:xfrm>
            <a:off x="619200" y="1385888"/>
            <a:ext cx="11029876" cy="4957761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</a:lstStyle>
          <a:p>
            <a:pPr lvl="0"/>
            <a:r>
              <a:rPr kumimoji="1" lang="zh-CN" altLang="en-US" dirty="0"/>
              <a:t>单击此处编辑母版文本样式</a:t>
            </a:r>
          </a:p>
          <a:p>
            <a:pPr lvl="1"/>
            <a:r>
              <a:rPr kumimoji="1" lang="zh-CN" altLang="en-US" dirty="0"/>
              <a:t>二级</a:t>
            </a:r>
          </a:p>
          <a:p>
            <a:pPr lvl="2"/>
            <a:r>
              <a:rPr kumimoji="1" lang="zh-CN" altLang="en-US" dirty="0"/>
              <a:t>三级</a:t>
            </a:r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790"/>
          <a:stretch>
            <a:fillRect/>
          </a:stretch>
        </p:blipFill>
        <p:spPr>
          <a:xfrm>
            <a:off x="10849128" y="314755"/>
            <a:ext cx="891380" cy="3600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版式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 userDrawn="1"/>
        </p:nvCxnSpPr>
        <p:spPr>
          <a:xfrm>
            <a:off x="620423" y="782651"/>
            <a:ext cx="11152477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 userDrawn="1"/>
        </p:nvCxnSpPr>
        <p:spPr>
          <a:xfrm>
            <a:off x="10934700" y="744551"/>
            <a:ext cx="714376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 userDrawn="1"/>
        </p:nvCxnSpPr>
        <p:spPr>
          <a:xfrm>
            <a:off x="11649076" y="744649"/>
            <a:ext cx="38100" cy="34636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标题 10"/>
          <p:cNvSpPr>
            <a:spLocks noGrp="1"/>
          </p:cNvSpPr>
          <p:nvPr>
            <p:ph type="title"/>
          </p:nvPr>
        </p:nvSpPr>
        <p:spPr>
          <a:xfrm>
            <a:off x="619200" y="279454"/>
            <a:ext cx="9216000" cy="460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anchor="ctr">
            <a:noAutofit/>
          </a:bodyPr>
          <a:lstStyle>
            <a:lvl1pPr>
              <a:defRPr lang="zh-CN" altLang="en-US" sz="2400" b="1" dirty="0">
                <a:solidFill>
                  <a:srgbClr val="E60012"/>
                </a:solidFill>
                <a:latin typeface="+mj-ea"/>
                <a:cs typeface="阿里巴巴普惠体 R" panose="00020600040101010101" pitchFamily="18" charset="-122"/>
              </a:defRPr>
            </a:lvl1pPr>
          </a:lstStyle>
          <a:p>
            <a:pPr marL="0" lvl="0" indent="0" eaLnBrk="1" latinLnBrk="0" hangingPunct="1">
              <a:buFont typeface="Arial" panose="020B0604020202020204" pitchFamily="34" charset="0"/>
              <a:buNone/>
            </a:pPr>
            <a:r>
              <a:rPr lang="zh-CN" altLang="en-US" dirty="0"/>
              <a:t>单击此处编辑母版标题样式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0"/>
          </p:nvPr>
        </p:nvSpPr>
        <p:spPr>
          <a:xfrm>
            <a:off x="619200" y="1385888"/>
            <a:ext cx="11029876" cy="4957761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</a:lstStyle>
          <a:p>
            <a:pPr lvl="0"/>
            <a:r>
              <a:rPr kumimoji="1" lang="zh-CN" altLang="en-US" dirty="0"/>
              <a:t>单击此处编辑母版文本样式</a:t>
            </a:r>
          </a:p>
          <a:p>
            <a:pPr lvl="1"/>
            <a:r>
              <a:rPr kumimoji="1" lang="zh-CN" altLang="en-US" dirty="0"/>
              <a:t>二级</a:t>
            </a:r>
          </a:p>
          <a:p>
            <a:pPr lvl="2"/>
            <a:r>
              <a:rPr kumimoji="1" lang="zh-CN" altLang="en-US" dirty="0"/>
              <a:t>三级</a:t>
            </a:r>
          </a:p>
        </p:txBody>
      </p:sp>
      <p:sp>
        <p:nvSpPr>
          <p:cNvPr id="9" name="矩形 8"/>
          <p:cNvSpPr/>
          <p:nvPr userDrawn="1"/>
        </p:nvSpPr>
        <p:spPr>
          <a:xfrm>
            <a:off x="0" y="6642000"/>
            <a:ext cx="12192000" cy="216000"/>
          </a:xfrm>
          <a:prstGeom prst="rect">
            <a:avLst/>
          </a:prstGeom>
          <a:gradFill>
            <a:gsLst>
              <a:gs pos="0">
                <a:srgbClr val="BC000B"/>
              </a:gs>
              <a:gs pos="100000">
                <a:srgbClr val="E6001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790"/>
          <a:stretch>
            <a:fillRect/>
          </a:stretch>
        </p:blipFill>
        <p:spPr>
          <a:xfrm>
            <a:off x="10757696" y="340354"/>
            <a:ext cx="891380" cy="3600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版式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1488000" y="1576800"/>
            <a:ext cx="9216000" cy="835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anchor="ctr">
            <a:noAutofit/>
          </a:bodyPr>
          <a:lstStyle>
            <a:lvl1pPr>
              <a:defRPr lang="zh-CN" altLang="en-US" sz="4000" b="1" dirty="0">
                <a:solidFill>
                  <a:srgbClr val="E60012"/>
                </a:solidFill>
                <a:latin typeface="+mj-ea"/>
                <a:cs typeface="+mn-cs"/>
              </a:defRPr>
            </a:lvl1pPr>
          </a:lstStyle>
          <a:p>
            <a:pPr marL="0" lvl="0" indent="0" algn="ctr" eaLnBrk="1" latinLnBrk="0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dirty="0"/>
              <a:t>单击此处编辑母版标题样式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0"/>
          </p:nvPr>
        </p:nvSpPr>
        <p:spPr>
          <a:xfrm>
            <a:off x="2496000" y="2844000"/>
            <a:ext cx="7200000" cy="124618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阿里巴巴普惠体 R" panose="00020600040101010101" pitchFamily="18" charset="-122"/>
              </a:defRPr>
            </a:lvl1pPr>
            <a:lvl2pPr marL="457200" indent="0">
              <a:buNone/>
              <a:defRPr lang="zh-CN" altLang="en-US" sz="2000" b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阿里巴巴普惠体 R" panose="00020600040101010101" pitchFamily="18" charset="-122"/>
              </a:defRPr>
            </a:lvl2pPr>
            <a:lvl3pPr marL="914400" indent="0">
              <a:buNone/>
              <a:defRPr lang="zh-CN" altLang="en-US" sz="2000" b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阿里巴巴普惠体 R" panose="00020600040101010101" pitchFamily="18" charset="-122"/>
              </a:defRPr>
            </a:lvl3pPr>
            <a:lvl4pPr marL="1371600" indent="0">
              <a:buNone/>
              <a:defRPr lang="zh-CN" altLang="en-US" sz="2000" b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阿里巴巴普惠体 R" panose="00020600040101010101" pitchFamily="18" charset="-122"/>
              </a:defRPr>
            </a:lvl4pPr>
            <a:lvl5pPr marL="1828800" indent="0">
              <a:buNone/>
              <a:defRPr lang="zh-CN" altLang="en-US" sz="2000" b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阿里巴巴普惠体 R" panose="00020600040101010101" pitchFamily="18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en-US" altLang="zh-CN" dirty="0"/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单击此处编辑母版文本样式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单击此处编辑母版文本样式</a:t>
            </a:r>
          </a:p>
        </p:txBody>
      </p:sp>
      <p:sp>
        <p:nvSpPr>
          <p:cNvPr id="5" name="矩形 4"/>
          <p:cNvSpPr/>
          <p:nvPr userDrawn="1"/>
        </p:nvSpPr>
        <p:spPr>
          <a:xfrm>
            <a:off x="0" y="6642000"/>
            <a:ext cx="12192000" cy="216000"/>
          </a:xfrm>
          <a:prstGeom prst="rect">
            <a:avLst/>
          </a:prstGeom>
          <a:gradFill>
            <a:gsLst>
              <a:gs pos="0">
                <a:srgbClr val="BC000B"/>
              </a:gs>
              <a:gs pos="100000">
                <a:srgbClr val="E6001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790"/>
          <a:stretch>
            <a:fillRect/>
          </a:stretch>
        </p:blipFill>
        <p:spPr>
          <a:xfrm>
            <a:off x="10849128" y="314755"/>
            <a:ext cx="891380" cy="3600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版式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/>
          <p:cNvCxnSpPr/>
          <p:nvPr userDrawn="1"/>
        </p:nvCxnSpPr>
        <p:spPr>
          <a:xfrm>
            <a:off x="3666000" y="920797"/>
            <a:ext cx="4860000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3792000" y="417600"/>
            <a:ext cx="4608000" cy="460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anchor="ctr">
            <a:noAutofit/>
          </a:bodyPr>
          <a:lstStyle>
            <a:lvl1pPr>
              <a:defRPr lang="zh-CN" altLang="en-US" sz="2400" b="1">
                <a:solidFill>
                  <a:srgbClr val="E60012"/>
                </a:solidFill>
                <a:latin typeface="+mj-ea"/>
                <a:cs typeface="阿里巴巴普惠体 R" panose="00020600040101010101" pitchFamily="18" charset="-122"/>
              </a:defRPr>
            </a:lvl1pPr>
          </a:lstStyle>
          <a:p>
            <a:pPr marL="0" lvl="0" indent="0" algn="ctr" eaLnBrk="1" latinLnBrk="0" hangingPunct="1">
              <a:buFont typeface="Arial" panose="020B0604020202020204" pitchFamily="34" charset="0"/>
              <a:buNone/>
            </a:pPr>
            <a:r>
              <a:rPr lang="zh-CN" altLang="en-US" dirty="0"/>
              <a:t>单击此处编辑母版标题样式</a:t>
            </a:r>
          </a:p>
        </p:txBody>
      </p:sp>
      <p:sp>
        <p:nvSpPr>
          <p:cNvPr id="5" name="文本占位符 6"/>
          <p:cNvSpPr>
            <a:spLocks noGrp="1"/>
          </p:cNvSpPr>
          <p:nvPr>
            <p:ph type="body" sz="quarter" idx="10"/>
          </p:nvPr>
        </p:nvSpPr>
        <p:spPr>
          <a:xfrm>
            <a:off x="619200" y="1385888"/>
            <a:ext cx="11029876" cy="4957761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</a:lstStyle>
          <a:p>
            <a:pPr lvl="0"/>
            <a:r>
              <a:rPr kumimoji="1" lang="zh-CN" altLang="en-US" dirty="0"/>
              <a:t>单击此处编辑母版文本样式</a:t>
            </a:r>
          </a:p>
          <a:p>
            <a:pPr lvl="1"/>
            <a:r>
              <a:rPr kumimoji="1" lang="zh-CN" altLang="en-US" dirty="0"/>
              <a:t>二级</a:t>
            </a:r>
          </a:p>
          <a:p>
            <a:pPr lvl="2"/>
            <a:r>
              <a:rPr kumimoji="1" lang="zh-CN" altLang="en-US" dirty="0"/>
              <a:t>三级</a:t>
            </a:r>
          </a:p>
        </p:txBody>
      </p:sp>
      <p:sp>
        <p:nvSpPr>
          <p:cNvPr id="6" name="矩形 5"/>
          <p:cNvSpPr/>
          <p:nvPr userDrawn="1"/>
        </p:nvSpPr>
        <p:spPr>
          <a:xfrm>
            <a:off x="0" y="6642000"/>
            <a:ext cx="12192000" cy="216000"/>
          </a:xfrm>
          <a:prstGeom prst="rect">
            <a:avLst/>
          </a:prstGeom>
          <a:gradFill>
            <a:gsLst>
              <a:gs pos="0">
                <a:srgbClr val="BC000B"/>
              </a:gs>
              <a:gs pos="100000">
                <a:srgbClr val="E6001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790"/>
          <a:stretch>
            <a:fillRect/>
          </a:stretch>
        </p:blipFill>
        <p:spPr>
          <a:xfrm>
            <a:off x="10849128" y="314755"/>
            <a:ext cx="891380" cy="3600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email">
            <a:alphaModFix amt="6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4327071" cy="6853717"/>
          </a:xfrm>
          <a:prstGeom prst="rect">
            <a:avLst/>
          </a:prstGeom>
        </p:spPr>
      </p:pic>
      <p:sp>
        <p:nvSpPr>
          <p:cNvPr id="4" name="矩形 3"/>
          <p:cNvSpPr/>
          <p:nvPr userDrawn="1"/>
        </p:nvSpPr>
        <p:spPr>
          <a:xfrm>
            <a:off x="0" y="0"/>
            <a:ext cx="4653644" cy="6858000"/>
          </a:xfrm>
          <a:prstGeom prst="rect">
            <a:avLst/>
          </a:prstGeom>
          <a:gradFill>
            <a:gsLst>
              <a:gs pos="70000">
                <a:schemeClr val="bg1"/>
              </a:gs>
              <a:gs pos="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790"/>
          <a:stretch>
            <a:fillRect/>
          </a:stretch>
        </p:blipFill>
        <p:spPr>
          <a:xfrm>
            <a:off x="10849128" y="314755"/>
            <a:ext cx="891380" cy="3600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 descr="e7d195523061f1c074694c8bbf98be7b1e4b015d796375963FD28840057458461C7CA0DAD340D15583DEDFC2E3241C4F392EF3A8B4D067B40CF4F149DD7E51F346B0CAB1BCCF6DB2480C67273C6C9E4C08495BA9E053F989E71ACE07A8739A520095689E208D6B809ABCF0A3D1A8395D871D965FADCA24DCB3E6A8C25AD400CC16E1D6A2735A735D"/>
          <p:cNvSpPr/>
          <p:nvPr userDrawn="1"/>
        </p:nvSpPr>
        <p:spPr>
          <a:xfrm>
            <a:off x="0" y="-151304"/>
            <a:ext cx="12192000" cy="6858000"/>
          </a:xfrm>
          <a:prstGeom prst="rect">
            <a:avLst/>
          </a:prstGeom>
          <a:blipFill dpi="0" rotWithShape="1">
            <a:blip r:embed="rId2" cstate="email">
              <a:alphaModFix amt="4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790"/>
          <a:stretch>
            <a:fillRect/>
          </a:stretch>
        </p:blipFill>
        <p:spPr>
          <a:xfrm>
            <a:off x="10849128" y="314755"/>
            <a:ext cx="891380" cy="3600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形 2" descr="e7d195523061f1c074694c8bbf98be7b1e4b015d796375963FD28840057458461C7CA0DAD340D15583DEDFC2E3241C4F392EF3A8B4D067B40CF4F149DD7E51F346B0CAB1BCCF6DB2480C67273C6C9E4CE0F3004E5C3397E9DBB399E827F1A1B4315D31B4A1FB924AA6F0CE797FFD0048F7FA626F7785968C67936054B24ADCC2455D90D09048EC83"/>
          <p:cNvPicPr>
            <a:picLocks noChangeAspect="1"/>
          </p:cNvPicPr>
          <p:nvPr userDrawn="1"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635000" y="-922867"/>
            <a:ext cx="13055600" cy="870373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790"/>
          <a:stretch>
            <a:fillRect/>
          </a:stretch>
        </p:blipFill>
        <p:spPr>
          <a:xfrm>
            <a:off x="10849128" y="314755"/>
            <a:ext cx="891380" cy="3600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2" cstate="email">
            <a:alphaModFix amt="66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-5202"/>
          <a:stretch>
            <a:fillRect/>
          </a:stretch>
        </p:blipFill>
        <p:spPr>
          <a:xfrm>
            <a:off x="0" y="0"/>
            <a:ext cx="7931020" cy="6858000"/>
          </a:xfrm>
          <a:prstGeom prst="rect">
            <a:avLst/>
          </a:prstGeom>
        </p:spPr>
      </p:pic>
      <p:sp>
        <p:nvSpPr>
          <p:cNvPr id="4" name="矩形 3"/>
          <p:cNvSpPr/>
          <p:nvPr userDrawn="1"/>
        </p:nvSpPr>
        <p:spPr>
          <a:xfrm>
            <a:off x="994611" y="0"/>
            <a:ext cx="6593305" cy="6858000"/>
          </a:xfrm>
          <a:prstGeom prst="rect">
            <a:avLst/>
          </a:prstGeom>
          <a:gradFill>
            <a:gsLst>
              <a:gs pos="47000">
                <a:schemeClr val="bg1"/>
              </a:gs>
              <a:gs pos="13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790"/>
          <a:stretch>
            <a:fillRect/>
          </a:stretch>
        </p:blipFill>
        <p:spPr>
          <a:xfrm>
            <a:off x="10849128" y="314755"/>
            <a:ext cx="891380" cy="3600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占位符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1"/>
            <a:ext cx="6445188" cy="685799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790"/>
          <a:stretch>
            <a:fillRect/>
          </a:stretch>
        </p:blipFill>
        <p:spPr>
          <a:xfrm>
            <a:off x="10849128" y="314755"/>
            <a:ext cx="891380" cy="3600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7200"/>
            <a:ext cx="12192000" cy="64008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790"/>
          <a:stretch>
            <a:fillRect/>
          </a:stretch>
        </p:blipFill>
        <p:spPr>
          <a:xfrm>
            <a:off x="10849128" y="314755"/>
            <a:ext cx="891380" cy="3600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_封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45"/>
          <p:cNvSpPr/>
          <p:nvPr userDrawn="1"/>
        </p:nvSpPr>
        <p:spPr bwMode="auto">
          <a:xfrm>
            <a:off x="0" y="3781102"/>
            <a:ext cx="12192000" cy="3076898"/>
          </a:xfrm>
          <a:custGeom>
            <a:avLst/>
            <a:gdLst>
              <a:gd name="connsiteX0" fmla="*/ 4495800 w 8683625"/>
              <a:gd name="connsiteY0" fmla="*/ 0 h 1086621"/>
              <a:gd name="connsiteX1" fmla="*/ 4595813 w 8683625"/>
              <a:gd name="connsiteY1" fmla="*/ 1588 h 1086621"/>
              <a:gd name="connsiteX2" fmla="*/ 4595813 w 8683625"/>
              <a:gd name="connsiteY2" fmla="*/ 23813 h 1086621"/>
              <a:gd name="connsiteX3" fmla="*/ 4656138 w 8683625"/>
              <a:gd name="connsiteY3" fmla="*/ 23813 h 1086621"/>
              <a:gd name="connsiteX4" fmla="*/ 4651375 w 8683625"/>
              <a:gd name="connsiteY4" fmla="*/ 828676 h 1086621"/>
              <a:gd name="connsiteX5" fmla="*/ 4802188 w 8683625"/>
              <a:gd name="connsiteY5" fmla="*/ 828676 h 1086621"/>
              <a:gd name="connsiteX6" fmla="*/ 4803775 w 8683625"/>
              <a:gd name="connsiteY6" fmla="*/ 615950 h 1086621"/>
              <a:gd name="connsiteX7" fmla="*/ 4916488 w 8683625"/>
              <a:gd name="connsiteY7" fmla="*/ 615950 h 1086621"/>
              <a:gd name="connsiteX8" fmla="*/ 4919663 w 8683625"/>
              <a:gd name="connsiteY8" fmla="*/ 441325 h 1086621"/>
              <a:gd name="connsiteX9" fmla="*/ 5086350 w 8683625"/>
              <a:gd name="connsiteY9" fmla="*/ 441325 h 1086621"/>
              <a:gd name="connsiteX10" fmla="*/ 5086350 w 8683625"/>
              <a:gd name="connsiteY10" fmla="*/ 496888 h 1086621"/>
              <a:gd name="connsiteX11" fmla="*/ 5124450 w 8683625"/>
              <a:gd name="connsiteY11" fmla="*/ 500063 h 1086621"/>
              <a:gd name="connsiteX12" fmla="*/ 5122863 w 8683625"/>
              <a:gd name="connsiteY12" fmla="*/ 633413 h 1086621"/>
              <a:gd name="connsiteX13" fmla="*/ 5170488 w 8683625"/>
              <a:gd name="connsiteY13" fmla="*/ 633413 h 1086621"/>
              <a:gd name="connsiteX14" fmla="*/ 5172075 w 8683625"/>
              <a:gd name="connsiteY14" fmla="*/ 588963 h 1086621"/>
              <a:gd name="connsiteX15" fmla="*/ 5280025 w 8683625"/>
              <a:gd name="connsiteY15" fmla="*/ 588963 h 1086621"/>
              <a:gd name="connsiteX16" fmla="*/ 5280025 w 8683625"/>
              <a:gd name="connsiteY16" fmla="*/ 639763 h 1086621"/>
              <a:gd name="connsiteX17" fmla="*/ 5330825 w 8683625"/>
              <a:gd name="connsiteY17" fmla="*/ 639763 h 1086621"/>
              <a:gd name="connsiteX18" fmla="*/ 5327650 w 8683625"/>
              <a:gd name="connsiteY18" fmla="*/ 728663 h 1086621"/>
              <a:gd name="connsiteX19" fmla="*/ 5359400 w 8683625"/>
              <a:gd name="connsiteY19" fmla="*/ 728663 h 1086621"/>
              <a:gd name="connsiteX20" fmla="*/ 5359400 w 8683625"/>
              <a:gd name="connsiteY20" fmla="*/ 396875 h 1086621"/>
              <a:gd name="connsiteX21" fmla="*/ 5391150 w 8683625"/>
              <a:gd name="connsiteY21" fmla="*/ 396875 h 1086621"/>
              <a:gd name="connsiteX22" fmla="*/ 5391150 w 8683625"/>
              <a:gd name="connsiteY22" fmla="*/ 333375 h 1086621"/>
              <a:gd name="connsiteX23" fmla="*/ 5446713 w 8683625"/>
              <a:gd name="connsiteY23" fmla="*/ 333375 h 1086621"/>
              <a:gd name="connsiteX24" fmla="*/ 5522913 w 8683625"/>
              <a:gd name="connsiteY24" fmla="*/ 333375 h 1086621"/>
              <a:gd name="connsiteX25" fmla="*/ 5522913 w 8683625"/>
              <a:gd name="connsiteY25" fmla="*/ 365125 h 1086621"/>
              <a:gd name="connsiteX26" fmla="*/ 5586413 w 8683625"/>
              <a:gd name="connsiteY26" fmla="*/ 368300 h 1086621"/>
              <a:gd name="connsiteX27" fmla="*/ 5586413 w 8683625"/>
              <a:gd name="connsiteY27" fmla="*/ 557213 h 1086621"/>
              <a:gd name="connsiteX28" fmla="*/ 5651500 w 8683625"/>
              <a:gd name="connsiteY28" fmla="*/ 557213 h 1086621"/>
              <a:gd name="connsiteX29" fmla="*/ 5651500 w 8683625"/>
              <a:gd name="connsiteY29" fmla="*/ 515938 h 1086621"/>
              <a:gd name="connsiteX30" fmla="*/ 5726113 w 8683625"/>
              <a:gd name="connsiteY30" fmla="*/ 515938 h 1086621"/>
              <a:gd name="connsiteX31" fmla="*/ 5726113 w 8683625"/>
              <a:gd name="connsiteY31" fmla="*/ 547688 h 1086621"/>
              <a:gd name="connsiteX32" fmla="*/ 5819775 w 8683625"/>
              <a:gd name="connsiteY32" fmla="*/ 547688 h 1086621"/>
              <a:gd name="connsiteX33" fmla="*/ 5819775 w 8683625"/>
              <a:gd name="connsiteY33" fmla="*/ 617538 h 1086621"/>
              <a:gd name="connsiteX34" fmla="*/ 5854700 w 8683625"/>
              <a:gd name="connsiteY34" fmla="*/ 617538 h 1086621"/>
              <a:gd name="connsiteX35" fmla="*/ 5854700 w 8683625"/>
              <a:gd name="connsiteY35" fmla="*/ 584200 h 1086621"/>
              <a:gd name="connsiteX36" fmla="*/ 5886450 w 8683625"/>
              <a:gd name="connsiteY36" fmla="*/ 584200 h 1086621"/>
              <a:gd name="connsiteX37" fmla="*/ 5886450 w 8683625"/>
              <a:gd name="connsiteY37" fmla="*/ 547688 h 1086621"/>
              <a:gd name="connsiteX38" fmla="*/ 5962650 w 8683625"/>
              <a:gd name="connsiteY38" fmla="*/ 547688 h 1086621"/>
              <a:gd name="connsiteX39" fmla="*/ 5959475 w 8683625"/>
              <a:gd name="connsiteY39" fmla="*/ 584200 h 1086621"/>
              <a:gd name="connsiteX40" fmla="*/ 6011863 w 8683625"/>
              <a:gd name="connsiteY40" fmla="*/ 584200 h 1086621"/>
              <a:gd name="connsiteX41" fmla="*/ 6011863 w 8683625"/>
              <a:gd name="connsiteY41" fmla="*/ 608013 h 1086621"/>
              <a:gd name="connsiteX42" fmla="*/ 6035675 w 8683625"/>
              <a:gd name="connsiteY42" fmla="*/ 608013 h 1086621"/>
              <a:gd name="connsiteX43" fmla="*/ 6035675 w 8683625"/>
              <a:gd name="connsiteY43" fmla="*/ 681038 h 1086621"/>
              <a:gd name="connsiteX44" fmla="*/ 6072188 w 8683625"/>
              <a:gd name="connsiteY44" fmla="*/ 681038 h 1086621"/>
              <a:gd name="connsiteX45" fmla="*/ 6072188 w 8683625"/>
              <a:gd name="connsiteY45" fmla="*/ 633413 h 1086621"/>
              <a:gd name="connsiteX46" fmla="*/ 6149975 w 8683625"/>
              <a:gd name="connsiteY46" fmla="*/ 633413 h 1086621"/>
              <a:gd name="connsiteX47" fmla="*/ 6149975 w 8683625"/>
              <a:gd name="connsiteY47" fmla="*/ 603250 h 1086621"/>
              <a:gd name="connsiteX48" fmla="*/ 6183313 w 8683625"/>
              <a:gd name="connsiteY48" fmla="*/ 603250 h 1086621"/>
              <a:gd name="connsiteX49" fmla="*/ 6183313 w 8683625"/>
              <a:gd name="connsiteY49" fmla="*/ 584200 h 1086621"/>
              <a:gd name="connsiteX50" fmla="*/ 6254750 w 8683625"/>
              <a:gd name="connsiteY50" fmla="*/ 587375 h 1086621"/>
              <a:gd name="connsiteX51" fmla="*/ 6254750 w 8683625"/>
              <a:gd name="connsiteY51" fmla="*/ 620713 h 1086621"/>
              <a:gd name="connsiteX52" fmla="*/ 6307138 w 8683625"/>
              <a:gd name="connsiteY52" fmla="*/ 620713 h 1086621"/>
              <a:gd name="connsiteX53" fmla="*/ 6307138 w 8683625"/>
              <a:gd name="connsiteY53" fmla="*/ 657226 h 1086621"/>
              <a:gd name="connsiteX54" fmla="*/ 6367463 w 8683625"/>
              <a:gd name="connsiteY54" fmla="*/ 657226 h 1086621"/>
              <a:gd name="connsiteX55" fmla="*/ 6367463 w 8683625"/>
              <a:gd name="connsiteY55" fmla="*/ 700088 h 1086621"/>
              <a:gd name="connsiteX56" fmla="*/ 6396038 w 8683625"/>
              <a:gd name="connsiteY56" fmla="*/ 700088 h 1086621"/>
              <a:gd name="connsiteX57" fmla="*/ 6396038 w 8683625"/>
              <a:gd name="connsiteY57" fmla="*/ 923926 h 1086621"/>
              <a:gd name="connsiteX58" fmla="*/ 6410325 w 8683625"/>
              <a:gd name="connsiteY58" fmla="*/ 923926 h 1086621"/>
              <a:gd name="connsiteX59" fmla="*/ 6410325 w 8683625"/>
              <a:gd name="connsiteY59" fmla="*/ 863601 h 1086621"/>
              <a:gd name="connsiteX60" fmla="*/ 6435725 w 8683625"/>
              <a:gd name="connsiteY60" fmla="*/ 863601 h 1086621"/>
              <a:gd name="connsiteX61" fmla="*/ 6438900 w 8683625"/>
              <a:gd name="connsiteY61" fmla="*/ 671513 h 1086621"/>
              <a:gd name="connsiteX62" fmla="*/ 6454775 w 8683625"/>
              <a:gd name="connsiteY62" fmla="*/ 671513 h 1086621"/>
              <a:gd name="connsiteX63" fmla="*/ 6454775 w 8683625"/>
              <a:gd name="connsiteY63" fmla="*/ 639763 h 1086621"/>
              <a:gd name="connsiteX64" fmla="*/ 6510338 w 8683625"/>
              <a:gd name="connsiteY64" fmla="*/ 639763 h 1086621"/>
              <a:gd name="connsiteX65" fmla="*/ 6510338 w 8683625"/>
              <a:gd name="connsiteY65" fmla="*/ 668338 h 1086621"/>
              <a:gd name="connsiteX66" fmla="*/ 6526213 w 8683625"/>
              <a:gd name="connsiteY66" fmla="*/ 668338 h 1086621"/>
              <a:gd name="connsiteX67" fmla="*/ 6526213 w 8683625"/>
              <a:gd name="connsiteY67" fmla="*/ 839788 h 1086621"/>
              <a:gd name="connsiteX68" fmla="*/ 6551613 w 8683625"/>
              <a:gd name="connsiteY68" fmla="*/ 839788 h 1086621"/>
              <a:gd name="connsiteX69" fmla="*/ 6551613 w 8683625"/>
              <a:gd name="connsiteY69" fmla="*/ 587375 h 1086621"/>
              <a:gd name="connsiteX70" fmla="*/ 6699250 w 8683625"/>
              <a:gd name="connsiteY70" fmla="*/ 587375 h 1086621"/>
              <a:gd name="connsiteX71" fmla="*/ 6699250 w 8683625"/>
              <a:gd name="connsiteY71" fmla="*/ 655638 h 1086621"/>
              <a:gd name="connsiteX72" fmla="*/ 6718300 w 8683625"/>
              <a:gd name="connsiteY72" fmla="*/ 655638 h 1086621"/>
              <a:gd name="connsiteX73" fmla="*/ 6718300 w 8683625"/>
              <a:gd name="connsiteY73" fmla="*/ 733426 h 1086621"/>
              <a:gd name="connsiteX74" fmla="*/ 6727825 w 8683625"/>
              <a:gd name="connsiteY74" fmla="*/ 733426 h 1086621"/>
              <a:gd name="connsiteX75" fmla="*/ 6727825 w 8683625"/>
              <a:gd name="connsiteY75" fmla="*/ 939801 h 1086621"/>
              <a:gd name="connsiteX76" fmla="*/ 6767513 w 8683625"/>
              <a:gd name="connsiteY76" fmla="*/ 939801 h 1086621"/>
              <a:gd name="connsiteX77" fmla="*/ 6767513 w 8683625"/>
              <a:gd name="connsiteY77" fmla="*/ 911226 h 1086621"/>
              <a:gd name="connsiteX78" fmla="*/ 6786563 w 8683625"/>
              <a:gd name="connsiteY78" fmla="*/ 911226 h 1086621"/>
              <a:gd name="connsiteX79" fmla="*/ 6786563 w 8683625"/>
              <a:gd name="connsiteY79" fmla="*/ 839788 h 1086621"/>
              <a:gd name="connsiteX80" fmla="*/ 6802438 w 8683625"/>
              <a:gd name="connsiteY80" fmla="*/ 839788 h 1086621"/>
              <a:gd name="connsiteX81" fmla="*/ 6804025 w 8683625"/>
              <a:gd name="connsiteY81" fmla="*/ 555625 h 1086621"/>
              <a:gd name="connsiteX82" fmla="*/ 6915150 w 8683625"/>
              <a:gd name="connsiteY82" fmla="*/ 555625 h 1086621"/>
              <a:gd name="connsiteX83" fmla="*/ 6915150 w 8683625"/>
              <a:gd name="connsiteY83" fmla="*/ 727076 h 1086621"/>
              <a:gd name="connsiteX84" fmla="*/ 6931025 w 8683625"/>
              <a:gd name="connsiteY84" fmla="*/ 727076 h 1086621"/>
              <a:gd name="connsiteX85" fmla="*/ 6931025 w 8683625"/>
              <a:gd name="connsiteY85" fmla="*/ 842963 h 1086621"/>
              <a:gd name="connsiteX86" fmla="*/ 6980237 w 8683625"/>
              <a:gd name="connsiteY86" fmla="*/ 842963 h 1086621"/>
              <a:gd name="connsiteX87" fmla="*/ 6980237 w 8683625"/>
              <a:gd name="connsiteY87" fmla="*/ 950913 h 1086621"/>
              <a:gd name="connsiteX88" fmla="*/ 7011987 w 8683625"/>
              <a:gd name="connsiteY88" fmla="*/ 950913 h 1086621"/>
              <a:gd name="connsiteX89" fmla="*/ 7011987 w 8683625"/>
              <a:gd name="connsiteY89" fmla="*/ 892176 h 1086621"/>
              <a:gd name="connsiteX90" fmla="*/ 7065963 w 8683625"/>
              <a:gd name="connsiteY90" fmla="*/ 892176 h 1086621"/>
              <a:gd name="connsiteX91" fmla="*/ 7065963 w 8683625"/>
              <a:gd name="connsiteY91" fmla="*/ 857251 h 1086621"/>
              <a:gd name="connsiteX92" fmla="*/ 7246937 w 8683625"/>
              <a:gd name="connsiteY92" fmla="*/ 857251 h 1086621"/>
              <a:gd name="connsiteX93" fmla="*/ 7246937 w 8683625"/>
              <a:gd name="connsiteY93" fmla="*/ 820738 h 1086621"/>
              <a:gd name="connsiteX94" fmla="*/ 7291387 w 8683625"/>
              <a:gd name="connsiteY94" fmla="*/ 820738 h 1086621"/>
              <a:gd name="connsiteX95" fmla="*/ 7291387 w 8683625"/>
              <a:gd name="connsiteY95" fmla="*/ 865188 h 1086621"/>
              <a:gd name="connsiteX96" fmla="*/ 7339013 w 8683625"/>
              <a:gd name="connsiteY96" fmla="*/ 865188 h 1086621"/>
              <a:gd name="connsiteX97" fmla="*/ 7339013 w 8683625"/>
              <a:gd name="connsiteY97" fmla="*/ 963613 h 1086621"/>
              <a:gd name="connsiteX98" fmla="*/ 7378700 w 8683625"/>
              <a:gd name="connsiteY98" fmla="*/ 963613 h 1086621"/>
              <a:gd name="connsiteX99" fmla="*/ 7378700 w 8683625"/>
              <a:gd name="connsiteY99" fmla="*/ 873126 h 1086621"/>
              <a:gd name="connsiteX100" fmla="*/ 7404100 w 8683625"/>
              <a:gd name="connsiteY100" fmla="*/ 873126 h 1086621"/>
              <a:gd name="connsiteX101" fmla="*/ 7407275 w 8683625"/>
              <a:gd name="connsiteY101" fmla="*/ 728663 h 1086621"/>
              <a:gd name="connsiteX102" fmla="*/ 7434263 w 8683625"/>
              <a:gd name="connsiteY102" fmla="*/ 728663 h 1086621"/>
              <a:gd name="connsiteX103" fmla="*/ 7434263 w 8683625"/>
              <a:gd name="connsiteY103" fmla="*/ 671513 h 1086621"/>
              <a:gd name="connsiteX104" fmla="*/ 7466013 w 8683625"/>
              <a:gd name="connsiteY104" fmla="*/ 671513 h 1086621"/>
              <a:gd name="connsiteX105" fmla="*/ 7486650 w 8683625"/>
              <a:gd name="connsiteY105" fmla="*/ 644526 h 1086621"/>
              <a:gd name="connsiteX106" fmla="*/ 7543800 w 8683625"/>
              <a:gd name="connsiteY106" fmla="*/ 644526 h 1086621"/>
              <a:gd name="connsiteX107" fmla="*/ 7543800 w 8683625"/>
              <a:gd name="connsiteY107" fmla="*/ 341313 h 1086621"/>
              <a:gd name="connsiteX108" fmla="*/ 7662863 w 8683625"/>
              <a:gd name="connsiteY108" fmla="*/ 341313 h 1086621"/>
              <a:gd name="connsiteX109" fmla="*/ 7662863 w 8683625"/>
              <a:gd name="connsiteY109" fmla="*/ 649288 h 1086621"/>
              <a:gd name="connsiteX110" fmla="*/ 7727950 w 8683625"/>
              <a:gd name="connsiteY110" fmla="*/ 649288 h 1086621"/>
              <a:gd name="connsiteX111" fmla="*/ 7726363 w 8683625"/>
              <a:gd name="connsiteY111" fmla="*/ 887413 h 1086621"/>
              <a:gd name="connsiteX112" fmla="*/ 7766050 w 8683625"/>
              <a:gd name="connsiteY112" fmla="*/ 887413 h 1086621"/>
              <a:gd name="connsiteX113" fmla="*/ 7766050 w 8683625"/>
              <a:gd name="connsiteY113" fmla="*/ 592138 h 1086621"/>
              <a:gd name="connsiteX114" fmla="*/ 7867650 w 8683625"/>
              <a:gd name="connsiteY114" fmla="*/ 595313 h 1086621"/>
              <a:gd name="connsiteX115" fmla="*/ 7867650 w 8683625"/>
              <a:gd name="connsiteY115" fmla="*/ 623888 h 1086621"/>
              <a:gd name="connsiteX116" fmla="*/ 7967663 w 8683625"/>
              <a:gd name="connsiteY116" fmla="*/ 623888 h 1086621"/>
              <a:gd name="connsiteX117" fmla="*/ 7966075 w 8683625"/>
              <a:gd name="connsiteY117" fmla="*/ 731838 h 1086621"/>
              <a:gd name="connsiteX118" fmla="*/ 8015287 w 8683625"/>
              <a:gd name="connsiteY118" fmla="*/ 731838 h 1086621"/>
              <a:gd name="connsiteX119" fmla="*/ 8015287 w 8683625"/>
              <a:gd name="connsiteY119" fmla="*/ 652463 h 1086621"/>
              <a:gd name="connsiteX120" fmla="*/ 8086725 w 8683625"/>
              <a:gd name="connsiteY120" fmla="*/ 652463 h 1086621"/>
              <a:gd name="connsiteX121" fmla="*/ 8089900 w 8683625"/>
              <a:gd name="connsiteY121" fmla="*/ 611188 h 1086621"/>
              <a:gd name="connsiteX122" fmla="*/ 8151813 w 8683625"/>
              <a:gd name="connsiteY122" fmla="*/ 611188 h 1086621"/>
              <a:gd name="connsiteX123" fmla="*/ 8151813 w 8683625"/>
              <a:gd name="connsiteY123" fmla="*/ 871538 h 1086621"/>
              <a:gd name="connsiteX124" fmla="*/ 8251825 w 8683625"/>
              <a:gd name="connsiteY124" fmla="*/ 871538 h 1086621"/>
              <a:gd name="connsiteX125" fmla="*/ 8255000 w 8683625"/>
              <a:gd name="connsiteY125" fmla="*/ 573088 h 1086621"/>
              <a:gd name="connsiteX126" fmla="*/ 8274050 w 8683625"/>
              <a:gd name="connsiteY126" fmla="*/ 573088 h 1086621"/>
              <a:gd name="connsiteX127" fmla="*/ 8274050 w 8683625"/>
              <a:gd name="connsiteY127" fmla="*/ 547688 h 1086621"/>
              <a:gd name="connsiteX128" fmla="*/ 8375650 w 8683625"/>
              <a:gd name="connsiteY128" fmla="*/ 549275 h 1086621"/>
              <a:gd name="connsiteX129" fmla="*/ 8375650 w 8683625"/>
              <a:gd name="connsiteY129" fmla="*/ 595313 h 1086621"/>
              <a:gd name="connsiteX130" fmla="*/ 8494712 w 8683625"/>
              <a:gd name="connsiteY130" fmla="*/ 596900 h 1086621"/>
              <a:gd name="connsiteX131" fmla="*/ 8491538 w 8683625"/>
              <a:gd name="connsiteY131" fmla="*/ 900113 h 1086621"/>
              <a:gd name="connsiteX132" fmla="*/ 8547100 w 8683625"/>
              <a:gd name="connsiteY132" fmla="*/ 900113 h 1086621"/>
              <a:gd name="connsiteX133" fmla="*/ 8547100 w 8683625"/>
              <a:gd name="connsiteY133" fmla="*/ 992188 h 1086621"/>
              <a:gd name="connsiteX134" fmla="*/ 8607425 w 8683625"/>
              <a:gd name="connsiteY134" fmla="*/ 992188 h 1086621"/>
              <a:gd name="connsiteX135" fmla="*/ 8610600 w 8683625"/>
              <a:gd name="connsiteY135" fmla="*/ 881063 h 1086621"/>
              <a:gd name="connsiteX136" fmla="*/ 8642350 w 8683625"/>
              <a:gd name="connsiteY136" fmla="*/ 881063 h 1086621"/>
              <a:gd name="connsiteX137" fmla="*/ 8642350 w 8683625"/>
              <a:gd name="connsiteY137" fmla="*/ 836613 h 1086621"/>
              <a:gd name="connsiteX138" fmla="*/ 8683625 w 8683625"/>
              <a:gd name="connsiteY138" fmla="*/ 836613 h 1086621"/>
              <a:gd name="connsiteX139" fmla="*/ 8683625 w 8683625"/>
              <a:gd name="connsiteY139" fmla="*/ 1086621 h 1086621"/>
              <a:gd name="connsiteX140" fmla="*/ 0 w 8683625"/>
              <a:gd name="connsiteY140" fmla="*/ 1086621 h 1086621"/>
              <a:gd name="connsiteX141" fmla="*/ 0 w 8683625"/>
              <a:gd name="connsiteY141" fmla="*/ 1035051 h 1086621"/>
              <a:gd name="connsiteX142" fmla="*/ 84138 w 8683625"/>
              <a:gd name="connsiteY142" fmla="*/ 1035051 h 1086621"/>
              <a:gd name="connsiteX143" fmla="*/ 84138 w 8683625"/>
              <a:gd name="connsiteY143" fmla="*/ 963613 h 1086621"/>
              <a:gd name="connsiteX144" fmla="*/ 131763 w 8683625"/>
              <a:gd name="connsiteY144" fmla="*/ 963613 h 1086621"/>
              <a:gd name="connsiteX145" fmla="*/ 131763 w 8683625"/>
              <a:gd name="connsiteY145" fmla="*/ 927101 h 1086621"/>
              <a:gd name="connsiteX146" fmla="*/ 176213 w 8683625"/>
              <a:gd name="connsiteY146" fmla="*/ 927101 h 1086621"/>
              <a:gd name="connsiteX147" fmla="*/ 176213 w 8683625"/>
              <a:gd name="connsiteY147" fmla="*/ 960438 h 1086621"/>
              <a:gd name="connsiteX148" fmla="*/ 258763 w 8683625"/>
              <a:gd name="connsiteY148" fmla="*/ 963613 h 1086621"/>
              <a:gd name="connsiteX149" fmla="*/ 258763 w 8683625"/>
              <a:gd name="connsiteY149" fmla="*/ 992188 h 1086621"/>
              <a:gd name="connsiteX150" fmla="*/ 303213 w 8683625"/>
              <a:gd name="connsiteY150" fmla="*/ 992188 h 1086621"/>
              <a:gd name="connsiteX151" fmla="*/ 300038 w 8683625"/>
              <a:gd name="connsiteY151" fmla="*/ 1052513 h 1086621"/>
              <a:gd name="connsiteX152" fmla="*/ 355600 w 8683625"/>
              <a:gd name="connsiteY152" fmla="*/ 1052513 h 1086621"/>
              <a:gd name="connsiteX153" fmla="*/ 358775 w 8683625"/>
              <a:gd name="connsiteY153" fmla="*/ 984251 h 1086621"/>
              <a:gd name="connsiteX154" fmla="*/ 420688 w 8683625"/>
              <a:gd name="connsiteY154" fmla="*/ 984251 h 1086621"/>
              <a:gd name="connsiteX155" fmla="*/ 420688 w 8683625"/>
              <a:gd name="connsiteY155" fmla="*/ 823913 h 1086621"/>
              <a:gd name="connsiteX156" fmla="*/ 468313 w 8683625"/>
              <a:gd name="connsiteY156" fmla="*/ 823913 h 1086621"/>
              <a:gd name="connsiteX157" fmla="*/ 468313 w 8683625"/>
              <a:gd name="connsiteY157" fmla="*/ 796926 h 1086621"/>
              <a:gd name="connsiteX158" fmla="*/ 519113 w 8683625"/>
              <a:gd name="connsiteY158" fmla="*/ 796926 h 1086621"/>
              <a:gd name="connsiteX159" fmla="*/ 519113 w 8683625"/>
              <a:gd name="connsiteY159" fmla="*/ 828676 h 1086621"/>
              <a:gd name="connsiteX160" fmla="*/ 536575 w 8683625"/>
              <a:gd name="connsiteY160" fmla="*/ 828676 h 1086621"/>
              <a:gd name="connsiteX161" fmla="*/ 536575 w 8683625"/>
              <a:gd name="connsiteY161" fmla="*/ 765176 h 1086621"/>
              <a:gd name="connsiteX162" fmla="*/ 600075 w 8683625"/>
              <a:gd name="connsiteY162" fmla="*/ 765176 h 1086621"/>
              <a:gd name="connsiteX163" fmla="*/ 600075 w 8683625"/>
              <a:gd name="connsiteY163" fmla="*/ 800101 h 1086621"/>
              <a:gd name="connsiteX164" fmla="*/ 631825 w 8683625"/>
              <a:gd name="connsiteY164" fmla="*/ 800101 h 1086621"/>
              <a:gd name="connsiteX165" fmla="*/ 631825 w 8683625"/>
              <a:gd name="connsiteY165" fmla="*/ 992188 h 1086621"/>
              <a:gd name="connsiteX166" fmla="*/ 668338 w 8683625"/>
              <a:gd name="connsiteY166" fmla="*/ 992188 h 1086621"/>
              <a:gd name="connsiteX167" fmla="*/ 668338 w 8683625"/>
              <a:gd name="connsiteY167" fmla="*/ 1031876 h 1086621"/>
              <a:gd name="connsiteX168" fmla="*/ 711200 w 8683625"/>
              <a:gd name="connsiteY168" fmla="*/ 1031876 h 1086621"/>
              <a:gd name="connsiteX169" fmla="*/ 712788 w 8683625"/>
              <a:gd name="connsiteY169" fmla="*/ 747713 h 1086621"/>
              <a:gd name="connsiteX170" fmla="*/ 763588 w 8683625"/>
              <a:gd name="connsiteY170" fmla="*/ 747713 h 1086621"/>
              <a:gd name="connsiteX171" fmla="*/ 763588 w 8683625"/>
              <a:gd name="connsiteY171" fmla="*/ 715963 h 1086621"/>
              <a:gd name="connsiteX172" fmla="*/ 879475 w 8683625"/>
              <a:gd name="connsiteY172" fmla="*/ 715963 h 1086621"/>
              <a:gd name="connsiteX173" fmla="*/ 879475 w 8683625"/>
              <a:gd name="connsiteY173" fmla="*/ 747713 h 1086621"/>
              <a:gd name="connsiteX174" fmla="*/ 936625 w 8683625"/>
              <a:gd name="connsiteY174" fmla="*/ 749301 h 1086621"/>
              <a:gd name="connsiteX175" fmla="*/ 936625 w 8683625"/>
              <a:gd name="connsiteY175" fmla="*/ 1023938 h 1086621"/>
              <a:gd name="connsiteX176" fmla="*/ 1174750 w 8683625"/>
              <a:gd name="connsiteY176" fmla="*/ 1027113 h 1086621"/>
              <a:gd name="connsiteX177" fmla="*/ 1176338 w 8683625"/>
              <a:gd name="connsiteY177" fmla="*/ 628650 h 1086621"/>
              <a:gd name="connsiteX178" fmla="*/ 1203325 w 8683625"/>
              <a:gd name="connsiteY178" fmla="*/ 628650 h 1086621"/>
              <a:gd name="connsiteX179" fmla="*/ 1203325 w 8683625"/>
              <a:gd name="connsiteY179" fmla="*/ 592138 h 1086621"/>
              <a:gd name="connsiteX180" fmla="*/ 1268413 w 8683625"/>
              <a:gd name="connsiteY180" fmla="*/ 592138 h 1086621"/>
              <a:gd name="connsiteX181" fmla="*/ 1268413 w 8683625"/>
              <a:gd name="connsiteY181" fmla="*/ 623888 h 1086621"/>
              <a:gd name="connsiteX182" fmla="*/ 1312863 w 8683625"/>
              <a:gd name="connsiteY182" fmla="*/ 623888 h 1086621"/>
              <a:gd name="connsiteX183" fmla="*/ 1311275 w 8683625"/>
              <a:gd name="connsiteY183" fmla="*/ 1019176 h 1086621"/>
              <a:gd name="connsiteX184" fmla="*/ 1352550 w 8683625"/>
              <a:gd name="connsiteY184" fmla="*/ 1019176 h 1086621"/>
              <a:gd name="connsiteX185" fmla="*/ 1352550 w 8683625"/>
              <a:gd name="connsiteY185" fmla="*/ 665163 h 1086621"/>
              <a:gd name="connsiteX186" fmla="*/ 1382713 w 8683625"/>
              <a:gd name="connsiteY186" fmla="*/ 665163 h 1086621"/>
              <a:gd name="connsiteX187" fmla="*/ 1382713 w 8683625"/>
              <a:gd name="connsiteY187" fmla="*/ 625475 h 1086621"/>
              <a:gd name="connsiteX188" fmla="*/ 1463675 w 8683625"/>
              <a:gd name="connsiteY188" fmla="*/ 625475 h 1086621"/>
              <a:gd name="connsiteX189" fmla="*/ 1463675 w 8683625"/>
              <a:gd name="connsiteY189" fmla="*/ 655638 h 1086621"/>
              <a:gd name="connsiteX190" fmla="*/ 1495425 w 8683625"/>
              <a:gd name="connsiteY190" fmla="*/ 655638 h 1086621"/>
              <a:gd name="connsiteX191" fmla="*/ 1495425 w 8683625"/>
              <a:gd name="connsiteY191" fmla="*/ 865188 h 1086621"/>
              <a:gd name="connsiteX192" fmla="*/ 1531938 w 8683625"/>
              <a:gd name="connsiteY192" fmla="*/ 865188 h 1086621"/>
              <a:gd name="connsiteX193" fmla="*/ 1531938 w 8683625"/>
              <a:gd name="connsiteY193" fmla="*/ 823913 h 1086621"/>
              <a:gd name="connsiteX194" fmla="*/ 1568450 w 8683625"/>
              <a:gd name="connsiteY194" fmla="*/ 823913 h 1086621"/>
              <a:gd name="connsiteX195" fmla="*/ 1568450 w 8683625"/>
              <a:gd name="connsiteY195" fmla="*/ 865188 h 1086621"/>
              <a:gd name="connsiteX196" fmla="*/ 1603375 w 8683625"/>
              <a:gd name="connsiteY196" fmla="*/ 865188 h 1086621"/>
              <a:gd name="connsiteX197" fmla="*/ 1603375 w 8683625"/>
              <a:gd name="connsiteY197" fmla="*/ 796926 h 1086621"/>
              <a:gd name="connsiteX198" fmla="*/ 1790700 w 8683625"/>
              <a:gd name="connsiteY198" fmla="*/ 796926 h 1086621"/>
              <a:gd name="connsiteX199" fmla="*/ 1790700 w 8683625"/>
              <a:gd name="connsiteY199" fmla="*/ 1011238 h 1086621"/>
              <a:gd name="connsiteX200" fmla="*/ 1847850 w 8683625"/>
              <a:gd name="connsiteY200" fmla="*/ 1011238 h 1086621"/>
              <a:gd name="connsiteX201" fmla="*/ 1851025 w 8683625"/>
              <a:gd name="connsiteY201" fmla="*/ 868363 h 1086621"/>
              <a:gd name="connsiteX202" fmla="*/ 2032000 w 8683625"/>
              <a:gd name="connsiteY202" fmla="*/ 868363 h 1086621"/>
              <a:gd name="connsiteX203" fmla="*/ 2032000 w 8683625"/>
              <a:gd name="connsiteY203" fmla="*/ 996951 h 1086621"/>
              <a:gd name="connsiteX204" fmla="*/ 2127250 w 8683625"/>
              <a:gd name="connsiteY204" fmla="*/ 996951 h 1086621"/>
              <a:gd name="connsiteX205" fmla="*/ 2127250 w 8683625"/>
              <a:gd name="connsiteY205" fmla="*/ 763588 h 1086621"/>
              <a:gd name="connsiteX206" fmla="*/ 2159000 w 8683625"/>
              <a:gd name="connsiteY206" fmla="*/ 763588 h 1086621"/>
              <a:gd name="connsiteX207" fmla="*/ 2159000 w 8683625"/>
              <a:gd name="connsiteY207" fmla="*/ 723901 h 1086621"/>
              <a:gd name="connsiteX208" fmla="*/ 2227263 w 8683625"/>
              <a:gd name="connsiteY208" fmla="*/ 723901 h 1086621"/>
              <a:gd name="connsiteX209" fmla="*/ 2227263 w 8683625"/>
              <a:gd name="connsiteY209" fmla="*/ 760413 h 1086621"/>
              <a:gd name="connsiteX210" fmla="*/ 2300288 w 8683625"/>
              <a:gd name="connsiteY210" fmla="*/ 760413 h 1086621"/>
              <a:gd name="connsiteX211" fmla="*/ 2300288 w 8683625"/>
              <a:gd name="connsiteY211" fmla="*/ 800101 h 1086621"/>
              <a:gd name="connsiteX212" fmla="*/ 2363788 w 8683625"/>
              <a:gd name="connsiteY212" fmla="*/ 800101 h 1086621"/>
              <a:gd name="connsiteX213" fmla="*/ 2363788 w 8683625"/>
              <a:gd name="connsiteY213" fmla="*/ 1008063 h 1086621"/>
              <a:gd name="connsiteX214" fmla="*/ 2406650 w 8683625"/>
              <a:gd name="connsiteY214" fmla="*/ 1008063 h 1086621"/>
              <a:gd name="connsiteX215" fmla="*/ 2406650 w 8683625"/>
              <a:gd name="connsiteY215" fmla="*/ 857251 h 1086621"/>
              <a:gd name="connsiteX216" fmla="*/ 2432050 w 8683625"/>
              <a:gd name="connsiteY216" fmla="*/ 857251 h 1086621"/>
              <a:gd name="connsiteX217" fmla="*/ 2432050 w 8683625"/>
              <a:gd name="connsiteY217" fmla="*/ 820738 h 1086621"/>
              <a:gd name="connsiteX218" fmla="*/ 2506663 w 8683625"/>
              <a:gd name="connsiteY218" fmla="*/ 820738 h 1086621"/>
              <a:gd name="connsiteX219" fmla="*/ 2503488 w 8683625"/>
              <a:gd name="connsiteY219" fmla="*/ 857251 h 1086621"/>
              <a:gd name="connsiteX220" fmla="*/ 2551113 w 8683625"/>
              <a:gd name="connsiteY220" fmla="*/ 857251 h 1086621"/>
              <a:gd name="connsiteX221" fmla="*/ 2551113 w 8683625"/>
              <a:gd name="connsiteY221" fmla="*/ 976313 h 1086621"/>
              <a:gd name="connsiteX222" fmla="*/ 2716213 w 8683625"/>
              <a:gd name="connsiteY222" fmla="*/ 976313 h 1086621"/>
              <a:gd name="connsiteX223" fmla="*/ 2716213 w 8683625"/>
              <a:gd name="connsiteY223" fmla="*/ 531813 h 1086621"/>
              <a:gd name="connsiteX224" fmla="*/ 2738438 w 8683625"/>
              <a:gd name="connsiteY224" fmla="*/ 531813 h 1086621"/>
              <a:gd name="connsiteX225" fmla="*/ 2738438 w 8683625"/>
              <a:gd name="connsiteY225" fmla="*/ 423863 h 1086621"/>
              <a:gd name="connsiteX226" fmla="*/ 2768600 w 8683625"/>
              <a:gd name="connsiteY226" fmla="*/ 423863 h 1086621"/>
              <a:gd name="connsiteX227" fmla="*/ 2768600 w 8683625"/>
              <a:gd name="connsiteY227" fmla="*/ 355600 h 1086621"/>
              <a:gd name="connsiteX228" fmla="*/ 2952750 w 8683625"/>
              <a:gd name="connsiteY228" fmla="*/ 357188 h 1086621"/>
              <a:gd name="connsiteX229" fmla="*/ 2952750 w 8683625"/>
              <a:gd name="connsiteY229" fmla="*/ 420688 h 1086621"/>
              <a:gd name="connsiteX230" fmla="*/ 3008313 w 8683625"/>
              <a:gd name="connsiteY230" fmla="*/ 420688 h 1086621"/>
              <a:gd name="connsiteX231" fmla="*/ 3006725 w 8683625"/>
              <a:gd name="connsiteY231" fmla="*/ 1004888 h 1086621"/>
              <a:gd name="connsiteX232" fmla="*/ 3063875 w 8683625"/>
              <a:gd name="connsiteY232" fmla="*/ 1004888 h 1086621"/>
              <a:gd name="connsiteX233" fmla="*/ 3063875 w 8683625"/>
              <a:gd name="connsiteY233" fmla="*/ 736601 h 1086621"/>
              <a:gd name="connsiteX234" fmla="*/ 3092450 w 8683625"/>
              <a:gd name="connsiteY234" fmla="*/ 736601 h 1086621"/>
              <a:gd name="connsiteX235" fmla="*/ 3092450 w 8683625"/>
              <a:gd name="connsiteY235" fmla="*/ 660401 h 1086621"/>
              <a:gd name="connsiteX236" fmla="*/ 3132138 w 8683625"/>
              <a:gd name="connsiteY236" fmla="*/ 660401 h 1086621"/>
              <a:gd name="connsiteX237" fmla="*/ 3132138 w 8683625"/>
              <a:gd name="connsiteY237" fmla="*/ 696913 h 1086621"/>
              <a:gd name="connsiteX238" fmla="*/ 3179763 w 8683625"/>
              <a:gd name="connsiteY238" fmla="*/ 696913 h 1086621"/>
              <a:gd name="connsiteX239" fmla="*/ 3179763 w 8683625"/>
              <a:gd name="connsiteY239" fmla="*/ 723901 h 1086621"/>
              <a:gd name="connsiteX240" fmla="*/ 3222625 w 8683625"/>
              <a:gd name="connsiteY240" fmla="*/ 723901 h 1086621"/>
              <a:gd name="connsiteX241" fmla="*/ 3219450 w 8683625"/>
              <a:gd name="connsiteY241" fmla="*/ 1008063 h 1086621"/>
              <a:gd name="connsiteX242" fmla="*/ 3254375 w 8683625"/>
              <a:gd name="connsiteY242" fmla="*/ 1008063 h 1086621"/>
              <a:gd name="connsiteX243" fmla="*/ 3254375 w 8683625"/>
              <a:gd name="connsiteY243" fmla="*/ 950913 h 1086621"/>
              <a:gd name="connsiteX244" fmla="*/ 3300413 w 8683625"/>
              <a:gd name="connsiteY244" fmla="*/ 950913 h 1086621"/>
              <a:gd name="connsiteX245" fmla="*/ 3303588 w 8683625"/>
              <a:gd name="connsiteY245" fmla="*/ 652463 h 1086621"/>
              <a:gd name="connsiteX246" fmla="*/ 3322638 w 8683625"/>
              <a:gd name="connsiteY246" fmla="*/ 652463 h 1086621"/>
              <a:gd name="connsiteX247" fmla="*/ 3340100 w 8683625"/>
              <a:gd name="connsiteY247" fmla="*/ 628650 h 1086621"/>
              <a:gd name="connsiteX248" fmla="*/ 3408363 w 8683625"/>
              <a:gd name="connsiteY248" fmla="*/ 628650 h 1086621"/>
              <a:gd name="connsiteX249" fmla="*/ 3408363 w 8683625"/>
              <a:gd name="connsiteY249" fmla="*/ 657226 h 1086621"/>
              <a:gd name="connsiteX250" fmla="*/ 3440113 w 8683625"/>
              <a:gd name="connsiteY250" fmla="*/ 657226 h 1086621"/>
              <a:gd name="connsiteX251" fmla="*/ 3440113 w 8683625"/>
              <a:gd name="connsiteY251" fmla="*/ 989013 h 1086621"/>
              <a:gd name="connsiteX252" fmla="*/ 3600450 w 8683625"/>
              <a:gd name="connsiteY252" fmla="*/ 992188 h 1086621"/>
              <a:gd name="connsiteX253" fmla="*/ 3603625 w 8683625"/>
              <a:gd name="connsiteY253" fmla="*/ 508000 h 1086621"/>
              <a:gd name="connsiteX254" fmla="*/ 3684588 w 8683625"/>
              <a:gd name="connsiteY254" fmla="*/ 508000 h 1086621"/>
              <a:gd name="connsiteX255" fmla="*/ 3684588 w 8683625"/>
              <a:gd name="connsiteY255" fmla="*/ 547688 h 1086621"/>
              <a:gd name="connsiteX256" fmla="*/ 3706813 w 8683625"/>
              <a:gd name="connsiteY256" fmla="*/ 547688 h 1086621"/>
              <a:gd name="connsiteX257" fmla="*/ 3706813 w 8683625"/>
              <a:gd name="connsiteY257" fmla="*/ 520700 h 1086621"/>
              <a:gd name="connsiteX258" fmla="*/ 3827463 w 8683625"/>
              <a:gd name="connsiteY258" fmla="*/ 520700 h 1086621"/>
              <a:gd name="connsiteX259" fmla="*/ 3827463 w 8683625"/>
              <a:gd name="connsiteY259" fmla="*/ 557213 h 1086621"/>
              <a:gd name="connsiteX260" fmla="*/ 3863975 w 8683625"/>
              <a:gd name="connsiteY260" fmla="*/ 557213 h 1086621"/>
              <a:gd name="connsiteX261" fmla="*/ 3863975 w 8683625"/>
              <a:gd name="connsiteY261" fmla="*/ 989013 h 1086621"/>
              <a:gd name="connsiteX262" fmla="*/ 3911600 w 8683625"/>
              <a:gd name="connsiteY262" fmla="*/ 989013 h 1086621"/>
              <a:gd name="connsiteX263" fmla="*/ 3911600 w 8683625"/>
              <a:gd name="connsiteY263" fmla="*/ 852488 h 1086621"/>
              <a:gd name="connsiteX264" fmla="*/ 3948113 w 8683625"/>
              <a:gd name="connsiteY264" fmla="*/ 855663 h 1086621"/>
              <a:gd name="connsiteX265" fmla="*/ 3948113 w 8683625"/>
              <a:gd name="connsiteY265" fmla="*/ 815976 h 1086621"/>
              <a:gd name="connsiteX266" fmla="*/ 3998913 w 8683625"/>
              <a:gd name="connsiteY266" fmla="*/ 815976 h 1086621"/>
              <a:gd name="connsiteX267" fmla="*/ 3998913 w 8683625"/>
              <a:gd name="connsiteY267" fmla="*/ 855663 h 1086621"/>
              <a:gd name="connsiteX268" fmla="*/ 4051300 w 8683625"/>
              <a:gd name="connsiteY268" fmla="*/ 855663 h 1086621"/>
              <a:gd name="connsiteX269" fmla="*/ 4048125 w 8683625"/>
              <a:gd name="connsiteY269" fmla="*/ 987426 h 1086621"/>
              <a:gd name="connsiteX270" fmla="*/ 4124325 w 8683625"/>
              <a:gd name="connsiteY270" fmla="*/ 987426 h 1086621"/>
              <a:gd name="connsiteX271" fmla="*/ 4124325 w 8683625"/>
              <a:gd name="connsiteY271" fmla="*/ 660401 h 1086621"/>
              <a:gd name="connsiteX272" fmla="*/ 4151313 w 8683625"/>
              <a:gd name="connsiteY272" fmla="*/ 660401 h 1086621"/>
              <a:gd name="connsiteX273" fmla="*/ 4151313 w 8683625"/>
              <a:gd name="connsiteY273" fmla="*/ 547688 h 1086621"/>
              <a:gd name="connsiteX274" fmla="*/ 4319588 w 8683625"/>
              <a:gd name="connsiteY274" fmla="*/ 547688 h 1086621"/>
              <a:gd name="connsiteX275" fmla="*/ 4319588 w 8683625"/>
              <a:gd name="connsiteY275" fmla="*/ 596900 h 1086621"/>
              <a:gd name="connsiteX276" fmla="*/ 4364038 w 8683625"/>
              <a:gd name="connsiteY276" fmla="*/ 596900 h 1086621"/>
              <a:gd name="connsiteX277" fmla="*/ 4362450 w 8683625"/>
              <a:gd name="connsiteY277" fmla="*/ 808038 h 1086621"/>
              <a:gd name="connsiteX278" fmla="*/ 4478338 w 8683625"/>
              <a:gd name="connsiteY278" fmla="*/ 808038 h 1086621"/>
              <a:gd name="connsiteX279" fmla="*/ 4479925 w 8683625"/>
              <a:gd name="connsiteY279" fmla="*/ 46038 h 1086621"/>
              <a:gd name="connsiteX280" fmla="*/ 4495800 w 8683625"/>
              <a:gd name="connsiteY280" fmla="*/ 46038 h 1086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</a:cxnLst>
            <a:rect l="l" t="t" r="r" b="b"/>
            <a:pathLst>
              <a:path w="8683625" h="1086621">
                <a:moveTo>
                  <a:pt x="4495800" y="0"/>
                </a:moveTo>
                <a:lnTo>
                  <a:pt x="4595813" y="1588"/>
                </a:lnTo>
                <a:lnTo>
                  <a:pt x="4595813" y="23813"/>
                </a:lnTo>
                <a:lnTo>
                  <a:pt x="4656138" y="23813"/>
                </a:lnTo>
                <a:lnTo>
                  <a:pt x="4651375" y="828676"/>
                </a:lnTo>
                <a:lnTo>
                  <a:pt x="4802188" y="828676"/>
                </a:lnTo>
                <a:lnTo>
                  <a:pt x="4803775" y="615950"/>
                </a:lnTo>
                <a:lnTo>
                  <a:pt x="4916488" y="615950"/>
                </a:lnTo>
                <a:lnTo>
                  <a:pt x="4919663" y="441325"/>
                </a:lnTo>
                <a:lnTo>
                  <a:pt x="5086350" y="441325"/>
                </a:lnTo>
                <a:lnTo>
                  <a:pt x="5086350" y="496888"/>
                </a:lnTo>
                <a:lnTo>
                  <a:pt x="5124450" y="500063"/>
                </a:lnTo>
                <a:lnTo>
                  <a:pt x="5122863" y="633413"/>
                </a:lnTo>
                <a:lnTo>
                  <a:pt x="5170488" y="633413"/>
                </a:lnTo>
                <a:lnTo>
                  <a:pt x="5172075" y="588963"/>
                </a:lnTo>
                <a:lnTo>
                  <a:pt x="5280025" y="588963"/>
                </a:lnTo>
                <a:lnTo>
                  <a:pt x="5280025" y="639763"/>
                </a:lnTo>
                <a:lnTo>
                  <a:pt x="5330825" y="639763"/>
                </a:lnTo>
                <a:lnTo>
                  <a:pt x="5327650" y="728663"/>
                </a:lnTo>
                <a:lnTo>
                  <a:pt x="5359400" y="728663"/>
                </a:lnTo>
                <a:lnTo>
                  <a:pt x="5359400" y="396875"/>
                </a:lnTo>
                <a:lnTo>
                  <a:pt x="5391150" y="396875"/>
                </a:lnTo>
                <a:lnTo>
                  <a:pt x="5391150" y="333375"/>
                </a:lnTo>
                <a:lnTo>
                  <a:pt x="5446713" y="333375"/>
                </a:lnTo>
                <a:lnTo>
                  <a:pt x="5522913" y="333375"/>
                </a:lnTo>
                <a:lnTo>
                  <a:pt x="5522913" y="365125"/>
                </a:lnTo>
                <a:lnTo>
                  <a:pt x="5586413" y="368300"/>
                </a:lnTo>
                <a:lnTo>
                  <a:pt x="5586413" y="557213"/>
                </a:lnTo>
                <a:lnTo>
                  <a:pt x="5651500" y="557213"/>
                </a:lnTo>
                <a:lnTo>
                  <a:pt x="5651500" y="515938"/>
                </a:lnTo>
                <a:lnTo>
                  <a:pt x="5726113" y="515938"/>
                </a:lnTo>
                <a:lnTo>
                  <a:pt x="5726113" y="547688"/>
                </a:lnTo>
                <a:lnTo>
                  <a:pt x="5819775" y="547688"/>
                </a:lnTo>
                <a:lnTo>
                  <a:pt x="5819775" y="617538"/>
                </a:lnTo>
                <a:lnTo>
                  <a:pt x="5854700" y="617538"/>
                </a:lnTo>
                <a:lnTo>
                  <a:pt x="5854700" y="584200"/>
                </a:lnTo>
                <a:lnTo>
                  <a:pt x="5886450" y="584200"/>
                </a:lnTo>
                <a:lnTo>
                  <a:pt x="5886450" y="547688"/>
                </a:lnTo>
                <a:lnTo>
                  <a:pt x="5962650" y="547688"/>
                </a:lnTo>
                <a:lnTo>
                  <a:pt x="5959475" y="584200"/>
                </a:lnTo>
                <a:lnTo>
                  <a:pt x="6011863" y="584200"/>
                </a:lnTo>
                <a:lnTo>
                  <a:pt x="6011863" y="608013"/>
                </a:lnTo>
                <a:lnTo>
                  <a:pt x="6035675" y="608013"/>
                </a:lnTo>
                <a:lnTo>
                  <a:pt x="6035675" y="681038"/>
                </a:lnTo>
                <a:lnTo>
                  <a:pt x="6072188" y="681038"/>
                </a:lnTo>
                <a:lnTo>
                  <a:pt x="6072188" y="633413"/>
                </a:lnTo>
                <a:lnTo>
                  <a:pt x="6149975" y="633413"/>
                </a:lnTo>
                <a:lnTo>
                  <a:pt x="6149975" y="603250"/>
                </a:lnTo>
                <a:lnTo>
                  <a:pt x="6183313" y="603250"/>
                </a:lnTo>
                <a:lnTo>
                  <a:pt x="6183313" y="584200"/>
                </a:lnTo>
                <a:lnTo>
                  <a:pt x="6254750" y="587375"/>
                </a:lnTo>
                <a:lnTo>
                  <a:pt x="6254750" y="620713"/>
                </a:lnTo>
                <a:lnTo>
                  <a:pt x="6307138" y="620713"/>
                </a:lnTo>
                <a:lnTo>
                  <a:pt x="6307138" y="657226"/>
                </a:lnTo>
                <a:lnTo>
                  <a:pt x="6367463" y="657226"/>
                </a:lnTo>
                <a:lnTo>
                  <a:pt x="6367463" y="700088"/>
                </a:lnTo>
                <a:lnTo>
                  <a:pt x="6396038" y="700088"/>
                </a:lnTo>
                <a:lnTo>
                  <a:pt x="6396038" y="923926"/>
                </a:lnTo>
                <a:lnTo>
                  <a:pt x="6410325" y="923926"/>
                </a:lnTo>
                <a:lnTo>
                  <a:pt x="6410325" y="863601"/>
                </a:lnTo>
                <a:lnTo>
                  <a:pt x="6435725" y="863601"/>
                </a:lnTo>
                <a:lnTo>
                  <a:pt x="6438900" y="671513"/>
                </a:lnTo>
                <a:lnTo>
                  <a:pt x="6454775" y="671513"/>
                </a:lnTo>
                <a:lnTo>
                  <a:pt x="6454775" y="639763"/>
                </a:lnTo>
                <a:lnTo>
                  <a:pt x="6510338" y="639763"/>
                </a:lnTo>
                <a:lnTo>
                  <a:pt x="6510338" y="668338"/>
                </a:lnTo>
                <a:lnTo>
                  <a:pt x="6526213" y="668338"/>
                </a:lnTo>
                <a:lnTo>
                  <a:pt x="6526213" y="839788"/>
                </a:lnTo>
                <a:lnTo>
                  <a:pt x="6551613" y="839788"/>
                </a:lnTo>
                <a:lnTo>
                  <a:pt x="6551613" y="587375"/>
                </a:lnTo>
                <a:lnTo>
                  <a:pt x="6699250" y="587375"/>
                </a:lnTo>
                <a:lnTo>
                  <a:pt x="6699250" y="655638"/>
                </a:lnTo>
                <a:lnTo>
                  <a:pt x="6718300" y="655638"/>
                </a:lnTo>
                <a:lnTo>
                  <a:pt x="6718300" y="733426"/>
                </a:lnTo>
                <a:lnTo>
                  <a:pt x="6727825" y="733426"/>
                </a:lnTo>
                <a:lnTo>
                  <a:pt x="6727825" y="939801"/>
                </a:lnTo>
                <a:lnTo>
                  <a:pt x="6767513" y="939801"/>
                </a:lnTo>
                <a:lnTo>
                  <a:pt x="6767513" y="911226"/>
                </a:lnTo>
                <a:lnTo>
                  <a:pt x="6786563" y="911226"/>
                </a:lnTo>
                <a:lnTo>
                  <a:pt x="6786563" y="839788"/>
                </a:lnTo>
                <a:lnTo>
                  <a:pt x="6802438" y="839788"/>
                </a:lnTo>
                <a:lnTo>
                  <a:pt x="6804025" y="555625"/>
                </a:lnTo>
                <a:lnTo>
                  <a:pt x="6915150" y="555625"/>
                </a:lnTo>
                <a:lnTo>
                  <a:pt x="6915150" y="727076"/>
                </a:lnTo>
                <a:lnTo>
                  <a:pt x="6931025" y="727076"/>
                </a:lnTo>
                <a:lnTo>
                  <a:pt x="6931025" y="842963"/>
                </a:lnTo>
                <a:lnTo>
                  <a:pt x="6980237" y="842963"/>
                </a:lnTo>
                <a:lnTo>
                  <a:pt x="6980237" y="950913"/>
                </a:lnTo>
                <a:lnTo>
                  <a:pt x="7011987" y="950913"/>
                </a:lnTo>
                <a:lnTo>
                  <a:pt x="7011987" y="892176"/>
                </a:lnTo>
                <a:lnTo>
                  <a:pt x="7065963" y="892176"/>
                </a:lnTo>
                <a:lnTo>
                  <a:pt x="7065963" y="857251"/>
                </a:lnTo>
                <a:lnTo>
                  <a:pt x="7246937" y="857251"/>
                </a:lnTo>
                <a:lnTo>
                  <a:pt x="7246937" y="820738"/>
                </a:lnTo>
                <a:lnTo>
                  <a:pt x="7291387" y="820738"/>
                </a:lnTo>
                <a:lnTo>
                  <a:pt x="7291387" y="865188"/>
                </a:lnTo>
                <a:lnTo>
                  <a:pt x="7339013" y="865188"/>
                </a:lnTo>
                <a:lnTo>
                  <a:pt x="7339013" y="963613"/>
                </a:lnTo>
                <a:lnTo>
                  <a:pt x="7378700" y="963613"/>
                </a:lnTo>
                <a:lnTo>
                  <a:pt x="7378700" y="873126"/>
                </a:lnTo>
                <a:lnTo>
                  <a:pt x="7404100" y="873126"/>
                </a:lnTo>
                <a:lnTo>
                  <a:pt x="7407275" y="728663"/>
                </a:lnTo>
                <a:lnTo>
                  <a:pt x="7434263" y="728663"/>
                </a:lnTo>
                <a:lnTo>
                  <a:pt x="7434263" y="671513"/>
                </a:lnTo>
                <a:lnTo>
                  <a:pt x="7466013" y="671513"/>
                </a:lnTo>
                <a:lnTo>
                  <a:pt x="7486650" y="644526"/>
                </a:lnTo>
                <a:lnTo>
                  <a:pt x="7543800" y="644526"/>
                </a:lnTo>
                <a:lnTo>
                  <a:pt x="7543800" y="341313"/>
                </a:lnTo>
                <a:lnTo>
                  <a:pt x="7662863" y="341313"/>
                </a:lnTo>
                <a:lnTo>
                  <a:pt x="7662863" y="649288"/>
                </a:lnTo>
                <a:lnTo>
                  <a:pt x="7727950" y="649288"/>
                </a:lnTo>
                <a:lnTo>
                  <a:pt x="7726363" y="887413"/>
                </a:lnTo>
                <a:lnTo>
                  <a:pt x="7766050" y="887413"/>
                </a:lnTo>
                <a:lnTo>
                  <a:pt x="7766050" y="592138"/>
                </a:lnTo>
                <a:lnTo>
                  <a:pt x="7867650" y="595313"/>
                </a:lnTo>
                <a:lnTo>
                  <a:pt x="7867650" y="623888"/>
                </a:lnTo>
                <a:lnTo>
                  <a:pt x="7967663" y="623888"/>
                </a:lnTo>
                <a:lnTo>
                  <a:pt x="7966075" y="731838"/>
                </a:lnTo>
                <a:lnTo>
                  <a:pt x="8015287" y="731838"/>
                </a:lnTo>
                <a:lnTo>
                  <a:pt x="8015287" y="652463"/>
                </a:lnTo>
                <a:lnTo>
                  <a:pt x="8086725" y="652463"/>
                </a:lnTo>
                <a:lnTo>
                  <a:pt x="8089900" y="611188"/>
                </a:lnTo>
                <a:lnTo>
                  <a:pt x="8151813" y="611188"/>
                </a:lnTo>
                <a:lnTo>
                  <a:pt x="8151813" y="871538"/>
                </a:lnTo>
                <a:lnTo>
                  <a:pt x="8251825" y="871538"/>
                </a:lnTo>
                <a:lnTo>
                  <a:pt x="8255000" y="573088"/>
                </a:lnTo>
                <a:lnTo>
                  <a:pt x="8274050" y="573088"/>
                </a:lnTo>
                <a:lnTo>
                  <a:pt x="8274050" y="547688"/>
                </a:lnTo>
                <a:lnTo>
                  <a:pt x="8375650" y="549275"/>
                </a:lnTo>
                <a:lnTo>
                  <a:pt x="8375650" y="595313"/>
                </a:lnTo>
                <a:lnTo>
                  <a:pt x="8494712" y="596900"/>
                </a:lnTo>
                <a:lnTo>
                  <a:pt x="8491538" y="900113"/>
                </a:lnTo>
                <a:lnTo>
                  <a:pt x="8547100" y="900113"/>
                </a:lnTo>
                <a:lnTo>
                  <a:pt x="8547100" y="992188"/>
                </a:lnTo>
                <a:lnTo>
                  <a:pt x="8607425" y="992188"/>
                </a:lnTo>
                <a:lnTo>
                  <a:pt x="8610600" y="881063"/>
                </a:lnTo>
                <a:lnTo>
                  <a:pt x="8642350" y="881063"/>
                </a:lnTo>
                <a:lnTo>
                  <a:pt x="8642350" y="836613"/>
                </a:lnTo>
                <a:lnTo>
                  <a:pt x="8683625" y="836613"/>
                </a:lnTo>
                <a:lnTo>
                  <a:pt x="8683625" y="1086621"/>
                </a:lnTo>
                <a:lnTo>
                  <a:pt x="0" y="1086621"/>
                </a:lnTo>
                <a:lnTo>
                  <a:pt x="0" y="1035051"/>
                </a:lnTo>
                <a:lnTo>
                  <a:pt x="84138" y="1035051"/>
                </a:lnTo>
                <a:lnTo>
                  <a:pt x="84138" y="963613"/>
                </a:lnTo>
                <a:lnTo>
                  <a:pt x="131763" y="963613"/>
                </a:lnTo>
                <a:lnTo>
                  <a:pt x="131763" y="927101"/>
                </a:lnTo>
                <a:lnTo>
                  <a:pt x="176213" y="927101"/>
                </a:lnTo>
                <a:lnTo>
                  <a:pt x="176213" y="960438"/>
                </a:lnTo>
                <a:lnTo>
                  <a:pt x="258763" y="963613"/>
                </a:lnTo>
                <a:lnTo>
                  <a:pt x="258763" y="992188"/>
                </a:lnTo>
                <a:lnTo>
                  <a:pt x="303213" y="992188"/>
                </a:lnTo>
                <a:lnTo>
                  <a:pt x="300038" y="1052513"/>
                </a:lnTo>
                <a:lnTo>
                  <a:pt x="355600" y="1052513"/>
                </a:lnTo>
                <a:lnTo>
                  <a:pt x="358775" y="984251"/>
                </a:lnTo>
                <a:lnTo>
                  <a:pt x="420688" y="984251"/>
                </a:lnTo>
                <a:lnTo>
                  <a:pt x="420688" y="823913"/>
                </a:lnTo>
                <a:lnTo>
                  <a:pt x="468313" y="823913"/>
                </a:lnTo>
                <a:lnTo>
                  <a:pt x="468313" y="796926"/>
                </a:lnTo>
                <a:lnTo>
                  <a:pt x="519113" y="796926"/>
                </a:lnTo>
                <a:lnTo>
                  <a:pt x="519113" y="828676"/>
                </a:lnTo>
                <a:lnTo>
                  <a:pt x="536575" y="828676"/>
                </a:lnTo>
                <a:lnTo>
                  <a:pt x="536575" y="765176"/>
                </a:lnTo>
                <a:lnTo>
                  <a:pt x="600075" y="765176"/>
                </a:lnTo>
                <a:lnTo>
                  <a:pt x="600075" y="800101"/>
                </a:lnTo>
                <a:lnTo>
                  <a:pt x="631825" y="800101"/>
                </a:lnTo>
                <a:lnTo>
                  <a:pt x="631825" y="992188"/>
                </a:lnTo>
                <a:lnTo>
                  <a:pt x="668338" y="992188"/>
                </a:lnTo>
                <a:lnTo>
                  <a:pt x="668338" y="1031876"/>
                </a:lnTo>
                <a:lnTo>
                  <a:pt x="711200" y="1031876"/>
                </a:lnTo>
                <a:lnTo>
                  <a:pt x="712788" y="747713"/>
                </a:lnTo>
                <a:lnTo>
                  <a:pt x="763588" y="747713"/>
                </a:lnTo>
                <a:lnTo>
                  <a:pt x="763588" y="715963"/>
                </a:lnTo>
                <a:lnTo>
                  <a:pt x="879475" y="715963"/>
                </a:lnTo>
                <a:lnTo>
                  <a:pt x="879475" y="747713"/>
                </a:lnTo>
                <a:lnTo>
                  <a:pt x="936625" y="749301"/>
                </a:lnTo>
                <a:lnTo>
                  <a:pt x="936625" y="1023938"/>
                </a:lnTo>
                <a:lnTo>
                  <a:pt x="1174750" y="1027113"/>
                </a:lnTo>
                <a:lnTo>
                  <a:pt x="1176338" y="628650"/>
                </a:lnTo>
                <a:lnTo>
                  <a:pt x="1203325" y="628650"/>
                </a:lnTo>
                <a:lnTo>
                  <a:pt x="1203325" y="592138"/>
                </a:lnTo>
                <a:lnTo>
                  <a:pt x="1268413" y="592138"/>
                </a:lnTo>
                <a:lnTo>
                  <a:pt x="1268413" y="623888"/>
                </a:lnTo>
                <a:lnTo>
                  <a:pt x="1312863" y="623888"/>
                </a:lnTo>
                <a:lnTo>
                  <a:pt x="1311275" y="1019176"/>
                </a:lnTo>
                <a:lnTo>
                  <a:pt x="1352550" y="1019176"/>
                </a:lnTo>
                <a:lnTo>
                  <a:pt x="1352550" y="665163"/>
                </a:lnTo>
                <a:lnTo>
                  <a:pt x="1382713" y="665163"/>
                </a:lnTo>
                <a:lnTo>
                  <a:pt x="1382713" y="625475"/>
                </a:lnTo>
                <a:lnTo>
                  <a:pt x="1463675" y="625475"/>
                </a:lnTo>
                <a:lnTo>
                  <a:pt x="1463675" y="655638"/>
                </a:lnTo>
                <a:lnTo>
                  <a:pt x="1495425" y="655638"/>
                </a:lnTo>
                <a:lnTo>
                  <a:pt x="1495425" y="865188"/>
                </a:lnTo>
                <a:lnTo>
                  <a:pt x="1531938" y="865188"/>
                </a:lnTo>
                <a:lnTo>
                  <a:pt x="1531938" y="823913"/>
                </a:lnTo>
                <a:lnTo>
                  <a:pt x="1568450" y="823913"/>
                </a:lnTo>
                <a:lnTo>
                  <a:pt x="1568450" y="865188"/>
                </a:lnTo>
                <a:lnTo>
                  <a:pt x="1603375" y="865188"/>
                </a:lnTo>
                <a:lnTo>
                  <a:pt x="1603375" y="796926"/>
                </a:lnTo>
                <a:lnTo>
                  <a:pt x="1790700" y="796926"/>
                </a:lnTo>
                <a:lnTo>
                  <a:pt x="1790700" y="1011238"/>
                </a:lnTo>
                <a:lnTo>
                  <a:pt x="1847850" y="1011238"/>
                </a:lnTo>
                <a:lnTo>
                  <a:pt x="1851025" y="868363"/>
                </a:lnTo>
                <a:lnTo>
                  <a:pt x="2032000" y="868363"/>
                </a:lnTo>
                <a:lnTo>
                  <a:pt x="2032000" y="996951"/>
                </a:lnTo>
                <a:lnTo>
                  <a:pt x="2127250" y="996951"/>
                </a:lnTo>
                <a:lnTo>
                  <a:pt x="2127250" y="763588"/>
                </a:lnTo>
                <a:lnTo>
                  <a:pt x="2159000" y="763588"/>
                </a:lnTo>
                <a:lnTo>
                  <a:pt x="2159000" y="723901"/>
                </a:lnTo>
                <a:lnTo>
                  <a:pt x="2227263" y="723901"/>
                </a:lnTo>
                <a:lnTo>
                  <a:pt x="2227263" y="760413"/>
                </a:lnTo>
                <a:lnTo>
                  <a:pt x="2300288" y="760413"/>
                </a:lnTo>
                <a:lnTo>
                  <a:pt x="2300288" y="800101"/>
                </a:lnTo>
                <a:lnTo>
                  <a:pt x="2363788" y="800101"/>
                </a:lnTo>
                <a:lnTo>
                  <a:pt x="2363788" y="1008063"/>
                </a:lnTo>
                <a:lnTo>
                  <a:pt x="2406650" y="1008063"/>
                </a:lnTo>
                <a:lnTo>
                  <a:pt x="2406650" y="857251"/>
                </a:lnTo>
                <a:lnTo>
                  <a:pt x="2432050" y="857251"/>
                </a:lnTo>
                <a:lnTo>
                  <a:pt x="2432050" y="820738"/>
                </a:lnTo>
                <a:lnTo>
                  <a:pt x="2506663" y="820738"/>
                </a:lnTo>
                <a:lnTo>
                  <a:pt x="2503488" y="857251"/>
                </a:lnTo>
                <a:lnTo>
                  <a:pt x="2551113" y="857251"/>
                </a:lnTo>
                <a:lnTo>
                  <a:pt x="2551113" y="976313"/>
                </a:lnTo>
                <a:lnTo>
                  <a:pt x="2716213" y="976313"/>
                </a:lnTo>
                <a:lnTo>
                  <a:pt x="2716213" y="531813"/>
                </a:lnTo>
                <a:lnTo>
                  <a:pt x="2738438" y="531813"/>
                </a:lnTo>
                <a:lnTo>
                  <a:pt x="2738438" y="423863"/>
                </a:lnTo>
                <a:lnTo>
                  <a:pt x="2768600" y="423863"/>
                </a:lnTo>
                <a:lnTo>
                  <a:pt x="2768600" y="355600"/>
                </a:lnTo>
                <a:lnTo>
                  <a:pt x="2952750" y="357188"/>
                </a:lnTo>
                <a:lnTo>
                  <a:pt x="2952750" y="420688"/>
                </a:lnTo>
                <a:lnTo>
                  <a:pt x="3008313" y="420688"/>
                </a:lnTo>
                <a:lnTo>
                  <a:pt x="3006725" y="1004888"/>
                </a:lnTo>
                <a:lnTo>
                  <a:pt x="3063875" y="1004888"/>
                </a:lnTo>
                <a:lnTo>
                  <a:pt x="3063875" y="736601"/>
                </a:lnTo>
                <a:lnTo>
                  <a:pt x="3092450" y="736601"/>
                </a:lnTo>
                <a:lnTo>
                  <a:pt x="3092450" y="660401"/>
                </a:lnTo>
                <a:lnTo>
                  <a:pt x="3132138" y="660401"/>
                </a:lnTo>
                <a:lnTo>
                  <a:pt x="3132138" y="696913"/>
                </a:lnTo>
                <a:lnTo>
                  <a:pt x="3179763" y="696913"/>
                </a:lnTo>
                <a:lnTo>
                  <a:pt x="3179763" y="723901"/>
                </a:lnTo>
                <a:lnTo>
                  <a:pt x="3222625" y="723901"/>
                </a:lnTo>
                <a:lnTo>
                  <a:pt x="3219450" y="1008063"/>
                </a:lnTo>
                <a:lnTo>
                  <a:pt x="3254375" y="1008063"/>
                </a:lnTo>
                <a:lnTo>
                  <a:pt x="3254375" y="950913"/>
                </a:lnTo>
                <a:lnTo>
                  <a:pt x="3300413" y="950913"/>
                </a:lnTo>
                <a:lnTo>
                  <a:pt x="3303588" y="652463"/>
                </a:lnTo>
                <a:lnTo>
                  <a:pt x="3322638" y="652463"/>
                </a:lnTo>
                <a:lnTo>
                  <a:pt x="3340100" y="628650"/>
                </a:lnTo>
                <a:lnTo>
                  <a:pt x="3408363" y="628650"/>
                </a:lnTo>
                <a:lnTo>
                  <a:pt x="3408363" y="657226"/>
                </a:lnTo>
                <a:lnTo>
                  <a:pt x="3440113" y="657226"/>
                </a:lnTo>
                <a:lnTo>
                  <a:pt x="3440113" y="989013"/>
                </a:lnTo>
                <a:lnTo>
                  <a:pt x="3600450" y="992188"/>
                </a:lnTo>
                <a:lnTo>
                  <a:pt x="3603625" y="508000"/>
                </a:lnTo>
                <a:lnTo>
                  <a:pt x="3684588" y="508000"/>
                </a:lnTo>
                <a:lnTo>
                  <a:pt x="3684588" y="547688"/>
                </a:lnTo>
                <a:lnTo>
                  <a:pt x="3706813" y="547688"/>
                </a:lnTo>
                <a:lnTo>
                  <a:pt x="3706813" y="520700"/>
                </a:lnTo>
                <a:lnTo>
                  <a:pt x="3827463" y="520700"/>
                </a:lnTo>
                <a:lnTo>
                  <a:pt x="3827463" y="557213"/>
                </a:lnTo>
                <a:lnTo>
                  <a:pt x="3863975" y="557213"/>
                </a:lnTo>
                <a:lnTo>
                  <a:pt x="3863975" y="989013"/>
                </a:lnTo>
                <a:lnTo>
                  <a:pt x="3911600" y="989013"/>
                </a:lnTo>
                <a:lnTo>
                  <a:pt x="3911600" y="852488"/>
                </a:lnTo>
                <a:lnTo>
                  <a:pt x="3948113" y="855663"/>
                </a:lnTo>
                <a:lnTo>
                  <a:pt x="3948113" y="815976"/>
                </a:lnTo>
                <a:lnTo>
                  <a:pt x="3998913" y="815976"/>
                </a:lnTo>
                <a:lnTo>
                  <a:pt x="3998913" y="855663"/>
                </a:lnTo>
                <a:lnTo>
                  <a:pt x="4051300" y="855663"/>
                </a:lnTo>
                <a:lnTo>
                  <a:pt x="4048125" y="987426"/>
                </a:lnTo>
                <a:lnTo>
                  <a:pt x="4124325" y="987426"/>
                </a:lnTo>
                <a:lnTo>
                  <a:pt x="4124325" y="660401"/>
                </a:lnTo>
                <a:lnTo>
                  <a:pt x="4151313" y="660401"/>
                </a:lnTo>
                <a:lnTo>
                  <a:pt x="4151313" y="547688"/>
                </a:lnTo>
                <a:lnTo>
                  <a:pt x="4319588" y="547688"/>
                </a:lnTo>
                <a:lnTo>
                  <a:pt x="4319588" y="596900"/>
                </a:lnTo>
                <a:lnTo>
                  <a:pt x="4364038" y="596900"/>
                </a:lnTo>
                <a:lnTo>
                  <a:pt x="4362450" y="808038"/>
                </a:lnTo>
                <a:lnTo>
                  <a:pt x="4478338" y="808038"/>
                </a:lnTo>
                <a:lnTo>
                  <a:pt x="4479925" y="46038"/>
                </a:lnTo>
                <a:lnTo>
                  <a:pt x="4495800" y="4603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790"/>
          <a:stretch>
            <a:fillRect/>
          </a:stretch>
        </p:blipFill>
        <p:spPr>
          <a:xfrm>
            <a:off x="10849128" y="314755"/>
            <a:ext cx="891380" cy="3600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占位符 3"/>
          <p:cNvPicPr>
            <a:picLocks noChangeAspect="1"/>
          </p:cNvPicPr>
          <p:nvPr userDrawn="1"/>
        </p:nvPicPr>
        <p:blipFill rotWithShape="1">
          <a:blip r:embed="rId2" cstate="email">
            <a:alphaModFix amt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2103120"/>
            <a:ext cx="12192000" cy="475488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790"/>
          <a:stretch>
            <a:fillRect/>
          </a:stretch>
        </p:blipFill>
        <p:spPr>
          <a:xfrm>
            <a:off x="10849128" y="314755"/>
            <a:ext cx="891380" cy="3600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矩形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alpha val="50000"/>
                </a:schemeClr>
              </a:gs>
              <a:gs pos="42000">
                <a:schemeClr val="bg1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790"/>
          <a:stretch>
            <a:fillRect/>
          </a:stretch>
        </p:blipFill>
        <p:spPr>
          <a:xfrm>
            <a:off x="10849128" y="314755"/>
            <a:ext cx="891380" cy="3600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790"/>
          <a:stretch>
            <a:fillRect/>
          </a:stretch>
        </p:blipFill>
        <p:spPr>
          <a:xfrm>
            <a:off x="10849128" y="314755"/>
            <a:ext cx="891380" cy="3600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453BCD5D-B9B9-4176-B743-4DA6CB59723B}" type="datetimeFigureOut">
              <a:rPr lang="zh-CN" altLang="en-US" smtClean="0"/>
              <a:t>2023/7/12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D6177D4B-BE40-44ED-B2F9-5727785349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3版式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6"/>
          <p:cNvSpPr>
            <a:spLocks noGrp="1"/>
          </p:cNvSpPr>
          <p:nvPr>
            <p:ph type="body" sz="quarter" idx="10"/>
          </p:nvPr>
        </p:nvSpPr>
        <p:spPr>
          <a:xfrm>
            <a:off x="619200" y="914400"/>
            <a:ext cx="11029876" cy="5547358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</p:txBody>
      </p:sp>
      <p:sp>
        <p:nvSpPr>
          <p:cNvPr id="9" name="矩形 8"/>
          <p:cNvSpPr/>
          <p:nvPr userDrawn="1"/>
        </p:nvSpPr>
        <p:spPr>
          <a:xfrm>
            <a:off x="0" y="6642000"/>
            <a:ext cx="12192000" cy="216000"/>
          </a:xfrm>
          <a:prstGeom prst="rect">
            <a:avLst/>
          </a:prstGeom>
          <a:gradFill>
            <a:gsLst>
              <a:gs pos="0">
                <a:srgbClr val="BC000B"/>
              </a:gs>
              <a:gs pos="100000">
                <a:srgbClr val="E6001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cxnSp>
        <p:nvCxnSpPr>
          <p:cNvPr id="10" name="直接连接符 6"/>
          <p:cNvCxnSpPr/>
          <p:nvPr userDrawn="1"/>
        </p:nvCxnSpPr>
        <p:spPr>
          <a:xfrm>
            <a:off x="620423" y="748077"/>
            <a:ext cx="11152477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7"/>
          <p:cNvCxnSpPr/>
          <p:nvPr userDrawn="1"/>
        </p:nvCxnSpPr>
        <p:spPr>
          <a:xfrm>
            <a:off x="10934700" y="709977"/>
            <a:ext cx="714376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8"/>
          <p:cNvCxnSpPr/>
          <p:nvPr userDrawn="1"/>
        </p:nvCxnSpPr>
        <p:spPr>
          <a:xfrm>
            <a:off x="11649076" y="710075"/>
            <a:ext cx="38100" cy="34636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标题 10"/>
          <p:cNvSpPr>
            <a:spLocks noGrp="1"/>
          </p:cNvSpPr>
          <p:nvPr>
            <p:ph type="title"/>
          </p:nvPr>
        </p:nvSpPr>
        <p:spPr>
          <a:xfrm>
            <a:off x="619200" y="198772"/>
            <a:ext cx="9216000" cy="460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anchor="ctr">
            <a:noAutofit/>
          </a:bodyPr>
          <a:lstStyle>
            <a:lvl1pPr>
              <a:defRPr lang="zh-CN" altLang="en-US" sz="2400" b="1" dirty="0">
                <a:solidFill>
                  <a:srgbClr val="E60012"/>
                </a:solidFill>
                <a:latin typeface="+mj-ea"/>
                <a:cs typeface="阿里巴巴普惠体 R" panose="00020600040101010101" pitchFamily="18" charset="-122"/>
              </a:defRPr>
            </a:lvl1pPr>
          </a:lstStyle>
          <a:p>
            <a:pPr marL="0" lvl="0" indent="0" eaLnBrk="1" latinLnBrk="0" hangingPunct="1">
              <a:buFont typeface="Arial" panose="020B0604020202020204" pitchFamily="34" charset="0"/>
              <a:buNone/>
            </a:pPr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790"/>
          <a:stretch>
            <a:fillRect/>
          </a:stretch>
        </p:blipFill>
        <p:spPr>
          <a:xfrm>
            <a:off x="10849128" y="314755"/>
            <a:ext cx="891380" cy="3600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3版式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0" y="6642000"/>
            <a:ext cx="12192000" cy="216000"/>
          </a:xfrm>
          <a:prstGeom prst="rect">
            <a:avLst/>
          </a:prstGeom>
          <a:gradFill>
            <a:gsLst>
              <a:gs pos="0">
                <a:srgbClr val="BC000B"/>
              </a:gs>
              <a:gs pos="100000">
                <a:srgbClr val="E6001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cxnSp>
        <p:nvCxnSpPr>
          <p:cNvPr id="10" name="直接连接符 6"/>
          <p:cNvCxnSpPr/>
          <p:nvPr userDrawn="1"/>
        </p:nvCxnSpPr>
        <p:spPr>
          <a:xfrm>
            <a:off x="620423" y="748077"/>
            <a:ext cx="11152477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7"/>
          <p:cNvCxnSpPr/>
          <p:nvPr userDrawn="1"/>
        </p:nvCxnSpPr>
        <p:spPr>
          <a:xfrm>
            <a:off x="10934700" y="709977"/>
            <a:ext cx="714376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8"/>
          <p:cNvCxnSpPr/>
          <p:nvPr userDrawn="1"/>
        </p:nvCxnSpPr>
        <p:spPr>
          <a:xfrm>
            <a:off x="11649076" y="710075"/>
            <a:ext cx="38100" cy="34636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标题 10"/>
          <p:cNvSpPr>
            <a:spLocks noGrp="1"/>
          </p:cNvSpPr>
          <p:nvPr>
            <p:ph type="title"/>
          </p:nvPr>
        </p:nvSpPr>
        <p:spPr>
          <a:xfrm>
            <a:off x="619200" y="198772"/>
            <a:ext cx="9216000" cy="460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anchor="ctr">
            <a:noAutofit/>
          </a:bodyPr>
          <a:lstStyle>
            <a:lvl1pPr>
              <a:defRPr lang="zh-CN" altLang="en-US" sz="2400" b="1" dirty="0">
                <a:solidFill>
                  <a:srgbClr val="E60012"/>
                </a:solidFill>
                <a:latin typeface="+mj-ea"/>
                <a:cs typeface="阿里巴巴普惠体 R" panose="00020600040101010101" pitchFamily="18" charset="-122"/>
              </a:defRPr>
            </a:lvl1pPr>
          </a:lstStyle>
          <a:p>
            <a:pPr marL="0" lvl="0" indent="0" eaLnBrk="1" latinLnBrk="0" hangingPunct="1">
              <a:buFont typeface="Arial" panose="020B0604020202020204" pitchFamily="34" charset="0"/>
              <a:buNone/>
            </a:pPr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790"/>
          <a:stretch>
            <a:fillRect/>
          </a:stretch>
        </p:blipFill>
        <p:spPr>
          <a:xfrm>
            <a:off x="10849128" y="314755"/>
            <a:ext cx="891380" cy="3600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_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背景图案&#10;&#10;描述已自动生成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16"/>
            <a:ext cx="12192000" cy="6855968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790"/>
          <a:stretch>
            <a:fillRect/>
          </a:stretch>
        </p:blipFill>
        <p:spPr>
          <a:xfrm>
            <a:off x="10849128" y="314755"/>
            <a:ext cx="891380" cy="3600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_章节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背景图案&#10;&#10;描述已自动生成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032"/>
            <a:ext cx="12192000" cy="6855968"/>
          </a:xfrm>
          <a:prstGeom prst="rect">
            <a:avLst/>
          </a:prstGeom>
        </p:spPr>
      </p:pic>
      <p:pic>
        <p:nvPicPr>
          <p:cNvPr id="9" name="图片 8" descr="图片包含 游戏机, 猫&#10;&#10;描述已自动生成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16"/>
            <a:ext cx="12192000" cy="6855968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790"/>
          <a:stretch>
            <a:fillRect/>
          </a:stretch>
        </p:blipFill>
        <p:spPr>
          <a:xfrm>
            <a:off x="10849128" y="314755"/>
            <a:ext cx="891380" cy="3600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版式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背景图案&#10;&#10;描述已自动生成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0059"/>
          <a:stretch>
            <a:fillRect/>
          </a:stretch>
        </p:blipFill>
        <p:spPr>
          <a:xfrm>
            <a:off x="0" y="4805264"/>
            <a:ext cx="12192000" cy="2052735"/>
          </a:xfrm>
          <a:prstGeom prst="rect">
            <a:avLst/>
          </a:prstGeom>
        </p:spPr>
      </p:pic>
      <p:pic>
        <p:nvPicPr>
          <p:cNvPr id="4" name="图片 3" descr="图片包含 游戏机, 猫&#10;&#10;描述已自动生成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5991"/>
          <a:stretch>
            <a:fillRect/>
          </a:stretch>
        </p:blipFill>
        <p:spPr>
          <a:xfrm>
            <a:off x="0" y="4525346"/>
            <a:ext cx="12192000" cy="2331637"/>
          </a:xfrm>
          <a:prstGeom prst="rect">
            <a:avLst/>
          </a:prstGeom>
        </p:spPr>
      </p:pic>
      <p:cxnSp>
        <p:nvCxnSpPr>
          <p:cNvPr id="7" name="直接连接符 6"/>
          <p:cNvCxnSpPr/>
          <p:nvPr userDrawn="1"/>
        </p:nvCxnSpPr>
        <p:spPr>
          <a:xfrm>
            <a:off x="620423" y="787148"/>
            <a:ext cx="11152477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 userDrawn="1"/>
        </p:nvCxnSpPr>
        <p:spPr>
          <a:xfrm>
            <a:off x="10934700" y="749048"/>
            <a:ext cx="714376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 userDrawn="1"/>
        </p:nvCxnSpPr>
        <p:spPr>
          <a:xfrm>
            <a:off x="11649076" y="749146"/>
            <a:ext cx="38100" cy="34636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标题 10"/>
          <p:cNvSpPr>
            <a:spLocks noGrp="1"/>
          </p:cNvSpPr>
          <p:nvPr>
            <p:ph type="title"/>
          </p:nvPr>
        </p:nvSpPr>
        <p:spPr>
          <a:xfrm>
            <a:off x="619200" y="283951"/>
            <a:ext cx="9216000" cy="460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anchor="ctr">
            <a:noAutofit/>
          </a:bodyPr>
          <a:lstStyle>
            <a:lvl1pPr>
              <a:defRPr lang="zh-CN" altLang="en-US" sz="2400" b="1" dirty="0">
                <a:solidFill>
                  <a:srgbClr val="E60012"/>
                </a:solidFill>
                <a:latin typeface="+mj-ea"/>
                <a:cs typeface="阿里巴巴普惠体 R" panose="00020600040101010101" pitchFamily="18" charset="-122"/>
              </a:defRPr>
            </a:lvl1pPr>
          </a:lstStyle>
          <a:p>
            <a:pPr marL="0" lvl="0" indent="0" eaLnBrk="1" latinLnBrk="0" hangingPunct="1">
              <a:buFont typeface="Arial" panose="020B0604020202020204" pitchFamily="34" charset="0"/>
              <a:buNone/>
            </a:pPr>
            <a:r>
              <a:rPr lang="zh-CN" altLang="en-US" dirty="0"/>
              <a:t>单击此处编辑母版标题样式</a:t>
            </a:r>
          </a:p>
        </p:txBody>
      </p:sp>
      <p:sp>
        <p:nvSpPr>
          <p:cNvPr id="10" name="文本占位符 6"/>
          <p:cNvSpPr>
            <a:spLocks noGrp="1"/>
          </p:cNvSpPr>
          <p:nvPr>
            <p:ph type="body" sz="quarter" idx="10"/>
          </p:nvPr>
        </p:nvSpPr>
        <p:spPr>
          <a:xfrm>
            <a:off x="619200" y="1385888"/>
            <a:ext cx="11029876" cy="4957761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</a:lstStyle>
          <a:p>
            <a:pPr lvl="0"/>
            <a:r>
              <a:rPr kumimoji="1" lang="zh-CN" altLang="en-US" dirty="0"/>
              <a:t>单击此处编辑母版文本样式</a:t>
            </a:r>
          </a:p>
          <a:p>
            <a:pPr lvl="1"/>
            <a:r>
              <a:rPr kumimoji="1" lang="zh-CN" altLang="en-US" dirty="0"/>
              <a:t>二级</a:t>
            </a:r>
          </a:p>
          <a:p>
            <a:pPr lvl="2"/>
            <a:r>
              <a:rPr kumimoji="1" lang="zh-CN" altLang="en-US" dirty="0"/>
              <a:t>三级</a:t>
            </a:r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790"/>
          <a:stretch>
            <a:fillRect/>
          </a:stretch>
        </p:blipFill>
        <p:spPr>
          <a:xfrm>
            <a:off x="10795796" y="326061"/>
            <a:ext cx="891380" cy="3600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版式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背景图案&#10;&#10;描述已自动生成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0059"/>
          <a:stretch>
            <a:fillRect/>
          </a:stretch>
        </p:blipFill>
        <p:spPr>
          <a:xfrm>
            <a:off x="0" y="4805264"/>
            <a:ext cx="12192000" cy="2052735"/>
          </a:xfrm>
          <a:prstGeom prst="rect">
            <a:avLst/>
          </a:prstGeom>
        </p:spPr>
      </p:pic>
      <p:pic>
        <p:nvPicPr>
          <p:cNvPr id="4" name="图片 3" descr="图片包含 游戏机, 猫&#10;&#10;描述已自动生成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5991"/>
          <a:stretch>
            <a:fillRect/>
          </a:stretch>
        </p:blipFill>
        <p:spPr>
          <a:xfrm>
            <a:off x="0" y="4525346"/>
            <a:ext cx="12192000" cy="2331637"/>
          </a:xfrm>
          <a:prstGeom prst="rect">
            <a:avLst/>
          </a:prstGeom>
        </p:spPr>
      </p:pic>
      <p:sp>
        <p:nvSpPr>
          <p:cNvPr id="11" name="标题 3"/>
          <p:cNvSpPr>
            <a:spLocks noGrp="1"/>
          </p:cNvSpPr>
          <p:nvPr>
            <p:ph type="title"/>
          </p:nvPr>
        </p:nvSpPr>
        <p:spPr>
          <a:xfrm>
            <a:off x="1488000" y="1576800"/>
            <a:ext cx="9216000" cy="835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anchor="ctr">
            <a:noAutofit/>
          </a:bodyPr>
          <a:lstStyle>
            <a:lvl1pPr>
              <a:defRPr lang="zh-CN" altLang="en-US" sz="4000" b="1" dirty="0">
                <a:solidFill>
                  <a:srgbClr val="E60012"/>
                </a:solidFill>
                <a:latin typeface="+mj-ea"/>
                <a:cs typeface="+mn-cs"/>
              </a:defRPr>
            </a:lvl1pPr>
          </a:lstStyle>
          <a:p>
            <a:pPr marL="0" lvl="0" indent="0" algn="ctr" eaLnBrk="1" latinLnBrk="0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dirty="0"/>
              <a:t>单击此处编辑母版标题样式</a:t>
            </a:r>
          </a:p>
        </p:txBody>
      </p:sp>
      <p:sp>
        <p:nvSpPr>
          <p:cNvPr id="12" name="文本占位符 10"/>
          <p:cNvSpPr>
            <a:spLocks noGrp="1"/>
          </p:cNvSpPr>
          <p:nvPr>
            <p:ph type="body" sz="quarter" idx="10"/>
          </p:nvPr>
        </p:nvSpPr>
        <p:spPr>
          <a:xfrm>
            <a:off x="2496000" y="2844000"/>
            <a:ext cx="7200000" cy="124618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阿里巴巴普惠体 R" panose="00020600040101010101" pitchFamily="18" charset="-122"/>
              </a:defRPr>
            </a:lvl1pPr>
            <a:lvl2pPr marL="457200" indent="0">
              <a:buNone/>
              <a:defRPr lang="zh-CN" altLang="en-US" sz="2000" b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阿里巴巴普惠体 R" panose="00020600040101010101" pitchFamily="18" charset="-122"/>
              </a:defRPr>
            </a:lvl2pPr>
            <a:lvl3pPr marL="914400" indent="0">
              <a:buNone/>
              <a:defRPr lang="zh-CN" altLang="en-US" sz="2000" b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阿里巴巴普惠体 R" panose="00020600040101010101" pitchFamily="18" charset="-122"/>
              </a:defRPr>
            </a:lvl3pPr>
            <a:lvl4pPr marL="1371600" indent="0">
              <a:buNone/>
              <a:defRPr lang="zh-CN" altLang="en-US" sz="2000" b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阿里巴巴普惠体 R" panose="00020600040101010101" pitchFamily="18" charset="-122"/>
              </a:defRPr>
            </a:lvl4pPr>
            <a:lvl5pPr marL="1828800" indent="0">
              <a:buNone/>
              <a:defRPr lang="zh-CN" altLang="en-US" sz="2000" b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阿里巴巴普惠体 R" panose="00020600040101010101" pitchFamily="18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en-US" altLang="zh-CN" dirty="0"/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单击此处编辑母版文本样式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单击此处编辑母版文本样式</a:t>
            </a:r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790"/>
          <a:stretch>
            <a:fillRect/>
          </a:stretch>
        </p:blipFill>
        <p:spPr>
          <a:xfrm>
            <a:off x="10849128" y="314755"/>
            <a:ext cx="891380" cy="3600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版式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背景图案&#10;&#10;描述已自动生成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0059"/>
          <a:stretch>
            <a:fillRect/>
          </a:stretch>
        </p:blipFill>
        <p:spPr>
          <a:xfrm>
            <a:off x="0" y="4805264"/>
            <a:ext cx="12192000" cy="2052735"/>
          </a:xfrm>
          <a:prstGeom prst="rect">
            <a:avLst/>
          </a:prstGeom>
        </p:spPr>
      </p:pic>
      <p:pic>
        <p:nvPicPr>
          <p:cNvPr id="4" name="图片 3" descr="图片包含 游戏机, 猫&#10;&#10;描述已自动生成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5991"/>
          <a:stretch>
            <a:fillRect/>
          </a:stretch>
        </p:blipFill>
        <p:spPr>
          <a:xfrm>
            <a:off x="0" y="4525346"/>
            <a:ext cx="12192000" cy="2331637"/>
          </a:xfrm>
          <a:prstGeom prst="rect">
            <a:avLst/>
          </a:prstGeom>
        </p:spPr>
      </p:pic>
      <p:cxnSp>
        <p:nvCxnSpPr>
          <p:cNvPr id="13" name="直接连接符 12"/>
          <p:cNvCxnSpPr/>
          <p:nvPr userDrawn="1"/>
        </p:nvCxnSpPr>
        <p:spPr>
          <a:xfrm>
            <a:off x="3666000" y="920797"/>
            <a:ext cx="4860000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792000" y="417600"/>
            <a:ext cx="4608000" cy="460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anchor="ctr">
            <a:noAutofit/>
          </a:bodyPr>
          <a:lstStyle>
            <a:lvl1pPr>
              <a:defRPr lang="zh-CN" altLang="en-US" sz="2400" b="1">
                <a:solidFill>
                  <a:srgbClr val="E60012"/>
                </a:solidFill>
                <a:latin typeface="+mj-ea"/>
                <a:cs typeface="阿里巴巴普惠体 R" panose="00020600040101010101" pitchFamily="18" charset="-122"/>
              </a:defRPr>
            </a:lvl1pPr>
          </a:lstStyle>
          <a:p>
            <a:pPr marL="0" lvl="0" indent="0" algn="ctr" eaLnBrk="1" latinLnBrk="0" hangingPunct="1">
              <a:buFont typeface="Arial" panose="020B0604020202020204" pitchFamily="34" charset="0"/>
              <a:buNone/>
            </a:pPr>
            <a:r>
              <a:rPr lang="zh-CN" altLang="en-US" dirty="0"/>
              <a:t>单击此处编辑母版标题样式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0"/>
          </p:nvPr>
        </p:nvSpPr>
        <p:spPr>
          <a:xfrm>
            <a:off x="619200" y="1385888"/>
            <a:ext cx="11029876" cy="4957761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</a:lstStyle>
          <a:p>
            <a:pPr lvl="0"/>
            <a:r>
              <a:rPr kumimoji="1" lang="zh-CN" altLang="en-US" dirty="0"/>
              <a:t>单击此处编辑母版文本样式</a:t>
            </a:r>
          </a:p>
          <a:p>
            <a:pPr lvl="1"/>
            <a:r>
              <a:rPr kumimoji="1" lang="zh-CN" altLang="en-US" dirty="0"/>
              <a:t>二级</a:t>
            </a:r>
          </a:p>
          <a:p>
            <a:pPr lvl="2"/>
            <a:r>
              <a:rPr kumimoji="1" lang="zh-CN" altLang="en-US" dirty="0"/>
              <a:t>三级</a:t>
            </a: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790"/>
          <a:stretch>
            <a:fillRect/>
          </a:stretch>
        </p:blipFill>
        <p:spPr>
          <a:xfrm>
            <a:off x="10849128" y="314755"/>
            <a:ext cx="891380" cy="3600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版式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2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3429000"/>
            <a:ext cx="12192000" cy="3428999"/>
          </a:xfrm>
          <a:prstGeom prst="rect">
            <a:avLst/>
          </a:prstGeom>
        </p:spPr>
      </p:pic>
      <p:cxnSp>
        <p:nvCxnSpPr>
          <p:cNvPr id="5" name="直接连接符 4"/>
          <p:cNvCxnSpPr/>
          <p:nvPr userDrawn="1"/>
        </p:nvCxnSpPr>
        <p:spPr>
          <a:xfrm>
            <a:off x="620423" y="787148"/>
            <a:ext cx="11152477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 userDrawn="1"/>
        </p:nvCxnSpPr>
        <p:spPr>
          <a:xfrm>
            <a:off x="10934700" y="749048"/>
            <a:ext cx="714376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 userDrawn="1"/>
        </p:nvCxnSpPr>
        <p:spPr>
          <a:xfrm>
            <a:off x="11649076" y="749146"/>
            <a:ext cx="38100" cy="34636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标题 10"/>
          <p:cNvSpPr>
            <a:spLocks noGrp="1"/>
          </p:cNvSpPr>
          <p:nvPr>
            <p:ph type="title"/>
          </p:nvPr>
        </p:nvSpPr>
        <p:spPr>
          <a:xfrm>
            <a:off x="619200" y="283951"/>
            <a:ext cx="9216000" cy="460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anchor="ctr">
            <a:noAutofit/>
          </a:bodyPr>
          <a:lstStyle>
            <a:lvl1pPr>
              <a:defRPr lang="zh-CN" altLang="en-US" sz="2400" b="1" dirty="0">
                <a:solidFill>
                  <a:srgbClr val="E60012"/>
                </a:solidFill>
                <a:latin typeface="+mj-ea"/>
                <a:cs typeface="阿里巴巴普惠体 R" panose="00020600040101010101" pitchFamily="18" charset="-122"/>
              </a:defRPr>
            </a:lvl1pPr>
          </a:lstStyle>
          <a:p>
            <a:pPr marL="0" lvl="0" indent="0" eaLnBrk="1" latinLnBrk="0" hangingPunct="1">
              <a:buFont typeface="Arial" panose="020B0604020202020204" pitchFamily="34" charset="0"/>
              <a:buNone/>
            </a:pPr>
            <a:r>
              <a:rPr lang="zh-CN" altLang="en-US" dirty="0"/>
              <a:t>单击此处编辑母版标题样式</a:t>
            </a:r>
          </a:p>
        </p:txBody>
      </p:sp>
      <p:sp>
        <p:nvSpPr>
          <p:cNvPr id="8" name="文本占位符 6"/>
          <p:cNvSpPr>
            <a:spLocks noGrp="1"/>
          </p:cNvSpPr>
          <p:nvPr>
            <p:ph type="body" sz="quarter" idx="10"/>
          </p:nvPr>
        </p:nvSpPr>
        <p:spPr>
          <a:xfrm>
            <a:off x="619200" y="1385888"/>
            <a:ext cx="11029876" cy="4957761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</a:lstStyle>
          <a:p>
            <a:pPr lvl="0"/>
            <a:r>
              <a:rPr kumimoji="1" lang="zh-CN" altLang="en-US" dirty="0"/>
              <a:t>单击此处编辑母版文本样式</a:t>
            </a:r>
          </a:p>
          <a:p>
            <a:pPr lvl="1"/>
            <a:r>
              <a:rPr kumimoji="1" lang="zh-CN" altLang="en-US" dirty="0"/>
              <a:t>二级</a:t>
            </a:r>
          </a:p>
          <a:p>
            <a:pPr lvl="2"/>
            <a:r>
              <a:rPr kumimoji="1" lang="zh-CN" altLang="en-US" dirty="0"/>
              <a:t>三级</a:t>
            </a:r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790"/>
          <a:stretch>
            <a:fillRect/>
          </a:stretch>
        </p:blipFill>
        <p:spPr>
          <a:xfrm>
            <a:off x="10772806" y="336483"/>
            <a:ext cx="891380" cy="3600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版式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2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3429000"/>
            <a:ext cx="12192000" cy="3428999"/>
          </a:xfrm>
          <a:prstGeom prst="rect">
            <a:avLst/>
          </a:prstGeom>
        </p:spPr>
      </p:pic>
      <p:sp>
        <p:nvSpPr>
          <p:cNvPr id="9" name="标题 3"/>
          <p:cNvSpPr>
            <a:spLocks noGrp="1"/>
          </p:cNvSpPr>
          <p:nvPr>
            <p:ph type="title"/>
          </p:nvPr>
        </p:nvSpPr>
        <p:spPr>
          <a:xfrm>
            <a:off x="1488000" y="1576800"/>
            <a:ext cx="9216000" cy="835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anchor="ctr">
            <a:noAutofit/>
          </a:bodyPr>
          <a:lstStyle>
            <a:lvl1pPr>
              <a:defRPr lang="zh-CN" altLang="en-US" sz="4000" b="1" dirty="0">
                <a:solidFill>
                  <a:srgbClr val="E60012"/>
                </a:solidFill>
                <a:latin typeface="+mj-ea"/>
                <a:cs typeface="+mn-cs"/>
              </a:defRPr>
            </a:lvl1pPr>
          </a:lstStyle>
          <a:p>
            <a:pPr marL="0" lvl="0" indent="0" algn="ctr" eaLnBrk="1" latinLnBrk="0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dirty="0"/>
              <a:t>单击此处编辑母版标题样式</a:t>
            </a:r>
          </a:p>
        </p:txBody>
      </p:sp>
      <p:sp>
        <p:nvSpPr>
          <p:cNvPr id="10" name="文本占位符 10"/>
          <p:cNvSpPr>
            <a:spLocks noGrp="1"/>
          </p:cNvSpPr>
          <p:nvPr>
            <p:ph type="body" sz="quarter" idx="10"/>
          </p:nvPr>
        </p:nvSpPr>
        <p:spPr>
          <a:xfrm>
            <a:off x="2496000" y="2844000"/>
            <a:ext cx="7200000" cy="124618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阿里巴巴普惠体 R" panose="00020600040101010101" pitchFamily="18" charset="-122"/>
              </a:defRPr>
            </a:lvl1pPr>
            <a:lvl2pPr marL="457200" indent="0">
              <a:buNone/>
              <a:defRPr lang="zh-CN" altLang="en-US" sz="2000" b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阿里巴巴普惠体 R" panose="00020600040101010101" pitchFamily="18" charset="-122"/>
              </a:defRPr>
            </a:lvl2pPr>
            <a:lvl3pPr marL="914400" indent="0">
              <a:buNone/>
              <a:defRPr lang="zh-CN" altLang="en-US" sz="2000" b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阿里巴巴普惠体 R" panose="00020600040101010101" pitchFamily="18" charset="-122"/>
              </a:defRPr>
            </a:lvl3pPr>
            <a:lvl4pPr marL="1371600" indent="0">
              <a:buNone/>
              <a:defRPr lang="zh-CN" altLang="en-US" sz="2000" b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阿里巴巴普惠体 R" panose="00020600040101010101" pitchFamily="18" charset="-122"/>
              </a:defRPr>
            </a:lvl4pPr>
            <a:lvl5pPr marL="1828800" indent="0">
              <a:buNone/>
              <a:defRPr lang="zh-CN" altLang="en-US" sz="2000" b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阿里巴巴普惠体 R" panose="00020600040101010101" pitchFamily="18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en-US" altLang="zh-CN" dirty="0"/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单击此处编辑母版文本样式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单击此处编辑母版文本样式</a:t>
            </a:r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790"/>
          <a:stretch>
            <a:fillRect/>
          </a:stretch>
        </p:blipFill>
        <p:spPr>
          <a:xfrm>
            <a:off x="10849128" y="314755"/>
            <a:ext cx="891380" cy="36004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</p:sldLayoutIdLst>
  <p:txStyles>
    <p:titleStyle>
      <a:lvl1pPr algn="l" defTabSz="9144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44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defTabSz="9144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defTabSz="9144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defTabSz="9144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609600" algn="l" defTabSz="914400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1219200" algn="l" defTabSz="914400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828800" algn="l" defTabSz="914400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2438400" algn="l" defTabSz="914400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228600" indent="-228600" algn="l" defTabSz="91440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微软雅黑 Light" panose="020B0502040204020203" charset="-122"/>
        </a:defRPr>
      </a:lvl1pPr>
      <a:lvl2pPr marL="685800" indent="-228600" algn="l" defTabSz="91440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微软雅黑 Light" panose="020B0502040204020203" charset="-122"/>
        </a:defRPr>
      </a:lvl2pPr>
      <a:lvl3pPr marL="1143000" indent="-228600" algn="l" defTabSz="91440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微软雅黑 Light" panose="020B0502040204020203" charset="-122"/>
        </a:defRPr>
      </a:lvl3pPr>
      <a:lvl4pPr marL="1600200" indent="-228600" algn="l" defTabSz="91440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735" kern="1200">
          <a:solidFill>
            <a:schemeClr val="tx1"/>
          </a:solidFill>
          <a:latin typeface="+mn-lt"/>
          <a:ea typeface="+mn-ea"/>
          <a:cs typeface="微软雅黑 Light" panose="020B0502040204020203" charset="-122"/>
        </a:defRPr>
      </a:lvl4pPr>
      <a:lvl5pPr marL="2057400" indent="-228600" algn="l" defTabSz="91440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735" kern="1200">
          <a:solidFill>
            <a:schemeClr val="tx1"/>
          </a:solidFill>
          <a:latin typeface="+mn-lt"/>
          <a:ea typeface="+mn-ea"/>
          <a:cs typeface="微软雅黑 Light" panose="020B0502040204020203" charset="-12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svg"/><Relationship Id="rId3" Type="http://schemas.openxmlformats.org/officeDocument/2006/relationships/image" Target="../media/image43.png"/><Relationship Id="rId7" Type="http://schemas.openxmlformats.org/officeDocument/2006/relationships/image" Target="../media/image47.svg"/><Relationship Id="rId12" Type="http://schemas.openxmlformats.org/officeDocument/2006/relationships/image" Target="../media/image5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6.png"/><Relationship Id="rId11" Type="http://schemas.openxmlformats.org/officeDocument/2006/relationships/image" Target="../media/image51.svg"/><Relationship Id="rId5" Type="http://schemas.openxmlformats.org/officeDocument/2006/relationships/image" Target="../media/image45.svg"/><Relationship Id="rId15" Type="http://schemas.openxmlformats.org/officeDocument/2006/relationships/image" Target="../media/image55.sv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svg"/><Relationship Id="rId14" Type="http://schemas.openxmlformats.org/officeDocument/2006/relationships/image" Target="../media/image5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tags" Target="../tags/tag6.xml"/><Relationship Id="rId7" Type="http://schemas.openxmlformats.org/officeDocument/2006/relationships/slideLayout" Target="../slideLayouts/slideLayout11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9" Type="http://schemas.openxmlformats.org/officeDocument/2006/relationships/image" Target="../media/image6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microsoft.com/office/2007/relationships/hdphoto" Target="../media/hdphoto4.wdp"/><Relationship Id="rId7" Type="http://schemas.openxmlformats.org/officeDocument/2006/relationships/image" Target="../media/image65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4.jpeg"/><Relationship Id="rId5" Type="http://schemas.microsoft.com/office/2007/relationships/hdphoto" Target="../media/hdphoto5.wdp"/><Relationship Id="rId4" Type="http://schemas.openxmlformats.org/officeDocument/2006/relationships/image" Target="../media/image6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jpeg"/><Relationship Id="rId3" Type="http://schemas.openxmlformats.org/officeDocument/2006/relationships/image" Target="../media/image77.png"/><Relationship Id="rId7" Type="http://schemas.openxmlformats.org/officeDocument/2006/relationships/image" Target="../media/image81.jpe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80.svg"/><Relationship Id="rId5" Type="http://schemas.openxmlformats.org/officeDocument/2006/relationships/image" Target="../media/image79.png"/><Relationship Id="rId10" Type="http://schemas.openxmlformats.org/officeDocument/2006/relationships/image" Target="../media/image84.jpeg"/><Relationship Id="rId4" Type="http://schemas.openxmlformats.org/officeDocument/2006/relationships/image" Target="../media/image78.svg"/><Relationship Id="rId9" Type="http://schemas.openxmlformats.org/officeDocument/2006/relationships/image" Target="../media/image83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image" Target="../media/image86.svg"/><Relationship Id="rId7" Type="http://schemas.openxmlformats.org/officeDocument/2006/relationships/image" Target="../media/image90.sv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89.png"/><Relationship Id="rId5" Type="http://schemas.openxmlformats.org/officeDocument/2006/relationships/image" Target="../media/image88.svg"/><Relationship Id="rId10" Type="http://schemas.openxmlformats.org/officeDocument/2006/relationships/image" Target="../media/image93.png"/><Relationship Id="rId4" Type="http://schemas.openxmlformats.org/officeDocument/2006/relationships/image" Target="../media/image87.png"/><Relationship Id="rId9" Type="http://schemas.openxmlformats.org/officeDocument/2006/relationships/image" Target="../media/image92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emf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02.svg"/><Relationship Id="rId5" Type="http://schemas.openxmlformats.org/officeDocument/2006/relationships/image" Target="../media/image101.png"/><Relationship Id="rId4" Type="http://schemas.openxmlformats.org/officeDocument/2006/relationships/image" Target="../media/image100.sv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07.png"/><Relationship Id="rId5" Type="http://schemas.openxmlformats.org/officeDocument/2006/relationships/image" Target="../media/image106.jpeg"/><Relationship Id="rId4" Type="http://schemas.openxmlformats.org/officeDocument/2006/relationships/image" Target="../media/image10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12.png"/><Relationship Id="rId5" Type="http://schemas.openxmlformats.org/officeDocument/2006/relationships/image" Target="../media/image111.png"/><Relationship Id="rId4" Type="http://schemas.openxmlformats.org/officeDocument/2006/relationships/image" Target="../media/image1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16.jpeg"/><Relationship Id="rId5" Type="http://schemas.openxmlformats.org/officeDocument/2006/relationships/image" Target="../media/image115.jpeg"/><Relationship Id="rId4" Type="http://schemas.openxmlformats.org/officeDocument/2006/relationships/image" Target="../media/image114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7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tags" Target="../tags/tag17.xml"/><Relationship Id="rId13" Type="http://schemas.openxmlformats.org/officeDocument/2006/relationships/tags" Target="../tags/tag22.xml"/><Relationship Id="rId18" Type="http://schemas.openxmlformats.org/officeDocument/2006/relationships/image" Target="../media/image119.png"/><Relationship Id="rId3" Type="http://schemas.openxmlformats.org/officeDocument/2006/relationships/tags" Target="../tags/tag12.xml"/><Relationship Id="rId21" Type="http://schemas.openxmlformats.org/officeDocument/2006/relationships/image" Target="../media/image122.emf"/><Relationship Id="rId7" Type="http://schemas.openxmlformats.org/officeDocument/2006/relationships/tags" Target="../tags/tag16.xml"/><Relationship Id="rId12" Type="http://schemas.openxmlformats.org/officeDocument/2006/relationships/tags" Target="../tags/tag21.xml"/><Relationship Id="rId17" Type="http://schemas.openxmlformats.org/officeDocument/2006/relationships/slideLayout" Target="../slideLayouts/slideLayout27.xml"/><Relationship Id="rId2" Type="http://schemas.openxmlformats.org/officeDocument/2006/relationships/tags" Target="../tags/tag11.xml"/><Relationship Id="rId16" Type="http://schemas.openxmlformats.org/officeDocument/2006/relationships/tags" Target="../tags/tag25.xml"/><Relationship Id="rId20" Type="http://schemas.openxmlformats.org/officeDocument/2006/relationships/image" Target="../media/image121.png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1" Type="http://schemas.openxmlformats.org/officeDocument/2006/relationships/tags" Target="../tags/tag20.xml"/><Relationship Id="rId5" Type="http://schemas.openxmlformats.org/officeDocument/2006/relationships/tags" Target="../tags/tag14.xml"/><Relationship Id="rId15" Type="http://schemas.openxmlformats.org/officeDocument/2006/relationships/tags" Target="../tags/tag24.xml"/><Relationship Id="rId10" Type="http://schemas.openxmlformats.org/officeDocument/2006/relationships/tags" Target="../tags/tag19.xml"/><Relationship Id="rId19" Type="http://schemas.openxmlformats.org/officeDocument/2006/relationships/image" Target="../media/image120.png"/><Relationship Id="rId4" Type="http://schemas.openxmlformats.org/officeDocument/2006/relationships/tags" Target="../tags/tag13.xml"/><Relationship Id="rId9" Type="http://schemas.openxmlformats.org/officeDocument/2006/relationships/tags" Target="../tags/tag18.xml"/><Relationship Id="rId14" Type="http://schemas.openxmlformats.org/officeDocument/2006/relationships/tags" Target="../tags/tag2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png"/><Relationship Id="rId3" Type="http://schemas.openxmlformats.org/officeDocument/2006/relationships/image" Target="../media/image124.jpeg"/><Relationship Id="rId7" Type="http://schemas.openxmlformats.org/officeDocument/2006/relationships/image" Target="../media/image12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27.jpeg"/><Relationship Id="rId5" Type="http://schemas.openxmlformats.org/officeDocument/2006/relationships/image" Target="../media/image126.jpeg"/><Relationship Id="rId10" Type="http://schemas.openxmlformats.org/officeDocument/2006/relationships/image" Target="../media/image131.png"/><Relationship Id="rId4" Type="http://schemas.openxmlformats.org/officeDocument/2006/relationships/image" Target="../media/image125.jpeg"/><Relationship Id="rId9" Type="http://schemas.openxmlformats.org/officeDocument/2006/relationships/image" Target="../media/image130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png"/><Relationship Id="rId13" Type="http://schemas.openxmlformats.org/officeDocument/2006/relationships/image" Target="../media/image143.png"/><Relationship Id="rId18" Type="http://schemas.openxmlformats.org/officeDocument/2006/relationships/image" Target="../media/image148.png"/><Relationship Id="rId26" Type="http://schemas.openxmlformats.org/officeDocument/2006/relationships/image" Target="../media/image156.png"/><Relationship Id="rId3" Type="http://schemas.openxmlformats.org/officeDocument/2006/relationships/image" Target="../media/image133.png"/><Relationship Id="rId21" Type="http://schemas.openxmlformats.org/officeDocument/2006/relationships/image" Target="../media/image151.png"/><Relationship Id="rId7" Type="http://schemas.openxmlformats.org/officeDocument/2006/relationships/image" Target="../media/image137.png"/><Relationship Id="rId12" Type="http://schemas.openxmlformats.org/officeDocument/2006/relationships/image" Target="../media/image142.png"/><Relationship Id="rId17" Type="http://schemas.openxmlformats.org/officeDocument/2006/relationships/image" Target="../media/image147.png"/><Relationship Id="rId25" Type="http://schemas.openxmlformats.org/officeDocument/2006/relationships/image" Target="../media/image155.png"/><Relationship Id="rId2" Type="http://schemas.openxmlformats.org/officeDocument/2006/relationships/image" Target="../media/image132.png"/><Relationship Id="rId16" Type="http://schemas.openxmlformats.org/officeDocument/2006/relationships/image" Target="../media/image146.png"/><Relationship Id="rId20" Type="http://schemas.openxmlformats.org/officeDocument/2006/relationships/image" Target="../media/image150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36.png"/><Relationship Id="rId11" Type="http://schemas.openxmlformats.org/officeDocument/2006/relationships/image" Target="../media/image141.png"/><Relationship Id="rId24" Type="http://schemas.openxmlformats.org/officeDocument/2006/relationships/image" Target="../media/image154.png"/><Relationship Id="rId5" Type="http://schemas.openxmlformats.org/officeDocument/2006/relationships/image" Target="../media/image135.png"/><Relationship Id="rId15" Type="http://schemas.openxmlformats.org/officeDocument/2006/relationships/image" Target="../media/image145.png"/><Relationship Id="rId23" Type="http://schemas.openxmlformats.org/officeDocument/2006/relationships/image" Target="../media/image153.png"/><Relationship Id="rId10" Type="http://schemas.openxmlformats.org/officeDocument/2006/relationships/image" Target="../media/image140.png"/><Relationship Id="rId19" Type="http://schemas.openxmlformats.org/officeDocument/2006/relationships/image" Target="../media/image149.png"/><Relationship Id="rId4" Type="http://schemas.openxmlformats.org/officeDocument/2006/relationships/image" Target="../media/image134.png"/><Relationship Id="rId9" Type="http://schemas.openxmlformats.org/officeDocument/2006/relationships/image" Target="../media/image139.png"/><Relationship Id="rId14" Type="http://schemas.openxmlformats.org/officeDocument/2006/relationships/image" Target="../media/image144.png"/><Relationship Id="rId22" Type="http://schemas.openxmlformats.org/officeDocument/2006/relationships/image" Target="../media/image152.png"/><Relationship Id="rId27" Type="http://schemas.openxmlformats.org/officeDocument/2006/relationships/image" Target="../media/image157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png"/><Relationship Id="rId2" Type="http://schemas.openxmlformats.org/officeDocument/2006/relationships/image" Target="../media/image158.png"/><Relationship Id="rId1" Type="http://schemas.openxmlformats.org/officeDocument/2006/relationships/slideLayout" Target="../slideLayouts/slideLayout11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tags" Target="../tags/tag33.xml"/><Relationship Id="rId13" Type="http://schemas.openxmlformats.org/officeDocument/2006/relationships/tags" Target="../tags/tag38.xml"/><Relationship Id="rId18" Type="http://schemas.openxmlformats.org/officeDocument/2006/relationships/image" Target="../media/image160.png"/><Relationship Id="rId26" Type="http://schemas.openxmlformats.org/officeDocument/2006/relationships/image" Target="../media/image168.png"/><Relationship Id="rId3" Type="http://schemas.openxmlformats.org/officeDocument/2006/relationships/tags" Target="../tags/tag28.xml"/><Relationship Id="rId21" Type="http://schemas.openxmlformats.org/officeDocument/2006/relationships/image" Target="../media/image163.svg"/><Relationship Id="rId7" Type="http://schemas.openxmlformats.org/officeDocument/2006/relationships/tags" Target="../tags/tag32.xml"/><Relationship Id="rId12" Type="http://schemas.openxmlformats.org/officeDocument/2006/relationships/tags" Target="../tags/tag37.xml"/><Relationship Id="rId17" Type="http://schemas.openxmlformats.org/officeDocument/2006/relationships/notesSlide" Target="../notesSlides/notesSlide11.xml"/><Relationship Id="rId25" Type="http://schemas.openxmlformats.org/officeDocument/2006/relationships/image" Target="../media/image167.svg"/><Relationship Id="rId2" Type="http://schemas.openxmlformats.org/officeDocument/2006/relationships/tags" Target="../tags/tag27.xml"/><Relationship Id="rId16" Type="http://schemas.openxmlformats.org/officeDocument/2006/relationships/slideLayout" Target="../slideLayouts/slideLayout11.xml"/><Relationship Id="rId20" Type="http://schemas.openxmlformats.org/officeDocument/2006/relationships/image" Target="../media/image162.png"/><Relationship Id="rId1" Type="http://schemas.openxmlformats.org/officeDocument/2006/relationships/tags" Target="../tags/tag26.xml"/><Relationship Id="rId6" Type="http://schemas.openxmlformats.org/officeDocument/2006/relationships/tags" Target="../tags/tag31.xml"/><Relationship Id="rId11" Type="http://schemas.openxmlformats.org/officeDocument/2006/relationships/tags" Target="../tags/tag36.xml"/><Relationship Id="rId24" Type="http://schemas.openxmlformats.org/officeDocument/2006/relationships/image" Target="../media/image166.png"/><Relationship Id="rId5" Type="http://schemas.openxmlformats.org/officeDocument/2006/relationships/tags" Target="../tags/tag30.xml"/><Relationship Id="rId15" Type="http://schemas.openxmlformats.org/officeDocument/2006/relationships/tags" Target="../tags/tag40.xml"/><Relationship Id="rId23" Type="http://schemas.openxmlformats.org/officeDocument/2006/relationships/image" Target="../media/image165.svg"/><Relationship Id="rId10" Type="http://schemas.openxmlformats.org/officeDocument/2006/relationships/tags" Target="../tags/tag35.xml"/><Relationship Id="rId19" Type="http://schemas.openxmlformats.org/officeDocument/2006/relationships/image" Target="../media/image161.jpeg"/><Relationship Id="rId4" Type="http://schemas.openxmlformats.org/officeDocument/2006/relationships/tags" Target="../tags/tag29.xml"/><Relationship Id="rId9" Type="http://schemas.openxmlformats.org/officeDocument/2006/relationships/tags" Target="../tags/tag34.xml"/><Relationship Id="rId14" Type="http://schemas.openxmlformats.org/officeDocument/2006/relationships/tags" Target="../tags/tag39.xml"/><Relationship Id="rId22" Type="http://schemas.openxmlformats.org/officeDocument/2006/relationships/image" Target="../media/image164.png"/><Relationship Id="rId27" Type="http://schemas.openxmlformats.org/officeDocument/2006/relationships/image" Target="../media/image169.sv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72.png"/><Relationship Id="rId4" Type="http://schemas.openxmlformats.org/officeDocument/2006/relationships/image" Target="../media/image17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svg"/><Relationship Id="rId3" Type="http://schemas.openxmlformats.org/officeDocument/2006/relationships/image" Target="../media/image32.svg"/><Relationship Id="rId7" Type="http://schemas.openxmlformats.org/officeDocument/2006/relationships/image" Target="../media/image36.svg"/><Relationship Id="rId12" Type="http://schemas.openxmlformats.org/officeDocument/2006/relationships/image" Target="../media/image4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5.png"/><Relationship Id="rId11" Type="http://schemas.openxmlformats.org/officeDocument/2006/relationships/image" Target="../media/image40.svg"/><Relationship Id="rId5" Type="http://schemas.openxmlformats.org/officeDocument/2006/relationships/image" Target="../media/image34.sv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sv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微信图片_2021051717282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1321" y="-186520"/>
            <a:ext cx="2208766" cy="156227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524510" y="2023745"/>
            <a:ext cx="11116310" cy="18503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0" algn="ctr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4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快消品全渠道融合</a:t>
            </a:r>
          </a:p>
          <a:p>
            <a:pPr lvl="0" indent="0" algn="ctr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4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助力经销商做大生意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999578" y="4578785"/>
            <a:ext cx="4165698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微软雅黑 Light" panose="020B0502040204020203" charset="-122"/>
              </a:rPr>
              <a:t>畅捷通信息技术股份有限公司</a:t>
            </a:r>
            <a:r>
              <a:rPr lang="en-US" altLang="zh-CN" b="1" dirty="0">
                <a:solidFill>
                  <a:prstClr val="white"/>
                </a:solidFill>
                <a:latin typeface="Calibri" panose="020F0502020204030204"/>
                <a:ea typeface="微软雅黑 Light" panose="020B0502040204020203" charset="-122"/>
              </a:rPr>
              <a:t> </a:t>
            </a:r>
            <a:r>
              <a:rPr lang="zh-CN" altLang="en-US" b="1" dirty="0">
                <a:solidFill>
                  <a:prstClr val="white"/>
                </a:solidFill>
                <a:latin typeface="Calibri" panose="020F0502020204030204"/>
                <a:ea typeface="微软雅黑 Light" panose="020B0502040204020203" charset="-122"/>
              </a:rPr>
              <a:t>  </a:t>
            </a:r>
            <a:endParaRPr kumimoji="0" lang="zh-CN" altLang="en-US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软雅黑 Light" panose="020B0502040204020203" charset="-122"/>
            </a:endParaRPr>
          </a:p>
        </p:txBody>
      </p:sp>
      <p:cxnSp>
        <p:nvCxnSpPr>
          <p:cNvPr id="15" name="直接连接符 14"/>
          <p:cNvCxnSpPr/>
          <p:nvPr/>
        </p:nvCxnSpPr>
        <p:spPr>
          <a:xfrm flipH="1">
            <a:off x="3893187" y="5085915"/>
            <a:ext cx="4686299" cy="0"/>
          </a:xfrm>
          <a:prstGeom prst="line">
            <a:avLst/>
          </a:prstGeom>
          <a:ln w="9525">
            <a:gradFill>
              <a:gsLst>
                <a:gs pos="50000">
                  <a:schemeClr val="bg1"/>
                </a:gs>
                <a:gs pos="100000">
                  <a:schemeClr val="bg1">
                    <a:lumMod val="95000"/>
                    <a:alpha val="0"/>
                  </a:schemeClr>
                </a:gs>
                <a:gs pos="0">
                  <a:schemeClr val="bg1">
                    <a:lumMod val="95000"/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5782946" y="5206050"/>
            <a:ext cx="906780" cy="33718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 defTabSz="12192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spc="3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B" panose="00020600040101010101" pitchFamily="18" charset="-122"/>
              </a:rPr>
              <a:t>陈夏明</a:t>
            </a:r>
            <a:endParaRPr lang="zh-CN" sz="1600" spc="3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B" panose="00020600040101010101" pitchFamily="18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001010" y="1376045"/>
            <a:ext cx="732599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0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sz="20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快消品</a:t>
            </a:r>
            <a:r>
              <a:rPr lang="zh-CN" sz="20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行业数智化实践价值分享</a:t>
            </a:r>
          </a:p>
        </p:txBody>
      </p:sp>
      <p:pic>
        <p:nvPicPr>
          <p:cNvPr id="8" name="图片 7" descr="行行出状元图标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5825" y="1263650"/>
            <a:ext cx="855345" cy="63563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快消品经销商不同发展阶段的管理重点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1771748" y="5212486"/>
            <a:ext cx="2016224" cy="1056117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1000W</a:t>
            </a:r>
          </a:p>
          <a:p>
            <a:pPr algn="ctr"/>
            <a:r>
              <a:rPr lang="zh-CN" altLang="en-US" sz="146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起步阶段：抓销售</a:t>
            </a:r>
            <a:endParaRPr lang="en-US" altLang="zh-CN" sz="1465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3787972" y="4156368"/>
            <a:ext cx="2016224" cy="1056117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3000W</a:t>
            </a:r>
          </a:p>
          <a:p>
            <a:pPr algn="ctr"/>
            <a:r>
              <a:rPr lang="zh-CN" altLang="en-US" sz="146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爬坡阶段：抓运营</a:t>
            </a:r>
            <a:endParaRPr lang="en-US" altLang="zh-CN" sz="1465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5804196" y="3100251"/>
            <a:ext cx="2016224" cy="1056117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5000W</a:t>
            </a:r>
          </a:p>
          <a:p>
            <a:pPr algn="ctr"/>
            <a:r>
              <a:rPr lang="zh-CN" altLang="en-US" sz="146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规模阶段：抓管理</a:t>
            </a:r>
            <a:endParaRPr lang="en-US" altLang="zh-CN" sz="1465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7820420" y="2052198"/>
            <a:ext cx="2016224" cy="1056117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亿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46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大商阶段：抓组织</a:t>
            </a:r>
            <a:endParaRPr lang="en-US" altLang="zh-CN" sz="1465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1700528" y="4343257"/>
            <a:ext cx="21586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主要问题：资金短缺，招人难，代理不到好品牌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发展核心：抓销售，拓网点，抓增长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5612175" y="1680690"/>
            <a:ext cx="220824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主要问题：经营成本上升，风险及事故增加，管理盲区增多，管理难度增加，内耗加大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发展核心：整体运营数据的实时、透明、规范、标准，实现数字化经营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7628399" y="826234"/>
            <a:ext cx="22082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主要问题：生意扩张时，单一的业务组织，无法满足差异品类经营、差异渠道经营的需要。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发展核心：应对业务扩张的组织策略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3553117" y="2712723"/>
            <a:ext cx="21848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主要问题：业务初具规模，也形成一定团队，业务向上走相当于虎口夺食，竞争激烈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发展核心：利用工具抓好动销，提高交易效率，稳固基本盘，提升竞争能力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6" name="直接箭头连接符 35"/>
          <p:cNvCxnSpPr/>
          <p:nvPr/>
        </p:nvCxnSpPr>
        <p:spPr>
          <a:xfrm flipV="1">
            <a:off x="1382712" y="976272"/>
            <a:ext cx="0" cy="5484352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箭头连接符 36"/>
          <p:cNvCxnSpPr/>
          <p:nvPr/>
        </p:nvCxnSpPr>
        <p:spPr>
          <a:xfrm>
            <a:off x="1382712" y="6460624"/>
            <a:ext cx="10561173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>
            <a:off x="1286702" y="5788549"/>
            <a:ext cx="19202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>
            <a:off x="1286702" y="4636421"/>
            <a:ext cx="19202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>
          <a:xfrm>
            <a:off x="1298252" y="3484293"/>
            <a:ext cx="19202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/>
        </p:nvCxnSpPr>
        <p:spPr>
          <a:xfrm>
            <a:off x="1276350" y="2108073"/>
            <a:ext cx="19202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文本框 41"/>
          <p:cNvSpPr txBox="1"/>
          <p:nvPr/>
        </p:nvSpPr>
        <p:spPr>
          <a:xfrm>
            <a:off x="396553" y="5642830"/>
            <a:ext cx="1109899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335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进销存</a:t>
            </a:r>
            <a:endParaRPr lang="en-US" altLang="zh-CN" sz="1335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284364" y="4407559"/>
            <a:ext cx="1109899" cy="50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335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业务员在线</a:t>
            </a:r>
            <a:endParaRPr lang="en-US" altLang="zh-CN" sz="1335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335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客户在线</a:t>
            </a:r>
            <a:endParaRPr lang="en-US" altLang="zh-CN" sz="1335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0" y="3246283"/>
            <a:ext cx="1432923" cy="50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335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业财融合</a:t>
            </a:r>
            <a:endParaRPr lang="en-US" altLang="zh-CN" sz="1335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335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全渠道业务一体</a:t>
            </a:r>
            <a:endParaRPr lang="en-US" altLang="zh-CN" sz="1335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256121" y="1871547"/>
            <a:ext cx="1109899" cy="50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335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经营单元独立核算</a:t>
            </a:r>
            <a:endParaRPr lang="en-US" altLang="zh-CN" sz="1335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9836644" y="990796"/>
            <a:ext cx="2016224" cy="1056117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亿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</a:p>
          <a:p>
            <a:pPr algn="ctr"/>
            <a:r>
              <a:rPr lang="zh-CN" altLang="en-US" sz="146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跨区域、多元化</a:t>
            </a:r>
            <a:endParaRPr lang="en-US" altLang="zh-CN" sz="1465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46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集团制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9774203" y="2063266"/>
            <a:ext cx="22082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主要问题：本地市场无法支撑增长目标，资源整合，走出去以及多元化经营成了必经之路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摄图网_401422352_2.5d创意快递物流场景（企业商用）"/>
          <p:cNvPicPr>
            <a:picLocks noChangeAspect="1"/>
          </p:cNvPicPr>
          <p:nvPr/>
        </p:nvPicPr>
        <p:blipFill>
          <a:blip r:embed="rId3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4248" y="1776630"/>
            <a:ext cx="3534410" cy="3534410"/>
          </a:xfrm>
          <a:prstGeom prst="rect">
            <a:avLst/>
          </a:prstGeom>
        </p:spPr>
      </p:pic>
      <p:sp>
        <p:nvSpPr>
          <p:cNvPr id="175" name="标题 1"/>
          <p:cNvSpPr>
            <a:spLocks noGrp="1"/>
          </p:cNvSpPr>
          <p:nvPr>
            <p:ph type="title"/>
          </p:nvPr>
        </p:nvSpPr>
        <p:spPr>
          <a:xfrm>
            <a:off x="657334" y="329893"/>
            <a:ext cx="4280346" cy="460800"/>
          </a:xfrm>
          <a:noFill/>
          <a:ln w="9525">
            <a:noFill/>
            <a:miter lim="800000"/>
          </a:ln>
        </p:spPr>
        <p:txBody>
          <a:bodyPr wrap="none" lIns="0" rtlCol="0" anchor="ctr">
            <a:noAutofit/>
          </a:bodyPr>
          <a:lstStyle>
            <a:lvl1pPr algn="l" defTabSz="12192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zh-CN" altLang="en-US" sz="2800" b="1" kern="1200" dirty="0">
                <a:gradFill>
                  <a:gsLst>
                    <a:gs pos="0">
                      <a:srgbClr val="E60012"/>
                    </a:gs>
                    <a:gs pos="100000">
                      <a:srgbClr val="F26E44"/>
                    </a:gs>
                  </a:gsLst>
                  <a:lin ang="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algn="l" defTabSz="9144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defTabSz="9144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defTabSz="9144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defTabSz="9144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609600" algn="l" defTabSz="9144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1219200" algn="l" defTabSz="9144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828800" algn="l" defTabSz="9144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2438400" algn="l" defTabSz="9144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lvl="0" algn="l">
              <a:buClrTx/>
              <a:buSzTx/>
              <a:buFontTx/>
            </a:pPr>
            <a:r>
              <a:rPr sz="2400" dirty="0">
                <a:solidFill>
                  <a:srgbClr val="E8121A"/>
                </a:solidFill>
                <a:sym typeface="+mn-ea"/>
              </a:rPr>
              <a:t>快消品</a:t>
            </a:r>
            <a:r>
              <a:rPr lang="zh-CN" altLang="en-US" sz="2400" dirty="0">
                <a:solidFill>
                  <a:srgbClr val="E8121A"/>
                </a:solidFill>
                <a:sym typeface="+mn-ea"/>
              </a:rPr>
              <a:t>经销商</a:t>
            </a:r>
            <a:r>
              <a:rPr sz="2400" dirty="0">
                <a:solidFill>
                  <a:srgbClr val="E8121A"/>
                </a:solidFill>
                <a:sym typeface="+mn-ea"/>
              </a:rPr>
              <a:t>典型</a:t>
            </a:r>
            <a:r>
              <a:rPr lang="zh-CN" altLang="en-US" sz="2400" dirty="0">
                <a:solidFill>
                  <a:srgbClr val="E8121A"/>
                </a:solidFill>
                <a:sym typeface="+mn-ea"/>
              </a:rPr>
              <a:t>业务</a:t>
            </a:r>
            <a:r>
              <a:rPr sz="2400" dirty="0">
                <a:solidFill>
                  <a:srgbClr val="E8121A"/>
                </a:solidFill>
                <a:sym typeface="+mn-ea"/>
              </a:rPr>
              <a:t>痛点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1430987" y="1657191"/>
            <a:ext cx="9418930" cy="3945446"/>
            <a:chOff x="1204609" y="1516844"/>
            <a:chExt cx="10397424" cy="4355319"/>
          </a:xfrm>
        </p:grpSpPr>
        <p:sp>
          <p:nvSpPr>
            <p:cNvPr id="15" name="Shape 1302"/>
            <p:cNvSpPr/>
            <p:nvPr/>
          </p:nvSpPr>
          <p:spPr bwMode="auto">
            <a:xfrm>
              <a:off x="6580125" y="1622425"/>
              <a:ext cx="952371" cy="952501"/>
            </a:xfrm>
            <a:custGeom>
              <a:avLst/>
              <a:gdLst>
                <a:gd name="T0" fmla="*/ 2147483646 w 19679"/>
                <a:gd name="T1" fmla="*/ 2147483646 h 19679"/>
                <a:gd name="T2" fmla="*/ 2147483646 w 19679"/>
                <a:gd name="T3" fmla="*/ 2147483646 h 19679"/>
                <a:gd name="T4" fmla="*/ 2147483646 w 19679"/>
                <a:gd name="T5" fmla="*/ 2147483646 h 19679"/>
                <a:gd name="T6" fmla="*/ 2147483646 w 19679"/>
                <a:gd name="T7" fmla="*/ 2147483646 h 19679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19679"/>
                <a:gd name="T13" fmla="*/ 0 h 19679"/>
                <a:gd name="T14" fmla="*/ 19679 w 19679"/>
                <a:gd name="T15" fmla="*/ 19679 h 1967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6525F"/>
            </a:solidFill>
            <a:ln>
              <a:noFill/>
            </a:ln>
          </p:spPr>
          <p:txBody>
            <a:bodyPr lIns="0" tIns="0" rIns="0" bIns="0" anchor="ctr"/>
            <a:lstStyle/>
            <a:p>
              <a:pPr marL="0" marR="0" lvl="0" indent="0" algn="ctr" defTabSz="7785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65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" name="Shape 1305"/>
            <p:cNvSpPr/>
            <p:nvPr/>
          </p:nvSpPr>
          <p:spPr bwMode="auto">
            <a:xfrm>
              <a:off x="5772196" y="1824037"/>
              <a:ext cx="671421" cy="301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1563" extrusionOk="0">
                  <a:moveTo>
                    <a:pt x="0" y="11209"/>
                  </a:moveTo>
                  <a:cubicBezTo>
                    <a:pt x="9045" y="-10037"/>
                    <a:pt x="18106" y="4094"/>
                    <a:pt x="21600" y="11563"/>
                  </a:cubicBezTo>
                </a:path>
              </a:pathLst>
            </a:custGeom>
            <a:solidFill>
              <a:srgbClr val="9C9088"/>
            </a:solidFill>
            <a:ln w="76200" cap="flat">
              <a:solidFill>
                <a:srgbClr val="9C9088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pPr marL="0" marR="0" lvl="0" indent="0" algn="ctr" defTabSz="389255" rtl="0" eaLnBrk="1" fontAlgn="auto" latinLnBrk="0" hangingPunct="1">
                <a:lnSpc>
                  <a:spcPct val="110000"/>
                </a:lnSpc>
                <a:spcBef>
                  <a:spcPts val="2000"/>
                </a:spcBef>
                <a:spcAft>
                  <a:spcPts val="0"/>
                </a:spcAft>
                <a:buClrTx/>
                <a:buSzTx/>
                <a:buFontTx/>
                <a:buNone/>
                <a:defRPr sz="2000">
                  <a:solidFill>
                    <a:srgbClr val="4C4C4C"/>
                  </a:solidFill>
                  <a:latin typeface="Helvetica Neue Light" panose="02000503000000020004"/>
                  <a:ea typeface="Helvetica Neue Light" panose="02000503000000020004"/>
                  <a:cs typeface="Helvetica Neue Light" panose="02000503000000020004"/>
                  <a:sym typeface="Helvetica Neue Light" panose="02000503000000020004"/>
                </a:defRPr>
              </a:pPr>
              <a:endParaRPr kumimoji="0" sz="2665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17" name="Shape 1306"/>
            <p:cNvSpPr/>
            <p:nvPr/>
          </p:nvSpPr>
          <p:spPr bwMode="auto">
            <a:xfrm rot="7172730">
              <a:off x="7432452" y="4687890"/>
              <a:ext cx="671511" cy="301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1563" extrusionOk="0">
                  <a:moveTo>
                    <a:pt x="0" y="11209"/>
                  </a:moveTo>
                  <a:cubicBezTo>
                    <a:pt x="9045" y="-10037"/>
                    <a:pt x="18106" y="4094"/>
                    <a:pt x="21600" y="11563"/>
                  </a:cubicBezTo>
                </a:path>
              </a:pathLst>
            </a:custGeom>
            <a:solidFill>
              <a:srgbClr val="9C9088"/>
            </a:solidFill>
            <a:ln w="76200" cap="flat">
              <a:solidFill>
                <a:srgbClr val="9C9088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pPr marL="0" marR="0" lvl="0" indent="0" algn="ctr" defTabSz="389255" rtl="0" eaLnBrk="1" fontAlgn="auto" latinLnBrk="0" hangingPunct="1">
                <a:lnSpc>
                  <a:spcPct val="110000"/>
                </a:lnSpc>
                <a:spcBef>
                  <a:spcPts val="2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lt"/>
              </a:endParaRPr>
            </a:p>
          </p:txBody>
        </p:sp>
        <p:sp>
          <p:nvSpPr>
            <p:cNvPr id="18" name="Shape 1307"/>
            <p:cNvSpPr/>
            <p:nvPr/>
          </p:nvSpPr>
          <p:spPr bwMode="auto">
            <a:xfrm rot="3600000">
              <a:off x="7429279" y="2786065"/>
              <a:ext cx="671511" cy="301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1563" extrusionOk="0">
                  <a:moveTo>
                    <a:pt x="0" y="11209"/>
                  </a:moveTo>
                  <a:cubicBezTo>
                    <a:pt x="9045" y="-10037"/>
                    <a:pt x="18106" y="4094"/>
                    <a:pt x="21600" y="11563"/>
                  </a:cubicBezTo>
                </a:path>
              </a:pathLst>
            </a:custGeom>
            <a:solidFill>
              <a:srgbClr val="9C9088"/>
            </a:solidFill>
            <a:ln w="76200" cap="flat">
              <a:solidFill>
                <a:srgbClr val="9C9088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pPr marL="0" marR="0" lvl="0" indent="0" algn="ctr" defTabSz="389255" rtl="0" eaLnBrk="1" fontAlgn="auto" latinLnBrk="0" hangingPunct="1">
                <a:lnSpc>
                  <a:spcPct val="110000"/>
                </a:lnSpc>
                <a:spcBef>
                  <a:spcPts val="2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lt"/>
              </a:endParaRPr>
            </a:p>
          </p:txBody>
        </p:sp>
        <p:sp>
          <p:nvSpPr>
            <p:cNvPr id="19" name="Shape 1308"/>
            <p:cNvSpPr/>
            <p:nvPr/>
          </p:nvSpPr>
          <p:spPr bwMode="auto">
            <a:xfrm rot="10800000">
              <a:off x="5762673" y="5654676"/>
              <a:ext cx="673010" cy="301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1563" extrusionOk="0">
                  <a:moveTo>
                    <a:pt x="0" y="11209"/>
                  </a:moveTo>
                  <a:cubicBezTo>
                    <a:pt x="9045" y="-10037"/>
                    <a:pt x="18106" y="4094"/>
                    <a:pt x="21600" y="11563"/>
                  </a:cubicBezTo>
                </a:path>
              </a:pathLst>
            </a:custGeom>
            <a:solidFill>
              <a:srgbClr val="9C9088"/>
            </a:solidFill>
            <a:ln w="76200" cap="flat">
              <a:solidFill>
                <a:srgbClr val="9C9088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pPr marL="0" marR="0" lvl="0" indent="0" algn="ctr" defTabSz="389255" rtl="0" eaLnBrk="1" fontAlgn="auto" latinLnBrk="0" hangingPunct="1">
                <a:lnSpc>
                  <a:spcPct val="110000"/>
                </a:lnSpc>
                <a:spcBef>
                  <a:spcPts val="2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lt"/>
              </a:endParaRPr>
            </a:p>
          </p:txBody>
        </p:sp>
        <p:sp>
          <p:nvSpPr>
            <p:cNvPr id="20" name="Shape 1309"/>
            <p:cNvSpPr/>
            <p:nvPr/>
          </p:nvSpPr>
          <p:spPr bwMode="auto">
            <a:xfrm rot="18000000">
              <a:off x="4110264" y="2778128"/>
              <a:ext cx="673100" cy="285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1563" extrusionOk="0">
                  <a:moveTo>
                    <a:pt x="0" y="11209"/>
                  </a:moveTo>
                  <a:cubicBezTo>
                    <a:pt x="9045" y="-10037"/>
                    <a:pt x="18106" y="4094"/>
                    <a:pt x="21600" y="11563"/>
                  </a:cubicBezTo>
                </a:path>
              </a:pathLst>
            </a:custGeom>
            <a:solidFill>
              <a:srgbClr val="9C9088"/>
            </a:solidFill>
            <a:ln w="76200" cap="flat">
              <a:solidFill>
                <a:srgbClr val="9C9088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pPr marL="0" marR="0" lvl="0" indent="0" algn="ctr" defTabSz="389255" rtl="0" eaLnBrk="1" fontAlgn="auto" latinLnBrk="0" hangingPunct="1">
                <a:lnSpc>
                  <a:spcPct val="110000"/>
                </a:lnSpc>
                <a:spcBef>
                  <a:spcPts val="2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lt"/>
              </a:endParaRPr>
            </a:p>
          </p:txBody>
        </p:sp>
        <p:sp>
          <p:nvSpPr>
            <p:cNvPr id="21" name="Shape 1310"/>
            <p:cNvSpPr/>
            <p:nvPr/>
          </p:nvSpPr>
          <p:spPr bwMode="auto">
            <a:xfrm rot="14400000">
              <a:off x="4107088" y="4692652"/>
              <a:ext cx="671513" cy="301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1563" extrusionOk="0">
                  <a:moveTo>
                    <a:pt x="0" y="11209"/>
                  </a:moveTo>
                  <a:cubicBezTo>
                    <a:pt x="9045" y="-10037"/>
                    <a:pt x="18106" y="4094"/>
                    <a:pt x="21600" y="11563"/>
                  </a:cubicBezTo>
                </a:path>
              </a:pathLst>
            </a:custGeom>
            <a:solidFill>
              <a:srgbClr val="9C9088"/>
            </a:solidFill>
            <a:ln w="76200" cap="flat">
              <a:solidFill>
                <a:srgbClr val="9C9088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pPr marL="0" marR="0" lvl="0" indent="0" algn="ctr" defTabSz="389255" rtl="0" eaLnBrk="1" fontAlgn="auto" latinLnBrk="0" hangingPunct="1">
                <a:lnSpc>
                  <a:spcPct val="110000"/>
                </a:lnSpc>
                <a:spcBef>
                  <a:spcPts val="2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lt"/>
              </a:endParaRPr>
            </a:p>
          </p:txBody>
        </p:sp>
        <p:sp>
          <p:nvSpPr>
            <p:cNvPr id="22" name="Shape 1312"/>
            <p:cNvSpPr/>
            <p:nvPr/>
          </p:nvSpPr>
          <p:spPr bwMode="auto">
            <a:xfrm>
              <a:off x="7535670" y="3267077"/>
              <a:ext cx="952371" cy="950913"/>
            </a:xfrm>
            <a:custGeom>
              <a:avLst/>
              <a:gdLst>
                <a:gd name="T0" fmla="*/ 2147483646 w 19679"/>
                <a:gd name="T1" fmla="*/ 2147483646 h 19679"/>
                <a:gd name="T2" fmla="*/ 2147483646 w 19679"/>
                <a:gd name="T3" fmla="*/ 2147483646 h 19679"/>
                <a:gd name="T4" fmla="*/ 2147483646 w 19679"/>
                <a:gd name="T5" fmla="*/ 2147483646 h 19679"/>
                <a:gd name="T6" fmla="*/ 2147483646 w 19679"/>
                <a:gd name="T7" fmla="*/ 2147483646 h 19679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19679"/>
                <a:gd name="T13" fmla="*/ 0 h 19679"/>
                <a:gd name="T14" fmla="*/ 19679 w 19679"/>
                <a:gd name="T15" fmla="*/ 19679 h 1967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E5050A"/>
            </a:solidFill>
            <a:ln>
              <a:noFill/>
            </a:ln>
          </p:spPr>
          <p:txBody>
            <a:bodyPr lIns="0" tIns="0" rIns="0" bIns="0" anchor="ctr"/>
            <a:lstStyle/>
            <a:p>
              <a:pPr marL="0" marR="0" lvl="0" indent="0" algn="ctr" defTabSz="7785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65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4" name="Shape 1315"/>
            <p:cNvSpPr/>
            <p:nvPr/>
          </p:nvSpPr>
          <p:spPr bwMode="auto">
            <a:xfrm>
              <a:off x="3721422" y="3267077"/>
              <a:ext cx="950784" cy="950913"/>
            </a:xfrm>
            <a:custGeom>
              <a:avLst/>
              <a:gdLst>
                <a:gd name="T0" fmla="*/ 2147483646 w 19679"/>
                <a:gd name="T1" fmla="*/ 2147483646 h 19679"/>
                <a:gd name="T2" fmla="*/ 2147483646 w 19679"/>
                <a:gd name="T3" fmla="*/ 2147483646 h 19679"/>
                <a:gd name="T4" fmla="*/ 2147483646 w 19679"/>
                <a:gd name="T5" fmla="*/ 2147483646 h 19679"/>
                <a:gd name="T6" fmla="*/ 2147483646 w 19679"/>
                <a:gd name="T7" fmla="*/ 2147483646 h 19679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19679"/>
                <a:gd name="T13" fmla="*/ 0 h 19679"/>
                <a:gd name="T14" fmla="*/ 19679 w 19679"/>
                <a:gd name="T15" fmla="*/ 19679 h 1967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6525F"/>
            </a:solidFill>
            <a:ln>
              <a:noFill/>
            </a:ln>
          </p:spPr>
          <p:txBody>
            <a:bodyPr lIns="0" tIns="0" rIns="0" bIns="0" anchor="ctr"/>
            <a:lstStyle/>
            <a:p>
              <a:pPr marL="0" marR="0" lvl="0" indent="0" algn="ctr" defTabSz="7785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65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5" name="Shape 1318"/>
            <p:cNvSpPr/>
            <p:nvPr/>
          </p:nvSpPr>
          <p:spPr bwMode="auto">
            <a:xfrm>
              <a:off x="4673794" y="1622425"/>
              <a:ext cx="952371" cy="952501"/>
            </a:xfrm>
            <a:custGeom>
              <a:avLst/>
              <a:gdLst>
                <a:gd name="T0" fmla="*/ 2147483646 w 19679"/>
                <a:gd name="T1" fmla="*/ 2147483646 h 19679"/>
                <a:gd name="T2" fmla="*/ 2147483646 w 19679"/>
                <a:gd name="T3" fmla="*/ 2147483646 h 19679"/>
                <a:gd name="T4" fmla="*/ 2147483646 w 19679"/>
                <a:gd name="T5" fmla="*/ 2147483646 h 19679"/>
                <a:gd name="T6" fmla="*/ 2147483646 w 19679"/>
                <a:gd name="T7" fmla="*/ 2147483646 h 19679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19679"/>
                <a:gd name="T13" fmla="*/ 0 h 19679"/>
                <a:gd name="T14" fmla="*/ 19679 w 19679"/>
                <a:gd name="T15" fmla="*/ 19679 h 1967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E5050A"/>
            </a:solidFill>
            <a:ln>
              <a:noFill/>
            </a:ln>
          </p:spPr>
          <p:txBody>
            <a:bodyPr lIns="0" tIns="0" rIns="0" bIns="0" anchor="ctr"/>
            <a:lstStyle>
              <a:lvl1pPr defTabSz="58420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1pPr>
              <a:lvl2pPr defTabSz="58420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2pPr>
              <a:lvl3pPr defTabSz="58420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3pPr>
              <a:lvl4pPr defTabSz="58420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4pPr>
              <a:lvl5pPr defTabSz="58420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5pPr>
              <a:lvl6pPr marL="2284730" indent="-913130" defTabSz="584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6pPr>
              <a:lvl7pPr marL="2741930" indent="-913130" defTabSz="584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7pPr>
              <a:lvl8pPr marL="3199130" indent="-913130" defTabSz="584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8pPr>
              <a:lvl9pPr marL="3656330" indent="-913130" defTabSz="584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9pPr>
            </a:lstStyle>
            <a:p>
              <a:pPr marL="0" marR="0" lvl="0" indent="0" algn="ctr" defTabSz="7785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65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6" name="Shape 1321"/>
            <p:cNvSpPr/>
            <p:nvPr/>
          </p:nvSpPr>
          <p:spPr bwMode="auto">
            <a:xfrm>
              <a:off x="4673794" y="4919662"/>
              <a:ext cx="952371" cy="952501"/>
            </a:xfrm>
            <a:custGeom>
              <a:avLst/>
              <a:gdLst>
                <a:gd name="T0" fmla="*/ 2147483646 w 19679"/>
                <a:gd name="T1" fmla="*/ 2147483646 h 19679"/>
                <a:gd name="T2" fmla="*/ 2147483646 w 19679"/>
                <a:gd name="T3" fmla="*/ 2147483646 h 19679"/>
                <a:gd name="T4" fmla="*/ 2147483646 w 19679"/>
                <a:gd name="T5" fmla="*/ 2147483646 h 19679"/>
                <a:gd name="T6" fmla="*/ 2147483646 w 19679"/>
                <a:gd name="T7" fmla="*/ 2147483646 h 19679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19679"/>
                <a:gd name="T13" fmla="*/ 0 h 19679"/>
                <a:gd name="T14" fmla="*/ 19679 w 19679"/>
                <a:gd name="T15" fmla="*/ 19679 h 1967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E5050A"/>
            </a:solidFill>
            <a:ln>
              <a:noFill/>
            </a:ln>
          </p:spPr>
          <p:txBody>
            <a:bodyPr lIns="0" tIns="0" rIns="0" bIns="0" anchor="ctr"/>
            <a:lstStyle/>
            <a:p>
              <a:pPr marL="0" marR="0" lvl="0" indent="0" algn="ctr" defTabSz="7785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65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7" name="Shape 1324"/>
            <p:cNvSpPr/>
            <p:nvPr/>
          </p:nvSpPr>
          <p:spPr bwMode="auto">
            <a:xfrm>
              <a:off x="6581712" y="4919662"/>
              <a:ext cx="952371" cy="952501"/>
            </a:xfrm>
            <a:custGeom>
              <a:avLst/>
              <a:gdLst>
                <a:gd name="T0" fmla="*/ 2147483646 w 19679"/>
                <a:gd name="T1" fmla="*/ 2147483646 h 19679"/>
                <a:gd name="T2" fmla="*/ 2147483646 w 19679"/>
                <a:gd name="T3" fmla="*/ 2147483646 h 19679"/>
                <a:gd name="T4" fmla="*/ 2147483646 w 19679"/>
                <a:gd name="T5" fmla="*/ 2147483646 h 19679"/>
                <a:gd name="T6" fmla="*/ 2147483646 w 19679"/>
                <a:gd name="T7" fmla="*/ 2147483646 h 19679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19679"/>
                <a:gd name="T13" fmla="*/ 0 h 19679"/>
                <a:gd name="T14" fmla="*/ 19679 w 19679"/>
                <a:gd name="T15" fmla="*/ 19679 h 1967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6525F"/>
            </a:solidFill>
            <a:ln>
              <a:noFill/>
            </a:ln>
          </p:spPr>
          <p:txBody>
            <a:bodyPr lIns="0" tIns="0" rIns="0" bIns="0" anchor="ctr"/>
            <a:lstStyle/>
            <a:p>
              <a:pPr marL="0" marR="0" lvl="0" indent="0" algn="ctr" defTabSz="7785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65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9" name="TextBox 46"/>
            <p:cNvSpPr txBox="1">
              <a:spLocks noChangeArrowheads="1"/>
            </p:cNvSpPr>
            <p:nvPr/>
          </p:nvSpPr>
          <p:spPr bwMode="auto">
            <a:xfrm>
              <a:off x="7589371" y="5188318"/>
              <a:ext cx="4012662" cy="4156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62541" tIns="81271" rIns="162541" bIns="81271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5pPr>
              <a:lvl6pPr marL="2514600" indent="-228600" defTabSz="91249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6pPr>
              <a:lvl7pPr marL="2971800" indent="-228600" defTabSz="91249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7pPr>
              <a:lvl8pPr marL="3429000" indent="-228600" defTabSz="91249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8pPr>
              <a:lvl9pPr marL="3886200" indent="-228600" defTabSz="91249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9pPr>
            </a:lstStyle>
            <a:p>
              <a:pPr marL="0" marR="0" lvl="0" indent="0" algn="l" defTabSz="6089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客情维护不到位</a:t>
              </a:r>
            </a:p>
          </p:txBody>
        </p:sp>
        <p:sp>
          <p:nvSpPr>
            <p:cNvPr id="31" name="TextBox 46"/>
            <p:cNvSpPr txBox="1">
              <a:spLocks noChangeArrowheads="1"/>
            </p:cNvSpPr>
            <p:nvPr/>
          </p:nvSpPr>
          <p:spPr bwMode="auto">
            <a:xfrm>
              <a:off x="1763280" y="3267568"/>
              <a:ext cx="1899622" cy="4156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62541" tIns="81271" rIns="162541" bIns="81271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5pPr>
              <a:lvl6pPr marL="2514600" indent="-228600" defTabSz="91249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6pPr>
              <a:lvl7pPr marL="2971800" indent="-228600" defTabSz="91249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7pPr>
              <a:lvl8pPr marL="3429000" indent="-228600" defTabSz="91249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8pPr>
              <a:lvl9pPr marL="3886200" indent="-228600" defTabSz="91249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9pPr>
            </a:lstStyle>
            <a:p>
              <a:pPr marL="0" marR="0" lvl="0" indent="0" algn="l" defTabSz="6089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成本费用核算难</a:t>
              </a:r>
            </a:p>
          </p:txBody>
        </p:sp>
        <p:sp>
          <p:nvSpPr>
            <p:cNvPr id="32" name="Subtitle 2"/>
            <p:cNvSpPr/>
            <p:nvPr/>
          </p:nvSpPr>
          <p:spPr bwMode="auto">
            <a:xfrm>
              <a:off x="1204609" y="1838512"/>
              <a:ext cx="3017201" cy="894434"/>
            </a:xfrm>
            <a:prstGeom prst="rect">
              <a:avLst/>
            </a:prstGeom>
          </p:spPr>
          <p:txBody>
            <a:bodyPr wrap="square" lIns="91440" tIns="45720" rIns="91440" bIns="45720">
              <a:spAutoFit/>
            </a:bodyPr>
            <a:lstStyle/>
            <a:p>
              <a:pPr lvl="0" algn="l" defTabSz="608965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zh-CN" altLang="en-US" sz="120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业务员跑店难监管，绩效考核难；</a:t>
              </a:r>
            </a:p>
            <a:p>
              <a:pPr lvl="0" algn="l" defTabSz="608965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zh-CN" altLang="en-US" sz="120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订单信息手工记录，处理效率低；</a:t>
              </a:r>
            </a:p>
            <a:p>
              <a:pPr lvl="0" algn="l" defTabSz="608965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目标是否有效执行，工作进度不清楚。</a:t>
              </a:r>
              <a:endParaRPr lang="zh-CN" altLang="en-US" sz="1200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33" name="TextBox 46"/>
            <p:cNvSpPr txBox="1">
              <a:spLocks noChangeArrowheads="1"/>
            </p:cNvSpPr>
            <p:nvPr/>
          </p:nvSpPr>
          <p:spPr bwMode="auto">
            <a:xfrm>
              <a:off x="3018713" y="5227471"/>
              <a:ext cx="1401234" cy="4156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62541" tIns="81271" rIns="162541" bIns="81271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5pPr>
              <a:lvl6pPr marL="2514600" indent="-228600" defTabSz="91249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6pPr>
              <a:lvl7pPr marL="2971800" indent="-228600" defTabSz="91249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7pPr>
              <a:lvl8pPr marL="3429000" indent="-228600" defTabSz="91249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8pPr>
              <a:lvl9pPr marL="3886200" indent="-228600" defTabSz="91249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9pPr>
            </a:lstStyle>
            <a:p>
              <a:pPr lvl="0" defTabSz="608965">
                <a:defRPr/>
              </a:pPr>
              <a:r>
                <a:rPr lang="zh-CN" altLang="en-US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对账收款难</a:t>
              </a:r>
              <a:endPara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4" name="TextBox 46"/>
            <p:cNvSpPr txBox="1">
              <a:spLocks noChangeArrowheads="1"/>
            </p:cNvSpPr>
            <p:nvPr/>
          </p:nvSpPr>
          <p:spPr bwMode="auto">
            <a:xfrm>
              <a:off x="2100191" y="1519356"/>
              <a:ext cx="2330138" cy="4156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62541" tIns="81271" rIns="162541" bIns="81271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5pPr>
              <a:lvl6pPr marL="2514600" indent="-228600" defTabSz="91249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6pPr>
              <a:lvl7pPr marL="2971800" indent="-228600" defTabSz="91249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7pPr>
              <a:lvl8pPr marL="3429000" indent="-228600" defTabSz="91249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8pPr>
              <a:lvl9pPr marL="3886200" indent="-228600" defTabSz="91249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9pPr>
            </a:lstStyle>
            <a:p>
              <a:pPr marL="0" marR="0" lvl="0" indent="0" algn="l" defTabSz="6089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400" b="1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人员管控缺手段</a:t>
              </a:r>
              <a:endPara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5" name="TextBox 46"/>
            <p:cNvSpPr txBox="1">
              <a:spLocks noChangeArrowheads="1"/>
            </p:cNvSpPr>
            <p:nvPr/>
          </p:nvSpPr>
          <p:spPr bwMode="auto">
            <a:xfrm>
              <a:off x="7669262" y="1516844"/>
              <a:ext cx="2330138" cy="415673"/>
            </a:xfrm>
            <a:prstGeom prst="rect">
              <a:avLst/>
            </a:prstGeom>
          </p:spPr>
          <p:txBody>
            <a:bodyPr lIns="162541" tIns="81271" rIns="162541" bIns="81271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5pPr>
              <a:lvl6pPr marL="2514600" indent="-228600" defTabSz="91249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6pPr>
              <a:lvl7pPr marL="2971800" indent="-228600" defTabSz="91249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7pPr>
              <a:lvl8pPr marL="3429000" indent="-228600" defTabSz="91249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8pPr>
              <a:lvl9pPr marL="3886200" indent="-228600" defTabSz="91249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9pPr>
            </a:lstStyle>
            <a:p>
              <a:pPr marL="0" marR="0" lvl="0" indent="0" algn="l" defTabSz="6089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库存管理效率低</a:t>
              </a:r>
            </a:p>
          </p:txBody>
        </p:sp>
        <p:sp>
          <p:nvSpPr>
            <p:cNvPr id="45" name="TextBox 46"/>
            <p:cNvSpPr txBox="1">
              <a:spLocks noChangeArrowheads="1"/>
            </p:cNvSpPr>
            <p:nvPr/>
          </p:nvSpPr>
          <p:spPr bwMode="auto">
            <a:xfrm>
              <a:off x="8402435" y="3267232"/>
              <a:ext cx="2806803" cy="415673"/>
            </a:xfrm>
            <a:prstGeom prst="rect">
              <a:avLst/>
            </a:prstGeom>
          </p:spPr>
          <p:txBody>
            <a:bodyPr wrap="square" lIns="162541" tIns="81271" rIns="162541" bIns="81271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5pPr>
              <a:lvl6pPr marL="2514600" indent="-228600" defTabSz="91249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6pPr>
              <a:lvl7pPr marL="2971800" indent="-228600" defTabSz="91249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7pPr>
              <a:lvl8pPr marL="3429000" indent="-228600" defTabSz="91249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8pPr>
              <a:lvl9pPr marL="3886200" indent="-228600" defTabSz="91249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9pPr>
            </a:lstStyle>
            <a:p>
              <a:pPr marL="0" marR="0" lvl="0" indent="0" algn="l" defTabSz="6089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库存资金周转慢</a:t>
              </a:r>
            </a:p>
          </p:txBody>
        </p:sp>
      </p:grpSp>
      <p:sp>
        <p:nvSpPr>
          <p:cNvPr id="36" name="文本框 35"/>
          <p:cNvSpPr txBox="1"/>
          <p:nvPr/>
        </p:nvSpPr>
        <p:spPr>
          <a:xfrm>
            <a:off x="3074367" y="1025538"/>
            <a:ext cx="545528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b="1" kern="100" dirty="0">
                <a:solidFill>
                  <a:schemeClr val="bg2"/>
                </a:solidFill>
                <a:latin typeface="+mj-ea"/>
                <a:cs typeface="Times New Roman" panose="02020603050405020304"/>
              </a:rPr>
              <a:t>人员难管理，库存难厘清，客户难维护，财务难核算</a:t>
            </a:r>
            <a:endParaRPr kumimoji="1" lang="zh-CN" b="1" dirty="0"/>
          </a:p>
        </p:txBody>
      </p:sp>
      <p:sp>
        <p:nvSpPr>
          <p:cNvPr id="2" name="文本框 1"/>
          <p:cNvSpPr txBox="1"/>
          <p:nvPr/>
        </p:nvSpPr>
        <p:spPr>
          <a:xfrm>
            <a:off x="9759283" y="137586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 dirty="0"/>
          </a:p>
        </p:txBody>
      </p:sp>
      <p:sp>
        <p:nvSpPr>
          <p:cNvPr id="3" name="Subtitle 2"/>
          <p:cNvSpPr/>
          <p:nvPr/>
        </p:nvSpPr>
        <p:spPr bwMode="auto">
          <a:xfrm>
            <a:off x="1804748" y="5319930"/>
            <a:ext cx="2985770" cy="810260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lvl="0" algn="l" defTabSz="608965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1200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纸单票据多，易丢失，手工对账慢；</a:t>
            </a:r>
          </a:p>
          <a:p>
            <a:pPr lvl="0" algn="l" defTabSz="608965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1200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客户和业务员超额赊销，账款积压收款难；</a:t>
            </a:r>
          </a:p>
          <a:p>
            <a:pPr lvl="0" algn="l" defTabSz="608965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1200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门店经营数据反馈慢，影响财务统计时效。</a:t>
            </a:r>
          </a:p>
        </p:txBody>
      </p:sp>
      <p:sp>
        <p:nvSpPr>
          <p:cNvPr id="4" name="Subtitle 2"/>
          <p:cNvSpPr/>
          <p:nvPr/>
        </p:nvSpPr>
        <p:spPr bwMode="auto">
          <a:xfrm>
            <a:off x="1294208" y="3538120"/>
            <a:ext cx="2607310" cy="1050290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lvl="0" algn="l" defTabSz="608965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1200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促销、返点费用多，核算更复杂；</a:t>
            </a:r>
          </a:p>
          <a:p>
            <a:pPr lvl="0" algn="l" defTabSz="608965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1200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多仓库，多报表，综合汇总难；</a:t>
            </a:r>
          </a:p>
          <a:p>
            <a:pPr lvl="0" algn="l" defTabSz="608965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1200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应收应付无汇总，大额账款兑现难。</a:t>
            </a:r>
          </a:p>
          <a:p>
            <a:pPr lvl="0" algn="l" defTabSz="608965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endParaRPr lang="zh-CN" altLang="en-US" sz="1200" dirty="0">
              <a:solidFill>
                <a:srgbClr val="000000">
                  <a:lumMod val="75000"/>
                  <a:lumOff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5" name="Subtitle 2"/>
          <p:cNvSpPr/>
          <p:nvPr/>
        </p:nvSpPr>
        <p:spPr bwMode="auto">
          <a:xfrm>
            <a:off x="7296863" y="5284370"/>
            <a:ext cx="3862705" cy="810260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lvl="0" algn="l" defTabSz="608965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1200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客户数量多，业务员维护不够，逐步流失；</a:t>
            </a:r>
          </a:p>
          <a:p>
            <a:pPr lvl="0" algn="l" defTabSz="608965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1200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难以针对性分析客户的需求，影响客户价值挖掘；</a:t>
            </a:r>
          </a:p>
          <a:p>
            <a:pPr lvl="0" algn="l" defTabSz="608965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1200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缺少系统管理，不同地区客户窜货问题严重。</a:t>
            </a:r>
          </a:p>
        </p:txBody>
      </p:sp>
      <p:sp>
        <p:nvSpPr>
          <p:cNvPr id="6" name="Subtitle 2"/>
          <p:cNvSpPr/>
          <p:nvPr/>
        </p:nvSpPr>
        <p:spPr bwMode="auto">
          <a:xfrm>
            <a:off x="7372428" y="1949985"/>
            <a:ext cx="2830195" cy="810260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lvl="0" algn="l" defTabSz="608965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1200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出入库频繁，拣货效率低，易出错；</a:t>
            </a:r>
          </a:p>
          <a:p>
            <a:pPr lvl="0" algn="l" defTabSz="608965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1200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商品逾期无提醒，每年损失几千到几万；问题产品、退货商品难识别，无法溯源。</a:t>
            </a:r>
          </a:p>
        </p:txBody>
      </p:sp>
      <p:sp>
        <p:nvSpPr>
          <p:cNvPr id="7" name="Subtitle 2"/>
          <p:cNvSpPr/>
          <p:nvPr/>
        </p:nvSpPr>
        <p:spPr bwMode="auto">
          <a:xfrm>
            <a:off x="8030288" y="3527325"/>
            <a:ext cx="3451860" cy="1050290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lvl="0" algn="l" defTabSz="608965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1200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数千种商品库存，销售数据难以逐一统计；</a:t>
            </a:r>
          </a:p>
          <a:p>
            <a:pPr lvl="0" algn="l" defTabSz="608965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1200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滞销品管理不够，占用资金，影响周转；</a:t>
            </a:r>
          </a:p>
          <a:p>
            <a:pPr lvl="0" algn="l" defTabSz="608965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1200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缺少多维度销售数据对比，难以优化商品结构。</a:t>
            </a:r>
          </a:p>
          <a:p>
            <a:pPr lvl="0" algn="l" defTabSz="608965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endParaRPr lang="zh-CN" altLang="en-US" sz="1200" dirty="0">
              <a:solidFill>
                <a:srgbClr val="000000">
                  <a:lumMod val="75000"/>
                  <a:lumOff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0" name="图片 9" descr="32303230323037333b32303230333235363bbbf5ceefc9ccc6b7b7b5bbd8cdcbbbd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533593" y="1988085"/>
            <a:ext cx="392430" cy="392430"/>
          </a:xfrm>
          <a:prstGeom prst="rect">
            <a:avLst/>
          </a:prstGeom>
        </p:spPr>
      </p:pic>
      <p:pic>
        <p:nvPicPr>
          <p:cNvPr id="11" name="图片 10" descr="32313536303337393b32313536303433363bcffacadbbcc6bbae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371793" y="3453030"/>
            <a:ext cx="471170" cy="471170"/>
          </a:xfrm>
          <a:prstGeom prst="rect">
            <a:avLst/>
          </a:prstGeom>
        </p:spPr>
      </p:pic>
      <p:pic>
        <p:nvPicPr>
          <p:cNvPr id="12" name="图片 11" descr="343435383036373b343532333939333bb4b4d2b5cdc5b6d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499303" y="4926865"/>
            <a:ext cx="468000" cy="468000"/>
          </a:xfrm>
          <a:prstGeom prst="rect">
            <a:avLst/>
          </a:prstGeom>
        </p:spPr>
      </p:pic>
      <p:pic>
        <p:nvPicPr>
          <p:cNvPr id="37" name="图片 36" descr="32303236373538303b32303238303936343bd5cbb5a5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791788" y="4942740"/>
            <a:ext cx="478800" cy="478800"/>
          </a:xfrm>
          <a:prstGeom prst="rect">
            <a:avLst/>
          </a:prstGeom>
        </p:spPr>
      </p:pic>
      <p:pic>
        <p:nvPicPr>
          <p:cNvPr id="38" name="图片 37" descr="343435333238383b333634333539363bbcc6cbe3c6f7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902153" y="3452395"/>
            <a:ext cx="478800" cy="478800"/>
          </a:xfrm>
          <a:prstGeom prst="rect">
            <a:avLst/>
          </a:prstGeom>
        </p:spPr>
      </p:pic>
      <p:pic>
        <p:nvPicPr>
          <p:cNvPr id="39" name="图片 38" descr="32303236373535363b32303238383537333bb9dcc0ed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767023" y="1925220"/>
            <a:ext cx="478800" cy="4788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矩形 164"/>
          <p:cNvSpPr/>
          <p:nvPr/>
        </p:nvSpPr>
        <p:spPr>
          <a:xfrm>
            <a:off x="4645281" y="1261329"/>
            <a:ext cx="2901436" cy="110799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600" b="1" i="0" u="none" strike="noStrike" kern="1200" cap="none" spc="-300" normalizeH="0" baseline="0" noProof="0" dirty="0">
                <a:ln>
                  <a:noFill/>
                </a:ln>
                <a:solidFill>
                  <a:srgbClr val="BC000B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PART 3</a:t>
            </a:r>
            <a:endParaRPr kumimoji="0" lang="zh-CN" altLang="en-US" sz="6600" b="1" i="0" u="none" strike="noStrike" kern="1200" cap="none" spc="-300" normalizeH="0" baseline="0" noProof="0" dirty="0">
              <a:ln>
                <a:noFill/>
              </a:ln>
              <a:solidFill>
                <a:srgbClr val="BC000B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2491739"/>
            <a:ext cx="12192000" cy="1154448"/>
          </a:xfrm>
          <a:prstGeom prst="rect">
            <a:avLst/>
          </a:prstGeom>
          <a:solidFill>
            <a:srgbClr val="BC0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软雅黑 Light" panose="020B0502040204020203" charset="-122"/>
              <a:cs typeface="+mn-cs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882636" y="2727912"/>
            <a:ext cx="642675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T+cloud</a:t>
            </a:r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快消行业解决方案</a:t>
            </a:r>
          </a:p>
        </p:txBody>
      </p:sp>
      <p:cxnSp>
        <p:nvCxnSpPr>
          <p:cNvPr id="11" name="直接连接符 10"/>
          <p:cNvCxnSpPr/>
          <p:nvPr/>
        </p:nvCxnSpPr>
        <p:spPr>
          <a:xfrm>
            <a:off x="4586777" y="3870171"/>
            <a:ext cx="3512820" cy="0"/>
          </a:xfrm>
          <a:prstGeom prst="line">
            <a:avLst/>
          </a:prstGeom>
          <a:noFill/>
          <a:ln w="38100">
            <a:gradFill flip="none" rotWithShape="1">
              <a:gsLst>
                <a:gs pos="0">
                  <a:schemeClr val="bg1">
                    <a:alpha val="0"/>
                  </a:schemeClr>
                </a:gs>
                <a:gs pos="88000">
                  <a:srgbClr val="FF0000"/>
                </a:gs>
                <a:gs pos="100000">
                  <a:srgbClr val="FF0000"/>
                </a:gs>
              </a:gsLst>
              <a:lin ang="108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400" dirty="0" err="1">
                <a:sym typeface="+mn-ea"/>
              </a:rPr>
              <a:t>T+Cloud</a:t>
            </a:r>
            <a:r>
              <a:rPr lang="zh-CN" altLang="en-US" sz="2400" dirty="0">
                <a:sym typeface="+mn-ea"/>
              </a:rPr>
              <a:t>系统功能应用架构</a:t>
            </a:r>
            <a:endParaRPr lang="zh-CN" altLang="en-US" dirty="0"/>
          </a:p>
        </p:txBody>
      </p:sp>
      <p:sp>
        <p:nvSpPr>
          <p:cNvPr id="4" name="矩形: 圆角 12"/>
          <p:cNvSpPr/>
          <p:nvPr/>
        </p:nvSpPr>
        <p:spPr>
          <a:xfrm>
            <a:off x="5624156" y="3324487"/>
            <a:ext cx="4175543" cy="489135"/>
          </a:xfrm>
          <a:prstGeom prst="roundRect">
            <a:avLst>
              <a:gd name="adj" fmla="val 2127"/>
            </a:avLst>
          </a:prstGeom>
          <a:solidFill>
            <a:srgbClr val="FBE8D8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  <a:buNone/>
            </a:pPr>
            <a:r>
              <a:rPr lang="zh-CN" altLang="en-US" sz="1200" b="1" dirty="0"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            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统一客户及信用管理、统一价格及促销管理、</a:t>
            </a:r>
          </a:p>
          <a:p>
            <a:pPr lvl="0" algn="ctr">
              <a:buClrTx/>
              <a:buSzTx/>
              <a:buFontTx/>
              <a:buNone/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                统一订单管理、客户跟进</a:t>
            </a:r>
          </a:p>
        </p:txBody>
      </p:sp>
      <p:sp>
        <p:nvSpPr>
          <p:cNvPr id="5" name="矩形: 圆角 12"/>
          <p:cNvSpPr/>
          <p:nvPr/>
        </p:nvSpPr>
        <p:spPr>
          <a:xfrm>
            <a:off x="434054" y="1014093"/>
            <a:ext cx="971122" cy="2807877"/>
          </a:xfrm>
          <a:prstGeom prst="roundRect">
            <a:avLst>
              <a:gd name="adj" fmla="val 2127"/>
            </a:avLst>
          </a:prstGeom>
          <a:solidFill>
            <a:srgbClr val="FBE8D8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Tx/>
              <a:buSzTx/>
              <a:buNone/>
            </a:pP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电商</a:t>
            </a:r>
          </a:p>
          <a:p>
            <a:pPr algn="ctr">
              <a:buClrTx/>
              <a:buSzTx/>
              <a:buNone/>
            </a:pP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生态</a:t>
            </a:r>
          </a:p>
          <a:p>
            <a:pPr algn="ctr"/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1688</a:t>
            </a:r>
          </a:p>
          <a:p>
            <a:pPr algn="ctr"/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零售通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天猫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淘宝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京东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美团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抖音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快手</a:t>
            </a:r>
          </a:p>
        </p:txBody>
      </p:sp>
      <p:sp>
        <p:nvSpPr>
          <p:cNvPr id="6" name="矩形: 圆角 12"/>
          <p:cNvSpPr/>
          <p:nvPr/>
        </p:nvSpPr>
        <p:spPr>
          <a:xfrm>
            <a:off x="423620" y="3888997"/>
            <a:ext cx="971122" cy="2642128"/>
          </a:xfrm>
          <a:prstGeom prst="roundRect">
            <a:avLst>
              <a:gd name="adj" fmla="val 2127"/>
            </a:avLst>
          </a:prstGeom>
          <a:solidFill>
            <a:srgbClr val="FBE8D8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服务</a:t>
            </a:r>
          </a:p>
          <a:p>
            <a:pPr lvl="0" algn="ctr">
              <a:buClrTx/>
              <a:buSzTx/>
              <a:buFontTx/>
            </a:pP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生态</a:t>
            </a:r>
          </a:p>
          <a:p>
            <a:pPr lvl="0" algn="ctr">
              <a:buClrTx/>
              <a:buSzTx/>
              <a:buFontTx/>
            </a:pPr>
            <a:endParaRPr lang="zh-CN" altLang="en-US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lvl="0" algn="ctr">
              <a:buClrTx/>
              <a:buSzTx/>
              <a:buFontTx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银行</a:t>
            </a:r>
          </a:p>
          <a:p>
            <a:pPr lvl="0" algn="ctr">
              <a:buClrTx/>
              <a:buSzTx/>
              <a:buFontTx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发票</a:t>
            </a:r>
          </a:p>
          <a:p>
            <a:pPr lvl="0" algn="ctr">
              <a:buClrTx/>
              <a:buSzTx/>
              <a:buFontTx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税务</a:t>
            </a:r>
          </a:p>
          <a:p>
            <a:pPr lvl="0" algn="ctr">
              <a:buClrTx/>
              <a:buSzTx/>
              <a:buFontTx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支付</a:t>
            </a:r>
          </a:p>
          <a:p>
            <a:pPr lvl="0" algn="ctr">
              <a:buClrTx/>
              <a:buSzTx/>
              <a:buFontTx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仓储</a:t>
            </a:r>
          </a:p>
          <a:p>
            <a:pPr lvl="0" algn="ctr">
              <a:buClrTx/>
              <a:buSzTx/>
              <a:buFontTx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物流</a:t>
            </a:r>
          </a:p>
        </p:txBody>
      </p:sp>
      <p:sp>
        <p:nvSpPr>
          <p:cNvPr id="7" name="矩形: 圆角 12"/>
          <p:cNvSpPr/>
          <p:nvPr/>
        </p:nvSpPr>
        <p:spPr>
          <a:xfrm>
            <a:off x="1486992" y="3330290"/>
            <a:ext cx="4034325" cy="491681"/>
          </a:xfrm>
          <a:prstGeom prst="roundRect">
            <a:avLst>
              <a:gd name="adj" fmla="val 2127"/>
            </a:avLst>
          </a:prstGeom>
          <a:solidFill>
            <a:srgbClr val="FBE8D8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b="1" dirty="0"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528387" y="3343075"/>
            <a:ext cx="5896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零售</a:t>
            </a:r>
            <a:endParaRPr kumimoji="1" lang="en-US" altLang="zh-CN" sz="1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kumimoji="1"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中台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2224228" y="3351957"/>
            <a:ext cx="26548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商品通、库存通、价格通、促销通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会员通、权益通、订单通、配送通</a:t>
            </a:r>
          </a:p>
        </p:txBody>
      </p:sp>
      <p:sp>
        <p:nvSpPr>
          <p:cNvPr id="10" name="矩形: 圆角 12"/>
          <p:cNvSpPr txBox="1"/>
          <p:nvPr/>
        </p:nvSpPr>
        <p:spPr>
          <a:xfrm>
            <a:off x="5624156" y="1956693"/>
            <a:ext cx="971122" cy="279196"/>
          </a:xfrm>
          <a:prstGeom prst="roundRect">
            <a:avLst>
              <a:gd name="adj" fmla="val 2127"/>
            </a:avLst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1200" dirty="0">
                <a:solidFill>
                  <a:srgbClr val="64646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订货商城</a:t>
            </a:r>
          </a:p>
        </p:txBody>
      </p:sp>
      <p:sp>
        <p:nvSpPr>
          <p:cNvPr id="11" name="矩形: 圆角 12"/>
          <p:cNvSpPr txBox="1"/>
          <p:nvPr/>
        </p:nvSpPr>
        <p:spPr>
          <a:xfrm>
            <a:off x="5624156" y="2258897"/>
            <a:ext cx="971122" cy="1062388"/>
          </a:xfrm>
          <a:prstGeom prst="roundRect">
            <a:avLst>
              <a:gd name="adj" fmla="val 2127"/>
            </a:avLst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lnSpc>
                <a:spcPct val="130000"/>
              </a:lnSpc>
              <a:buClrTx/>
              <a:buSzTx/>
              <a:buFontTx/>
            </a:pPr>
            <a:r>
              <a:rPr lang="zh-CN" altLang="en-US" sz="1200" dirty="0">
                <a:solidFill>
                  <a:srgbClr val="64646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商城装修</a:t>
            </a:r>
          </a:p>
          <a:p>
            <a:pPr lvl="0" algn="l">
              <a:lnSpc>
                <a:spcPct val="130000"/>
              </a:lnSpc>
              <a:buClrTx/>
              <a:buSzTx/>
              <a:buFontTx/>
            </a:pPr>
            <a:r>
              <a:rPr lang="zh-CN" altLang="en-US" sz="1200" dirty="0">
                <a:solidFill>
                  <a:srgbClr val="64646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运营规则</a:t>
            </a:r>
          </a:p>
          <a:p>
            <a:pPr lvl="0" algn="l">
              <a:lnSpc>
                <a:spcPct val="130000"/>
              </a:lnSpc>
              <a:buClrTx/>
              <a:buSzTx/>
              <a:buFontTx/>
            </a:pPr>
            <a:r>
              <a:rPr lang="zh-CN" altLang="en-US" sz="1200" dirty="0">
                <a:solidFill>
                  <a:srgbClr val="64646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营销玩法</a:t>
            </a:r>
          </a:p>
          <a:p>
            <a:pPr lvl="0" algn="l">
              <a:lnSpc>
                <a:spcPct val="130000"/>
              </a:lnSpc>
              <a:buClrTx/>
              <a:buSzTx/>
              <a:buFontTx/>
            </a:pPr>
            <a:r>
              <a:rPr lang="zh-CN" altLang="en-US" sz="1200" dirty="0">
                <a:solidFill>
                  <a:srgbClr val="64646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直播带货</a:t>
            </a:r>
          </a:p>
        </p:txBody>
      </p:sp>
      <p:sp>
        <p:nvSpPr>
          <p:cNvPr id="12" name="矩形: 圆角 12"/>
          <p:cNvSpPr txBox="1"/>
          <p:nvPr/>
        </p:nvSpPr>
        <p:spPr>
          <a:xfrm>
            <a:off x="6676894" y="1959882"/>
            <a:ext cx="971122" cy="279280"/>
          </a:xfrm>
          <a:prstGeom prst="roundRect">
            <a:avLst>
              <a:gd name="adj" fmla="val 2127"/>
            </a:avLst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1200" dirty="0">
                <a:solidFill>
                  <a:srgbClr val="64646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车销访销</a:t>
            </a:r>
          </a:p>
        </p:txBody>
      </p:sp>
      <p:sp>
        <p:nvSpPr>
          <p:cNvPr id="13" name="矩形: 圆角 12"/>
          <p:cNvSpPr txBox="1"/>
          <p:nvPr/>
        </p:nvSpPr>
        <p:spPr>
          <a:xfrm>
            <a:off x="7725687" y="1937595"/>
            <a:ext cx="971122" cy="279572"/>
          </a:xfrm>
          <a:prstGeom prst="roundRect">
            <a:avLst>
              <a:gd name="adj" fmla="val 2127"/>
            </a:avLst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1200" dirty="0">
                <a:solidFill>
                  <a:srgbClr val="64646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其他接单</a:t>
            </a:r>
          </a:p>
        </p:txBody>
      </p:sp>
      <p:sp>
        <p:nvSpPr>
          <p:cNvPr id="14" name="矩形: 圆角 12"/>
          <p:cNvSpPr txBox="1"/>
          <p:nvPr/>
        </p:nvSpPr>
        <p:spPr>
          <a:xfrm>
            <a:off x="8774480" y="1937595"/>
            <a:ext cx="1025219" cy="279572"/>
          </a:xfrm>
          <a:prstGeom prst="roundRect">
            <a:avLst>
              <a:gd name="adj" fmla="val 2127"/>
            </a:avLst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1200" dirty="0">
                <a:solidFill>
                  <a:srgbClr val="64646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B2B平台</a:t>
            </a:r>
          </a:p>
        </p:txBody>
      </p:sp>
      <p:sp>
        <p:nvSpPr>
          <p:cNvPr id="15" name="矩形: 圆角 12"/>
          <p:cNvSpPr txBox="1"/>
          <p:nvPr/>
        </p:nvSpPr>
        <p:spPr>
          <a:xfrm>
            <a:off x="8696960" y="2285365"/>
            <a:ext cx="1102995" cy="1063528"/>
          </a:xfrm>
          <a:prstGeom prst="roundRect">
            <a:avLst>
              <a:gd name="adj" fmla="val 2127"/>
            </a:avLst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lnSpc>
                <a:spcPct val="130000"/>
              </a:lnSpc>
              <a:buClrTx/>
              <a:buSzTx/>
              <a:buFontTx/>
            </a:pPr>
            <a:r>
              <a:rPr lang="zh-CN" altLang="en-US" sz="1200" dirty="0">
                <a:solidFill>
                  <a:srgbClr val="64646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1688/零售通</a:t>
            </a:r>
          </a:p>
          <a:p>
            <a:pPr lvl="0" algn="l">
              <a:lnSpc>
                <a:spcPct val="130000"/>
              </a:lnSpc>
              <a:buClrTx/>
              <a:buSzTx/>
              <a:buFontTx/>
            </a:pPr>
            <a:r>
              <a:rPr lang="zh-CN" altLang="en-US" sz="1200" dirty="0">
                <a:solidFill>
                  <a:srgbClr val="64646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客户获取</a:t>
            </a:r>
          </a:p>
          <a:p>
            <a:pPr lvl="0" algn="l">
              <a:lnSpc>
                <a:spcPct val="130000"/>
              </a:lnSpc>
              <a:buClrTx/>
              <a:buSzTx/>
              <a:buFontTx/>
            </a:pPr>
            <a:r>
              <a:rPr lang="zh-CN" altLang="en-US" sz="1200" dirty="0">
                <a:solidFill>
                  <a:srgbClr val="64646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订单同步</a:t>
            </a:r>
          </a:p>
          <a:p>
            <a:pPr lvl="0" algn="l">
              <a:lnSpc>
                <a:spcPct val="130000"/>
              </a:lnSpc>
              <a:buClrTx/>
              <a:buSzTx/>
              <a:buFontTx/>
            </a:pPr>
            <a:r>
              <a:rPr lang="zh-CN" altLang="en-US" sz="1200" dirty="0">
                <a:solidFill>
                  <a:srgbClr val="64646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订单处理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5662534" y="3331593"/>
            <a:ext cx="7339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批发</a:t>
            </a:r>
            <a:endParaRPr kumimoji="1" lang="en-US" altLang="zh-CN" sz="1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kumimoji="1"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中台</a:t>
            </a:r>
          </a:p>
        </p:txBody>
      </p:sp>
      <p:sp>
        <p:nvSpPr>
          <p:cNvPr id="17" name="矩形: 圆角 12"/>
          <p:cNvSpPr/>
          <p:nvPr/>
        </p:nvSpPr>
        <p:spPr>
          <a:xfrm>
            <a:off x="5624428" y="1465673"/>
            <a:ext cx="4172523" cy="447498"/>
          </a:xfrm>
          <a:prstGeom prst="roundRect">
            <a:avLst>
              <a:gd name="adj" fmla="val 2127"/>
            </a:avLst>
          </a:prstGeom>
          <a:solidFill>
            <a:srgbClr val="E6E7E8"/>
          </a:solidFill>
          <a:ln w="12700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1400" b="1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新商贸客户</a:t>
            </a:r>
            <a:r>
              <a: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—</a:t>
            </a:r>
            <a:r>
              <a:rPr lang="en-U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B2B</a:t>
            </a:r>
            <a:r>
              <a: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智慧营销</a:t>
            </a:r>
            <a:endParaRPr lang="en-US" altLang="zh-CN" sz="1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ctr"/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客户分析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Wingdings" panose="05000000000000000000"/>
              </a:rPr>
              <a:t>营销推广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Wingdings" panose="05000000000000000000"/>
              </a:rPr>
              <a:t>1V1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Wingdings" panose="05000000000000000000"/>
              </a:rPr>
              <a:t>营销推广分析</a:t>
            </a:r>
          </a:p>
        </p:txBody>
      </p:sp>
      <p:sp>
        <p:nvSpPr>
          <p:cNvPr id="18" name="矩形: 圆角 12"/>
          <p:cNvSpPr/>
          <p:nvPr/>
        </p:nvSpPr>
        <p:spPr>
          <a:xfrm>
            <a:off x="1482904" y="1465673"/>
            <a:ext cx="4034395" cy="447498"/>
          </a:xfrm>
          <a:prstGeom prst="roundRect">
            <a:avLst>
              <a:gd name="adj" fmla="val 2127"/>
            </a:avLst>
          </a:prstGeom>
          <a:solidFill>
            <a:srgbClr val="E6E7E8"/>
          </a:solidFill>
          <a:ln w="12700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1400" b="1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新零售会员</a:t>
            </a:r>
            <a:r>
              <a:rPr lang="en-US" altLang="zh-CN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—</a:t>
            </a:r>
            <a:r>
              <a:rPr lang="en-U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B2C</a:t>
            </a:r>
            <a:r>
              <a: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精准营销</a:t>
            </a:r>
            <a:endParaRPr lang="en-US" altLang="zh-CN" sz="1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ctr"/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Wingdings" panose="05000000000000000000"/>
              </a:rPr>
              <a:t>会员拉新会员留存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会员分析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Wingdings" panose="05000000000000000000"/>
              </a:rPr>
              <a:t>营销转化</a:t>
            </a:r>
          </a:p>
        </p:txBody>
      </p:sp>
      <p:sp>
        <p:nvSpPr>
          <p:cNvPr id="19" name="矩形: 圆角 12"/>
          <p:cNvSpPr txBox="1"/>
          <p:nvPr/>
        </p:nvSpPr>
        <p:spPr>
          <a:xfrm>
            <a:off x="7725687" y="2278025"/>
            <a:ext cx="971122" cy="1062388"/>
          </a:xfrm>
          <a:prstGeom prst="roundRect">
            <a:avLst>
              <a:gd name="adj" fmla="val 2127"/>
            </a:avLst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lnSpc>
                <a:spcPct val="130000"/>
              </a:lnSpc>
              <a:buClrTx/>
              <a:buSzTx/>
              <a:buFontTx/>
            </a:pPr>
            <a:r>
              <a:rPr lang="zh-CN" altLang="en-US" sz="1200" dirty="0">
                <a:solidFill>
                  <a:srgbClr val="64646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总部接单</a:t>
            </a:r>
          </a:p>
          <a:p>
            <a:pPr lvl="0" algn="l">
              <a:lnSpc>
                <a:spcPct val="130000"/>
              </a:lnSpc>
              <a:buClrTx/>
              <a:buSzTx/>
              <a:buFontTx/>
            </a:pPr>
            <a:r>
              <a:rPr lang="zh-CN" altLang="en-US" sz="1200" dirty="0">
                <a:solidFill>
                  <a:srgbClr val="64646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WEB开单</a:t>
            </a:r>
          </a:p>
          <a:p>
            <a:pPr lvl="0" algn="l">
              <a:lnSpc>
                <a:spcPct val="130000"/>
              </a:lnSpc>
              <a:buClrTx/>
              <a:buSzTx/>
              <a:buFontTx/>
            </a:pPr>
            <a:r>
              <a:rPr lang="zh-CN" altLang="en-US" sz="1200" dirty="0">
                <a:solidFill>
                  <a:srgbClr val="64646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门店接单</a:t>
            </a:r>
          </a:p>
          <a:p>
            <a:pPr lvl="0" algn="l">
              <a:lnSpc>
                <a:spcPct val="130000"/>
              </a:lnSpc>
              <a:buClrTx/>
              <a:buSzTx/>
              <a:buFontTx/>
            </a:pPr>
            <a:r>
              <a:rPr lang="zh-CN" altLang="en-US" sz="1200" dirty="0">
                <a:solidFill>
                  <a:srgbClr val="64646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PDA开单</a:t>
            </a:r>
          </a:p>
        </p:txBody>
      </p:sp>
      <p:sp>
        <p:nvSpPr>
          <p:cNvPr id="20" name="矩形: 圆角 12"/>
          <p:cNvSpPr txBox="1"/>
          <p:nvPr/>
        </p:nvSpPr>
        <p:spPr>
          <a:xfrm>
            <a:off x="6676894" y="2303074"/>
            <a:ext cx="971122" cy="1026828"/>
          </a:xfrm>
          <a:prstGeom prst="roundRect">
            <a:avLst>
              <a:gd name="adj" fmla="val 2127"/>
            </a:avLst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1200" dirty="0">
                <a:solidFill>
                  <a:srgbClr val="64646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访客建议</a:t>
            </a:r>
          </a:p>
          <a:p>
            <a:pPr lvl="0" algn="l">
              <a:buClrTx/>
              <a:buSzTx/>
              <a:buFontTx/>
            </a:pPr>
            <a:r>
              <a:rPr lang="zh-CN" altLang="en-US" sz="1200" dirty="0">
                <a:solidFill>
                  <a:srgbClr val="64646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路线管理</a:t>
            </a:r>
          </a:p>
          <a:p>
            <a:pPr lvl="0" algn="l">
              <a:buClrTx/>
              <a:buSzTx/>
              <a:buFontTx/>
            </a:pPr>
            <a:r>
              <a:rPr lang="zh-CN" altLang="en-US" sz="1200" dirty="0">
                <a:solidFill>
                  <a:srgbClr val="64646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移动面板</a:t>
            </a:r>
          </a:p>
          <a:p>
            <a:pPr lvl="0" algn="l">
              <a:buClrTx/>
              <a:buSzTx/>
              <a:buFontTx/>
            </a:pPr>
            <a:r>
              <a:rPr lang="zh-CN" altLang="en-US" sz="1200" dirty="0">
                <a:solidFill>
                  <a:srgbClr val="64646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智能推荐</a:t>
            </a:r>
          </a:p>
          <a:p>
            <a:pPr lvl="0" algn="l">
              <a:buClrTx/>
              <a:buSzTx/>
              <a:buFontTx/>
            </a:pPr>
            <a:r>
              <a:rPr lang="zh-CN" altLang="en-US" sz="1200" dirty="0">
                <a:solidFill>
                  <a:srgbClr val="64646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轨迹监控</a:t>
            </a:r>
          </a:p>
        </p:txBody>
      </p:sp>
      <p:sp>
        <p:nvSpPr>
          <p:cNvPr id="21" name="矩形: 圆角 12"/>
          <p:cNvSpPr/>
          <p:nvPr/>
        </p:nvSpPr>
        <p:spPr>
          <a:xfrm>
            <a:off x="1477977" y="3889441"/>
            <a:ext cx="8327086" cy="717098"/>
          </a:xfrm>
          <a:prstGeom prst="roundRect">
            <a:avLst>
              <a:gd name="adj" fmla="val 2127"/>
            </a:avLst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1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517334" y="4088922"/>
            <a:ext cx="12052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智能供应链</a:t>
            </a:r>
            <a:endParaRPr lang="en-US" altLang="zh-CN" sz="16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3" name="矩形: 圆角 12"/>
          <p:cNvSpPr/>
          <p:nvPr/>
        </p:nvSpPr>
        <p:spPr>
          <a:xfrm>
            <a:off x="1472614" y="4657658"/>
            <a:ext cx="8327086" cy="717098"/>
          </a:xfrm>
          <a:prstGeom prst="roundRect">
            <a:avLst>
              <a:gd name="adj" fmla="val 2127"/>
            </a:avLst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1400" dirty="0">
              <a:solidFill>
                <a:srgbClr val="FF0000"/>
              </a:solidFill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1458255" y="4692376"/>
            <a:ext cx="12195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智能财税</a:t>
            </a:r>
          </a:p>
          <a:p>
            <a:r>
              <a:rPr lang="zh-CN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智能财税</a:t>
            </a:r>
            <a:endParaRPr lang="en-US" altLang="zh-CN" sz="12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管理会计</a:t>
            </a:r>
          </a:p>
        </p:txBody>
      </p:sp>
      <p:sp>
        <p:nvSpPr>
          <p:cNvPr id="25" name="矩形: 圆角 12"/>
          <p:cNvSpPr/>
          <p:nvPr/>
        </p:nvSpPr>
        <p:spPr>
          <a:xfrm>
            <a:off x="2381778" y="4769342"/>
            <a:ext cx="3607305" cy="506409"/>
          </a:xfrm>
          <a:prstGeom prst="roundRect">
            <a:avLst>
              <a:gd name="adj" fmla="val 2127"/>
            </a:avLst>
          </a:prstGeom>
          <a:solidFill>
            <a:schemeClr val="bg1"/>
          </a:solidFill>
          <a:ln w="12700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财务会计、税务会计：自动化财税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ctr"/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发票 银行 薪资 资产 报销 总账 报表 税务</a:t>
            </a:r>
          </a:p>
        </p:txBody>
      </p:sp>
      <p:sp>
        <p:nvSpPr>
          <p:cNvPr id="26" name="矩形: 圆角 12"/>
          <p:cNvSpPr/>
          <p:nvPr/>
        </p:nvSpPr>
        <p:spPr>
          <a:xfrm>
            <a:off x="6061506" y="4763002"/>
            <a:ext cx="2746510" cy="506409"/>
          </a:xfrm>
          <a:prstGeom prst="roundRect">
            <a:avLst>
              <a:gd name="adj" fmla="val 2127"/>
            </a:avLst>
          </a:prstGeom>
          <a:solidFill>
            <a:schemeClr val="bg1"/>
          </a:solidFill>
          <a:ln w="12700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管理会计：数字化经营分析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ctr"/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人、财、货、客，经营决策分析</a:t>
            </a:r>
          </a:p>
        </p:txBody>
      </p:sp>
      <p:sp>
        <p:nvSpPr>
          <p:cNvPr id="27" name="矩形: 圆角 12"/>
          <p:cNvSpPr/>
          <p:nvPr/>
        </p:nvSpPr>
        <p:spPr>
          <a:xfrm>
            <a:off x="8896145" y="4763001"/>
            <a:ext cx="740135" cy="506409"/>
          </a:xfrm>
          <a:prstGeom prst="roundRect">
            <a:avLst>
              <a:gd name="adj" fmla="val 2127"/>
            </a:avLst>
          </a:prstGeom>
          <a:solidFill>
            <a:schemeClr val="bg1"/>
          </a:solidFill>
          <a:ln w="12700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1400" dirty="0">
                <a:solidFill>
                  <a:srgbClr val="81808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合伙人</a:t>
            </a:r>
            <a:endParaRPr lang="en-US" altLang="zh-CN" sz="1400" dirty="0">
              <a:solidFill>
                <a:srgbClr val="81808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ctr"/>
            <a:r>
              <a:rPr lang="zh-CN" altLang="en-US" sz="1400" dirty="0">
                <a:solidFill>
                  <a:srgbClr val="81808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管理</a:t>
            </a:r>
            <a:endParaRPr lang="en-US" altLang="zh-CN" sz="1400" dirty="0">
              <a:solidFill>
                <a:srgbClr val="81808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8" name="矩形: 圆角 12"/>
          <p:cNvSpPr/>
          <p:nvPr/>
        </p:nvSpPr>
        <p:spPr>
          <a:xfrm>
            <a:off x="1484184" y="1957834"/>
            <a:ext cx="1275693" cy="272406"/>
          </a:xfrm>
          <a:prstGeom prst="roundRect">
            <a:avLst>
              <a:gd name="adj" fmla="val 2127"/>
            </a:avLst>
          </a:prstGeom>
          <a:solidFill>
            <a:schemeClr val="bg1"/>
          </a:solidFill>
          <a:ln w="12700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1200" dirty="0">
                <a:solidFill>
                  <a:srgbClr val="6464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微商城</a:t>
            </a:r>
          </a:p>
        </p:txBody>
      </p:sp>
      <p:sp>
        <p:nvSpPr>
          <p:cNvPr id="29" name="矩形: 圆角 12"/>
          <p:cNvSpPr/>
          <p:nvPr/>
        </p:nvSpPr>
        <p:spPr>
          <a:xfrm>
            <a:off x="1482904" y="2238536"/>
            <a:ext cx="1275693" cy="1030514"/>
          </a:xfrm>
          <a:prstGeom prst="roundRect">
            <a:avLst>
              <a:gd name="adj" fmla="val 2127"/>
            </a:avLst>
          </a:prstGeom>
          <a:solidFill>
            <a:schemeClr val="bg1"/>
          </a:solidFill>
          <a:ln w="12700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1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矩形: 圆角 12"/>
          <p:cNvSpPr/>
          <p:nvPr/>
        </p:nvSpPr>
        <p:spPr>
          <a:xfrm>
            <a:off x="2840957" y="2004320"/>
            <a:ext cx="1069245" cy="220482"/>
          </a:xfrm>
          <a:prstGeom prst="roundRect">
            <a:avLst>
              <a:gd name="adj" fmla="val 2127"/>
            </a:avLst>
          </a:prstGeom>
          <a:solidFill>
            <a:schemeClr val="bg1"/>
          </a:solidFill>
          <a:ln w="12700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1200" dirty="0">
                <a:solidFill>
                  <a:srgbClr val="6464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智慧门店</a:t>
            </a:r>
          </a:p>
        </p:txBody>
      </p:sp>
      <p:sp>
        <p:nvSpPr>
          <p:cNvPr id="31" name="矩形: 圆角 12"/>
          <p:cNvSpPr/>
          <p:nvPr/>
        </p:nvSpPr>
        <p:spPr>
          <a:xfrm>
            <a:off x="2840956" y="2246286"/>
            <a:ext cx="1330912" cy="1021624"/>
          </a:xfrm>
          <a:prstGeom prst="roundRect">
            <a:avLst>
              <a:gd name="adj" fmla="val 2127"/>
            </a:avLst>
          </a:prstGeom>
          <a:solidFill>
            <a:schemeClr val="bg1"/>
          </a:solidFill>
          <a:ln w="12700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1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矩形: 圆角 12"/>
          <p:cNvSpPr/>
          <p:nvPr/>
        </p:nvSpPr>
        <p:spPr>
          <a:xfrm>
            <a:off x="4252948" y="1969271"/>
            <a:ext cx="1268370" cy="286804"/>
          </a:xfrm>
          <a:prstGeom prst="roundRect">
            <a:avLst>
              <a:gd name="adj" fmla="val 2127"/>
            </a:avLst>
          </a:prstGeom>
          <a:solidFill>
            <a:schemeClr val="bg1"/>
          </a:solidFill>
          <a:ln w="12700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sz="1200" dirty="0">
                <a:solidFill>
                  <a:srgbClr val="6464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B2C/O2O</a:t>
            </a:r>
            <a:r>
              <a:rPr lang="zh-CN" altLang="en-US" sz="1200" dirty="0">
                <a:solidFill>
                  <a:srgbClr val="6464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平台</a:t>
            </a:r>
          </a:p>
        </p:txBody>
      </p:sp>
      <p:sp>
        <p:nvSpPr>
          <p:cNvPr id="33" name="矩形: 圆角 12"/>
          <p:cNvSpPr/>
          <p:nvPr/>
        </p:nvSpPr>
        <p:spPr>
          <a:xfrm>
            <a:off x="4252946" y="2269020"/>
            <a:ext cx="1268371" cy="996741"/>
          </a:xfrm>
          <a:prstGeom prst="roundRect">
            <a:avLst>
              <a:gd name="adj" fmla="val 2127"/>
            </a:avLst>
          </a:prstGeom>
          <a:solidFill>
            <a:schemeClr val="bg1"/>
          </a:solidFill>
          <a:ln w="12700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1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1687384" y="2244201"/>
            <a:ext cx="11979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rgbClr val="6464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店铺装修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1687384" y="2487641"/>
            <a:ext cx="11979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rgbClr val="6464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30+</a:t>
            </a:r>
            <a:r>
              <a:rPr lang="zh-CN" altLang="en-US" sz="1200" dirty="0">
                <a:solidFill>
                  <a:srgbClr val="6464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营销玩法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1687384" y="2746918"/>
            <a:ext cx="11979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rgbClr val="6464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直播带货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1458255" y="2984527"/>
            <a:ext cx="14734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rgbClr val="6464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线上线下统一经营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2991207" y="2240996"/>
            <a:ext cx="9711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rgbClr val="6464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软硬一体</a:t>
            </a:r>
            <a:endParaRPr lang="en-US" altLang="zh-CN" sz="1200" dirty="0">
              <a:solidFill>
                <a:srgbClr val="64646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2991207" y="2494484"/>
            <a:ext cx="8671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rgbClr val="6464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超级店长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2991207" y="2753761"/>
            <a:ext cx="10187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rgbClr val="6464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超级导购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2991207" y="3001496"/>
            <a:ext cx="11806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rgbClr val="6464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连锁加盟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4375847" y="2279413"/>
            <a:ext cx="9711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rgbClr val="6464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平台连接</a:t>
            </a:r>
            <a:endParaRPr lang="en-US" altLang="zh-CN" sz="1200" dirty="0">
              <a:solidFill>
                <a:srgbClr val="64646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4375847" y="2522853"/>
            <a:ext cx="11028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rgbClr val="6464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商品库存同步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4375848" y="2772082"/>
            <a:ext cx="10765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rgbClr val="6464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交易同步</a:t>
            </a:r>
          </a:p>
        </p:txBody>
      </p:sp>
      <p:sp>
        <p:nvSpPr>
          <p:cNvPr id="45" name="矩形: 圆角 12"/>
          <p:cNvSpPr/>
          <p:nvPr/>
        </p:nvSpPr>
        <p:spPr>
          <a:xfrm>
            <a:off x="3339404" y="3974639"/>
            <a:ext cx="847795" cy="234345"/>
          </a:xfrm>
          <a:prstGeom prst="roundRect">
            <a:avLst>
              <a:gd name="adj" fmla="val 2127"/>
            </a:avLst>
          </a:prstGeom>
          <a:solidFill>
            <a:schemeClr val="bg1"/>
          </a:solidFill>
          <a:ln w="12700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采购补货</a:t>
            </a:r>
          </a:p>
        </p:txBody>
      </p:sp>
      <p:sp>
        <p:nvSpPr>
          <p:cNvPr id="46" name="矩形: 圆角 12"/>
          <p:cNvSpPr/>
          <p:nvPr/>
        </p:nvSpPr>
        <p:spPr>
          <a:xfrm>
            <a:off x="4240446" y="3978905"/>
            <a:ext cx="947256" cy="230080"/>
          </a:xfrm>
          <a:prstGeom prst="roundRect">
            <a:avLst>
              <a:gd name="adj" fmla="val 2127"/>
            </a:avLst>
          </a:prstGeom>
          <a:solidFill>
            <a:schemeClr val="bg1"/>
          </a:solidFill>
          <a:ln w="12700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库存核算</a:t>
            </a:r>
          </a:p>
        </p:txBody>
      </p:sp>
      <p:sp>
        <p:nvSpPr>
          <p:cNvPr id="47" name="矩形: 圆角 12"/>
          <p:cNvSpPr/>
          <p:nvPr/>
        </p:nvSpPr>
        <p:spPr>
          <a:xfrm>
            <a:off x="5247144" y="3971750"/>
            <a:ext cx="974763" cy="234345"/>
          </a:xfrm>
          <a:prstGeom prst="roundRect">
            <a:avLst>
              <a:gd name="adj" fmla="val 2127"/>
            </a:avLst>
          </a:prstGeom>
          <a:solidFill>
            <a:schemeClr val="bg1"/>
          </a:solidFill>
          <a:ln w="12700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1200" dirty="0">
                <a:solidFill>
                  <a:srgbClr val="6464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仓储</a:t>
            </a:r>
            <a:r>
              <a:rPr lang="en-US" altLang="zh-CN" sz="1200" dirty="0">
                <a:solidFill>
                  <a:srgbClr val="6464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WMS</a:t>
            </a:r>
            <a:endParaRPr lang="zh-CN" altLang="en-US" sz="1200" dirty="0">
              <a:solidFill>
                <a:srgbClr val="64646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矩形: 圆角 12"/>
          <p:cNvSpPr/>
          <p:nvPr/>
        </p:nvSpPr>
        <p:spPr>
          <a:xfrm>
            <a:off x="6281349" y="3980199"/>
            <a:ext cx="847796" cy="234345"/>
          </a:xfrm>
          <a:prstGeom prst="roundRect">
            <a:avLst>
              <a:gd name="adj" fmla="val 2127"/>
            </a:avLst>
          </a:prstGeom>
          <a:solidFill>
            <a:schemeClr val="bg1"/>
          </a:solidFill>
          <a:ln w="12700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物流管理</a:t>
            </a:r>
          </a:p>
        </p:txBody>
      </p:sp>
      <p:sp>
        <p:nvSpPr>
          <p:cNvPr id="49" name="矩形: 圆角 12"/>
          <p:cNvSpPr/>
          <p:nvPr/>
        </p:nvSpPr>
        <p:spPr>
          <a:xfrm>
            <a:off x="7191630" y="3966199"/>
            <a:ext cx="953600" cy="249233"/>
          </a:xfrm>
          <a:prstGeom prst="roundRect">
            <a:avLst>
              <a:gd name="adj" fmla="val 2127"/>
            </a:avLst>
          </a:prstGeom>
          <a:solidFill>
            <a:schemeClr val="bg1"/>
          </a:solidFill>
          <a:ln w="12700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往来现金</a:t>
            </a:r>
          </a:p>
        </p:txBody>
      </p:sp>
      <p:sp>
        <p:nvSpPr>
          <p:cNvPr id="50" name="矩形: 圆角 12"/>
          <p:cNvSpPr/>
          <p:nvPr/>
        </p:nvSpPr>
        <p:spPr>
          <a:xfrm>
            <a:off x="1475800" y="5448381"/>
            <a:ext cx="8377936" cy="437040"/>
          </a:xfrm>
          <a:prstGeom prst="roundRect">
            <a:avLst>
              <a:gd name="adj" fmla="val 2127"/>
            </a:avLst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    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营销分析：商品分析、客户分析、会员分析   经营分析：人财货客、行业分析等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ctr"/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财务分析：资金分析、利润增长模型、合伙人制度</a:t>
            </a:r>
          </a:p>
        </p:txBody>
      </p:sp>
      <p:sp>
        <p:nvSpPr>
          <p:cNvPr id="51" name="矩形: 圆角 12"/>
          <p:cNvSpPr/>
          <p:nvPr/>
        </p:nvSpPr>
        <p:spPr>
          <a:xfrm>
            <a:off x="1475799" y="5946348"/>
            <a:ext cx="8323900" cy="584776"/>
          </a:xfrm>
          <a:prstGeom prst="roundRect">
            <a:avLst>
              <a:gd name="adj" fmla="val 2127"/>
            </a:avLst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 </a:t>
            </a: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T+Cloud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\T+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云主机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\T+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专属云等三款产品支持公有云和私有云</a:t>
            </a:r>
          </a:p>
        </p:txBody>
      </p:sp>
      <p:sp>
        <p:nvSpPr>
          <p:cNvPr id="52" name="文本框 51"/>
          <p:cNvSpPr txBox="1"/>
          <p:nvPr/>
        </p:nvSpPr>
        <p:spPr>
          <a:xfrm>
            <a:off x="1491245" y="5976294"/>
            <a:ext cx="6639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灵活</a:t>
            </a:r>
            <a:endParaRPr lang="en-US" altLang="zh-CN" sz="16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部署</a:t>
            </a:r>
          </a:p>
        </p:txBody>
      </p:sp>
      <p:sp>
        <p:nvSpPr>
          <p:cNvPr id="53" name="文本框 52"/>
          <p:cNvSpPr txBox="1"/>
          <p:nvPr/>
        </p:nvSpPr>
        <p:spPr>
          <a:xfrm>
            <a:off x="1461396" y="5448877"/>
            <a:ext cx="14703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数据智能</a:t>
            </a:r>
          </a:p>
        </p:txBody>
      </p:sp>
      <p:sp>
        <p:nvSpPr>
          <p:cNvPr id="54" name="矩形: 圆角 12"/>
          <p:cNvSpPr/>
          <p:nvPr/>
        </p:nvSpPr>
        <p:spPr>
          <a:xfrm>
            <a:off x="1493729" y="994130"/>
            <a:ext cx="10101169" cy="410197"/>
          </a:xfrm>
          <a:prstGeom prst="roundRect">
            <a:avLst>
              <a:gd name="adj" fmla="val 2127"/>
            </a:avLst>
          </a:pr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矩形: 圆角 12"/>
          <p:cNvSpPr/>
          <p:nvPr/>
        </p:nvSpPr>
        <p:spPr>
          <a:xfrm>
            <a:off x="2541699" y="1006179"/>
            <a:ext cx="1187910" cy="376381"/>
          </a:xfrm>
          <a:prstGeom prst="roundRect">
            <a:avLst>
              <a:gd name="adj" fmla="val 2127"/>
            </a:avLst>
          </a:prstGeom>
          <a:solidFill>
            <a:srgbClr val="E6E7E8"/>
          </a:solidFill>
          <a:ln w="12700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WEB</a:t>
            </a:r>
          </a:p>
        </p:txBody>
      </p:sp>
      <p:sp>
        <p:nvSpPr>
          <p:cNvPr id="56" name="矩形: 圆角 12"/>
          <p:cNvSpPr/>
          <p:nvPr/>
        </p:nvSpPr>
        <p:spPr>
          <a:xfrm>
            <a:off x="5747885" y="1018166"/>
            <a:ext cx="1294507" cy="352147"/>
          </a:xfrm>
          <a:prstGeom prst="roundRect">
            <a:avLst>
              <a:gd name="adj" fmla="val 2127"/>
            </a:avLst>
          </a:prstGeom>
          <a:solidFill>
            <a:srgbClr val="E6E7E8"/>
          </a:solidFill>
          <a:ln w="12700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lang="en-U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友空间</a:t>
            </a:r>
          </a:p>
        </p:txBody>
      </p:sp>
      <p:sp>
        <p:nvSpPr>
          <p:cNvPr id="57" name="矩形: 圆角 12"/>
          <p:cNvSpPr/>
          <p:nvPr/>
        </p:nvSpPr>
        <p:spPr>
          <a:xfrm>
            <a:off x="4156948" y="1030891"/>
            <a:ext cx="1151542" cy="352147"/>
          </a:xfrm>
          <a:prstGeom prst="roundRect">
            <a:avLst>
              <a:gd name="adj" fmla="val 2127"/>
            </a:avLst>
          </a:prstGeom>
          <a:solidFill>
            <a:srgbClr val="E6E7E8"/>
          </a:solidFill>
          <a:ln w="12700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lang="en-U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T+APP</a:t>
            </a:r>
          </a:p>
        </p:txBody>
      </p:sp>
      <p:sp>
        <p:nvSpPr>
          <p:cNvPr id="58" name="矩形: 圆角 12"/>
          <p:cNvSpPr/>
          <p:nvPr/>
        </p:nvSpPr>
        <p:spPr>
          <a:xfrm>
            <a:off x="7502086" y="1021330"/>
            <a:ext cx="1363240" cy="352147"/>
          </a:xfrm>
          <a:prstGeom prst="roundRect">
            <a:avLst>
              <a:gd name="adj" fmla="val 2127"/>
            </a:avLst>
          </a:prstGeom>
          <a:solidFill>
            <a:srgbClr val="E6E7E8"/>
          </a:solidFill>
          <a:ln w="12700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lang="en-U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公众号/小程序</a:t>
            </a:r>
          </a:p>
        </p:txBody>
      </p:sp>
      <p:sp>
        <p:nvSpPr>
          <p:cNvPr id="59" name="矩形: 圆角 12"/>
          <p:cNvSpPr/>
          <p:nvPr/>
        </p:nvSpPr>
        <p:spPr>
          <a:xfrm>
            <a:off x="9281885" y="1023198"/>
            <a:ext cx="1363240" cy="352147"/>
          </a:xfrm>
          <a:prstGeom prst="roundRect">
            <a:avLst>
              <a:gd name="adj" fmla="val 2127"/>
            </a:avLst>
          </a:prstGeom>
          <a:solidFill>
            <a:srgbClr val="E6E7E8"/>
          </a:solidFill>
          <a:ln w="12700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lang="en-U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第三方入口</a:t>
            </a:r>
          </a:p>
        </p:txBody>
      </p:sp>
      <p:sp>
        <p:nvSpPr>
          <p:cNvPr id="60" name="矩形: 圆角 12"/>
          <p:cNvSpPr/>
          <p:nvPr/>
        </p:nvSpPr>
        <p:spPr>
          <a:xfrm>
            <a:off x="10525144" y="3771056"/>
            <a:ext cx="469721" cy="2733491"/>
          </a:xfrm>
          <a:prstGeom prst="roundRect">
            <a:avLst>
              <a:gd name="adj" fmla="val 2127"/>
            </a:avLst>
          </a:prstGeom>
          <a:solidFill>
            <a:srgbClr val="E6E7E8"/>
          </a:solidFill>
          <a:ln>
            <a:noFill/>
          </a:ln>
          <a:effectLst/>
        </p:spPr>
        <p:txBody>
          <a:bodyPr vert="horz" wrap="none" lIns="91440" tIns="45720" rIns="91440" bIns="45720" numCol="1" rtlCol="0" anchor="ctr" anchorCtr="0" compatLnSpc="1">
            <a:noAutofit/>
          </a:bodyPr>
          <a:lstStyle/>
          <a:p>
            <a:pPr lvl="0" algn="ctr" fontAlgn="base">
              <a:buClrTx/>
              <a:buSzTx/>
              <a:buFontTx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O</a:t>
            </a:r>
          </a:p>
          <a:p>
            <a:pPr lvl="0" algn="ctr" fontAlgn="base">
              <a:buClrTx/>
              <a:buSzTx/>
              <a:buFontTx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</a:t>
            </a:r>
          </a:p>
          <a:p>
            <a:pPr lvl="0" algn="ctr" fontAlgn="base">
              <a:buClrTx/>
              <a:buSzTx/>
              <a:buFontTx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E</a:t>
            </a:r>
          </a:p>
          <a:p>
            <a:pPr lvl="0" algn="ctr" fontAlgn="base">
              <a:buClrTx/>
              <a:buSzTx/>
              <a:buFontTx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N</a:t>
            </a:r>
          </a:p>
          <a:p>
            <a:pPr lvl="0" algn="ctr" fontAlgn="base">
              <a:buClrTx/>
              <a:buSzTx/>
              <a:buFontTx/>
            </a:pP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lvl="0" algn="ctr" fontAlgn="base">
              <a:buClrTx/>
              <a:buSzTx/>
              <a:buFontTx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</a:t>
            </a:r>
          </a:p>
          <a:p>
            <a:pPr lvl="0" algn="ctr" fontAlgn="base">
              <a:buClrTx/>
              <a:buSzTx/>
              <a:buFontTx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</a:t>
            </a:r>
          </a:p>
          <a:p>
            <a:pPr lvl="0" algn="ctr" fontAlgn="base">
              <a:buClrTx/>
              <a:buSzTx/>
              <a:buFontTx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</a:t>
            </a:r>
          </a:p>
          <a:p>
            <a:pPr lvl="0" algn="ctr" fontAlgn="base">
              <a:buClrTx/>
              <a:buSzTx/>
              <a:buFontTx/>
            </a:pP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1" name="矩形: 圆角 12"/>
          <p:cNvSpPr/>
          <p:nvPr/>
        </p:nvSpPr>
        <p:spPr>
          <a:xfrm>
            <a:off x="9977367" y="3771057"/>
            <a:ext cx="469721" cy="2733490"/>
          </a:xfrm>
          <a:prstGeom prst="roundRect">
            <a:avLst>
              <a:gd name="adj" fmla="val 2127"/>
            </a:avLst>
          </a:prstGeom>
          <a:solidFill>
            <a:srgbClr val="E6E7E8"/>
          </a:solidFill>
          <a:ln>
            <a:noFill/>
          </a:ln>
          <a:effectLst/>
        </p:spPr>
        <p:txBody>
          <a:bodyPr vert="horz" wrap="none" lIns="91440" tIns="45720" rIns="91440" bIns="45720" numCol="1" rtlCol="0" anchor="ctr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低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代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码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台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9889490" y="3322955"/>
            <a:ext cx="1706245" cy="326580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3" name="矩形: 圆角 12"/>
          <p:cNvSpPr/>
          <p:nvPr/>
        </p:nvSpPr>
        <p:spPr>
          <a:xfrm>
            <a:off x="11072921" y="3771056"/>
            <a:ext cx="469721" cy="2733492"/>
          </a:xfrm>
          <a:prstGeom prst="roundRect">
            <a:avLst>
              <a:gd name="adj" fmla="val 2127"/>
            </a:avLst>
          </a:prstGeom>
          <a:solidFill>
            <a:srgbClr val="E6E7E8"/>
          </a:solidFill>
          <a:ln>
            <a:noFill/>
          </a:ln>
          <a:effectLst/>
        </p:spPr>
        <p:txBody>
          <a:bodyPr vert="horz" wrap="none" lIns="91440" tIns="45720" rIns="91440" bIns="45720" numCol="1" rtlCol="0" anchor="ctr" anchorCtr="0" compatLnSpc="1">
            <a:noAutofit/>
          </a:bodyPr>
          <a:lstStyle/>
          <a:p>
            <a:pPr lvl="0" algn="ctr" fontAlgn="base">
              <a:buClrTx/>
              <a:buSzTx/>
              <a:buFontTx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可</a:t>
            </a:r>
          </a:p>
          <a:p>
            <a:pPr lvl="0" algn="ctr" fontAlgn="base">
              <a:buClrTx/>
              <a:buSzTx/>
              <a:buFontTx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嵌</a:t>
            </a:r>
          </a:p>
          <a:p>
            <a:pPr lvl="0" algn="ctr" fontAlgn="base">
              <a:buClrTx/>
              <a:buSzTx/>
              <a:buFontTx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入</a:t>
            </a:r>
          </a:p>
          <a:p>
            <a:pPr lvl="0" algn="ctr" fontAlgn="base">
              <a:buClrTx/>
              <a:buSzTx/>
              <a:buFontTx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式</a:t>
            </a:r>
          </a:p>
          <a:p>
            <a:pPr lvl="0" algn="ctr" fontAlgn="base">
              <a:buClrTx/>
              <a:buSzTx/>
              <a:buFontTx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前</a:t>
            </a:r>
          </a:p>
          <a:p>
            <a:pPr lvl="0" algn="ctr" fontAlgn="base">
              <a:buClrTx/>
              <a:buSzTx/>
              <a:buFontTx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端</a:t>
            </a:r>
          </a:p>
          <a:p>
            <a:pPr lvl="0" algn="ctr" fontAlgn="base">
              <a:buClrTx/>
              <a:buSzTx/>
              <a:buFontTx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服</a:t>
            </a:r>
          </a:p>
          <a:p>
            <a:pPr lvl="0" algn="ctr" fontAlgn="base">
              <a:buClrTx/>
              <a:buSzTx/>
              <a:buFontTx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务</a:t>
            </a:r>
          </a:p>
        </p:txBody>
      </p:sp>
      <p:sp>
        <p:nvSpPr>
          <p:cNvPr id="64" name="矩形: 圆角 12"/>
          <p:cNvSpPr/>
          <p:nvPr/>
        </p:nvSpPr>
        <p:spPr>
          <a:xfrm>
            <a:off x="9909175" y="1464945"/>
            <a:ext cx="1679575" cy="1817370"/>
          </a:xfrm>
          <a:prstGeom prst="roundRect">
            <a:avLst>
              <a:gd name="adj" fmla="val 2127"/>
            </a:avLst>
          </a:pr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lvl="0" algn="ctr">
              <a:buClrTx/>
              <a:buSzTx/>
              <a:buFontTx/>
            </a:pPr>
            <a:endParaRPr lang="en-US" altLang="zh-CN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lvl="0" algn="ctr">
              <a:buClrTx/>
              <a:buSzTx/>
              <a:buFontTx/>
            </a:pPr>
            <a:r>
              <a:rPr lang="en-US" altLang="zh-CN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集成与被集成</a:t>
            </a:r>
            <a:endParaRPr lang="en-US" altLang="zh-CN" sz="16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lvl="0" algn="ctr">
              <a:buClrTx/>
              <a:buSzTx/>
              <a:buFontTx/>
            </a:pPr>
            <a:endParaRPr lang="en-US" altLang="zh-CN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lvl="0" algn="ctr">
              <a:buClrTx/>
              <a:buSzTx/>
              <a:buFontTx/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应用商店</a:t>
            </a:r>
          </a:p>
          <a:p>
            <a:pPr lvl="0" algn="ctr">
              <a:buClrTx/>
              <a:buSzTx/>
              <a:buFontTx/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硬件商店</a:t>
            </a:r>
          </a:p>
          <a:p>
            <a:pPr lvl="0" algn="ctr">
              <a:buClrTx/>
              <a:buSzTx/>
              <a:buFontTx/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服务商店</a:t>
            </a:r>
          </a:p>
        </p:txBody>
      </p:sp>
      <p:sp>
        <p:nvSpPr>
          <p:cNvPr id="65" name="矩形: 圆角 12"/>
          <p:cNvSpPr/>
          <p:nvPr/>
        </p:nvSpPr>
        <p:spPr>
          <a:xfrm>
            <a:off x="9987971" y="3398010"/>
            <a:ext cx="1554671" cy="312637"/>
          </a:xfrm>
          <a:prstGeom prst="roundRect">
            <a:avLst>
              <a:gd name="adj" fmla="val 2127"/>
            </a:avLst>
          </a:prstGeom>
          <a:solidFill>
            <a:srgbClr val="E6E7E8"/>
          </a:solidFill>
          <a:ln>
            <a:noFill/>
          </a:ln>
          <a:effectLst/>
        </p:spPr>
        <p:txBody>
          <a:bodyPr vert="horz" wrap="none" lIns="91440" tIns="45720" rIns="91440" bIns="45720" numCol="1" rtlCol="0" anchor="ctr" anchorCtr="0" compatLnSpc="1">
            <a:noAutofit/>
          </a:bodyPr>
          <a:lstStyle/>
          <a:p>
            <a:pPr lvl="0" algn="ctr" fontAlgn="base">
              <a:buClrTx/>
              <a:buSzTx/>
              <a:buFontTx/>
            </a:pPr>
            <a:r>
              <a:rPr lang="zh-CN" altLang="en-US" sz="1600" b="1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开放平台</a:t>
            </a:r>
          </a:p>
        </p:txBody>
      </p:sp>
      <p:sp>
        <p:nvSpPr>
          <p:cNvPr id="66" name="矩形: 圆角 12"/>
          <p:cNvSpPr/>
          <p:nvPr/>
        </p:nvSpPr>
        <p:spPr>
          <a:xfrm>
            <a:off x="8222792" y="3976808"/>
            <a:ext cx="974763" cy="244643"/>
          </a:xfrm>
          <a:prstGeom prst="roundRect">
            <a:avLst>
              <a:gd name="adj" fmla="val 2127"/>
            </a:avLst>
          </a:prstGeom>
          <a:solidFill>
            <a:schemeClr val="bg1"/>
          </a:solidFill>
          <a:ln w="12700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1200" dirty="0">
                <a:solidFill>
                  <a:srgbClr val="6464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组装拆卸</a:t>
            </a:r>
          </a:p>
        </p:txBody>
      </p:sp>
      <p:sp>
        <p:nvSpPr>
          <p:cNvPr id="67" name="矩形: 圆角 12"/>
          <p:cNvSpPr/>
          <p:nvPr/>
        </p:nvSpPr>
        <p:spPr>
          <a:xfrm>
            <a:off x="10008235" y="1600835"/>
            <a:ext cx="1494790" cy="312420"/>
          </a:xfrm>
          <a:prstGeom prst="roundRect">
            <a:avLst>
              <a:gd name="adj" fmla="val 2127"/>
            </a:avLst>
          </a:prstGeom>
          <a:solidFill>
            <a:srgbClr val="E6E7E8"/>
          </a:solidFill>
          <a:ln>
            <a:noFill/>
          </a:ln>
          <a:effectLst/>
        </p:spPr>
        <p:txBody>
          <a:bodyPr vert="horz" wrap="none" lIns="91440" tIns="45720" rIns="91440" bIns="45720" numCol="1" rtlCol="0" anchor="ctr" anchorCtr="0" compatLnSpc="1">
            <a:noAutofit/>
          </a:bodyPr>
          <a:lstStyle/>
          <a:p>
            <a:pPr lvl="0" algn="ctr" fontAlgn="base">
              <a:buClrTx/>
              <a:buSzTx/>
              <a:buFontTx/>
            </a:pPr>
            <a:r>
              <a:rPr lang="zh-CN" altLang="en-US" sz="1600" b="1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生态服务</a:t>
            </a:r>
          </a:p>
        </p:txBody>
      </p:sp>
      <p:sp>
        <p:nvSpPr>
          <p:cNvPr id="68" name="文本框 67"/>
          <p:cNvSpPr txBox="1"/>
          <p:nvPr/>
        </p:nvSpPr>
        <p:spPr>
          <a:xfrm>
            <a:off x="5040204" y="4279329"/>
            <a:ext cx="310502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交易实时化</a:t>
            </a:r>
            <a:r>
              <a:rPr lang="en-U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</a:t>
            </a:r>
            <a:r>
              <a: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核算自动化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400" dirty="0">
                <a:solidFill>
                  <a:srgbClr val="FF0000"/>
                </a:solidFill>
              </a:rPr>
              <a:t>经销商业务五大关键环节</a:t>
            </a:r>
            <a:endParaRPr lang="zh-CN" altLang="en-US" dirty="0"/>
          </a:p>
        </p:txBody>
      </p:sp>
      <p:sp>
        <p:nvSpPr>
          <p:cNvPr id="43" name="椭圆 42"/>
          <p:cNvSpPr/>
          <p:nvPr/>
        </p:nvSpPr>
        <p:spPr>
          <a:xfrm>
            <a:off x="1679510" y="1300185"/>
            <a:ext cx="1207391" cy="1094007"/>
          </a:xfrm>
          <a:prstGeom prst="ellipse">
            <a:avLst/>
          </a:prstGeom>
          <a:noFill/>
          <a:ln w="2540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865" b="1" dirty="0">
                <a:solidFill>
                  <a:schemeClr val="tx1"/>
                </a:solidFill>
                <a:ea typeface="微软雅黑" panose="020B0503020204020204" pitchFamily="34" charset="-122"/>
              </a:rPr>
              <a:t>访店管理</a:t>
            </a:r>
          </a:p>
        </p:txBody>
      </p:sp>
      <p:sp>
        <p:nvSpPr>
          <p:cNvPr id="44" name="椭圆 43"/>
          <p:cNvSpPr/>
          <p:nvPr/>
        </p:nvSpPr>
        <p:spPr>
          <a:xfrm>
            <a:off x="3766749" y="1300185"/>
            <a:ext cx="1207391" cy="1094007"/>
          </a:xfrm>
          <a:prstGeom prst="ellipse">
            <a:avLst/>
          </a:prstGeom>
          <a:noFill/>
          <a:ln w="2540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865" b="1" dirty="0">
                <a:solidFill>
                  <a:schemeClr val="tx1"/>
                </a:solidFill>
                <a:ea typeface="微软雅黑" panose="020B0503020204020204" pitchFamily="34" charset="-122"/>
              </a:rPr>
              <a:t>交易管理</a:t>
            </a:r>
          </a:p>
        </p:txBody>
      </p:sp>
      <p:sp>
        <p:nvSpPr>
          <p:cNvPr id="45" name="椭圆 44"/>
          <p:cNvSpPr/>
          <p:nvPr/>
        </p:nvSpPr>
        <p:spPr>
          <a:xfrm>
            <a:off x="5853987" y="1300185"/>
            <a:ext cx="1207391" cy="1094007"/>
          </a:xfrm>
          <a:prstGeom prst="ellipse">
            <a:avLst/>
          </a:prstGeom>
          <a:noFill/>
          <a:ln w="2540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865" b="1" dirty="0">
                <a:solidFill>
                  <a:schemeClr val="tx1"/>
                </a:solidFill>
                <a:ea typeface="微软雅黑" panose="020B0503020204020204" pitchFamily="34" charset="-122"/>
              </a:rPr>
              <a:t>仓储配送</a:t>
            </a:r>
          </a:p>
        </p:txBody>
      </p:sp>
      <p:sp>
        <p:nvSpPr>
          <p:cNvPr id="46" name="椭圆 45"/>
          <p:cNvSpPr/>
          <p:nvPr/>
        </p:nvSpPr>
        <p:spPr>
          <a:xfrm>
            <a:off x="7941226" y="1300185"/>
            <a:ext cx="1207391" cy="1094007"/>
          </a:xfrm>
          <a:prstGeom prst="ellipse">
            <a:avLst/>
          </a:prstGeom>
          <a:noFill/>
          <a:ln w="2540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865" b="1" dirty="0">
                <a:solidFill>
                  <a:schemeClr val="tx1"/>
                </a:solidFill>
                <a:ea typeface="微软雅黑" panose="020B0503020204020204" pitchFamily="34" charset="-122"/>
              </a:rPr>
              <a:t>费用管理</a:t>
            </a:r>
          </a:p>
        </p:txBody>
      </p:sp>
      <p:sp>
        <p:nvSpPr>
          <p:cNvPr id="47" name="椭圆 46"/>
          <p:cNvSpPr/>
          <p:nvPr/>
        </p:nvSpPr>
        <p:spPr>
          <a:xfrm>
            <a:off x="10028465" y="1300185"/>
            <a:ext cx="1207391" cy="1094007"/>
          </a:xfrm>
          <a:prstGeom prst="ellipse">
            <a:avLst/>
          </a:prstGeom>
          <a:noFill/>
          <a:ln w="2540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865" b="1" dirty="0">
                <a:solidFill>
                  <a:schemeClr val="tx1"/>
                </a:solidFill>
                <a:ea typeface="微软雅黑" panose="020B0503020204020204" pitchFamily="34" charset="-122"/>
              </a:rPr>
              <a:t>检查反馈</a:t>
            </a:r>
          </a:p>
        </p:txBody>
      </p:sp>
      <p:cxnSp>
        <p:nvCxnSpPr>
          <p:cNvPr id="48" name="直接连接符 47"/>
          <p:cNvCxnSpPr>
            <a:stCxn id="43" idx="6"/>
            <a:endCxn id="44" idx="2"/>
          </p:cNvCxnSpPr>
          <p:nvPr/>
        </p:nvCxnSpPr>
        <p:spPr>
          <a:xfrm>
            <a:off x="2886900" y="1847188"/>
            <a:ext cx="879848" cy="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>
            <a:stCxn id="46" idx="6"/>
            <a:endCxn id="47" idx="2"/>
          </p:cNvCxnSpPr>
          <p:nvPr/>
        </p:nvCxnSpPr>
        <p:spPr>
          <a:xfrm>
            <a:off x="9148616" y="1847188"/>
            <a:ext cx="879848" cy="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/>
          <p:cNvCxnSpPr>
            <a:stCxn id="45" idx="6"/>
            <a:endCxn id="46" idx="2"/>
          </p:cNvCxnSpPr>
          <p:nvPr/>
        </p:nvCxnSpPr>
        <p:spPr>
          <a:xfrm>
            <a:off x="7061377" y="1847188"/>
            <a:ext cx="879848" cy="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连接符 50"/>
          <p:cNvCxnSpPr>
            <a:stCxn id="44" idx="6"/>
            <a:endCxn id="45" idx="2"/>
          </p:cNvCxnSpPr>
          <p:nvPr/>
        </p:nvCxnSpPr>
        <p:spPr>
          <a:xfrm>
            <a:off x="4974139" y="1847188"/>
            <a:ext cx="879848" cy="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矩形 51"/>
          <p:cNvSpPr/>
          <p:nvPr/>
        </p:nvSpPr>
        <p:spPr>
          <a:xfrm>
            <a:off x="1088981" y="2623628"/>
            <a:ext cx="2012296" cy="580008"/>
          </a:xfrm>
          <a:prstGeom prst="rect">
            <a:avLst/>
          </a:prstGeom>
          <a:noFill/>
          <a:ln w="952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dirty="0">
                <a:solidFill>
                  <a:schemeClr val="tx1"/>
                </a:solidFill>
                <a:ea typeface="微软雅黑" panose="020B0503020204020204" pitchFamily="34" charset="-122"/>
              </a:rPr>
              <a:t>业务员对终端的拜访及维护</a:t>
            </a:r>
          </a:p>
        </p:txBody>
      </p:sp>
      <p:sp>
        <p:nvSpPr>
          <p:cNvPr id="54" name="矩形 53"/>
          <p:cNvSpPr/>
          <p:nvPr/>
        </p:nvSpPr>
        <p:spPr>
          <a:xfrm>
            <a:off x="3184139" y="2623628"/>
            <a:ext cx="2265250" cy="580008"/>
          </a:xfrm>
          <a:prstGeom prst="rect">
            <a:avLst/>
          </a:prstGeom>
          <a:noFill/>
          <a:ln w="952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dirty="0">
                <a:solidFill>
                  <a:schemeClr val="tx1"/>
                </a:solidFill>
                <a:ea typeface="微软雅黑" panose="020B0503020204020204" pitchFamily="34" charset="-122"/>
              </a:rPr>
              <a:t>经销商与二批、终端之间的交易协同</a:t>
            </a:r>
          </a:p>
        </p:txBody>
      </p:sp>
      <p:sp>
        <p:nvSpPr>
          <p:cNvPr id="56" name="矩形 55"/>
          <p:cNvSpPr/>
          <p:nvPr/>
        </p:nvSpPr>
        <p:spPr>
          <a:xfrm>
            <a:off x="5557407" y="2623628"/>
            <a:ext cx="1977533" cy="580008"/>
          </a:xfrm>
          <a:prstGeom prst="rect">
            <a:avLst/>
          </a:prstGeom>
          <a:noFill/>
          <a:ln w="952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dirty="0">
                <a:solidFill>
                  <a:schemeClr val="tx1"/>
                </a:solidFill>
                <a:ea typeface="微软雅黑" panose="020B0503020204020204" pitchFamily="34" charset="-122"/>
              </a:rPr>
              <a:t>仓储拣货及配送</a:t>
            </a:r>
          </a:p>
          <a:p>
            <a:pPr algn="ctr"/>
            <a:endParaRPr lang="zh-CN" altLang="en-US" sz="1200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7649572" y="2623628"/>
            <a:ext cx="2012296" cy="580008"/>
          </a:xfrm>
          <a:prstGeom prst="rect">
            <a:avLst/>
          </a:prstGeom>
          <a:noFill/>
          <a:ln w="952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dirty="0">
                <a:solidFill>
                  <a:schemeClr val="tx1"/>
                </a:solidFill>
                <a:ea typeface="微软雅黑" panose="020B0503020204020204" pitchFamily="34" charset="-122"/>
              </a:rPr>
              <a:t>费用预算及方案，费用协议签署，费用执行监督</a:t>
            </a:r>
          </a:p>
        </p:txBody>
      </p:sp>
      <p:sp>
        <p:nvSpPr>
          <p:cNvPr id="60" name="矩形 59"/>
          <p:cNvSpPr/>
          <p:nvPr/>
        </p:nvSpPr>
        <p:spPr>
          <a:xfrm>
            <a:off x="9741736" y="2623628"/>
            <a:ext cx="2012296" cy="580008"/>
          </a:xfrm>
          <a:prstGeom prst="rect">
            <a:avLst/>
          </a:prstGeom>
          <a:noFill/>
          <a:ln w="952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dirty="0">
                <a:solidFill>
                  <a:schemeClr val="tx1"/>
                </a:solidFill>
                <a:ea typeface="微软雅黑" panose="020B0503020204020204" pitchFamily="34" charset="-122"/>
              </a:rPr>
              <a:t>以数据洞察业务状况、优化绩效模式</a:t>
            </a:r>
          </a:p>
        </p:txBody>
      </p:sp>
      <p:sp>
        <p:nvSpPr>
          <p:cNvPr id="62" name="矩形 61"/>
          <p:cNvSpPr/>
          <p:nvPr/>
        </p:nvSpPr>
        <p:spPr>
          <a:xfrm>
            <a:off x="284083" y="2625593"/>
            <a:ext cx="686540" cy="58000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dirty="0">
                <a:solidFill>
                  <a:schemeClr val="tx1"/>
                </a:solidFill>
                <a:ea typeface="微软雅黑" panose="020B0503020204020204" pitchFamily="34" charset="-122"/>
              </a:rPr>
              <a:t>场景</a:t>
            </a:r>
            <a:endParaRPr lang="en-US" altLang="zh-CN" sz="1200" dirty="0">
              <a:solidFill>
                <a:schemeClr val="tx1"/>
              </a:solidFill>
              <a:ea typeface="微软雅黑" panose="020B0503020204020204" pitchFamily="34" charset="-122"/>
            </a:endParaRPr>
          </a:p>
          <a:p>
            <a:pPr algn="ctr"/>
            <a:r>
              <a:rPr lang="zh-CN" altLang="en-US" sz="1200" dirty="0">
                <a:solidFill>
                  <a:schemeClr val="tx1"/>
                </a:solidFill>
                <a:ea typeface="微软雅黑" panose="020B0503020204020204" pitchFamily="34" charset="-122"/>
              </a:rPr>
              <a:t>定义</a:t>
            </a:r>
          </a:p>
        </p:txBody>
      </p:sp>
      <p:sp>
        <p:nvSpPr>
          <p:cNvPr id="65" name="矩形 64"/>
          <p:cNvSpPr/>
          <p:nvPr/>
        </p:nvSpPr>
        <p:spPr>
          <a:xfrm>
            <a:off x="284083" y="3301286"/>
            <a:ext cx="686540" cy="1264136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dirty="0">
                <a:solidFill>
                  <a:schemeClr val="tx1"/>
                </a:solidFill>
                <a:ea typeface="微软雅黑" panose="020B0503020204020204" pitchFamily="34" charset="-122"/>
              </a:rPr>
              <a:t>管理</a:t>
            </a:r>
            <a:endParaRPr lang="en-US" altLang="zh-CN" sz="1200" dirty="0">
              <a:solidFill>
                <a:schemeClr val="tx1"/>
              </a:solidFill>
              <a:ea typeface="微软雅黑" panose="020B0503020204020204" pitchFamily="34" charset="-122"/>
            </a:endParaRPr>
          </a:p>
          <a:p>
            <a:pPr algn="ctr"/>
            <a:r>
              <a:rPr lang="zh-CN" altLang="en-US" sz="1200" dirty="0">
                <a:solidFill>
                  <a:schemeClr val="tx1"/>
                </a:solidFill>
                <a:ea typeface="微软雅黑" panose="020B0503020204020204" pitchFamily="34" charset="-122"/>
              </a:rPr>
              <a:t>诉求</a:t>
            </a:r>
          </a:p>
        </p:txBody>
      </p:sp>
      <p:sp>
        <p:nvSpPr>
          <p:cNvPr id="66" name="矩形 65"/>
          <p:cNvSpPr/>
          <p:nvPr/>
        </p:nvSpPr>
        <p:spPr>
          <a:xfrm>
            <a:off x="284083" y="4657733"/>
            <a:ext cx="686540" cy="126413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dirty="0">
                <a:solidFill>
                  <a:schemeClr val="tx1"/>
                </a:solidFill>
                <a:ea typeface="微软雅黑" panose="020B0503020204020204" pitchFamily="34" charset="-122"/>
              </a:rPr>
              <a:t>解决</a:t>
            </a:r>
            <a:endParaRPr lang="en-US" altLang="zh-CN" sz="1200" dirty="0">
              <a:solidFill>
                <a:schemeClr val="tx1"/>
              </a:solidFill>
              <a:ea typeface="微软雅黑" panose="020B0503020204020204" pitchFamily="34" charset="-122"/>
            </a:endParaRPr>
          </a:p>
          <a:p>
            <a:pPr algn="ctr"/>
            <a:r>
              <a:rPr lang="zh-CN" altLang="en-US" sz="1200" dirty="0">
                <a:solidFill>
                  <a:schemeClr val="tx1"/>
                </a:solidFill>
                <a:ea typeface="微软雅黑" panose="020B0503020204020204" pitchFamily="34" charset="-122"/>
              </a:rPr>
              <a:t>方案</a:t>
            </a:r>
          </a:p>
        </p:txBody>
      </p:sp>
      <p:sp>
        <p:nvSpPr>
          <p:cNvPr id="71" name="矩形 70"/>
          <p:cNvSpPr/>
          <p:nvPr/>
        </p:nvSpPr>
        <p:spPr>
          <a:xfrm>
            <a:off x="1088981" y="4657733"/>
            <a:ext cx="2012296" cy="1264136"/>
          </a:xfrm>
          <a:prstGeom prst="rect">
            <a:avLst/>
          </a:prstGeom>
          <a:noFill/>
          <a:ln w="952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chemeClr val="tx1"/>
                </a:solidFill>
                <a:ea typeface="微软雅黑" panose="020B0503020204020204" pitchFamily="34" charset="-122"/>
              </a:rPr>
              <a:t>拜访计划</a:t>
            </a:r>
            <a:endParaRPr lang="en-US" altLang="zh-CN" sz="1200" dirty="0">
              <a:solidFill>
                <a:schemeClr val="tx1"/>
              </a:solidFill>
              <a:ea typeface="微软雅黑" panose="020B0503020204020204" pitchFamily="34" charset="-122"/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chemeClr val="tx1"/>
                </a:solidFill>
                <a:ea typeface="微软雅黑" panose="020B0503020204020204" pitchFamily="34" charset="-122"/>
              </a:rPr>
              <a:t>线路规划、移动下单</a:t>
            </a:r>
            <a:endParaRPr lang="en-US" altLang="zh-CN" sz="1200" dirty="0">
              <a:solidFill>
                <a:schemeClr val="tx1"/>
              </a:solidFill>
              <a:ea typeface="微软雅黑" panose="020B0503020204020204" pitchFamily="34" charset="-122"/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chemeClr val="tx1"/>
                </a:solidFill>
                <a:ea typeface="微软雅黑" panose="020B0503020204020204" pitchFamily="34" charset="-122"/>
              </a:rPr>
              <a:t>业务员工作台，标准化作业</a:t>
            </a:r>
            <a:endParaRPr lang="en-US" altLang="zh-CN" sz="1200" dirty="0">
              <a:solidFill>
                <a:schemeClr val="tx1"/>
              </a:solidFill>
              <a:ea typeface="微软雅黑" panose="020B0503020204020204" pitchFamily="34" charset="-122"/>
            </a:endParaRPr>
          </a:p>
          <a:p>
            <a:pPr algn="ctr"/>
            <a:endParaRPr lang="zh-CN" altLang="en-US" sz="1200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sp>
        <p:nvSpPr>
          <p:cNvPr id="72" name="矩形 71"/>
          <p:cNvSpPr/>
          <p:nvPr/>
        </p:nvSpPr>
        <p:spPr>
          <a:xfrm>
            <a:off x="3179649" y="4657733"/>
            <a:ext cx="2286052" cy="1264133"/>
          </a:xfrm>
          <a:prstGeom prst="rect">
            <a:avLst/>
          </a:prstGeom>
          <a:noFill/>
          <a:ln w="952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chemeClr val="tx1"/>
                </a:solidFill>
                <a:ea typeface="微软雅黑" panose="020B0503020204020204" pitchFamily="34" charset="-122"/>
              </a:rPr>
              <a:t>订货商城、移动下单</a:t>
            </a:r>
            <a:endParaRPr lang="en-US" altLang="zh-CN" sz="1200" dirty="0">
              <a:solidFill>
                <a:schemeClr val="tx1"/>
              </a:solidFill>
              <a:ea typeface="微软雅黑" panose="020B0503020204020204" pitchFamily="34" charset="-122"/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chemeClr val="tx1"/>
                </a:solidFill>
                <a:ea typeface="微软雅黑" panose="020B0503020204020204" pitchFamily="34" charset="-122"/>
              </a:rPr>
              <a:t>客户价格本及促销</a:t>
            </a:r>
            <a:endParaRPr lang="en-US" altLang="zh-CN" sz="1200" dirty="0">
              <a:solidFill>
                <a:schemeClr val="tx1"/>
              </a:solidFill>
              <a:ea typeface="微软雅黑" panose="020B0503020204020204" pitchFamily="34" charset="-122"/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chemeClr val="tx1"/>
                </a:solidFill>
                <a:ea typeface="微软雅黑" panose="020B0503020204020204" pitchFamily="34" charset="-122"/>
              </a:rPr>
              <a:t>订单工作台</a:t>
            </a:r>
            <a:endParaRPr lang="en-US" altLang="zh-CN" sz="1200" dirty="0">
              <a:solidFill>
                <a:schemeClr val="tx1"/>
              </a:solidFill>
              <a:ea typeface="微软雅黑" panose="020B0503020204020204" pitchFamily="34" charset="-122"/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chemeClr val="tx1"/>
                </a:solidFill>
                <a:ea typeface="微软雅黑" panose="020B0503020204020204" pitchFamily="34" charset="-122"/>
              </a:rPr>
              <a:t>移动对账、收款</a:t>
            </a:r>
            <a:endParaRPr lang="en-US" altLang="zh-CN" sz="1200" dirty="0">
              <a:solidFill>
                <a:schemeClr val="tx1"/>
              </a:solidFill>
              <a:ea typeface="微软雅黑" panose="020B0503020204020204" pitchFamily="34" charset="-122"/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chemeClr val="tx1"/>
                </a:solidFill>
                <a:ea typeface="微软雅黑" panose="020B0503020204020204" pitchFamily="34" charset="-122"/>
              </a:rPr>
              <a:t>银企云联</a:t>
            </a:r>
            <a:endParaRPr lang="en-US" altLang="zh-CN" sz="1200" dirty="0">
              <a:solidFill>
                <a:schemeClr val="tx1"/>
              </a:solidFill>
              <a:ea typeface="微软雅黑" panose="020B0503020204020204" pitchFamily="34" charset="-122"/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chemeClr val="tx1"/>
                </a:solidFill>
                <a:ea typeface="微软雅黑" panose="020B0503020204020204" pitchFamily="34" charset="-122"/>
              </a:rPr>
              <a:t>小畅协同</a:t>
            </a:r>
          </a:p>
        </p:txBody>
      </p:sp>
      <p:sp>
        <p:nvSpPr>
          <p:cNvPr id="73" name="矩形 72"/>
          <p:cNvSpPr/>
          <p:nvPr/>
        </p:nvSpPr>
        <p:spPr>
          <a:xfrm>
            <a:off x="5545569" y="4657732"/>
            <a:ext cx="2012296" cy="1264133"/>
          </a:xfrm>
          <a:prstGeom prst="rect">
            <a:avLst/>
          </a:prstGeom>
          <a:noFill/>
          <a:ln w="952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chemeClr val="tx1"/>
                </a:solidFill>
                <a:ea typeface="微软雅黑" panose="020B0503020204020204" pitchFamily="34" charset="-122"/>
              </a:rPr>
              <a:t>移动仓管</a:t>
            </a:r>
            <a:r>
              <a:rPr lang="en-US" altLang="zh-CN" sz="1200" dirty="0">
                <a:solidFill>
                  <a:schemeClr val="tx1"/>
                </a:solidFill>
                <a:ea typeface="微软雅黑" panose="020B0503020204020204" pitchFamily="34" charset="-122"/>
              </a:rPr>
              <a:t>/</a:t>
            </a:r>
            <a:r>
              <a:rPr lang="en-US" altLang="zh-CN" sz="1200" dirty="0" err="1">
                <a:solidFill>
                  <a:schemeClr val="tx1"/>
                </a:solidFill>
                <a:ea typeface="微软雅黑" panose="020B0503020204020204" pitchFamily="34" charset="-122"/>
              </a:rPr>
              <a:t>wms</a:t>
            </a:r>
            <a:endParaRPr lang="en-US" altLang="zh-CN" sz="1200" dirty="0">
              <a:solidFill>
                <a:schemeClr val="tx1"/>
              </a:solidFill>
              <a:ea typeface="微软雅黑" panose="020B0503020204020204" pitchFamily="34" charset="-122"/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chemeClr val="tx1"/>
                </a:solidFill>
                <a:ea typeface="微软雅黑" panose="020B0503020204020204" pitchFamily="34" charset="-122"/>
              </a:rPr>
              <a:t>自配送</a:t>
            </a:r>
            <a:endParaRPr lang="en-US" altLang="zh-CN" sz="1200" dirty="0">
              <a:solidFill>
                <a:schemeClr val="tx1"/>
              </a:solidFill>
              <a:ea typeface="微软雅黑" panose="020B0503020204020204" pitchFamily="34" charset="-122"/>
            </a:endParaRPr>
          </a:p>
          <a:p>
            <a:pPr algn="ctr"/>
            <a:endParaRPr lang="en-US" altLang="zh-CN" sz="1200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sp>
        <p:nvSpPr>
          <p:cNvPr id="74" name="矩形 73"/>
          <p:cNvSpPr/>
          <p:nvPr/>
        </p:nvSpPr>
        <p:spPr>
          <a:xfrm>
            <a:off x="7649572" y="4657733"/>
            <a:ext cx="2012296" cy="1264132"/>
          </a:xfrm>
          <a:prstGeom prst="rect">
            <a:avLst/>
          </a:prstGeom>
          <a:noFill/>
          <a:ln w="952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ctr">
              <a:buFont typeface="Arial" panose="020B0604020202020204" pitchFamily="34" charset="0"/>
              <a:buChar char="•"/>
            </a:pPr>
            <a:endParaRPr lang="en-US" altLang="zh-CN" sz="1200" dirty="0">
              <a:solidFill>
                <a:schemeClr val="tx1"/>
              </a:solidFill>
              <a:ea typeface="微软雅黑" panose="020B0503020204020204" pitchFamily="34" charset="-122"/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chemeClr val="tx1"/>
                </a:solidFill>
                <a:ea typeface="微软雅黑" panose="020B0503020204020204" pitchFamily="34" charset="-122"/>
              </a:rPr>
              <a:t>费用报销预警</a:t>
            </a:r>
            <a:endParaRPr lang="en-US" altLang="zh-CN" sz="1200" dirty="0">
              <a:solidFill>
                <a:schemeClr val="tx1"/>
              </a:solidFill>
              <a:ea typeface="微软雅黑" panose="020B0503020204020204" pitchFamily="34" charset="-122"/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chemeClr val="tx1"/>
                </a:solidFill>
                <a:ea typeface="微软雅黑" panose="020B0503020204020204" pitchFamily="34" charset="-122"/>
              </a:rPr>
              <a:t>费用协议费用照片</a:t>
            </a:r>
            <a:endParaRPr lang="en-US" altLang="zh-CN" sz="1200" dirty="0">
              <a:solidFill>
                <a:schemeClr val="tx1"/>
              </a:solidFill>
              <a:ea typeface="微软雅黑" panose="020B0503020204020204" pitchFamily="34" charset="-122"/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chemeClr val="tx1"/>
                </a:solidFill>
                <a:ea typeface="微软雅黑" panose="020B0503020204020204" pitchFamily="34" charset="-122"/>
              </a:rPr>
              <a:t>费用批量生单</a:t>
            </a:r>
            <a:endParaRPr lang="en-US" altLang="zh-CN" sz="1200" dirty="0">
              <a:solidFill>
                <a:schemeClr val="tx1"/>
              </a:solidFill>
              <a:ea typeface="微软雅黑" panose="020B0503020204020204" pitchFamily="34" charset="-122"/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chemeClr val="tx1"/>
                </a:solidFill>
                <a:ea typeface="微软雅黑" panose="020B0503020204020204" pitchFamily="34" charset="-122"/>
              </a:rPr>
              <a:t>合伙人管理、费用分析</a:t>
            </a:r>
            <a:endParaRPr lang="en-US" altLang="zh-CN" sz="1200" dirty="0">
              <a:solidFill>
                <a:schemeClr val="tx1"/>
              </a:solidFill>
              <a:ea typeface="微软雅黑" panose="020B0503020204020204" pitchFamily="34" charset="-122"/>
            </a:endParaRPr>
          </a:p>
          <a:p>
            <a:pPr algn="ctr"/>
            <a:endParaRPr lang="en-US" altLang="zh-CN" sz="1200" dirty="0">
              <a:solidFill>
                <a:schemeClr val="tx1"/>
              </a:solidFill>
              <a:ea typeface="微软雅黑" panose="020B0503020204020204" pitchFamily="34" charset="-122"/>
            </a:endParaRPr>
          </a:p>
          <a:p>
            <a:pPr algn="ctr"/>
            <a:endParaRPr lang="zh-CN" altLang="en-US" sz="1200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sp>
        <p:nvSpPr>
          <p:cNvPr id="75" name="矩形 74"/>
          <p:cNvSpPr/>
          <p:nvPr/>
        </p:nvSpPr>
        <p:spPr>
          <a:xfrm>
            <a:off x="9741736" y="4657732"/>
            <a:ext cx="2012296" cy="1264131"/>
          </a:xfrm>
          <a:prstGeom prst="rect">
            <a:avLst/>
          </a:prstGeom>
          <a:noFill/>
          <a:ln w="952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chemeClr val="tx1"/>
                </a:solidFill>
                <a:ea typeface="微软雅黑" panose="020B0503020204020204" pitchFamily="34" charset="-122"/>
              </a:rPr>
              <a:t>智慧营销客户分析</a:t>
            </a:r>
            <a:endParaRPr lang="en-US" altLang="zh-CN" sz="1200" dirty="0">
              <a:solidFill>
                <a:schemeClr val="tx1"/>
              </a:solidFill>
              <a:ea typeface="微软雅黑" panose="020B0503020204020204" pitchFamily="34" charset="-122"/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chemeClr val="tx1"/>
                </a:solidFill>
                <a:ea typeface="微软雅黑" panose="020B0503020204020204" pitchFamily="34" charset="-122"/>
              </a:rPr>
              <a:t>智慧营销商品分析</a:t>
            </a:r>
            <a:endParaRPr lang="en-US" altLang="zh-CN" sz="1200" dirty="0">
              <a:solidFill>
                <a:schemeClr val="tx1"/>
              </a:solidFill>
              <a:ea typeface="微软雅黑" panose="020B0503020204020204" pitchFamily="34" charset="-122"/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chemeClr val="tx1"/>
                </a:solidFill>
                <a:ea typeface="微软雅黑" panose="020B0503020204020204" pitchFamily="34" charset="-122"/>
              </a:rPr>
              <a:t>目标管理</a:t>
            </a:r>
            <a:endParaRPr lang="en-US" altLang="zh-CN" sz="1200" dirty="0">
              <a:solidFill>
                <a:schemeClr val="tx1"/>
              </a:solidFill>
              <a:ea typeface="微软雅黑" panose="020B0503020204020204" pitchFamily="34" charset="-122"/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chemeClr val="tx1"/>
                </a:solidFill>
                <a:ea typeface="微软雅黑" panose="020B0503020204020204" pitchFamily="34" charset="-122"/>
              </a:rPr>
              <a:t>业务员六度模型及合伙人管理</a:t>
            </a:r>
          </a:p>
        </p:txBody>
      </p:sp>
      <p:sp>
        <p:nvSpPr>
          <p:cNvPr id="77" name="矩形 76"/>
          <p:cNvSpPr/>
          <p:nvPr/>
        </p:nvSpPr>
        <p:spPr>
          <a:xfrm>
            <a:off x="5551109" y="3301286"/>
            <a:ext cx="2012296" cy="1264135"/>
          </a:xfrm>
          <a:prstGeom prst="rect">
            <a:avLst/>
          </a:prstGeom>
          <a:noFill/>
          <a:ln w="952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chemeClr val="tx1"/>
                </a:solidFill>
                <a:ea typeface="微软雅黑" panose="020B0503020204020204" pitchFamily="34" charset="-122"/>
              </a:rPr>
              <a:t>库存数据实时准确</a:t>
            </a:r>
            <a:endParaRPr lang="en-US" altLang="zh-CN" sz="1200" dirty="0">
              <a:solidFill>
                <a:schemeClr val="tx1"/>
              </a:solidFill>
              <a:ea typeface="微软雅黑" panose="020B0503020204020204" pitchFamily="34" charset="-122"/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chemeClr val="tx1"/>
                </a:solidFill>
                <a:ea typeface="微软雅黑" panose="020B0503020204020204" pitchFamily="34" charset="-122"/>
              </a:rPr>
              <a:t>拣货快速、准确</a:t>
            </a:r>
            <a:endParaRPr lang="en-US" altLang="zh-CN" sz="1200" dirty="0">
              <a:solidFill>
                <a:schemeClr val="tx1"/>
              </a:solidFill>
              <a:ea typeface="微软雅黑" panose="020B0503020204020204" pitchFamily="34" charset="-122"/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chemeClr val="tx1"/>
                </a:solidFill>
                <a:ea typeface="微软雅黑" panose="020B0503020204020204" pitchFamily="34" charset="-122"/>
              </a:rPr>
              <a:t>配送高效</a:t>
            </a:r>
          </a:p>
        </p:txBody>
      </p:sp>
      <p:sp>
        <p:nvSpPr>
          <p:cNvPr id="78" name="矩形 77"/>
          <p:cNvSpPr/>
          <p:nvPr/>
        </p:nvSpPr>
        <p:spPr>
          <a:xfrm>
            <a:off x="7655773" y="3301286"/>
            <a:ext cx="2012296" cy="1264132"/>
          </a:xfrm>
          <a:prstGeom prst="rect">
            <a:avLst/>
          </a:prstGeom>
          <a:noFill/>
          <a:ln w="952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chemeClr val="tx1"/>
                </a:solidFill>
                <a:ea typeface="微软雅黑" panose="020B0503020204020204" pitchFamily="34" charset="-122"/>
              </a:rPr>
              <a:t>厂家费用报销及时</a:t>
            </a:r>
            <a:endParaRPr lang="en-US" altLang="zh-CN" sz="1200" dirty="0">
              <a:solidFill>
                <a:schemeClr val="tx1"/>
              </a:solidFill>
              <a:ea typeface="微软雅黑" panose="020B0503020204020204" pitchFamily="34" charset="-122"/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chemeClr val="tx1"/>
                </a:solidFill>
                <a:ea typeface="微软雅黑" panose="020B0503020204020204" pitchFamily="34" charset="-122"/>
              </a:rPr>
              <a:t>杜绝费用跑冒滴漏，提升费效比</a:t>
            </a:r>
            <a:endParaRPr lang="en-US" altLang="zh-CN" sz="1200" dirty="0">
              <a:solidFill>
                <a:schemeClr val="tx1"/>
              </a:solidFill>
              <a:ea typeface="微软雅黑" panose="020B0503020204020204" pitchFamily="34" charset="-122"/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chemeClr val="tx1"/>
                </a:solidFill>
                <a:ea typeface="微软雅黑" panose="020B0503020204020204" pitchFamily="34" charset="-122"/>
              </a:rPr>
              <a:t>费用兑付快速清晰</a:t>
            </a:r>
            <a:endParaRPr lang="en-US" altLang="zh-CN" sz="1200" dirty="0">
              <a:solidFill>
                <a:schemeClr val="tx1"/>
              </a:solidFill>
              <a:ea typeface="微软雅黑" panose="020B0503020204020204" pitchFamily="34" charset="-122"/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chemeClr val="tx1"/>
                </a:solidFill>
                <a:ea typeface="微软雅黑" panose="020B0503020204020204" pitchFamily="34" charset="-122"/>
              </a:rPr>
              <a:t>费用分析数据清晰</a:t>
            </a:r>
            <a:endParaRPr lang="en-US" altLang="zh-CN" sz="1200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sp>
        <p:nvSpPr>
          <p:cNvPr id="79" name="矩形 78"/>
          <p:cNvSpPr/>
          <p:nvPr/>
        </p:nvSpPr>
        <p:spPr>
          <a:xfrm>
            <a:off x="9741736" y="3301286"/>
            <a:ext cx="2012296" cy="1264132"/>
          </a:xfrm>
          <a:prstGeom prst="rect">
            <a:avLst/>
          </a:prstGeom>
          <a:noFill/>
          <a:ln w="952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chemeClr val="tx1"/>
                </a:solidFill>
                <a:ea typeface="微软雅黑" panose="020B0503020204020204" pitchFamily="34" charset="-122"/>
              </a:rPr>
              <a:t>提升客单及铺货</a:t>
            </a:r>
            <a:endParaRPr lang="en-US" altLang="zh-CN" sz="1200" dirty="0">
              <a:solidFill>
                <a:schemeClr val="tx1"/>
              </a:solidFill>
              <a:ea typeface="微软雅黑" panose="020B0503020204020204" pitchFamily="34" charset="-122"/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chemeClr val="tx1"/>
                </a:solidFill>
                <a:ea typeface="微软雅黑" panose="020B0503020204020204" pitchFamily="34" charset="-122"/>
              </a:rPr>
              <a:t>优化商品结构</a:t>
            </a:r>
            <a:endParaRPr lang="en-US" altLang="zh-CN" sz="1200" dirty="0">
              <a:solidFill>
                <a:schemeClr val="tx1"/>
              </a:solidFill>
              <a:ea typeface="微软雅黑" panose="020B0503020204020204" pitchFamily="34" charset="-122"/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chemeClr val="tx1"/>
                </a:solidFill>
                <a:ea typeface="微软雅黑" panose="020B0503020204020204" pitchFamily="34" charset="-122"/>
              </a:rPr>
              <a:t>业务员业绩目标完成</a:t>
            </a:r>
            <a:endParaRPr lang="en-US" altLang="zh-CN" sz="1200" dirty="0">
              <a:solidFill>
                <a:schemeClr val="tx1"/>
              </a:solidFill>
              <a:ea typeface="微软雅黑" panose="020B0503020204020204" pitchFamily="34" charset="-122"/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chemeClr val="tx1"/>
                </a:solidFill>
                <a:ea typeface="微软雅黑" panose="020B0503020204020204" pitchFamily="34" charset="-122"/>
              </a:rPr>
              <a:t>业务员精细化考核</a:t>
            </a:r>
            <a:endParaRPr lang="en-US" altLang="zh-CN" sz="1200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sp>
        <p:nvSpPr>
          <p:cNvPr id="80" name="矩形 79"/>
          <p:cNvSpPr/>
          <p:nvPr/>
        </p:nvSpPr>
        <p:spPr>
          <a:xfrm>
            <a:off x="3179649" y="3301286"/>
            <a:ext cx="2269740" cy="1264136"/>
          </a:xfrm>
          <a:prstGeom prst="rect">
            <a:avLst/>
          </a:prstGeom>
          <a:noFill/>
          <a:ln w="952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ctr">
              <a:buFont typeface="Arial" panose="020B0604020202020204" pitchFamily="34" charset="0"/>
              <a:buChar char="•"/>
            </a:pPr>
            <a:endParaRPr lang="en-US" altLang="zh-CN" sz="1200" dirty="0">
              <a:solidFill>
                <a:schemeClr val="tx1"/>
              </a:solidFill>
              <a:ea typeface="微软雅黑" panose="020B0503020204020204" pitchFamily="34" charset="-122"/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chemeClr val="tx1"/>
                </a:solidFill>
                <a:ea typeface="微软雅黑" panose="020B0503020204020204" pitchFamily="34" charset="-122"/>
              </a:rPr>
              <a:t>方便客户及业务员下单</a:t>
            </a:r>
            <a:endParaRPr lang="en-US" altLang="zh-CN" sz="1200" dirty="0">
              <a:solidFill>
                <a:schemeClr val="tx1"/>
              </a:solidFill>
              <a:ea typeface="微软雅黑" panose="020B0503020204020204" pitchFamily="34" charset="-122"/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chemeClr val="tx1"/>
                </a:solidFill>
                <a:ea typeface="微软雅黑" panose="020B0503020204020204" pitchFamily="34" charset="-122"/>
              </a:rPr>
              <a:t>价格管理及促销管理</a:t>
            </a:r>
            <a:endParaRPr lang="en-US" altLang="zh-CN" sz="1200" dirty="0">
              <a:solidFill>
                <a:schemeClr val="tx1"/>
              </a:solidFill>
              <a:ea typeface="微软雅黑" panose="020B0503020204020204" pitchFamily="34" charset="-122"/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chemeClr val="tx1"/>
                </a:solidFill>
                <a:ea typeface="微软雅黑" panose="020B0503020204020204" pitchFamily="34" charset="-122"/>
              </a:rPr>
              <a:t>订单高效处理</a:t>
            </a:r>
            <a:endParaRPr lang="en-US" altLang="zh-CN" sz="1200" dirty="0">
              <a:solidFill>
                <a:schemeClr val="tx1"/>
              </a:solidFill>
              <a:ea typeface="微软雅黑" panose="020B0503020204020204" pitchFamily="34" charset="-122"/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chemeClr val="tx1"/>
                </a:solidFill>
                <a:ea typeface="微软雅黑" panose="020B0503020204020204" pitchFamily="34" charset="-122"/>
              </a:rPr>
              <a:t>按账期对账、收款</a:t>
            </a:r>
            <a:endParaRPr lang="en-US" altLang="zh-CN" sz="1200" dirty="0">
              <a:solidFill>
                <a:schemeClr val="tx1"/>
              </a:solidFill>
              <a:ea typeface="微软雅黑" panose="020B0503020204020204" pitchFamily="34" charset="-122"/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chemeClr val="tx1"/>
                </a:solidFill>
                <a:ea typeface="微软雅黑" panose="020B0503020204020204" pitchFamily="34" charset="-122"/>
              </a:rPr>
              <a:t>收款对账、核销</a:t>
            </a:r>
            <a:endParaRPr lang="en-US" altLang="zh-CN" sz="1200" dirty="0">
              <a:solidFill>
                <a:schemeClr val="tx1"/>
              </a:solidFill>
              <a:ea typeface="微软雅黑" panose="020B0503020204020204" pitchFamily="34" charset="-122"/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chemeClr val="tx1"/>
                </a:solidFill>
                <a:ea typeface="微软雅黑" panose="020B0503020204020204" pitchFamily="34" charset="-122"/>
              </a:rPr>
              <a:t>订单实时追踪</a:t>
            </a:r>
          </a:p>
          <a:p>
            <a:pPr algn="ctr"/>
            <a:endParaRPr lang="zh-CN" altLang="en-US" sz="1200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sp>
        <p:nvSpPr>
          <p:cNvPr id="81" name="矩形 80"/>
          <p:cNvSpPr/>
          <p:nvPr/>
        </p:nvSpPr>
        <p:spPr>
          <a:xfrm>
            <a:off x="1088981" y="3301286"/>
            <a:ext cx="2012296" cy="1264136"/>
          </a:xfrm>
          <a:prstGeom prst="rect">
            <a:avLst/>
          </a:prstGeom>
          <a:noFill/>
          <a:ln w="952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chemeClr val="tx1"/>
                </a:solidFill>
                <a:ea typeface="微软雅黑" panose="020B0503020204020204" pitchFamily="34" charset="-122"/>
              </a:rPr>
              <a:t>避免业务员挑店漏店</a:t>
            </a:r>
            <a:endParaRPr lang="en-US" altLang="zh-CN" sz="1200" dirty="0">
              <a:solidFill>
                <a:schemeClr val="tx1"/>
              </a:solidFill>
              <a:ea typeface="微软雅黑" panose="020B0503020204020204" pitchFamily="34" charset="-122"/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chemeClr val="tx1"/>
                </a:solidFill>
                <a:ea typeface="微软雅黑" panose="020B0503020204020204" pitchFamily="34" charset="-122"/>
              </a:rPr>
              <a:t>提高拜访效率</a:t>
            </a:r>
            <a:endParaRPr lang="en-US" altLang="zh-CN" sz="1200" dirty="0">
              <a:solidFill>
                <a:schemeClr val="tx1"/>
              </a:solidFill>
              <a:ea typeface="微软雅黑" panose="020B0503020204020204" pitchFamily="34" charset="-122"/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chemeClr val="tx1"/>
                </a:solidFill>
                <a:ea typeface="微软雅黑" panose="020B0503020204020204" pitchFamily="34" charset="-122"/>
              </a:rPr>
              <a:t>提高拜访质量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目标管理</a:t>
            </a:r>
            <a:r>
              <a:rPr lang="en-US" altLang="zh-CN" dirty="0"/>
              <a:t>-</a:t>
            </a:r>
            <a:r>
              <a:rPr lang="zh-CN" altLang="en-US" dirty="0"/>
              <a:t>以目标驱动业务员业务执行</a:t>
            </a:r>
          </a:p>
        </p:txBody>
      </p:sp>
      <p:sp>
        <p:nvSpPr>
          <p:cNvPr id="4" name="矩形 3"/>
          <p:cNvSpPr/>
          <p:nvPr/>
        </p:nvSpPr>
        <p:spPr bwMode="auto">
          <a:xfrm>
            <a:off x="740516" y="1007980"/>
            <a:ext cx="10710968" cy="485613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zh-CN" altLang="en-US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场景描述：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将销售的指标分解到部门</a:t>
            </a:r>
            <a:r>
              <a:rPr lang="en-US" altLang="zh-CN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个人；部门</a:t>
            </a:r>
            <a:r>
              <a:rPr lang="en-US" altLang="zh-CN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个人的指标分解到品牌</a:t>
            </a:r>
            <a:r>
              <a:rPr lang="en-US" altLang="zh-CN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分类</a:t>
            </a:r>
            <a:r>
              <a:rPr lang="en-US" altLang="zh-CN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商品</a:t>
            </a:r>
            <a:r>
              <a:rPr lang="en-US" altLang="zh-CN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客户；可按年、季、月、周的时间维度分解。</a:t>
            </a:r>
            <a:endParaRPr lang="en-US" altLang="zh-CN" sz="1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Shape 2699"/>
          <p:cNvSpPr/>
          <p:nvPr/>
        </p:nvSpPr>
        <p:spPr>
          <a:xfrm>
            <a:off x="4150163" y="1686125"/>
            <a:ext cx="3827893" cy="1019544"/>
          </a:xfrm>
          <a:prstGeom prst="chevron">
            <a:avLst>
              <a:gd name="adj" fmla="val 48599"/>
            </a:avLst>
          </a:prstGeom>
          <a:solidFill>
            <a:schemeClr val="accent3">
              <a:lumMod val="50000"/>
            </a:schemeClr>
          </a:solidFill>
          <a:ln w="12700" cap="flat">
            <a:noFill/>
            <a:miter lim="400000"/>
          </a:ln>
          <a:effectLst/>
        </p:spPr>
        <p:txBody>
          <a:bodyPr wrap="square" lIns="60904" tIns="60904" rIns="60904" bIns="60904" numCol="1" anchor="ctr">
            <a:noAutofit/>
          </a:bodyPr>
          <a:lstStyle/>
          <a:p>
            <a:pPr algn="ctr" defTabSz="1300480">
              <a:lnSpc>
                <a:spcPct val="90000"/>
              </a:lnSpc>
              <a:defRPr sz="2400">
                <a:solidFill>
                  <a:srgbClr val="FFFFFF"/>
                </a:solidFill>
              </a:defRPr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销售目标分解</a:t>
            </a:r>
            <a:endParaRPr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Shape 2699"/>
          <p:cNvSpPr/>
          <p:nvPr/>
        </p:nvSpPr>
        <p:spPr>
          <a:xfrm>
            <a:off x="7580209" y="1704325"/>
            <a:ext cx="4077609" cy="1009651"/>
          </a:xfrm>
          <a:prstGeom prst="chevron">
            <a:avLst>
              <a:gd name="adj" fmla="val 47161"/>
            </a:avLst>
          </a:prstGeom>
          <a:solidFill>
            <a:schemeClr val="bg1">
              <a:lumMod val="65000"/>
            </a:schemeClr>
          </a:solidFill>
          <a:ln w="12700" cap="flat">
            <a:noFill/>
            <a:miter lim="400000"/>
          </a:ln>
          <a:effectLst/>
        </p:spPr>
        <p:txBody>
          <a:bodyPr wrap="square" lIns="60904" tIns="60904" rIns="60904" bIns="60904" numCol="1" anchor="ctr">
            <a:noAutofit/>
          </a:bodyPr>
          <a:lstStyle/>
          <a:p>
            <a:pPr algn="ctr" defTabSz="1300480">
              <a:lnSpc>
                <a:spcPct val="90000"/>
              </a:lnSpc>
              <a:defRPr sz="2400">
                <a:solidFill>
                  <a:srgbClr val="FFFFFF"/>
                </a:solidFill>
              </a:defRPr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目标业绩看板</a:t>
            </a:r>
            <a:endParaRPr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Pentagon 19"/>
          <p:cNvSpPr/>
          <p:nvPr/>
        </p:nvSpPr>
        <p:spPr>
          <a:xfrm>
            <a:off x="808364" y="1696019"/>
            <a:ext cx="3780471" cy="1009651"/>
          </a:xfrm>
          <a:prstGeom prst="homePlate">
            <a:avLst/>
          </a:prstGeom>
          <a:solidFill>
            <a:srgbClr val="C00000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52" tIns="45727" rIns="91452" bIns="45727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销售指标划分</a:t>
            </a:r>
          </a:p>
        </p:txBody>
      </p:sp>
      <p:grpSp>
        <p:nvGrpSpPr>
          <p:cNvPr id="8" name="Group 274"/>
          <p:cNvGrpSpPr/>
          <p:nvPr/>
        </p:nvGrpSpPr>
        <p:grpSpPr>
          <a:xfrm>
            <a:off x="829677" y="1762311"/>
            <a:ext cx="795191" cy="821559"/>
            <a:chOff x="5751512" y="3886200"/>
            <a:chExt cx="990600" cy="1035905"/>
          </a:xfrm>
        </p:grpSpPr>
        <p:grpSp>
          <p:nvGrpSpPr>
            <p:cNvPr id="9" name="Group 123"/>
            <p:cNvGrpSpPr/>
            <p:nvPr/>
          </p:nvGrpSpPr>
          <p:grpSpPr bwMode="auto">
            <a:xfrm>
              <a:off x="6323012" y="3886200"/>
              <a:ext cx="190115" cy="279123"/>
              <a:chOff x="3656988" y="906462"/>
              <a:chExt cx="211137" cy="309563"/>
            </a:xfrm>
          </p:grpSpPr>
          <p:sp>
            <p:nvSpPr>
              <p:cNvPr id="17" name="Freeform 31"/>
              <p:cNvSpPr/>
              <p:nvPr/>
            </p:nvSpPr>
            <p:spPr bwMode="auto">
              <a:xfrm>
                <a:off x="3718901" y="960438"/>
                <a:ext cx="90487" cy="90488"/>
              </a:xfrm>
              <a:custGeom>
                <a:avLst/>
                <a:gdLst>
                  <a:gd name="T0" fmla="*/ 2147483647 w 36"/>
                  <a:gd name="T1" fmla="*/ 2147483647 h 36"/>
                  <a:gd name="T2" fmla="*/ 2147483647 w 36"/>
                  <a:gd name="T3" fmla="*/ 2147483647 h 36"/>
                  <a:gd name="T4" fmla="*/ 2147483647 w 36"/>
                  <a:gd name="T5" fmla="*/ 2147483647 h 36"/>
                  <a:gd name="T6" fmla="*/ 2147483647 w 36"/>
                  <a:gd name="T7" fmla="*/ 2147483647 h 36"/>
                  <a:gd name="T8" fmla="*/ 2147483647 w 36"/>
                  <a:gd name="T9" fmla="*/ 2147483647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"/>
                  <a:gd name="T16" fmla="*/ 0 h 36"/>
                  <a:gd name="T17" fmla="*/ 36 w 36"/>
                  <a:gd name="T18" fmla="*/ 36 h 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" h="36">
                    <a:moveTo>
                      <a:pt x="34" y="23"/>
                    </a:moveTo>
                    <a:cubicBezTo>
                      <a:pt x="36" y="14"/>
                      <a:pt x="31" y="5"/>
                      <a:pt x="23" y="3"/>
                    </a:cubicBezTo>
                    <a:cubicBezTo>
                      <a:pt x="14" y="0"/>
                      <a:pt x="5" y="5"/>
                      <a:pt x="3" y="14"/>
                    </a:cubicBezTo>
                    <a:cubicBezTo>
                      <a:pt x="0" y="22"/>
                      <a:pt x="5" y="31"/>
                      <a:pt x="14" y="34"/>
                    </a:cubicBezTo>
                    <a:cubicBezTo>
                      <a:pt x="22" y="36"/>
                      <a:pt x="31" y="31"/>
                      <a:pt x="34" y="2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18" name="Freeform 32"/>
              <p:cNvSpPr>
                <a:spLocks noEditPoints="1"/>
              </p:cNvSpPr>
              <p:nvPr/>
            </p:nvSpPr>
            <p:spPr bwMode="auto">
              <a:xfrm>
                <a:off x="3656988" y="906462"/>
                <a:ext cx="211137" cy="309563"/>
              </a:xfrm>
              <a:custGeom>
                <a:avLst/>
                <a:gdLst>
                  <a:gd name="T0" fmla="*/ 2147483647 w 84"/>
                  <a:gd name="T1" fmla="*/ 2147483647 h 123"/>
                  <a:gd name="T2" fmla="*/ 2147483647 w 84"/>
                  <a:gd name="T3" fmla="*/ 2147483647 h 123"/>
                  <a:gd name="T4" fmla="*/ 2147483647 w 84"/>
                  <a:gd name="T5" fmla="*/ 2147483647 h 123"/>
                  <a:gd name="T6" fmla="*/ 2147483647 w 84"/>
                  <a:gd name="T7" fmla="*/ 2147483647 h 123"/>
                  <a:gd name="T8" fmla="*/ 2147483647 w 84"/>
                  <a:gd name="T9" fmla="*/ 2147483647 h 123"/>
                  <a:gd name="T10" fmla="*/ 2147483647 w 84"/>
                  <a:gd name="T11" fmla="*/ 2147483647 h 123"/>
                  <a:gd name="T12" fmla="*/ 2147483647 w 84"/>
                  <a:gd name="T13" fmla="*/ 2147483647 h 123"/>
                  <a:gd name="T14" fmla="*/ 2147483647 w 84"/>
                  <a:gd name="T15" fmla="*/ 2147483647 h 123"/>
                  <a:gd name="T16" fmla="*/ 2147483647 w 84"/>
                  <a:gd name="T17" fmla="*/ 2147483647 h 123"/>
                  <a:gd name="T18" fmla="*/ 2147483647 w 84"/>
                  <a:gd name="T19" fmla="*/ 2147483647 h 12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4"/>
                  <a:gd name="T31" fmla="*/ 0 h 123"/>
                  <a:gd name="T32" fmla="*/ 84 w 84"/>
                  <a:gd name="T33" fmla="*/ 123 h 12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4" h="123">
                    <a:moveTo>
                      <a:pt x="53" y="6"/>
                    </a:moveTo>
                    <a:cubicBezTo>
                      <a:pt x="33" y="0"/>
                      <a:pt x="12" y="12"/>
                      <a:pt x="6" y="32"/>
                    </a:cubicBezTo>
                    <a:cubicBezTo>
                      <a:pt x="0" y="52"/>
                      <a:pt x="24" y="97"/>
                      <a:pt x="17" y="123"/>
                    </a:cubicBezTo>
                    <a:cubicBezTo>
                      <a:pt x="25" y="97"/>
                      <a:pt x="73" y="72"/>
                      <a:pt x="79" y="52"/>
                    </a:cubicBezTo>
                    <a:cubicBezTo>
                      <a:pt x="84" y="32"/>
                      <a:pt x="73" y="11"/>
                      <a:pt x="53" y="6"/>
                    </a:cubicBezTo>
                    <a:close/>
                    <a:moveTo>
                      <a:pt x="28" y="35"/>
                    </a:moveTo>
                    <a:cubicBezTo>
                      <a:pt x="30" y="26"/>
                      <a:pt x="39" y="21"/>
                      <a:pt x="48" y="24"/>
                    </a:cubicBezTo>
                    <a:cubicBezTo>
                      <a:pt x="56" y="26"/>
                      <a:pt x="61" y="35"/>
                      <a:pt x="59" y="44"/>
                    </a:cubicBezTo>
                    <a:cubicBezTo>
                      <a:pt x="56" y="52"/>
                      <a:pt x="47" y="57"/>
                      <a:pt x="39" y="55"/>
                    </a:cubicBezTo>
                    <a:cubicBezTo>
                      <a:pt x="30" y="52"/>
                      <a:pt x="25" y="43"/>
                      <a:pt x="28" y="35"/>
                    </a:cubicBez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2400"/>
              </a:p>
            </p:txBody>
          </p:sp>
        </p:grpSp>
        <p:sp>
          <p:nvSpPr>
            <p:cNvPr id="10" name="Freeform 30"/>
            <p:cNvSpPr>
              <a:spLocks noEditPoints="1"/>
            </p:cNvSpPr>
            <p:nvPr/>
          </p:nvSpPr>
          <p:spPr bwMode="auto">
            <a:xfrm>
              <a:off x="5790485" y="4037503"/>
              <a:ext cx="880534" cy="884602"/>
            </a:xfrm>
            <a:custGeom>
              <a:avLst/>
              <a:gdLst>
                <a:gd name="T0" fmla="*/ 2147483647 w 389"/>
                <a:gd name="T1" fmla="*/ 2147483647 h 390"/>
                <a:gd name="T2" fmla="*/ 2147483647 w 389"/>
                <a:gd name="T3" fmla="*/ 2147483647 h 390"/>
                <a:gd name="T4" fmla="*/ 2147483647 w 389"/>
                <a:gd name="T5" fmla="*/ 2147483647 h 390"/>
                <a:gd name="T6" fmla="*/ 2147483647 w 389"/>
                <a:gd name="T7" fmla="*/ 2147483647 h 390"/>
                <a:gd name="T8" fmla="*/ 2147483647 w 389"/>
                <a:gd name="T9" fmla="*/ 2147483647 h 390"/>
                <a:gd name="T10" fmla="*/ 2147483647 w 389"/>
                <a:gd name="T11" fmla="*/ 2147483647 h 390"/>
                <a:gd name="T12" fmla="*/ 2147483647 w 389"/>
                <a:gd name="T13" fmla="*/ 2147483647 h 390"/>
                <a:gd name="T14" fmla="*/ 2147483647 w 389"/>
                <a:gd name="T15" fmla="*/ 2147483647 h 390"/>
                <a:gd name="T16" fmla="*/ 2147483647 w 389"/>
                <a:gd name="T17" fmla="*/ 2147483647 h 390"/>
                <a:gd name="T18" fmla="*/ 2147483647 w 389"/>
                <a:gd name="T19" fmla="*/ 2147483647 h 390"/>
                <a:gd name="T20" fmla="*/ 2147483647 w 389"/>
                <a:gd name="T21" fmla="*/ 2147483647 h 390"/>
                <a:gd name="T22" fmla="*/ 2147483647 w 389"/>
                <a:gd name="T23" fmla="*/ 2147483647 h 390"/>
                <a:gd name="T24" fmla="*/ 2147483647 w 389"/>
                <a:gd name="T25" fmla="*/ 2147483647 h 390"/>
                <a:gd name="T26" fmla="*/ 2147483647 w 389"/>
                <a:gd name="T27" fmla="*/ 2147483647 h 390"/>
                <a:gd name="T28" fmla="*/ 2147483647 w 389"/>
                <a:gd name="T29" fmla="*/ 2147483647 h 390"/>
                <a:gd name="T30" fmla="*/ 2147483647 w 389"/>
                <a:gd name="T31" fmla="*/ 2147483647 h 390"/>
                <a:gd name="T32" fmla="*/ 2147483647 w 389"/>
                <a:gd name="T33" fmla="*/ 2147483647 h 390"/>
                <a:gd name="T34" fmla="*/ 2147483647 w 389"/>
                <a:gd name="T35" fmla="*/ 2147483647 h 390"/>
                <a:gd name="T36" fmla="*/ 2147483647 w 389"/>
                <a:gd name="T37" fmla="*/ 2147483647 h 390"/>
                <a:gd name="T38" fmla="*/ 2147483647 w 389"/>
                <a:gd name="T39" fmla="*/ 2147483647 h 390"/>
                <a:gd name="T40" fmla="*/ 2147483647 w 389"/>
                <a:gd name="T41" fmla="*/ 2147483647 h 390"/>
                <a:gd name="T42" fmla="*/ 2147483647 w 389"/>
                <a:gd name="T43" fmla="*/ 2147483647 h 390"/>
                <a:gd name="T44" fmla="*/ 2147483647 w 389"/>
                <a:gd name="T45" fmla="*/ 2147483647 h 390"/>
                <a:gd name="T46" fmla="*/ 2147483647 w 389"/>
                <a:gd name="T47" fmla="*/ 2147483647 h 390"/>
                <a:gd name="T48" fmla="*/ 2147483647 w 389"/>
                <a:gd name="T49" fmla="*/ 2147483647 h 390"/>
                <a:gd name="T50" fmla="*/ 2147483647 w 389"/>
                <a:gd name="T51" fmla="*/ 2147483647 h 390"/>
                <a:gd name="T52" fmla="*/ 2147483647 w 389"/>
                <a:gd name="T53" fmla="*/ 2147483647 h 390"/>
                <a:gd name="T54" fmla="*/ 2147483647 w 389"/>
                <a:gd name="T55" fmla="*/ 2147483647 h 390"/>
                <a:gd name="T56" fmla="*/ 2147483647 w 389"/>
                <a:gd name="T57" fmla="*/ 2147483647 h 390"/>
                <a:gd name="T58" fmla="*/ 2147483647 w 389"/>
                <a:gd name="T59" fmla="*/ 2147483647 h 390"/>
                <a:gd name="T60" fmla="*/ 2147483647 w 389"/>
                <a:gd name="T61" fmla="*/ 2147483647 h 390"/>
                <a:gd name="T62" fmla="*/ 2147483647 w 389"/>
                <a:gd name="T63" fmla="*/ 2147483647 h 390"/>
                <a:gd name="T64" fmla="*/ 2147483647 w 389"/>
                <a:gd name="T65" fmla="*/ 2147483647 h 390"/>
                <a:gd name="T66" fmla="*/ 2147483647 w 389"/>
                <a:gd name="T67" fmla="*/ 2147483647 h 390"/>
                <a:gd name="T68" fmla="*/ 2147483647 w 389"/>
                <a:gd name="T69" fmla="*/ 2147483647 h 390"/>
                <a:gd name="T70" fmla="*/ 2147483647 w 389"/>
                <a:gd name="T71" fmla="*/ 2147483647 h 390"/>
                <a:gd name="T72" fmla="*/ 2147483647 w 389"/>
                <a:gd name="T73" fmla="*/ 2147483647 h 390"/>
                <a:gd name="T74" fmla="*/ 2147483647 w 389"/>
                <a:gd name="T75" fmla="*/ 2147483647 h 390"/>
                <a:gd name="T76" fmla="*/ 2147483647 w 389"/>
                <a:gd name="T77" fmla="*/ 2147483647 h 390"/>
                <a:gd name="T78" fmla="*/ 2147483647 w 389"/>
                <a:gd name="T79" fmla="*/ 2147483647 h 390"/>
                <a:gd name="T80" fmla="*/ 2147483647 w 389"/>
                <a:gd name="T81" fmla="*/ 2147483647 h 390"/>
                <a:gd name="T82" fmla="*/ 2147483647 w 389"/>
                <a:gd name="T83" fmla="*/ 2147483647 h 390"/>
                <a:gd name="T84" fmla="*/ 2147483647 w 389"/>
                <a:gd name="T85" fmla="*/ 2147483647 h 390"/>
                <a:gd name="T86" fmla="*/ 2147483647 w 389"/>
                <a:gd name="T87" fmla="*/ 2147483647 h 390"/>
                <a:gd name="T88" fmla="*/ 2147483647 w 389"/>
                <a:gd name="T89" fmla="*/ 2147483647 h 390"/>
                <a:gd name="T90" fmla="*/ 2147483647 w 389"/>
                <a:gd name="T91" fmla="*/ 2147483647 h 390"/>
                <a:gd name="T92" fmla="*/ 2147483647 w 389"/>
                <a:gd name="T93" fmla="*/ 2147483647 h 390"/>
                <a:gd name="T94" fmla="*/ 2147483647 w 389"/>
                <a:gd name="T95" fmla="*/ 2147483647 h 390"/>
                <a:gd name="T96" fmla="*/ 2147483647 w 389"/>
                <a:gd name="T97" fmla="*/ 2147483647 h 390"/>
                <a:gd name="T98" fmla="*/ 2147483647 w 389"/>
                <a:gd name="T99" fmla="*/ 2147483647 h 390"/>
                <a:gd name="T100" fmla="*/ 2147483647 w 389"/>
                <a:gd name="T101" fmla="*/ 2147483647 h 390"/>
                <a:gd name="T102" fmla="*/ 2147483647 w 389"/>
                <a:gd name="T103" fmla="*/ 2147483647 h 390"/>
                <a:gd name="T104" fmla="*/ 2147483647 w 389"/>
                <a:gd name="T105" fmla="*/ 2147483647 h 390"/>
                <a:gd name="T106" fmla="*/ 2147483647 w 389"/>
                <a:gd name="T107" fmla="*/ 2147483647 h 390"/>
                <a:gd name="T108" fmla="*/ 2147483647 w 389"/>
                <a:gd name="T109" fmla="*/ 2147483647 h 390"/>
                <a:gd name="T110" fmla="*/ 2147483647 w 389"/>
                <a:gd name="T111" fmla="*/ 2147483647 h 390"/>
                <a:gd name="T112" fmla="*/ 2147483647 w 389"/>
                <a:gd name="T113" fmla="*/ 2147483647 h 390"/>
                <a:gd name="T114" fmla="*/ 2147483647 w 389"/>
                <a:gd name="T115" fmla="*/ 2147483647 h 390"/>
                <a:gd name="T116" fmla="*/ 2147483647 w 389"/>
                <a:gd name="T117" fmla="*/ 2147483647 h 390"/>
                <a:gd name="T118" fmla="*/ 2147483647 w 389"/>
                <a:gd name="T119" fmla="*/ 2147483647 h 390"/>
                <a:gd name="T120" fmla="*/ 2147483647 w 389"/>
                <a:gd name="T121" fmla="*/ 2147483647 h 390"/>
                <a:gd name="T122" fmla="*/ 2147483647 w 389"/>
                <a:gd name="T123" fmla="*/ 2147483647 h 39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89"/>
                <a:gd name="T187" fmla="*/ 0 h 390"/>
                <a:gd name="T188" fmla="*/ 389 w 389"/>
                <a:gd name="T189" fmla="*/ 390 h 39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89" h="390">
                  <a:moveTo>
                    <a:pt x="194" y="0"/>
                  </a:moveTo>
                  <a:cubicBezTo>
                    <a:pt x="87" y="0"/>
                    <a:pt x="0" y="87"/>
                    <a:pt x="0" y="195"/>
                  </a:cubicBezTo>
                  <a:cubicBezTo>
                    <a:pt x="0" y="303"/>
                    <a:pt x="87" y="390"/>
                    <a:pt x="194" y="390"/>
                  </a:cubicBezTo>
                  <a:cubicBezTo>
                    <a:pt x="301" y="390"/>
                    <a:pt x="389" y="303"/>
                    <a:pt x="389" y="195"/>
                  </a:cubicBezTo>
                  <a:cubicBezTo>
                    <a:pt x="389" y="87"/>
                    <a:pt x="301" y="0"/>
                    <a:pt x="194" y="0"/>
                  </a:cubicBezTo>
                  <a:close/>
                  <a:moveTo>
                    <a:pt x="176" y="336"/>
                  </a:moveTo>
                  <a:cubicBezTo>
                    <a:pt x="176" y="336"/>
                    <a:pt x="176" y="337"/>
                    <a:pt x="177" y="338"/>
                  </a:cubicBezTo>
                  <a:cubicBezTo>
                    <a:pt x="177" y="339"/>
                    <a:pt x="177" y="340"/>
                    <a:pt x="177" y="341"/>
                  </a:cubicBezTo>
                  <a:cubicBezTo>
                    <a:pt x="177" y="342"/>
                    <a:pt x="178" y="347"/>
                    <a:pt x="177" y="348"/>
                  </a:cubicBezTo>
                  <a:cubicBezTo>
                    <a:pt x="176" y="348"/>
                    <a:pt x="175" y="349"/>
                    <a:pt x="173" y="349"/>
                  </a:cubicBezTo>
                  <a:cubicBezTo>
                    <a:pt x="172" y="349"/>
                    <a:pt x="172" y="349"/>
                    <a:pt x="171" y="349"/>
                  </a:cubicBezTo>
                  <a:cubicBezTo>
                    <a:pt x="170" y="349"/>
                    <a:pt x="168" y="350"/>
                    <a:pt x="167" y="351"/>
                  </a:cubicBezTo>
                  <a:cubicBezTo>
                    <a:pt x="164" y="353"/>
                    <a:pt x="161" y="353"/>
                    <a:pt x="159" y="354"/>
                  </a:cubicBezTo>
                  <a:cubicBezTo>
                    <a:pt x="160" y="355"/>
                    <a:pt x="161" y="356"/>
                    <a:pt x="161" y="357"/>
                  </a:cubicBezTo>
                  <a:cubicBezTo>
                    <a:pt x="158" y="357"/>
                    <a:pt x="154" y="357"/>
                    <a:pt x="151" y="358"/>
                  </a:cubicBezTo>
                  <a:cubicBezTo>
                    <a:pt x="153" y="358"/>
                    <a:pt x="154" y="358"/>
                    <a:pt x="157" y="359"/>
                  </a:cubicBezTo>
                  <a:cubicBezTo>
                    <a:pt x="156" y="364"/>
                    <a:pt x="159" y="367"/>
                    <a:pt x="162" y="368"/>
                  </a:cubicBezTo>
                  <a:cubicBezTo>
                    <a:pt x="163" y="371"/>
                    <a:pt x="163" y="372"/>
                    <a:pt x="161" y="372"/>
                  </a:cubicBezTo>
                  <a:cubicBezTo>
                    <a:pt x="160" y="372"/>
                    <a:pt x="158" y="371"/>
                    <a:pt x="157" y="371"/>
                  </a:cubicBezTo>
                  <a:cubicBezTo>
                    <a:pt x="153" y="369"/>
                    <a:pt x="150" y="367"/>
                    <a:pt x="148" y="366"/>
                  </a:cubicBezTo>
                  <a:cubicBezTo>
                    <a:pt x="143" y="365"/>
                    <a:pt x="141" y="364"/>
                    <a:pt x="139" y="360"/>
                  </a:cubicBezTo>
                  <a:cubicBezTo>
                    <a:pt x="135" y="359"/>
                    <a:pt x="133" y="357"/>
                    <a:pt x="131" y="356"/>
                  </a:cubicBezTo>
                  <a:cubicBezTo>
                    <a:pt x="122" y="349"/>
                    <a:pt x="114" y="341"/>
                    <a:pt x="110" y="331"/>
                  </a:cubicBezTo>
                  <a:cubicBezTo>
                    <a:pt x="106" y="327"/>
                    <a:pt x="105" y="321"/>
                    <a:pt x="103" y="315"/>
                  </a:cubicBezTo>
                  <a:cubicBezTo>
                    <a:pt x="103" y="314"/>
                    <a:pt x="103" y="312"/>
                    <a:pt x="102" y="312"/>
                  </a:cubicBezTo>
                  <a:cubicBezTo>
                    <a:pt x="101" y="311"/>
                    <a:pt x="99" y="311"/>
                    <a:pt x="98" y="310"/>
                  </a:cubicBezTo>
                  <a:cubicBezTo>
                    <a:pt x="95" y="309"/>
                    <a:pt x="93" y="308"/>
                    <a:pt x="91" y="306"/>
                  </a:cubicBezTo>
                  <a:cubicBezTo>
                    <a:pt x="86" y="303"/>
                    <a:pt x="82" y="300"/>
                    <a:pt x="77" y="296"/>
                  </a:cubicBezTo>
                  <a:cubicBezTo>
                    <a:pt x="76" y="295"/>
                    <a:pt x="75" y="293"/>
                    <a:pt x="73" y="292"/>
                  </a:cubicBezTo>
                  <a:cubicBezTo>
                    <a:pt x="71" y="291"/>
                    <a:pt x="71" y="286"/>
                    <a:pt x="70" y="284"/>
                  </a:cubicBezTo>
                  <a:cubicBezTo>
                    <a:pt x="66" y="280"/>
                    <a:pt x="61" y="278"/>
                    <a:pt x="58" y="274"/>
                  </a:cubicBezTo>
                  <a:cubicBezTo>
                    <a:pt x="54" y="268"/>
                    <a:pt x="54" y="261"/>
                    <a:pt x="56" y="255"/>
                  </a:cubicBezTo>
                  <a:cubicBezTo>
                    <a:pt x="57" y="248"/>
                    <a:pt x="60" y="243"/>
                    <a:pt x="63" y="238"/>
                  </a:cubicBezTo>
                  <a:cubicBezTo>
                    <a:pt x="63" y="237"/>
                    <a:pt x="63" y="237"/>
                    <a:pt x="61" y="235"/>
                  </a:cubicBezTo>
                  <a:cubicBezTo>
                    <a:pt x="59" y="230"/>
                    <a:pt x="57" y="224"/>
                    <a:pt x="54" y="220"/>
                  </a:cubicBezTo>
                  <a:cubicBezTo>
                    <a:pt x="48" y="212"/>
                    <a:pt x="42" y="204"/>
                    <a:pt x="36" y="197"/>
                  </a:cubicBezTo>
                  <a:cubicBezTo>
                    <a:pt x="32" y="194"/>
                    <a:pt x="28" y="189"/>
                    <a:pt x="23" y="187"/>
                  </a:cubicBezTo>
                  <a:cubicBezTo>
                    <a:pt x="20" y="185"/>
                    <a:pt x="20" y="175"/>
                    <a:pt x="20" y="171"/>
                  </a:cubicBezTo>
                  <a:cubicBezTo>
                    <a:pt x="20" y="164"/>
                    <a:pt x="22" y="158"/>
                    <a:pt x="23" y="151"/>
                  </a:cubicBezTo>
                  <a:cubicBezTo>
                    <a:pt x="26" y="143"/>
                    <a:pt x="27" y="136"/>
                    <a:pt x="29" y="129"/>
                  </a:cubicBezTo>
                  <a:cubicBezTo>
                    <a:pt x="28" y="132"/>
                    <a:pt x="27" y="134"/>
                    <a:pt x="26" y="136"/>
                  </a:cubicBezTo>
                  <a:cubicBezTo>
                    <a:pt x="23" y="138"/>
                    <a:pt x="22" y="142"/>
                    <a:pt x="21" y="144"/>
                  </a:cubicBezTo>
                  <a:cubicBezTo>
                    <a:pt x="20" y="148"/>
                    <a:pt x="20" y="150"/>
                    <a:pt x="20" y="152"/>
                  </a:cubicBezTo>
                  <a:cubicBezTo>
                    <a:pt x="20" y="154"/>
                    <a:pt x="20" y="154"/>
                    <a:pt x="18" y="154"/>
                  </a:cubicBezTo>
                  <a:cubicBezTo>
                    <a:pt x="19" y="150"/>
                    <a:pt x="19" y="145"/>
                    <a:pt x="21" y="140"/>
                  </a:cubicBezTo>
                  <a:cubicBezTo>
                    <a:pt x="22" y="136"/>
                    <a:pt x="24" y="133"/>
                    <a:pt x="26" y="129"/>
                  </a:cubicBezTo>
                  <a:cubicBezTo>
                    <a:pt x="27" y="127"/>
                    <a:pt x="28" y="126"/>
                    <a:pt x="28" y="124"/>
                  </a:cubicBezTo>
                  <a:cubicBezTo>
                    <a:pt x="29" y="122"/>
                    <a:pt x="29" y="118"/>
                    <a:pt x="30" y="116"/>
                  </a:cubicBezTo>
                  <a:cubicBezTo>
                    <a:pt x="31" y="114"/>
                    <a:pt x="33" y="111"/>
                    <a:pt x="34" y="110"/>
                  </a:cubicBezTo>
                  <a:cubicBezTo>
                    <a:pt x="49" y="95"/>
                    <a:pt x="66" y="81"/>
                    <a:pt x="82" y="66"/>
                  </a:cubicBezTo>
                  <a:cubicBezTo>
                    <a:pt x="80" y="66"/>
                    <a:pt x="78" y="65"/>
                    <a:pt x="77" y="65"/>
                  </a:cubicBezTo>
                  <a:cubicBezTo>
                    <a:pt x="79" y="63"/>
                    <a:pt x="82" y="61"/>
                    <a:pt x="83" y="58"/>
                  </a:cubicBezTo>
                  <a:cubicBezTo>
                    <a:pt x="84" y="55"/>
                    <a:pt x="77" y="60"/>
                    <a:pt x="76" y="60"/>
                  </a:cubicBezTo>
                  <a:cubicBezTo>
                    <a:pt x="77" y="58"/>
                    <a:pt x="77" y="57"/>
                    <a:pt x="78" y="56"/>
                  </a:cubicBezTo>
                  <a:cubicBezTo>
                    <a:pt x="76" y="57"/>
                    <a:pt x="74" y="57"/>
                    <a:pt x="73" y="57"/>
                  </a:cubicBezTo>
                  <a:cubicBezTo>
                    <a:pt x="70" y="58"/>
                    <a:pt x="69" y="57"/>
                    <a:pt x="67" y="58"/>
                  </a:cubicBezTo>
                  <a:cubicBezTo>
                    <a:pt x="69" y="57"/>
                    <a:pt x="70" y="56"/>
                    <a:pt x="71" y="55"/>
                  </a:cubicBezTo>
                  <a:cubicBezTo>
                    <a:pt x="71" y="56"/>
                    <a:pt x="71" y="56"/>
                    <a:pt x="70" y="57"/>
                  </a:cubicBezTo>
                  <a:cubicBezTo>
                    <a:pt x="75" y="54"/>
                    <a:pt x="78" y="51"/>
                    <a:pt x="83" y="48"/>
                  </a:cubicBezTo>
                  <a:cubicBezTo>
                    <a:pt x="83" y="48"/>
                    <a:pt x="83" y="48"/>
                    <a:pt x="84" y="48"/>
                  </a:cubicBezTo>
                  <a:cubicBezTo>
                    <a:pt x="85" y="49"/>
                    <a:pt x="87" y="47"/>
                    <a:pt x="89" y="47"/>
                  </a:cubicBezTo>
                  <a:cubicBezTo>
                    <a:pt x="91" y="46"/>
                    <a:pt x="92" y="45"/>
                    <a:pt x="94" y="45"/>
                  </a:cubicBezTo>
                  <a:cubicBezTo>
                    <a:pt x="94" y="46"/>
                    <a:pt x="93" y="46"/>
                    <a:pt x="93" y="47"/>
                  </a:cubicBezTo>
                  <a:cubicBezTo>
                    <a:pt x="96" y="45"/>
                    <a:pt x="99" y="44"/>
                    <a:pt x="103" y="42"/>
                  </a:cubicBezTo>
                  <a:cubicBezTo>
                    <a:pt x="102" y="43"/>
                    <a:pt x="101" y="44"/>
                    <a:pt x="99" y="45"/>
                  </a:cubicBezTo>
                  <a:cubicBezTo>
                    <a:pt x="101" y="45"/>
                    <a:pt x="103" y="45"/>
                    <a:pt x="104" y="45"/>
                  </a:cubicBezTo>
                  <a:cubicBezTo>
                    <a:pt x="103" y="46"/>
                    <a:pt x="103" y="46"/>
                    <a:pt x="104" y="48"/>
                  </a:cubicBezTo>
                  <a:cubicBezTo>
                    <a:pt x="103" y="48"/>
                    <a:pt x="103" y="49"/>
                    <a:pt x="102" y="51"/>
                  </a:cubicBezTo>
                  <a:cubicBezTo>
                    <a:pt x="105" y="49"/>
                    <a:pt x="108" y="49"/>
                    <a:pt x="112" y="51"/>
                  </a:cubicBezTo>
                  <a:cubicBezTo>
                    <a:pt x="111" y="52"/>
                    <a:pt x="110" y="54"/>
                    <a:pt x="108" y="55"/>
                  </a:cubicBezTo>
                  <a:cubicBezTo>
                    <a:pt x="111" y="56"/>
                    <a:pt x="112" y="56"/>
                    <a:pt x="114" y="56"/>
                  </a:cubicBezTo>
                  <a:cubicBezTo>
                    <a:pt x="117" y="55"/>
                    <a:pt x="119" y="55"/>
                    <a:pt x="121" y="56"/>
                  </a:cubicBezTo>
                  <a:cubicBezTo>
                    <a:pt x="121" y="57"/>
                    <a:pt x="121" y="58"/>
                    <a:pt x="120" y="60"/>
                  </a:cubicBezTo>
                  <a:cubicBezTo>
                    <a:pt x="121" y="61"/>
                    <a:pt x="122" y="61"/>
                    <a:pt x="123" y="61"/>
                  </a:cubicBezTo>
                  <a:cubicBezTo>
                    <a:pt x="119" y="64"/>
                    <a:pt x="113" y="65"/>
                    <a:pt x="107" y="66"/>
                  </a:cubicBezTo>
                  <a:cubicBezTo>
                    <a:pt x="108" y="68"/>
                    <a:pt x="110" y="69"/>
                    <a:pt x="112" y="68"/>
                  </a:cubicBezTo>
                  <a:cubicBezTo>
                    <a:pt x="116" y="66"/>
                    <a:pt x="121" y="64"/>
                    <a:pt x="125" y="62"/>
                  </a:cubicBezTo>
                  <a:cubicBezTo>
                    <a:pt x="125" y="63"/>
                    <a:pt x="125" y="64"/>
                    <a:pt x="125" y="65"/>
                  </a:cubicBezTo>
                  <a:cubicBezTo>
                    <a:pt x="126" y="65"/>
                    <a:pt x="128" y="66"/>
                    <a:pt x="129" y="66"/>
                  </a:cubicBezTo>
                  <a:cubicBezTo>
                    <a:pt x="129" y="68"/>
                    <a:pt x="129" y="68"/>
                    <a:pt x="129" y="68"/>
                  </a:cubicBezTo>
                  <a:cubicBezTo>
                    <a:pt x="131" y="66"/>
                    <a:pt x="133" y="65"/>
                    <a:pt x="135" y="66"/>
                  </a:cubicBezTo>
                  <a:cubicBezTo>
                    <a:pt x="138" y="66"/>
                    <a:pt x="139" y="68"/>
                    <a:pt x="141" y="68"/>
                  </a:cubicBezTo>
                  <a:cubicBezTo>
                    <a:pt x="141" y="69"/>
                    <a:pt x="142" y="69"/>
                    <a:pt x="143" y="69"/>
                  </a:cubicBezTo>
                  <a:cubicBezTo>
                    <a:pt x="144" y="69"/>
                    <a:pt x="145" y="69"/>
                    <a:pt x="147" y="69"/>
                  </a:cubicBezTo>
                  <a:cubicBezTo>
                    <a:pt x="149" y="69"/>
                    <a:pt x="150" y="66"/>
                    <a:pt x="151" y="64"/>
                  </a:cubicBezTo>
                  <a:cubicBezTo>
                    <a:pt x="152" y="63"/>
                    <a:pt x="156" y="55"/>
                    <a:pt x="157" y="56"/>
                  </a:cubicBezTo>
                  <a:cubicBezTo>
                    <a:pt x="157" y="60"/>
                    <a:pt x="157" y="64"/>
                    <a:pt x="158" y="68"/>
                  </a:cubicBezTo>
                  <a:cubicBezTo>
                    <a:pt x="158" y="70"/>
                    <a:pt x="163" y="68"/>
                    <a:pt x="164" y="66"/>
                  </a:cubicBezTo>
                  <a:cubicBezTo>
                    <a:pt x="166" y="68"/>
                    <a:pt x="166" y="69"/>
                    <a:pt x="166" y="70"/>
                  </a:cubicBezTo>
                  <a:cubicBezTo>
                    <a:pt x="164" y="71"/>
                    <a:pt x="162" y="74"/>
                    <a:pt x="160" y="74"/>
                  </a:cubicBezTo>
                  <a:cubicBezTo>
                    <a:pt x="159" y="73"/>
                    <a:pt x="158" y="73"/>
                    <a:pt x="157" y="73"/>
                  </a:cubicBezTo>
                  <a:cubicBezTo>
                    <a:pt x="154" y="72"/>
                    <a:pt x="152" y="73"/>
                    <a:pt x="151" y="74"/>
                  </a:cubicBezTo>
                  <a:cubicBezTo>
                    <a:pt x="143" y="78"/>
                    <a:pt x="138" y="82"/>
                    <a:pt x="131" y="86"/>
                  </a:cubicBezTo>
                  <a:cubicBezTo>
                    <a:pt x="129" y="87"/>
                    <a:pt x="123" y="88"/>
                    <a:pt x="123" y="91"/>
                  </a:cubicBezTo>
                  <a:cubicBezTo>
                    <a:pt x="123" y="93"/>
                    <a:pt x="124" y="96"/>
                    <a:pt x="124" y="98"/>
                  </a:cubicBezTo>
                  <a:cubicBezTo>
                    <a:pt x="125" y="102"/>
                    <a:pt x="126" y="108"/>
                    <a:pt x="130" y="111"/>
                  </a:cubicBezTo>
                  <a:cubicBezTo>
                    <a:pt x="134" y="107"/>
                    <a:pt x="139" y="102"/>
                    <a:pt x="143" y="98"/>
                  </a:cubicBezTo>
                  <a:cubicBezTo>
                    <a:pt x="145" y="96"/>
                    <a:pt x="148" y="93"/>
                    <a:pt x="150" y="91"/>
                  </a:cubicBezTo>
                  <a:cubicBezTo>
                    <a:pt x="151" y="90"/>
                    <a:pt x="151" y="89"/>
                    <a:pt x="153" y="89"/>
                  </a:cubicBezTo>
                  <a:cubicBezTo>
                    <a:pt x="154" y="89"/>
                    <a:pt x="157" y="89"/>
                    <a:pt x="158" y="89"/>
                  </a:cubicBezTo>
                  <a:cubicBezTo>
                    <a:pt x="158" y="88"/>
                    <a:pt x="158" y="86"/>
                    <a:pt x="158" y="83"/>
                  </a:cubicBezTo>
                  <a:cubicBezTo>
                    <a:pt x="161" y="84"/>
                    <a:pt x="162" y="86"/>
                    <a:pt x="163" y="88"/>
                  </a:cubicBezTo>
                  <a:cubicBezTo>
                    <a:pt x="164" y="89"/>
                    <a:pt x="164" y="91"/>
                    <a:pt x="166" y="92"/>
                  </a:cubicBezTo>
                  <a:cubicBezTo>
                    <a:pt x="167" y="95"/>
                    <a:pt x="168" y="93"/>
                    <a:pt x="169" y="93"/>
                  </a:cubicBezTo>
                  <a:cubicBezTo>
                    <a:pt x="172" y="92"/>
                    <a:pt x="176" y="93"/>
                    <a:pt x="178" y="95"/>
                  </a:cubicBezTo>
                  <a:cubicBezTo>
                    <a:pt x="177" y="96"/>
                    <a:pt x="177" y="97"/>
                    <a:pt x="176" y="98"/>
                  </a:cubicBezTo>
                  <a:cubicBezTo>
                    <a:pt x="176" y="100"/>
                    <a:pt x="176" y="100"/>
                    <a:pt x="177" y="102"/>
                  </a:cubicBezTo>
                  <a:cubicBezTo>
                    <a:pt x="178" y="105"/>
                    <a:pt x="178" y="105"/>
                    <a:pt x="177" y="107"/>
                  </a:cubicBezTo>
                  <a:cubicBezTo>
                    <a:pt x="177" y="108"/>
                    <a:pt x="177" y="109"/>
                    <a:pt x="177" y="110"/>
                  </a:cubicBezTo>
                  <a:cubicBezTo>
                    <a:pt x="179" y="109"/>
                    <a:pt x="182" y="108"/>
                    <a:pt x="186" y="108"/>
                  </a:cubicBezTo>
                  <a:cubicBezTo>
                    <a:pt x="181" y="111"/>
                    <a:pt x="176" y="119"/>
                    <a:pt x="170" y="118"/>
                  </a:cubicBezTo>
                  <a:cubicBezTo>
                    <a:pt x="160" y="118"/>
                    <a:pt x="150" y="118"/>
                    <a:pt x="142" y="125"/>
                  </a:cubicBezTo>
                  <a:cubicBezTo>
                    <a:pt x="147" y="124"/>
                    <a:pt x="151" y="123"/>
                    <a:pt x="156" y="123"/>
                  </a:cubicBezTo>
                  <a:cubicBezTo>
                    <a:pt x="157" y="123"/>
                    <a:pt x="157" y="122"/>
                    <a:pt x="158" y="122"/>
                  </a:cubicBezTo>
                  <a:cubicBezTo>
                    <a:pt x="157" y="124"/>
                    <a:pt x="156" y="125"/>
                    <a:pt x="154" y="126"/>
                  </a:cubicBezTo>
                  <a:cubicBezTo>
                    <a:pt x="153" y="127"/>
                    <a:pt x="154" y="127"/>
                    <a:pt x="154" y="128"/>
                  </a:cubicBezTo>
                  <a:cubicBezTo>
                    <a:pt x="157" y="129"/>
                    <a:pt x="158" y="129"/>
                    <a:pt x="159" y="131"/>
                  </a:cubicBezTo>
                  <a:cubicBezTo>
                    <a:pt x="145" y="134"/>
                    <a:pt x="131" y="137"/>
                    <a:pt x="119" y="143"/>
                  </a:cubicBezTo>
                  <a:cubicBezTo>
                    <a:pt x="114" y="144"/>
                    <a:pt x="111" y="146"/>
                    <a:pt x="108" y="150"/>
                  </a:cubicBezTo>
                  <a:cubicBezTo>
                    <a:pt x="107" y="151"/>
                    <a:pt x="105" y="153"/>
                    <a:pt x="104" y="154"/>
                  </a:cubicBezTo>
                  <a:cubicBezTo>
                    <a:pt x="104" y="155"/>
                    <a:pt x="103" y="157"/>
                    <a:pt x="102" y="158"/>
                  </a:cubicBezTo>
                  <a:cubicBezTo>
                    <a:pt x="101" y="158"/>
                    <a:pt x="99" y="157"/>
                    <a:pt x="98" y="157"/>
                  </a:cubicBezTo>
                  <a:cubicBezTo>
                    <a:pt x="94" y="157"/>
                    <a:pt x="93" y="158"/>
                    <a:pt x="89" y="159"/>
                  </a:cubicBezTo>
                  <a:cubicBezTo>
                    <a:pt x="87" y="160"/>
                    <a:pt x="85" y="161"/>
                    <a:pt x="82" y="162"/>
                  </a:cubicBezTo>
                  <a:cubicBezTo>
                    <a:pt x="83" y="161"/>
                    <a:pt x="83" y="160"/>
                    <a:pt x="83" y="159"/>
                  </a:cubicBezTo>
                  <a:cubicBezTo>
                    <a:pt x="83" y="160"/>
                    <a:pt x="77" y="167"/>
                    <a:pt x="78" y="169"/>
                  </a:cubicBezTo>
                  <a:cubicBezTo>
                    <a:pt x="79" y="171"/>
                    <a:pt x="80" y="173"/>
                    <a:pt x="82" y="175"/>
                  </a:cubicBezTo>
                  <a:cubicBezTo>
                    <a:pt x="78" y="178"/>
                    <a:pt x="76" y="180"/>
                    <a:pt x="73" y="182"/>
                  </a:cubicBezTo>
                  <a:cubicBezTo>
                    <a:pt x="73" y="175"/>
                    <a:pt x="71" y="168"/>
                    <a:pt x="73" y="160"/>
                  </a:cubicBezTo>
                  <a:cubicBezTo>
                    <a:pt x="71" y="161"/>
                    <a:pt x="67" y="162"/>
                    <a:pt x="67" y="161"/>
                  </a:cubicBezTo>
                  <a:cubicBezTo>
                    <a:pt x="66" y="159"/>
                    <a:pt x="66" y="158"/>
                    <a:pt x="65" y="155"/>
                  </a:cubicBezTo>
                  <a:cubicBezTo>
                    <a:pt x="64" y="157"/>
                    <a:pt x="61" y="158"/>
                    <a:pt x="59" y="159"/>
                  </a:cubicBezTo>
                  <a:cubicBezTo>
                    <a:pt x="58" y="158"/>
                    <a:pt x="57" y="158"/>
                    <a:pt x="56" y="157"/>
                  </a:cubicBezTo>
                  <a:cubicBezTo>
                    <a:pt x="54" y="155"/>
                    <a:pt x="51" y="154"/>
                    <a:pt x="49" y="154"/>
                  </a:cubicBezTo>
                  <a:cubicBezTo>
                    <a:pt x="48" y="154"/>
                    <a:pt x="46" y="154"/>
                    <a:pt x="43" y="154"/>
                  </a:cubicBezTo>
                  <a:cubicBezTo>
                    <a:pt x="41" y="154"/>
                    <a:pt x="41" y="158"/>
                    <a:pt x="40" y="159"/>
                  </a:cubicBezTo>
                  <a:cubicBezTo>
                    <a:pt x="39" y="161"/>
                    <a:pt x="38" y="163"/>
                    <a:pt x="36" y="166"/>
                  </a:cubicBezTo>
                  <a:cubicBezTo>
                    <a:pt x="34" y="167"/>
                    <a:pt x="33" y="167"/>
                    <a:pt x="33" y="170"/>
                  </a:cubicBezTo>
                  <a:cubicBezTo>
                    <a:pt x="32" y="175"/>
                    <a:pt x="33" y="179"/>
                    <a:pt x="34" y="184"/>
                  </a:cubicBezTo>
                  <a:cubicBezTo>
                    <a:pt x="34" y="185"/>
                    <a:pt x="34" y="186"/>
                    <a:pt x="36" y="187"/>
                  </a:cubicBezTo>
                  <a:cubicBezTo>
                    <a:pt x="37" y="188"/>
                    <a:pt x="38" y="188"/>
                    <a:pt x="39" y="188"/>
                  </a:cubicBezTo>
                  <a:cubicBezTo>
                    <a:pt x="40" y="188"/>
                    <a:pt x="41" y="187"/>
                    <a:pt x="41" y="186"/>
                  </a:cubicBezTo>
                  <a:cubicBezTo>
                    <a:pt x="43" y="185"/>
                    <a:pt x="46" y="182"/>
                    <a:pt x="49" y="182"/>
                  </a:cubicBezTo>
                  <a:cubicBezTo>
                    <a:pt x="48" y="187"/>
                    <a:pt x="45" y="190"/>
                    <a:pt x="45" y="194"/>
                  </a:cubicBezTo>
                  <a:cubicBezTo>
                    <a:pt x="43" y="197"/>
                    <a:pt x="43" y="199"/>
                    <a:pt x="45" y="203"/>
                  </a:cubicBezTo>
                  <a:cubicBezTo>
                    <a:pt x="49" y="206"/>
                    <a:pt x="55" y="211"/>
                    <a:pt x="56" y="215"/>
                  </a:cubicBezTo>
                  <a:cubicBezTo>
                    <a:pt x="57" y="217"/>
                    <a:pt x="64" y="221"/>
                    <a:pt x="66" y="222"/>
                  </a:cubicBezTo>
                  <a:cubicBezTo>
                    <a:pt x="67" y="223"/>
                    <a:pt x="69" y="224"/>
                    <a:pt x="71" y="224"/>
                  </a:cubicBezTo>
                  <a:cubicBezTo>
                    <a:pt x="73" y="224"/>
                    <a:pt x="75" y="223"/>
                    <a:pt x="76" y="222"/>
                  </a:cubicBezTo>
                  <a:cubicBezTo>
                    <a:pt x="77" y="222"/>
                    <a:pt x="78" y="221"/>
                    <a:pt x="78" y="220"/>
                  </a:cubicBezTo>
                  <a:cubicBezTo>
                    <a:pt x="80" y="221"/>
                    <a:pt x="82" y="222"/>
                    <a:pt x="84" y="223"/>
                  </a:cubicBezTo>
                  <a:cubicBezTo>
                    <a:pt x="85" y="224"/>
                    <a:pt x="88" y="228"/>
                    <a:pt x="91" y="226"/>
                  </a:cubicBezTo>
                  <a:cubicBezTo>
                    <a:pt x="93" y="226"/>
                    <a:pt x="94" y="226"/>
                    <a:pt x="96" y="226"/>
                  </a:cubicBezTo>
                  <a:cubicBezTo>
                    <a:pt x="105" y="230"/>
                    <a:pt x="114" y="234"/>
                    <a:pt x="121" y="241"/>
                  </a:cubicBezTo>
                  <a:cubicBezTo>
                    <a:pt x="122" y="246"/>
                    <a:pt x="123" y="250"/>
                    <a:pt x="126" y="251"/>
                  </a:cubicBezTo>
                  <a:cubicBezTo>
                    <a:pt x="130" y="252"/>
                    <a:pt x="134" y="252"/>
                    <a:pt x="138" y="253"/>
                  </a:cubicBezTo>
                  <a:cubicBezTo>
                    <a:pt x="141" y="255"/>
                    <a:pt x="143" y="259"/>
                    <a:pt x="145" y="261"/>
                  </a:cubicBezTo>
                  <a:cubicBezTo>
                    <a:pt x="147" y="265"/>
                    <a:pt x="149" y="266"/>
                    <a:pt x="147" y="268"/>
                  </a:cubicBezTo>
                  <a:cubicBezTo>
                    <a:pt x="145" y="269"/>
                    <a:pt x="144" y="270"/>
                    <a:pt x="143" y="271"/>
                  </a:cubicBezTo>
                  <a:cubicBezTo>
                    <a:pt x="145" y="273"/>
                    <a:pt x="147" y="274"/>
                    <a:pt x="149" y="275"/>
                  </a:cubicBezTo>
                  <a:cubicBezTo>
                    <a:pt x="150" y="274"/>
                    <a:pt x="152" y="273"/>
                    <a:pt x="154" y="271"/>
                  </a:cubicBezTo>
                  <a:cubicBezTo>
                    <a:pt x="157" y="270"/>
                    <a:pt x="160" y="269"/>
                    <a:pt x="162" y="270"/>
                  </a:cubicBezTo>
                  <a:cubicBezTo>
                    <a:pt x="168" y="276"/>
                    <a:pt x="175" y="279"/>
                    <a:pt x="182" y="283"/>
                  </a:cubicBezTo>
                  <a:cubicBezTo>
                    <a:pt x="188" y="285"/>
                    <a:pt x="195" y="286"/>
                    <a:pt x="200" y="287"/>
                  </a:cubicBezTo>
                  <a:cubicBezTo>
                    <a:pt x="203" y="287"/>
                    <a:pt x="204" y="287"/>
                    <a:pt x="206" y="287"/>
                  </a:cubicBezTo>
                  <a:cubicBezTo>
                    <a:pt x="208" y="287"/>
                    <a:pt x="207" y="288"/>
                    <a:pt x="207" y="291"/>
                  </a:cubicBezTo>
                  <a:cubicBezTo>
                    <a:pt x="207" y="296"/>
                    <a:pt x="205" y="301"/>
                    <a:pt x="201" y="305"/>
                  </a:cubicBezTo>
                  <a:cubicBezTo>
                    <a:pt x="199" y="308"/>
                    <a:pt x="197" y="310"/>
                    <a:pt x="195" y="312"/>
                  </a:cubicBezTo>
                  <a:cubicBezTo>
                    <a:pt x="194" y="313"/>
                    <a:pt x="195" y="313"/>
                    <a:pt x="195" y="315"/>
                  </a:cubicBezTo>
                  <a:cubicBezTo>
                    <a:pt x="196" y="317"/>
                    <a:pt x="196" y="319"/>
                    <a:pt x="196" y="320"/>
                  </a:cubicBezTo>
                  <a:cubicBezTo>
                    <a:pt x="194" y="326"/>
                    <a:pt x="185" y="329"/>
                    <a:pt x="180" y="332"/>
                  </a:cubicBezTo>
                  <a:cubicBezTo>
                    <a:pt x="178" y="332"/>
                    <a:pt x="176" y="333"/>
                    <a:pt x="176" y="336"/>
                  </a:cubicBezTo>
                  <a:close/>
                  <a:moveTo>
                    <a:pt x="217" y="36"/>
                  </a:moveTo>
                  <a:cubicBezTo>
                    <a:pt x="218" y="36"/>
                    <a:pt x="219" y="35"/>
                    <a:pt x="221" y="34"/>
                  </a:cubicBezTo>
                  <a:cubicBezTo>
                    <a:pt x="222" y="34"/>
                    <a:pt x="222" y="34"/>
                    <a:pt x="222" y="34"/>
                  </a:cubicBezTo>
                  <a:cubicBezTo>
                    <a:pt x="222" y="34"/>
                    <a:pt x="222" y="34"/>
                    <a:pt x="222" y="34"/>
                  </a:cubicBezTo>
                  <a:cubicBezTo>
                    <a:pt x="225" y="36"/>
                    <a:pt x="225" y="36"/>
                    <a:pt x="225" y="36"/>
                  </a:cubicBezTo>
                  <a:cubicBezTo>
                    <a:pt x="224" y="36"/>
                    <a:pt x="223" y="36"/>
                    <a:pt x="222" y="36"/>
                  </a:cubicBezTo>
                  <a:cubicBezTo>
                    <a:pt x="223" y="37"/>
                    <a:pt x="225" y="39"/>
                    <a:pt x="226" y="39"/>
                  </a:cubicBezTo>
                  <a:cubicBezTo>
                    <a:pt x="227" y="38"/>
                    <a:pt x="229" y="37"/>
                    <a:pt x="229" y="37"/>
                  </a:cubicBezTo>
                  <a:cubicBezTo>
                    <a:pt x="229" y="38"/>
                    <a:pt x="232" y="42"/>
                    <a:pt x="232" y="43"/>
                  </a:cubicBezTo>
                  <a:cubicBezTo>
                    <a:pt x="233" y="45"/>
                    <a:pt x="234" y="46"/>
                    <a:pt x="236" y="47"/>
                  </a:cubicBezTo>
                  <a:cubicBezTo>
                    <a:pt x="237" y="49"/>
                    <a:pt x="238" y="51"/>
                    <a:pt x="240" y="53"/>
                  </a:cubicBezTo>
                  <a:cubicBezTo>
                    <a:pt x="238" y="53"/>
                    <a:pt x="236" y="53"/>
                    <a:pt x="235" y="53"/>
                  </a:cubicBezTo>
                  <a:cubicBezTo>
                    <a:pt x="237" y="54"/>
                    <a:pt x="238" y="56"/>
                    <a:pt x="240" y="58"/>
                  </a:cubicBezTo>
                  <a:cubicBezTo>
                    <a:pt x="238" y="58"/>
                    <a:pt x="235" y="57"/>
                    <a:pt x="234" y="60"/>
                  </a:cubicBezTo>
                  <a:cubicBezTo>
                    <a:pt x="234" y="61"/>
                    <a:pt x="237" y="63"/>
                    <a:pt x="240" y="62"/>
                  </a:cubicBezTo>
                  <a:cubicBezTo>
                    <a:pt x="233" y="71"/>
                    <a:pt x="224" y="79"/>
                    <a:pt x="215" y="82"/>
                  </a:cubicBezTo>
                  <a:cubicBezTo>
                    <a:pt x="212" y="83"/>
                    <a:pt x="214" y="84"/>
                    <a:pt x="213" y="86"/>
                  </a:cubicBezTo>
                  <a:cubicBezTo>
                    <a:pt x="210" y="88"/>
                    <a:pt x="208" y="86"/>
                    <a:pt x="206" y="84"/>
                  </a:cubicBezTo>
                  <a:cubicBezTo>
                    <a:pt x="205" y="83"/>
                    <a:pt x="204" y="83"/>
                    <a:pt x="204" y="81"/>
                  </a:cubicBezTo>
                  <a:cubicBezTo>
                    <a:pt x="203" y="80"/>
                    <a:pt x="203" y="79"/>
                    <a:pt x="203" y="78"/>
                  </a:cubicBezTo>
                  <a:cubicBezTo>
                    <a:pt x="201" y="77"/>
                    <a:pt x="200" y="74"/>
                    <a:pt x="201" y="73"/>
                  </a:cubicBezTo>
                  <a:cubicBezTo>
                    <a:pt x="203" y="71"/>
                    <a:pt x="204" y="70"/>
                    <a:pt x="204" y="69"/>
                  </a:cubicBezTo>
                  <a:cubicBezTo>
                    <a:pt x="205" y="66"/>
                    <a:pt x="205" y="65"/>
                    <a:pt x="204" y="64"/>
                  </a:cubicBezTo>
                  <a:cubicBezTo>
                    <a:pt x="203" y="62"/>
                    <a:pt x="203" y="62"/>
                    <a:pt x="203" y="60"/>
                  </a:cubicBezTo>
                  <a:cubicBezTo>
                    <a:pt x="203" y="58"/>
                    <a:pt x="203" y="58"/>
                    <a:pt x="203" y="57"/>
                  </a:cubicBezTo>
                  <a:cubicBezTo>
                    <a:pt x="199" y="53"/>
                    <a:pt x="198" y="48"/>
                    <a:pt x="193" y="48"/>
                  </a:cubicBezTo>
                  <a:cubicBezTo>
                    <a:pt x="195" y="45"/>
                    <a:pt x="198" y="42"/>
                    <a:pt x="200" y="38"/>
                  </a:cubicBezTo>
                  <a:cubicBezTo>
                    <a:pt x="200" y="39"/>
                    <a:pt x="201" y="39"/>
                    <a:pt x="203" y="40"/>
                  </a:cubicBezTo>
                  <a:cubicBezTo>
                    <a:pt x="203" y="38"/>
                    <a:pt x="203" y="37"/>
                    <a:pt x="203" y="36"/>
                  </a:cubicBezTo>
                  <a:cubicBezTo>
                    <a:pt x="205" y="36"/>
                    <a:pt x="206" y="37"/>
                    <a:pt x="208" y="38"/>
                  </a:cubicBezTo>
                  <a:cubicBezTo>
                    <a:pt x="209" y="38"/>
                    <a:pt x="210" y="37"/>
                    <a:pt x="212" y="38"/>
                  </a:cubicBezTo>
                  <a:cubicBezTo>
                    <a:pt x="213" y="38"/>
                    <a:pt x="214" y="39"/>
                    <a:pt x="215" y="39"/>
                  </a:cubicBezTo>
                  <a:cubicBezTo>
                    <a:pt x="215" y="37"/>
                    <a:pt x="215" y="35"/>
                    <a:pt x="217" y="36"/>
                  </a:cubicBezTo>
                  <a:close/>
                  <a:moveTo>
                    <a:pt x="197" y="39"/>
                  </a:moveTo>
                  <a:cubicBezTo>
                    <a:pt x="196" y="42"/>
                    <a:pt x="195" y="45"/>
                    <a:pt x="193" y="45"/>
                  </a:cubicBezTo>
                  <a:cubicBezTo>
                    <a:pt x="190" y="46"/>
                    <a:pt x="190" y="46"/>
                    <a:pt x="189" y="47"/>
                  </a:cubicBezTo>
                  <a:cubicBezTo>
                    <a:pt x="187" y="49"/>
                    <a:pt x="188" y="49"/>
                    <a:pt x="186" y="48"/>
                  </a:cubicBezTo>
                  <a:cubicBezTo>
                    <a:pt x="185" y="48"/>
                    <a:pt x="182" y="51"/>
                    <a:pt x="181" y="51"/>
                  </a:cubicBezTo>
                  <a:cubicBezTo>
                    <a:pt x="180" y="52"/>
                    <a:pt x="178" y="52"/>
                    <a:pt x="177" y="52"/>
                  </a:cubicBezTo>
                  <a:cubicBezTo>
                    <a:pt x="176" y="52"/>
                    <a:pt x="175" y="51"/>
                    <a:pt x="173" y="51"/>
                  </a:cubicBezTo>
                  <a:cubicBezTo>
                    <a:pt x="177" y="51"/>
                    <a:pt x="179" y="49"/>
                    <a:pt x="182" y="47"/>
                  </a:cubicBezTo>
                  <a:cubicBezTo>
                    <a:pt x="184" y="47"/>
                    <a:pt x="185" y="46"/>
                    <a:pt x="186" y="45"/>
                  </a:cubicBezTo>
                  <a:cubicBezTo>
                    <a:pt x="187" y="45"/>
                    <a:pt x="187" y="44"/>
                    <a:pt x="186" y="43"/>
                  </a:cubicBezTo>
                  <a:cubicBezTo>
                    <a:pt x="185" y="42"/>
                    <a:pt x="185" y="40"/>
                    <a:pt x="184" y="38"/>
                  </a:cubicBezTo>
                  <a:cubicBezTo>
                    <a:pt x="187" y="38"/>
                    <a:pt x="190" y="37"/>
                    <a:pt x="194" y="37"/>
                  </a:cubicBezTo>
                  <a:cubicBezTo>
                    <a:pt x="194" y="37"/>
                    <a:pt x="198" y="36"/>
                    <a:pt x="197" y="39"/>
                  </a:cubicBezTo>
                  <a:close/>
                  <a:moveTo>
                    <a:pt x="175" y="64"/>
                  </a:moveTo>
                  <a:cubicBezTo>
                    <a:pt x="172" y="63"/>
                    <a:pt x="169" y="62"/>
                    <a:pt x="167" y="62"/>
                  </a:cubicBezTo>
                  <a:cubicBezTo>
                    <a:pt x="164" y="63"/>
                    <a:pt x="166" y="60"/>
                    <a:pt x="164" y="60"/>
                  </a:cubicBezTo>
                  <a:cubicBezTo>
                    <a:pt x="166" y="57"/>
                    <a:pt x="168" y="57"/>
                    <a:pt x="170" y="56"/>
                  </a:cubicBezTo>
                  <a:cubicBezTo>
                    <a:pt x="169" y="60"/>
                    <a:pt x="169" y="60"/>
                    <a:pt x="169" y="60"/>
                  </a:cubicBezTo>
                  <a:cubicBezTo>
                    <a:pt x="171" y="58"/>
                    <a:pt x="172" y="57"/>
                    <a:pt x="173" y="56"/>
                  </a:cubicBezTo>
                  <a:cubicBezTo>
                    <a:pt x="173" y="57"/>
                    <a:pt x="175" y="60"/>
                    <a:pt x="176" y="60"/>
                  </a:cubicBezTo>
                  <a:cubicBezTo>
                    <a:pt x="176" y="60"/>
                    <a:pt x="177" y="60"/>
                    <a:pt x="178" y="61"/>
                  </a:cubicBezTo>
                  <a:cubicBezTo>
                    <a:pt x="179" y="61"/>
                    <a:pt x="180" y="62"/>
                    <a:pt x="182" y="62"/>
                  </a:cubicBezTo>
                  <a:cubicBezTo>
                    <a:pt x="184" y="62"/>
                    <a:pt x="182" y="63"/>
                    <a:pt x="184" y="64"/>
                  </a:cubicBezTo>
                  <a:cubicBezTo>
                    <a:pt x="184" y="65"/>
                    <a:pt x="185" y="66"/>
                    <a:pt x="186" y="66"/>
                  </a:cubicBezTo>
                  <a:cubicBezTo>
                    <a:pt x="186" y="68"/>
                    <a:pt x="186" y="69"/>
                    <a:pt x="186" y="70"/>
                  </a:cubicBezTo>
                  <a:cubicBezTo>
                    <a:pt x="186" y="71"/>
                    <a:pt x="187" y="73"/>
                    <a:pt x="188" y="72"/>
                  </a:cubicBezTo>
                  <a:cubicBezTo>
                    <a:pt x="188" y="73"/>
                    <a:pt x="188" y="73"/>
                    <a:pt x="188" y="73"/>
                  </a:cubicBezTo>
                  <a:cubicBezTo>
                    <a:pt x="188" y="75"/>
                    <a:pt x="187" y="78"/>
                    <a:pt x="185" y="79"/>
                  </a:cubicBezTo>
                  <a:cubicBezTo>
                    <a:pt x="179" y="73"/>
                    <a:pt x="175" y="78"/>
                    <a:pt x="172" y="84"/>
                  </a:cubicBezTo>
                  <a:cubicBezTo>
                    <a:pt x="171" y="82"/>
                    <a:pt x="170" y="80"/>
                    <a:pt x="169" y="79"/>
                  </a:cubicBezTo>
                  <a:cubicBezTo>
                    <a:pt x="167" y="79"/>
                    <a:pt x="163" y="78"/>
                    <a:pt x="161" y="78"/>
                  </a:cubicBezTo>
                  <a:cubicBezTo>
                    <a:pt x="163" y="78"/>
                    <a:pt x="166" y="77"/>
                    <a:pt x="168" y="77"/>
                  </a:cubicBezTo>
                  <a:cubicBezTo>
                    <a:pt x="169" y="75"/>
                    <a:pt x="170" y="74"/>
                    <a:pt x="171" y="72"/>
                  </a:cubicBezTo>
                  <a:cubicBezTo>
                    <a:pt x="172" y="70"/>
                    <a:pt x="177" y="66"/>
                    <a:pt x="175" y="64"/>
                  </a:cubicBezTo>
                  <a:close/>
                  <a:moveTo>
                    <a:pt x="159" y="51"/>
                  </a:moveTo>
                  <a:cubicBezTo>
                    <a:pt x="160" y="49"/>
                    <a:pt x="160" y="48"/>
                    <a:pt x="161" y="47"/>
                  </a:cubicBezTo>
                  <a:cubicBezTo>
                    <a:pt x="162" y="46"/>
                    <a:pt x="163" y="46"/>
                    <a:pt x="164" y="45"/>
                  </a:cubicBezTo>
                  <a:cubicBezTo>
                    <a:pt x="164" y="46"/>
                    <a:pt x="164" y="47"/>
                    <a:pt x="163" y="48"/>
                  </a:cubicBezTo>
                  <a:cubicBezTo>
                    <a:pt x="162" y="49"/>
                    <a:pt x="161" y="51"/>
                    <a:pt x="159" y="51"/>
                  </a:cubicBezTo>
                  <a:close/>
                  <a:moveTo>
                    <a:pt x="162" y="61"/>
                  </a:moveTo>
                  <a:cubicBezTo>
                    <a:pt x="162" y="57"/>
                    <a:pt x="162" y="55"/>
                    <a:pt x="163" y="53"/>
                  </a:cubicBezTo>
                  <a:cubicBezTo>
                    <a:pt x="163" y="54"/>
                    <a:pt x="163" y="61"/>
                    <a:pt x="162" y="61"/>
                  </a:cubicBezTo>
                  <a:close/>
                  <a:moveTo>
                    <a:pt x="163" y="42"/>
                  </a:moveTo>
                  <a:cubicBezTo>
                    <a:pt x="163" y="40"/>
                    <a:pt x="163" y="40"/>
                    <a:pt x="163" y="39"/>
                  </a:cubicBezTo>
                  <a:cubicBezTo>
                    <a:pt x="162" y="40"/>
                    <a:pt x="160" y="40"/>
                    <a:pt x="159" y="40"/>
                  </a:cubicBezTo>
                  <a:cubicBezTo>
                    <a:pt x="161" y="40"/>
                    <a:pt x="164" y="38"/>
                    <a:pt x="167" y="36"/>
                  </a:cubicBezTo>
                  <a:cubicBezTo>
                    <a:pt x="167" y="39"/>
                    <a:pt x="167" y="39"/>
                    <a:pt x="166" y="39"/>
                  </a:cubicBezTo>
                  <a:cubicBezTo>
                    <a:pt x="164" y="40"/>
                    <a:pt x="164" y="40"/>
                    <a:pt x="163" y="42"/>
                  </a:cubicBezTo>
                  <a:close/>
                  <a:moveTo>
                    <a:pt x="136" y="51"/>
                  </a:moveTo>
                  <a:cubicBezTo>
                    <a:pt x="136" y="49"/>
                    <a:pt x="138" y="49"/>
                    <a:pt x="138" y="48"/>
                  </a:cubicBezTo>
                  <a:cubicBezTo>
                    <a:pt x="139" y="49"/>
                    <a:pt x="139" y="51"/>
                    <a:pt x="139" y="52"/>
                  </a:cubicBezTo>
                  <a:cubicBezTo>
                    <a:pt x="141" y="54"/>
                    <a:pt x="142" y="54"/>
                    <a:pt x="144" y="54"/>
                  </a:cubicBezTo>
                  <a:cubicBezTo>
                    <a:pt x="147" y="53"/>
                    <a:pt x="148" y="55"/>
                    <a:pt x="150" y="56"/>
                  </a:cubicBezTo>
                  <a:cubicBezTo>
                    <a:pt x="149" y="56"/>
                    <a:pt x="149" y="56"/>
                    <a:pt x="149" y="56"/>
                  </a:cubicBezTo>
                  <a:cubicBezTo>
                    <a:pt x="145" y="60"/>
                    <a:pt x="135" y="66"/>
                    <a:pt x="131" y="58"/>
                  </a:cubicBezTo>
                  <a:cubicBezTo>
                    <a:pt x="133" y="57"/>
                    <a:pt x="136" y="58"/>
                    <a:pt x="135" y="55"/>
                  </a:cubicBezTo>
                  <a:cubicBezTo>
                    <a:pt x="135" y="53"/>
                    <a:pt x="135" y="52"/>
                    <a:pt x="136" y="51"/>
                  </a:cubicBezTo>
                  <a:close/>
                  <a:moveTo>
                    <a:pt x="147" y="49"/>
                  </a:moveTo>
                  <a:cubicBezTo>
                    <a:pt x="148" y="49"/>
                    <a:pt x="149" y="48"/>
                    <a:pt x="150" y="47"/>
                  </a:cubicBezTo>
                  <a:cubicBezTo>
                    <a:pt x="149" y="47"/>
                    <a:pt x="144" y="48"/>
                    <a:pt x="144" y="46"/>
                  </a:cubicBezTo>
                  <a:cubicBezTo>
                    <a:pt x="145" y="46"/>
                    <a:pt x="148" y="45"/>
                    <a:pt x="149" y="44"/>
                  </a:cubicBezTo>
                  <a:cubicBezTo>
                    <a:pt x="150" y="45"/>
                    <a:pt x="152" y="45"/>
                    <a:pt x="153" y="45"/>
                  </a:cubicBezTo>
                  <a:cubicBezTo>
                    <a:pt x="152" y="47"/>
                    <a:pt x="153" y="48"/>
                    <a:pt x="153" y="51"/>
                  </a:cubicBezTo>
                  <a:cubicBezTo>
                    <a:pt x="154" y="51"/>
                    <a:pt x="156" y="49"/>
                    <a:pt x="157" y="49"/>
                  </a:cubicBezTo>
                  <a:cubicBezTo>
                    <a:pt x="156" y="49"/>
                    <a:pt x="156" y="49"/>
                    <a:pt x="156" y="49"/>
                  </a:cubicBezTo>
                  <a:cubicBezTo>
                    <a:pt x="156" y="51"/>
                    <a:pt x="154" y="52"/>
                    <a:pt x="153" y="53"/>
                  </a:cubicBezTo>
                  <a:cubicBezTo>
                    <a:pt x="152" y="53"/>
                    <a:pt x="151" y="53"/>
                    <a:pt x="150" y="53"/>
                  </a:cubicBezTo>
                  <a:cubicBezTo>
                    <a:pt x="149" y="52"/>
                    <a:pt x="148" y="51"/>
                    <a:pt x="147" y="49"/>
                  </a:cubicBezTo>
                  <a:close/>
                  <a:moveTo>
                    <a:pt x="66" y="60"/>
                  </a:moveTo>
                  <a:cubicBezTo>
                    <a:pt x="67" y="58"/>
                    <a:pt x="67" y="58"/>
                    <a:pt x="67" y="58"/>
                  </a:cubicBezTo>
                  <a:cubicBezTo>
                    <a:pt x="67" y="58"/>
                    <a:pt x="67" y="58"/>
                    <a:pt x="67" y="58"/>
                  </a:cubicBezTo>
                  <a:cubicBezTo>
                    <a:pt x="67" y="58"/>
                    <a:pt x="67" y="58"/>
                    <a:pt x="67" y="58"/>
                  </a:cubicBezTo>
                  <a:cubicBezTo>
                    <a:pt x="67" y="58"/>
                    <a:pt x="67" y="58"/>
                    <a:pt x="67" y="58"/>
                  </a:cubicBezTo>
                  <a:cubicBezTo>
                    <a:pt x="67" y="58"/>
                    <a:pt x="67" y="58"/>
                    <a:pt x="67" y="58"/>
                  </a:cubicBezTo>
                  <a:cubicBezTo>
                    <a:pt x="67" y="58"/>
                    <a:pt x="67" y="58"/>
                    <a:pt x="67" y="58"/>
                  </a:cubicBezTo>
                  <a:cubicBezTo>
                    <a:pt x="67" y="58"/>
                    <a:pt x="67" y="58"/>
                    <a:pt x="67" y="58"/>
                  </a:cubicBezTo>
                  <a:cubicBezTo>
                    <a:pt x="67" y="60"/>
                    <a:pt x="67" y="60"/>
                    <a:pt x="67" y="60"/>
                  </a:cubicBezTo>
                  <a:cubicBezTo>
                    <a:pt x="66" y="60"/>
                    <a:pt x="66" y="60"/>
                    <a:pt x="66" y="60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6" y="60"/>
                    <a:pt x="66" y="60"/>
                    <a:pt x="66" y="60"/>
                  </a:cubicBezTo>
                  <a:cubicBezTo>
                    <a:pt x="66" y="60"/>
                    <a:pt x="66" y="60"/>
                    <a:pt x="66" y="60"/>
                  </a:cubicBezTo>
                  <a:close/>
                  <a:moveTo>
                    <a:pt x="177" y="123"/>
                  </a:moveTo>
                  <a:cubicBezTo>
                    <a:pt x="173" y="127"/>
                    <a:pt x="173" y="127"/>
                    <a:pt x="173" y="127"/>
                  </a:cubicBezTo>
                  <a:cubicBezTo>
                    <a:pt x="172" y="124"/>
                    <a:pt x="169" y="122"/>
                    <a:pt x="167" y="120"/>
                  </a:cubicBezTo>
                  <a:cubicBezTo>
                    <a:pt x="177" y="123"/>
                    <a:pt x="177" y="123"/>
                    <a:pt x="177" y="123"/>
                  </a:cubicBezTo>
                  <a:cubicBezTo>
                    <a:pt x="177" y="123"/>
                    <a:pt x="177" y="123"/>
                    <a:pt x="177" y="123"/>
                  </a:cubicBezTo>
                  <a:close/>
                  <a:moveTo>
                    <a:pt x="99" y="205"/>
                  </a:moveTo>
                  <a:cubicBezTo>
                    <a:pt x="95" y="208"/>
                    <a:pt x="95" y="208"/>
                    <a:pt x="95" y="208"/>
                  </a:cubicBezTo>
                  <a:cubicBezTo>
                    <a:pt x="94" y="207"/>
                    <a:pt x="93" y="205"/>
                    <a:pt x="91" y="204"/>
                  </a:cubicBezTo>
                  <a:cubicBezTo>
                    <a:pt x="89" y="203"/>
                    <a:pt x="87" y="204"/>
                    <a:pt x="87" y="202"/>
                  </a:cubicBezTo>
                  <a:cubicBezTo>
                    <a:pt x="86" y="198"/>
                    <a:pt x="87" y="197"/>
                    <a:pt x="91" y="196"/>
                  </a:cubicBezTo>
                  <a:cubicBezTo>
                    <a:pt x="96" y="199"/>
                    <a:pt x="96" y="199"/>
                    <a:pt x="96" y="199"/>
                  </a:cubicBezTo>
                  <a:cubicBezTo>
                    <a:pt x="99" y="205"/>
                    <a:pt x="99" y="205"/>
                    <a:pt x="99" y="205"/>
                  </a:cubicBezTo>
                  <a:cubicBezTo>
                    <a:pt x="99" y="205"/>
                    <a:pt x="99" y="205"/>
                    <a:pt x="99" y="205"/>
                  </a:cubicBezTo>
                  <a:close/>
                  <a:moveTo>
                    <a:pt x="68" y="189"/>
                  </a:moveTo>
                  <a:cubicBezTo>
                    <a:pt x="65" y="188"/>
                    <a:pt x="60" y="186"/>
                    <a:pt x="58" y="182"/>
                  </a:cubicBezTo>
                  <a:cubicBezTo>
                    <a:pt x="64" y="184"/>
                    <a:pt x="69" y="182"/>
                    <a:pt x="69" y="189"/>
                  </a:cubicBezTo>
                  <a:cubicBezTo>
                    <a:pt x="71" y="188"/>
                    <a:pt x="74" y="186"/>
                    <a:pt x="76" y="188"/>
                  </a:cubicBezTo>
                  <a:cubicBezTo>
                    <a:pt x="77" y="190"/>
                    <a:pt x="79" y="194"/>
                    <a:pt x="82" y="194"/>
                  </a:cubicBezTo>
                  <a:cubicBezTo>
                    <a:pt x="80" y="195"/>
                    <a:pt x="80" y="195"/>
                    <a:pt x="79" y="196"/>
                  </a:cubicBezTo>
                  <a:cubicBezTo>
                    <a:pt x="75" y="195"/>
                    <a:pt x="73" y="194"/>
                    <a:pt x="69" y="189"/>
                  </a:cubicBezTo>
                  <a:cubicBezTo>
                    <a:pt x="69" y="189"/>
                    <a:pt x="69" y="189"/>
                    <a:pt x="69" y="189"/>
                  </a:cubicBezTo>
                  <a:cubicBezTo>
                    <a:pt x="68" y="189"/>
                    <a:pt x="68" y="189"/>
                    <a:pt x="68" y="189"/>
                  </a:cubicBezTo>
                  <a:cubicBezTo>
                    <a:pt x="68" y="189"/>
                    <a:pt x="68" y="189"/>
                    <a:pt x="68" y="189"/>
                  </a:cubicBezTo>
                  <a:close/>
                  <a:moveTo>
                    <a:pt x="255" y="71"/>
                  </a:moveTo>
                  <a:cubicBezTo>
                    <a:pt x="255" y="72"/>
                    <a:pt x="254" y="73"/>
                    <a:pt x="252" y="74"/>
                  </a:cubicBezTo>
                  <a:cubicBezTo>
                    <a:pt x="251" y="74"/>
                    <a:pt x="249" y="75"/>
                    <a:pt x="246" y="75"/>
                  </a:cubicBezTo>
                  <a:cubicBezTo>
                    <a:pt x="245" y="74"/>
                    <a:pt x="244" y="73"/>
                    <a:pt x="242" y="72"/>
                  </a:cubicBezTo>
                  <a:cubicBezTo>
                    <a:pt x="244" y="71"/>
                    <a:pt x="253" y="68"/>
                    <a:pt x="255" y="71"/>
                  </a:cubicBezTo>
                  <a:close/>
                  <a:moveTo>
                    <a:pt x="254" y="20"/>
                  </a:moveTo>
                  <a:cubicBezTo>
                    <a:pt x="261" y="22"/>
                    <a:pt x="266" y="25"/>
                    <a:pt x="273" y="28"/>
                  </a:cubicBezTo>
                  <a:cubicBezTo>
                    <a:pt x="272" y="27"/>
                    <a:pt x="271" y="27"/>
                    <a:pt x="271" y="28"/>
                  </a:cubicBezTo>
                  <a:cubicBezTo>
                    <a:pt x="265" y="25"/>
                    <a:pt x="260" y="22"/>
                    <a:pt x="254" y="20"/>
                  </a:cubicBezTo>
                  <a:close/>
                  <a:moveTo>
                    <a:pt x="318" y="327"/>
                  </a:moveTo>
                  <a:cubicBezTo>
                    <a:pt x="325" y="318"/>
                    <a:pt x="329" y="309"/>
                    <a:pt x="334" y="299"/>
                  </a:cubicBezTo>
                  <a:cubicBezTo>
                    <a:pt x="339" y="288"/>
                    <a:pt x="345" y="278"/>
                    <a:pt x="348" y="268"/>
                  </a:cubicBezTo>
                  <a:cubicBezTo>
                    <a:pt x="349" y="262"/>
                    <a:pt x="349" y="256"/>
                    <a:pt x="349" y="250"/>
                  </a:cubicBezTo>
                  <a:cubicBezTo>
                    <a:pt x="351" y="247"/>
                    <a:pt x="351" y="242"/>
                    <a:pt x="351" y="239"/>
                  </a:cubicBezTo>
                  <a:cubicBezTo>
                    <a:pt x="351" y="235"/>
                    <a:pt x="351" y="230"/>
                    <a:pt x="347" y="229"/>
                  </a:cubicBezTo>
                  <a:cubicBezTo>
                    <a:pt x="344" y="226"/>
                    <a:pt x="338" y="229"/>
                    <a:pt x="335" y="230"/>
                  </a:cubicBezTo>
                  <a:cubicBezTo>
                    <a:pt x="330" y="231"/>
                    <a:pt x="326" y="233"/>
                    <a:pt x="320" y="234"/>
                  </a:cubicBezTo>
                  <a:cubicBezTo>
                    <a:pt x="317" y="235"/>
                    <a:pt x="315" y="235"/>
                    <a:pt x="311" y="237"/>
                  </a:cubicBezTo>
                  <a:cubicBezTo>
                    <a:pt x="310" y="238"/>
                    <a:pt x="308" y="242"/>
                    <a:pt x="308" y="242"/>
                  </a:cubicBezTo>
                  <a:cubicBezTo>
                    <a:pt x="299" y="239"/>
                    <a:pt x="291" y="230"/>
                    <a:pt x="284" y="224"/>
                  </a:cubicBezTo>
                  <a:cubicBezTo>
                    <a:pt x="283" y="223"/>
                    <a:pt x="278" y="220"/>
                    <a:pt x="279" y="217"/>
                  </a:cubicBezTo>
                  <a:cubicBezTo>
                    <a:pt x="280" y="217"/>
                    <a:pt x="280" y="216"/>
                    <a:pt x="280" y="215"/>
                  </a:cubicBezTo>
                  <a:cubicBezTo>
                    <a:pt x="281" y="213"/>
                    <a:pt x="281" y="211"/>
                    <a:pt x="281" y="209"/>
                  </a:cubicBezTo>
                  <a:cubicBezTo>
                    <a:pt x="280" y="204"/>
                    <a:pt x="280" y="199"/>
                    <a:pt x="279" y="195"/>
                  </a:cubicBezTo>
                  <a:cubicBezTo>
                    <a:pt x="279" y="193"/>
                    <a:pt x="277" y="190"/>
                    <a:pt x="274" y="189"/>
                  </a:cubicBezTo>
                  <a:cubicBezTo>
                    <a:pt x="280" y="180"/>
                    <a:pt x="286" y="171"/>
                    <a:pt x="291" y="161"/>
                  </a:cubicBezTo>
                  <a:cubicBezTo>
                    <a:pt x="292" y="158"/>
                    <a:pt x="294" y="154"/>
                    <a:pt x="296" y="150"/>
                  </a:cubicBezTo>
                  <a:cubicBezTo>
                    <a:pt x="297" y="149"/>
                    <a:pt x="298" y="143"/>
                    <a:pt x="299" y="142"/>
                  </a:cubicBezTo>
                  <a:cubicBezTo>
                    <a:pt x="300" y="142"/>
                    <a:pt x="300" y="142"/>
                    <a:pt x="300" y="142"/>
                  </a:cubicBezTo>
                  <a:cubicBezTo>
                    <a:pt x="300" y="142"/>
                    <a:pt x="300" y="142"/>
                    <a:pt x="300" y="142"/>
                  </a:cubicBezTo>
                  <a:cubicBezTo>
                    <a:pt x="301" y="142"/>
                    <a:pt x="301" y="142"/>
                    <a:pt x="301" y="142"/>
                  </a:cubicBezTo>
                  <a:cubicBezTo>
                    <a:pt x="301" y="142"/>
                    <a:pt x="301" y="142"/>
                    <a:pt x="301" y="142"/>
                  </a:cubicBezTo>
                  <a:cubicBezTo>
                    <a:pt x="302" y="141"/>
                    <a:pt x="302" y="141"/>
                    <a:pt x="302" y="141"/>
                  </a:cubicBezTo>
                  <a:cubicBezTo>
                    <a:pt x="302" y="141"/>
                    <a:pt x="302" y="141"/>
                    <a:pt x="302" y="141"/>
                  </a:cubicBezTo>
                  <a:cubicBezTo>
                    <a:pt x="303" y="141"/>
                    <a:pt x="303" y="141"/>
                    <a:pt x="303" y="141"/>
                  </a:cubicBezTo>
                  <a:cubicBezTo>
                    <a:pt x="303" y="140"/>
                    <a:pt x="303" y="138"/>
                    <a:pt x="302" y="138"/>
                  </a:cubicBezTo>
                  <a:cubicBezTo>
                    <a:pt x="310" y="136"/>
                    <a:pt x="318" y="133"/>
                    <a:pt x="326" y="128"/>
                  </a:cubicBezTo>
                  <a:cubicBezTo>
                    <a:pt x="328" y="127"/>
                    <a:pt x="328" y="127"/>
                    <a:pt x="330" y="128"/>
                  </a:cubicBezTo>
                  <a:cubicBezTo>
                    <a:pt x="333" y="131"/>
                    <a:pt x="335" y="133"/>
                    <a:pt x="337" y="135"/>
                  </a:cubicBezTo>
                  <a:cubicBezTo>
                    <a:pt x="338" y="135"/>
                    <a:pt x="339" y="136"/>
                    <a:pt x="340" y="137"/>
                  </a:cubicBezTo>
                  <a:cubicBezTo>
                    <a:pt x="343" y="138"/>
                    <a:pt x="344" y="138"/>
                    <a:pt x="344" y="137"/>
                  </a:cubicBezTo>
                  <a:cubicBezTo>
                    <a:pt x="345" y="135"/>
                    <a:pt x="345" y="134"/>
                    <a:pt x="345" y="133"/>
                  </a:cubicBezTo>
                  <a:cubicBezTo>
                    <a:pt x="345" y="129"/>
                    <a:pt x="347" y="131"/>
                    <a:pt x="349" y="129"/>
                  </a:cubicBezTo>
                  <a:cubicBezTo>
                    <a:pt x="352" y="128"/>
                    <a:pt x="355" y="127"/>
                    <a:pt x="356" y="126"/>
                  </a:cubicBezTo>
                  <a:cubicBezTo>
                    <a:pt x="356" y="118"/>
                    <a:pt x="351" y="111"/>
                    <a:pt x="347" y="105"/>
                  </a:cubicBezTo>
                  <a:cubicBezTo>
                    <a:pt x="345" y="106"/>
                    <a:pt x="346" y="106"/>
                    <a:pt x="346" y="108"/>
                  </a:cubicBezTo>
                  <a:cubicBezTo>
                    <a:pt x="346" y="110"/>
                    <a:pt x="346" y="111"/>
                    <a:pt x="346" y="114"/>
                  </a:cubicBezTo>
                  <a:cubicBezTo>
                    <a:pt x="343" y="111"/>
                    <a:pt x="338" y="108"/>
                    <a:pt x="338" y="104"/>
                  </a:cubicBezTo>
                  <a:cubicBezTo>
                    <a:pt x="338" y="100"/>
                    <a:pt x="337" y="92"/>
                    <a:pt x="339" y="90"/>
                  </a:cubicBezTo>
                  <a:cubicBezTo>
                    <a:pt x="340" y="92"/>
                    <a:pt x="342" y="92"/>
                    <a:pt x="343" y="93"/>
                  </a:cubicBezTo>
                  <a:cubicBezTo>
                    <a:pt x="340" y="89"/>
                    <a:pt x="336" y="83"/>
                    <a:pt x="331" y="83"/>
                  </a:cubicBezTo>
                  <a:cubicBezTo>
                    <a:pt x="331" y="83"/>
                    <a:pt x="331" y="83"/>
                    <a:pt x="331" y="83"/>
                  </a:cubicBezTo>
                  <a:cubicBezTo>
                    <a:pt x="331" y="83"/>
                    <a:pt x="331" y="83"/>
                    <a:pt x="331" y="83"/>
                  </a:cubicBezTo>
                  <a:cubicBezTo>
                    <a:pt x="331" y="83"/>
                    <a:pt x="331" y="83"/>
                    <a:pt x="331" y="83"/>
                  </a:cubicBezTo>
                  <a:cubicBezTo>
                    <a:pt x="331" y="83"/>
                    <a:pt x="331" y="83"/>
                    <a:pt x="331" y="83"/>
                  </a:cubicBezTo>
                  <a:cubicBezTo>
                    <a:pt x="331" y="83"/>
                    <a:pt x="331" y="83"/>
                    <a:pt x="331" y="83"/>
                  </a:cubicBezTo>
                  <a:cubicBezTo>
                    <a:pt x="331" y="84"/>
                    <a:pt x="331" y="84"/>
                    <a:pt x="331" y="84"/>
                  </a:cubicBezTo>
                  <a:cubicBezTo>
                    <a:pt x="331" y="84"/>
                    <a:pt x="331" y="84"/>
                    <a:pt x="331" y="84"/>
                  </a:cubicBezTo>
                  <a:cubicBezTo>
                    <a:pt x="333" y="86"/>
                    <a:pt x="334" y="86"/>
                    <a:pt x="333" y="88"/>
                  </a:cubicBezTo>
                  <a:cubicBezTo>
                    <a:pt x="333" y="88"/>
                    <a:pt x="331" y="88"/>
                    <a:pt x="330" y="88"/>
                  </a:cubicBezTo>
                  <a:cubicBezTo>
                    <a:pt x="331" y="91"/>
                    <a:pt x="334" y="95"/>
                    <a:pt x="336" y="98"/>
                  </a:cubicBezTo>
                  <a:cubicBezTo>
                    <a:pt x="337" y="100"/>
                    <a:pt x="337" y="101"/>
                    <a:pt x="336" y="104"/>
                  </a:cubicBezTo>
                  <a:cubicBezTo>
                    <a:pt x="337" y="108"/>
                    <a:pt x="343" y="111"/>
                    <a:pt x="342" y="117"/>
                  </a:cubicBezTo>
                  <a:cubicBezTo>
                    <a:pt x="336" y="113"/>
                    <a:pt x="331" y="108"/>
                    <a:pt x="326" y="105"/>
                  </a:cubicBezTo>
                  <a:cubicBezTo>
                    <a:pt x="324" y="102"/>
                    <a:pt x="321" y="101"/>
                    <a:pt x="319" y="104"/>
                  </a:cubicBezTo>
                  <a:cubicBezTo>
                    <a:pt x="321" y="106"/>
                    <a:pt x="324" y="108"/>
                    <a:pt x="325" y="105"/>
                  </a:cubicBezTo>
                  <a:cubicBezTo>
                    <a:pt x="328" y="109"/>
                    <a:pt x="330" y="114"/>
                    <a:pt x="333" y="118"/>
                  </a:cubicBezTo>
                  <a:cubicBezTo>
                    <a:pt x="331" y="117"/>
                    <a:pt x="331" y="116"/>
                    <a:pt x="330" y="115"/>
                  </a:cubicBezTo>
                  <a:cubicBezTo>
                    <a:pt x="329" y="113"/>
                    <a:pt x="329" y="114"/>
                    <a:pt x="327" y="114"/>
                  </a:cubicBezTo>
                  <a:cubicBezTo>
                    <a:pt x="326" y="115"/>
                    <a:pt x="325" y="114"/>
                    <a:pt x="324" y="113"/>
                  </a:cubicBezTo>
                  <a:cubicBezTo>
                    <a:pt x="320" y="111"/>
                    <a:pt x="318" y="109"/>
                    <a:pt x="317" y="107"/>
                  </a:cubicBezTo>
                  <a:cubicBezTo>
                    <a:pt x="314" y="104"/>
                    <a:pt x="310" y="109"/>
                    <a:pt x="309" y="113"/>
                  </a:cubicBezTo>
                  <a:cubicBezTo>
                    <a:pt x="309" y="114"/>
                    <a:pt x="309" y="116"/>
                    <a:pt x="308" y="118"/>
                  </a:cubicBezTo>
                  <a:cubicBezTo>
                    <a:pt x="307" y="120"/>
                    <a:pt x="306" y="120"/>
                    <a:pt x="307" y="123"/>
                  </a:cubicBezTo>
                  <a:cubicBezTo>
                    <a:pt x="308" y="125"/>
                    <a:pt x="309" y="127"/>
                    <a:pt x="310" y="129"/>
                  </a:cubicBezTo>
                  <a:cubicBezTo>
                    <a:pt x="309" y="129"/>
                    <a:pt x="308" y="129"/>
                    <a:pt x="307" y="131"/>
                  </a:cubicBezTo>
                  <a:cubicBezTo>
                    <a:pt x="302" y="133"/>
                    <a:pt x="297" y="134"/>
                    <a:pt x="291" y="136"/>
                  </a:cubicBezTo>
                  <a:cubicBezTo>
                    <a:pt x="291" y="135"/>
                    <a:pt x="291" y="135"/>
                    <a:pt x="291" y="135"/>
                  </a:cubicBezTo>
                  <a:cubicBezTo>
                    <a:pt x="291" y="135"/>
                    <a:pt x="291" y="135"/>
                    <a:pt x="291" y="135"/>
                  </a:cubicBezTo>
                  <a:cubicBezTo>
                    <a:pt x="291" y="134"/>
                    <a:pt x="291" y="134"/>
                    <a:pt x="291" y="134"/>
                  </a:cubicBezTo>
                  <a:cubicBezTo>
                    <a:pt x="291" y="134"/>
                    <a:pt x="291" y="134"/>
                    <a:pt x="291" y="134"/>
                  </a:cubicBezTo>
                  <a:cubicBezTo>
                    <a:pt x="290" y="133"/>
                    <a:pt x="290" y="133"/>
                    <a:pt x="290" y="133"/>
                  </a:cubicBezTo>
                  <a:cubicBezTo>
                    <a:pt x="290" y="133"/>
                    <a:pt x="290" y="133"/>
                    <a:pt x="290" y="133"/>
                  </a:cubicBezTo>
                  <a:cubicBezTo>
                    <a:pt x="290" y="132"/>
                    <a:pt x="290" y="132"/>
                    <a:pt x="290" y="132"/>
                  </a:cubicBezTo>
                  <a:cubicBezTo>
                    <a:pt x="290" y="131"/>
                    <a:pt x="290" y="131"/>
                    <a:pt x="290" y="131"/>
                  </a:cubicBezTo>
                  <a:cubicBezTo>
                    <a:pt x="291" y="129"/>
                    <a:pt x="291" y="129"/>
                    <a:pt x="291" y="129"/>
                  </a:cubicBezTo>
                  <a:cubicBezTo>
                    <a:pt x="289" y="125"/>
                    <a:pt x="286" y="120"/>
                    <a:pt x="283" y="116"/>
                  </a:cubicBezTo>
                  <a:cubicBezTo>
                    <a:pt x="288" y="115"/>
                    <a:pt x="294" y="116"/>
                    <a:pt x="299" y="114"/>
                  </a:cubicBezTo>
                  <a:cubicBezTo>
                    <a:pt x="297" y="109"/>
                    <a:pt x="293" y="101"/>
                    <a:pt x="288" y="100"/>
                  </a:cubicBezTo>
                  <a:cubicBezTo>
                    <a:pt x="289" y="99"/>
                    <a:pt x="289" y="99"/>
                    <a:pt x="289" y="99"/>
                  </a:cubicBezTo>
                  <a:cubicBezTo>
                    <a:pt x="288" y="98"/>
                    <a:pt x="286" y="98"/>
                    <a:pt x="286" y="96"/>
                  </a:cubicBezTo>
                  <a:cubicBezTo>
                    <a:pt x="286" y="93"/>
                    <a:pt x="286" y="92"/>
                    <a:pt x="286" y="90"/>
                  </a:cubicBezTo>
                  <a:cubicBezTo>
                    <a:pt x="283" y="89"/>
                    <a:pt x="281" y="87"/>
                    <a:pt x="279" y="86"/>
                  </a:cubicBezTo>
                  <a:cubicBezTo>
                    <a:pt x="279" y="84"/>
                    <a:pt x="278" y="83"/>
                    <a:pt x="278" y="82"/>
                  </a:cubicBezTo>
                  <a:cubicBezTo>
                    <a:pt x="277" y="81"/>
                    <a:pt x="280" y="78"/>
                    <a:pt x="280" y="80"/>
                  </a:cubicBezTo>
                  <a:cubicBezTo>
                    <a:pt x="281" y="81"/>
                    <a:pt x="281" y="81"/>
                    <a:pt x="281" y="81"/>
                  </a:cubicBezTo>
                  <a:cubicBezTo>
                    <a:pt x="282" y="82"/>
                    <a:pt x="282" y="82"/>
                    <a:pt x="282" y="82"/>
                  </a:cubicBezTo>
                  <a:cubicBezTo>
                    <a:pt x="282" y="82"/>
                    <a:pt x="282" y="82"/>
                    <a:pt x="282" y="82"/>
                  </a:cubicBezTo>
                  <a:cubicBezTo>
                    <a:pt x="283" y="83"/>
                    <a:pt x="283" y="83"/>
                    <a:pt x="283" y="83"/>
                  </a:cubicBezTo>
                  <a:cubicBezTo>
                    <a:pt x="283" y="84"/>
                    <a:pt x="283" y="84"/>
                    <a:pt x="283" y="84"/>
                  </a:cubicBezTo>
                  <a:cubicBezTo>
                    <a:pt x="284" y="86"/>
                    <a:pt x="284" y="86"/>
                    <a:pt x="284" y="86"/>
                  </a:cubicBezTo>
                  <a:cubicBezTo>
                    <a:pt x="287" y="88"/>
                    <a:pt x="292" y="90"/>
                    <a:pt x="296" y="91"/>
                  </a:cubicBezTo>
                  <a:cubicBezTo>
                    <a:pt x="296" y="89"/>
                    <a:pt x="294" y="86"/>
                    <a:pt x="296" y="84"/>
                  </a:cubicBezTo>
                  <a:cubicBezTo>
                    <a:pt x="298" y="82"/>
                    <a:pt x="296" y="81"/>
                    <a:pt x="294" y="79"/>
                  </a:cubicBezTo>
                  <a:cubicBezTo>
                    <a:pt x="293" y="78"/>
                    <a:pt x="292" y="77"/>
                    <a:pt x="292" y="74"/>
                  </a:cubicBezTo>
                  <a:cubicBezTo>
                    <a:pt x="294" y="78"/>
                    <a:pt x="297" y="80"/>
                    <a:pt x="300" y="81"/>
                  </a:cubicBezTo>
                  <a:cubicBezTo>
                    <a:pt x="300" y="80"/>
                    <a:pt x="301" y="79"/>
                    <a:pt x="301" y="78"/>
                  </a:cubicBezTo>
                  <a:cubicBezTo>
                    <a:pt x="302" y="79"/>
                    <a:pt x="305" y="80"/>
                    <a:pt x="306" y="80"/>
                  </a:cubicBezTo>
                  <a:cubicBezTo>
                    <a:pt x="306" y="72"/>
                    <a:pt x="300" y="65"/>
                    <a:pt x="297" y="58"/>
                  </a:cubicBezTo>
                  <a:cubicBezTo>
                    <a:pt x="291" y="64"/>
                    <a:pt x="289" y="57"/>
                    <a:pt x="286" y="53"/>
                  </a:cubicBezTo>
                  <a:cubicBezTo>
                    <a:pt x="283" y="53"/>
                    <a:pt x="283" y="53"/>
                    <a:pt x="283" y="53"/>
                  </a:cubicBezTo>
                  <a:cubicBezTo>
                    <a:pt x="286" y="57"/>
                    <a:pt x="290" y="62"/>
                    <a:pt x="292" y="66"/>
                  </a:cubicBezTo>
                  <a:cubicBezTo>
                    <a:pt x="292" y="68"/>
                    <a:pt x="291" y="73"/>
                    <a:pt x="289" y="70"/>
                  </a:cubicBezTo>
                  <a:cubicBezTo>
                    <a:pt x="289" y="70"/>
                    <a:pt x="289" y="70"/>
                    <a:pt x="289" y="70"/>
                  </a:cubicBezTo>
                  <a:cubicBezTo>
                    <a:pt x="288" y="69"/>
                    <a:pt x="288" y="69"/>
                    <a:pt x="288" y="69"/>
                  </a:cubicBezTo>
                  <a:cubicBezTo>
                    <a:pt x="287" y="68"/>
                    <a:pt x="287" y="68"/>
                    <a:pt x="287" y="68"/>
                  </a:cubicBezTo>
                  <a:cubicBezTo>
                    <a:pt x="286" y="66"/>
                    <a:pt x="286" y="66"/>
                    <a:pt x="286" y="66"/>
                  </a:cubicBezTo>
                  <a:cubicBezTo>
                    <a:pt x="286" y="66"/>
                    <a:pt x="286" y="66"/>
                    <a:pt x="286" y="66"/>
                  </a:cubicBezTo>
                  <a:cubicBezTo>
                    <a:pt x="284" y="65"/>
                    <a:pt x="284" y="65"/>
                    <a:pt x="284" y="65"/>
                  </a:cubicBezTo>
                  <a:cubicBezTo>
                    <a:pt x="283" y="65"/>
                    <a:pt x="283" y="65"/>
                    <a:pt x="283" y="65"/>
                  </a:cubicBezTo>
                  <a:cubicBezTo>
                    <a:pt x="286" y="66"/>
                    <a:pt x="287" y="68"/>
                    <a:pt x="287" y="70"/>
                  </a:cubicBezTo>
                  <a:cubicBezTo>
                    <a:pt x="288" y="71"/>
                    <a:pt x="287" y="71"/>
                    <a:pt x="286" y="72"/>
                  </a:cubicBezTo>
                  <a:cubicBezTo>
                    <a:pt x="284" y="71"/>
                    <a:pt x="283" y="70"/>
                    <a:pt x="282" y="69"/>
                  </a:cubicBezTo>
                  <a:cubicBezTo>
                    <a:pt x="281" y="68"/>
                    <a:pt x="278" y="65"/>
                    <a:pt x="278" y="63"/>
                  </a:cubicBezTo>
                  <a:cubicBezTo>
                    <a:pt x="278" y="61"/>
                    <a:pt x="278" y="60"/>
                    <a:pt x="277" y="58"/>
                  </a:cubicBezTo>
                  <a:cubicBezTo>
                    <a:pt x="277" y="56"/>
                    <a:pt x="275" y="55"/>
                    <a:pt x="274" y="54"/>
                  </a:cubicBezTo>
                  <a:cubicBezTo>
                    <a:pt x="272" y="49"/>
                    <a:pt x="269" y="47"/>
                    <a:pt x="266" y="44"/>
                  </a:cubicBezTo>
                  <a:cubicBezTo>
                    <a:pt x="268" y="43"/>
                    <a:pt x="269" y="42"/>
                    <a:pt x="270" y="40"/>
                  </a:cubicBezTo>
                  <a:cubicBezTo>
                    <a:pt x="271" y="42"/>
                    <a:pt x="272" y="42"/>
                    <a:pt x="274" y="43"/>
                  </a:cubicBezTo>
                  <a:cubicBezTo>
                    <a:pt x="275" y="43"/>
                    <a:pt x="277" y="44"/>
                    <a:pt x="279" y="43"/>
                  </a:cubicBezTo>
                  <a:cubicBezTo>
                    <a:pt x="280" y="43"/>
                    <a:pt x="281" y="42"/>
                    <a:pt x="281" y="43"/>
                  </a:cubicBezTo>
                  <a:cubicBezTo>
                    <a:pt x="283" y="43"/>
                    <a:pt x="284" y="44"/>
                    <a:pt x="286" y="44"/>
                  </a:cubicBezTo>
                  <a:cubicBezTo>
                    <a:pt x="289" y="47"/>
                    <a:pt x="289" y="47"/>
                    <a:pt x="289" y="47"/>
                  </a:cubicBezTo>
                  <a:cubicBezTo>
                    <a:pt x="287" y="47"/>
                    <a:pt x="286" y="47"/>
                    <a:pt x="283" y="46"/>
                  </a:cubicBezTo>
                  <a:cubicBezTo>
                    <a:pt x="284" y="47"/>
                    <a:pt x="284" y="47"/>
                    <a:pt x="284" y="48"/>
                  </a:cubicBezTo>
                  <a:cubicBezTo>
                    <a:pt x="288" y="49"/>
                    <a:pt x="291" y="51"/>
                    <a:pt x="294" y="52"/>
                  </a:cubicBezTo>
                  <a:cubicBezTo>
                    <a:pt x="291" y="47"/>
                    <a:pt x="288" y="45"/>
                    <a:pt x="286" y="42"/>
                  </a:cubicBezTo>
                  <a:cubicBezTo>
                    <a:pt x="283" y="39"/>
                    <a:pt x="282" y="37"/>
                    <a:pt x="280" y="35"/>
                  </a:cubicBezTo>
                  <a:cubicBezTo>
                    <a:pt x="279" y="34"/>
                    <a:pt x="277" y="33"/>
                    <a:pt x="274" y="33"/>
                  </a:cubicBezTo>
                  <a:cubicBezTo>
                    <a:pt x="275" y="31"/>
                    <a:pt x="275" y="31"/>
                    <a:pt x="277" y="31"/>
                  </a:cubicBezTo>
                  <a:cubicBezTo>
                    <a:pt x="274" y="30"/>
                    <a:pt x="272" y="29"/>
                    <a:pt x="270" y="28"/>
                  </a:cubicBezTo>
                  <a:cubicBezTo>
                    <a:pt x="273" y="29"/>
                    <a:pt x="278" y="31"/>
                    <a:pt x="282" y="33"/>
                  </a:cubicBezTo>
                  <a:cubicBezTo>
                    <a:pt x="281" y="33"/>
                    <a:pt x="280" y="31"/>
                    <a:pt x="279" y="30"/>
                  </a:cubicBezTo>
                  <a:cubicBezTo>
                    <a:pt x="277" y="29"/>
                    <a:pt x="274" y="28"/>
                    <a:pt x="273" y="28"/>
                  </a:cubicBezTo>
                  <a:cubicBezTo>
                    <a:pt x="274" y="28"/>
                    <a:pt x="277" y="29"/>
                    <a:pt x="279" y="30"/>
                  </a:cubicBezTo>
                  <a:cubicBezTo>
                    <a:pt x="280" y="31"/>
                    <a:pt x="281" y="31"/>
                    <a:pt x="282" y="33"/>
                  </a:cubicBezTo>
                  <a:cubicBezTo>
                    <a:pt x="306" y="46"/>
                    <a:pt x="327" y="64"/>
                    <a:pt x="343" y="87"/>
                  </a:cubicBezTo>
                  <a:cubicBezTo>
                    <a:pt x="343" y="88"/>
                    <a:pt x="344" y="89"/>
                    <a:pt x="345" y="91"/>
                  </a:cubicBezTo>
                  <a:cubicBezTo>
                    <a:pt x="345" y="91"/>
                    <a:pt x="345" y="91"/>
                    <a:pt x="345" y="91"/>
                  </a:cubicBezTo>
                  <a:cubicBezTo>
                    <a:pt x="345" y="91"/>
                    <a:pt x="345" y="91"/>
                    <a:pt x="345" y="91"/>
                  </a:cubicBezTo>
                  <a:cubicBezTo>
                    <a:pt x="345" y="90"/>
                    <a:pt x="344" y="90"/>
                    <a:pt x="344" y="89"/>
                  </a:cubicBezTo>
                  <a:cubicBezTo>
                    <a:pt x="345" y="90"/>
                    <a:pt x="345" y="91"/>
                    <a:pt x="345" y="92"/>
                  </a:cubicBezTo>
                  <a:cubicBezTo>
                    <a:pt x="347" y="95"/>
                    <a:pt x="349" y="97"/>
                    <a:pt x="351" y="100"/>
                  </a:cubicBezTo>
                  <a:cubicBezTo>
                    <a:pt x="351" y="99"/>
                    <a:pt x="349" y="99"/>
                    <a:pt x="349" y="98"/>
                  </a:cubicBezTo>
                  <a:cubicBezTo>
                    <a:pt x="348" y="96"/>
                    <a:pt x="347" y="93"/>
                    <a:pt x="345" y="91"/>
                  </a:cubicBezTo>
                  <a:cubicBezTo>
                    <a:pt x="347" y="93"/>
                    <a:pt x="348" y="96"/>
                    <a:pt x="349" y="98"/>
                  </a:cubicBezTo>
                  <a:cubicBezTo>
                    <a:pt x="349" y="99"/>
                    <a:pt x="351" y="99"/>
                    <a:pt x="351" y="100"/>
                  </a:cubicBezTo>
                  <a:cubicBezTo>
                    <a:pt x="351" y="100"/>
                    <a:pt x="351" y="100"/>
                    <a:pt x="351" y="100"/>
                  </a:cubicBezTo>
                  <a:cubicBezTo>
                    <a:pt x="351" y="100"/>
                    <a:pt x="351" y="100"/>
                    <a:pt x="351" y="100"/>
                  </a:cubicBezTo>
                  <a:cubicBezTo>
                    <a:pt x="351" y="100"/>
                    <a:pt x="351" y="100"/>
                    <a:pt x="351" y="100"/>
                  </a:cubicBezTo>
                  <a:cubicBezTo>
                    <a:pt x="358" y="115"/>
                    <a:pt x="365" y="129"/>
                    <a:pt x="370" y="145"/>
                  </a:cubicBezTo>
                  <a:cubicBezTo>
                    <a:pt x="371" y="149"/>
                    <a:pt x="372" y="152"/>
                    <a:pt x="372" y="157"/>
                  </a:cubicBezTo>
                  <a:cubicBezTo>
                    <a:pt x="371" y="152"/>
                    <a:pt x="371" y="149"/>
                    <a:pt x="370" y="145"/>
                  </a:cubicBezTo>
                  <a:cubicBezTo>
                    <a:pt x="368" y="142"/>
                    <a:pt x="367" y="140"/>
                    <a:pt x="365" y="137"/>
                  </a:cubicBezTo>
                  <a:cubicBezTo>
                    <a:pt x="365" y="140"/>
                    <a:pt x="367" y="143"/>
                    <a:pt x="367" y="145"/>
                  </a:cubicBezTo>
                  <a:cubicBezTo>
                    <a:pt x="368" y="149"/>
                    <a:pt x="370" y="152"/>
                    <a:pt x="371" y="155"/>
                  </a:cubicBezTo>
                  <a:cubicBezTo>
                    <a:pt x="372" y="159"/>
                    <a:pt x="373" y="163"/>
                    <a:pt x="374" y="167"/>
                  </a:cubicBezTo>
                  <a:cubicBezTo>
                    <a:pt x="377" y="199"/>
                    <a:pt x="375" y="230"/>
                    <a:pt x="363" y="260"/>
                  </a:cubicBezTo>
                  <a:cubicBezTo>
                    <a:pt x="358" y="273"/>
                    <a:pt x="353" y="285"/>
                    <a:pt x="345" y="296"/>
                  </a:cubicBezTo>
                  <a:cubicBezTo>
                    <a:pt x="337" y="306"/>
                    <a:pt x="329" y="319"/>
                    <a:pt x="318" y="327"/>
                  </a:cubicBezTo>
                  <a:close/>
                  <a:moveTo>
                    <a:pt x="274" y="93"/>
                  </a:moveTo>
                  <a:cubicBezTo>
                    <a:pt x="275" y="91"/>
                    <a:pt x="275" y="89"/>
                    <a:pt x="278" y="88"/>
                  </a:cubicBezTo>
                  <a:cubicBezTo>
                    <a:pt x="281" y="96"/>
                    <a:pt x="281" y="96"/>
                    <a:pt x="281" y="96"/>
                  </a:cubicBezTo>
                  <a:cubicBezTo>
                    <a:pt x="279" y="96"/>
                    <a:pt x="279" y="98"/>
                    <a:pt x="279" y="100"/>
                  </a:cubicBezTo>
                  <a:cubicBezTo>
                    <a:pt x="278" y="100"/>
                    <a:pt x="278" y="100"/>
                    <a:pt x="278" y="100"/>
                  </a:cubicBezTo>
                  <a:cubicBezTo>
                    <a:pt x="278" y="100"/>
                    <a:pt x="278" y="100"/>
                    <a:pt x="278" y="100"/>
                  </a:cubicBezTo>
                  <a:cubicBezTo>
                    <a:pt x="278" y="99"/>
                    <a:pt x="278" y="99"/>
                    <a:pt x="278" y="99"/>
                  </a:cubicBezTo>
                  <a:cubicBezTo>
                    <a:pt x="278" y="99"/>
                    <a:pt x="278" y="99"/>
                    <a:pt x="278" y="99"/>
                  </a:cubicBezTo>
                  <a:cubicBezTo>
                    <a:pt x="277" y="98"/>
                    <a:pt x="277" y="98"/>
                    <a:pt x="277" y="98"/>
                  </a:cubicBezTo>
                  <a:cubicBezTo>
                    <a:pt x="277" y="98"/>
                    <a:pt x="277" y="98"/>
                    <a:pt x="277" y="98"/>
                  </a:cubicBezTo>
                  <a:cubicBezTo>
                    <a:pt x="277" y="97"/>
                    <a:pt x="277" y="97"/>
                    <a:pt x="277" y="97"/>
                  </a:cubicBezTo>
                  <a:cubicBezTo>
                    <a:pt x="277" y="97"/>
                    <a:pt x="277" y="97"/>
                    <a:pt x="277" y="97"/>
                  </a:cubicBezTo>
                  <a:cubicBezTo>
                    <a:pt x="277" y="97"/>
                    <a:pt x="277" y="97"/>
                    <a:pt x="277" y="97"/>
                  </a:cubicBezTo>
                  <a:cubicBezTo>
                    <a:pt x="275" y="96"/>
                    <a:pt x="275" y="96"/>
                    <a:pt x="275" y="96"/>
                  </a:cubicBezTo>
                  <a:cubicBezTo>
                    <a:pt x="275" y="96"/>
                    <a:pt x="275" y="96"/>
                    <a:pt x="275" y="96"/>
                  </a:cubicBezTo>
                  <a:cubicBezTo>
                    <a:pt x="275" y="95"/>
                    <a:pt x="275" y="95"/>
                    <a:pt x="275" y="95"/>
                  </a:cubicBezTo>
                  <a:cubicBezTo>
                    <a:pt x="275" y="95"/>
                    <a:pt x="275" y="95"/>
                    <a:pt x="275" y="95"/>
                  </a:cubicBezTo>
                  <a:cubicBezTo>
                    <a:pt x="274" y="95"/>
                    <a:pt x="274" y="95"/>
                    <a:pt x="274" y="95"/>
                  </a:cubicBezTo>
                  <a:cubicBezTo>
                    <a:pt x="274" y="93"/>
                    <a:pt x="274" y="93"/>
                    <a:pt x="274" y="93"/>
                  </a:cubicBezTo>
                  <a:close/>
                  <a:moveTo>
                    <a:pt x="292" y="65"/>
                  </a:moveTo>
                  <a:cubicBezTo>
                    <a:pt x="292" y="64"/>
                    <a:pt x="292" y="63"/>
                    <a:pt x="291" y="62"/>
                  </a:cubicBezTo>
                  <a:cubicBezTo>
                    <a:pt x="292" y="62"/>
                    <a:pt x="292" y="62"/>
                    <a:pt x="292" y="62"/>
                  </a:cubicBezTo>
                  <a:cubicBezTo>
                    <a:pt x="293" y="65"/>
                    <a:pt x="294" y="68"/>
                    <a:pt x="296" y="70"/>
                  </a:cubicBezTo>
                  <a:cubicBezTo>
                    <a:pt x="294" y="69"/>
                    <a:pt x="293" y="66"/>
                    <a:pt x="292" y="65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2400"/>
            </a:p>
          </p:txBody>
        </p:sp>
        <p:grpSp>
          <p:nvGrpSpPr>
            <p:cNvPr id="11" name="Group 125"/>
            <p:cNvGrpSpPr/>
            <p:nvPr/>
          </p:nvGrpSpPr>
          <p:grpSpPr bwMode="auto">
            <a:xfrm>
              <a:off x="6543421" y="4189230"/>
              <a:ext cx="198691" cy="263377"/>
              <a:chOff x="3845901" y="1201738"/>
              <a:chExt cx="220662" cy="292100"/>
            </a:xfrm>
          </p:grpSpPr>
          <p:sp>
            <p:nvSpPr>
              <p:cNvPr id="15" name="Freeform 27"/>
              <p:cNvSpPr/>
              <p:nvPr/>
            </p:nvSpPr>
            <p:spPr bwMode="auto">
              <a:xfrm>
                <a:off x="3915751" y="1257300"/>
                <a:ext cx="93662" cy="93663"/>
              </a:xfrm>
              <a:custGeom>
                <a:avLst/>
                <a:gdLst>
                  <a:gd name="T0" fmla="*/ 2147483647 w 37"/>
                  <a:gd name="T1" fmla="*/ 2147483647 h 37"/>
                  <a:gd name="T2" fmla="*/ 2147483647 w 37"/>
                  <a:gd name="T3" fmla="*/ 2147483647 h 37"/>
                  <a:gd name="T4" fmla="*/ 2147483647 w 37"/>
                  <a:gd name="T5" fmla="*/ 2147483647 h 37"/>
                  <a:gd name="T6" fmla="*/ 2147483647 w 37"/>
                  <a:gd name="T7" fmla="*/ 2147483647 h 37"/>
                  <a:gd name="T8" fmla="*/ 2147483647 w 37"/>
                  <a:gd name="T9" fmla="*/ 2147483647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7"/>
                  <a:gd name="T16" fmla="*/ 0 h 37"/>
                  <a:gd name="T17" fmla="*/ 37 w 37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7" h="37">
                    <a:moveTo>
                      <a:pt x="33" y="27"/>
                    </a:moveTo>
                    <a:cubicBezTo>
                      <a:pt x="37" y="19"/>
                      <a:pt x="34" y="9"/>
                      <a:pt x="27" y="5"/>
                    </a:cubicBezTo>
                    <a:cubicBezTo>
                      <a:pt x="19" y="0"/>
                      <a:pt x="9" y="3"/>
                      <a:pt x="5" y="11"/>
                    </a:cubicBezTo>
                    <a:cubicBezTo>
                      <a:pt x="0" y="18"/>
                      <a:pt x="3" y="28"/>
                      <a:pt x="10" y="33"/>
                    </a:cubicBezTo>
                    <a:cubicBezTo>
                      <a:pt x="18" y="37"/>
                      <a:pt x="28" y="35"/>
                      <a:pt x="33" y="27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16" name="Freeform 28"/>
              <p:cNvSpPr>
                <a:spLocks noEditPoints="1"/>
              </p:cNvSpPr>
              <p:nvPr/>
            </p:nvSpPr>
            <p:spPr bwMode="auto">
              <a:xfrm>
                <a:off x="3845901" y="1201738"/>
                <a:ext cx="220662" cy="292100"/>
              </a:xfrm>
              <a:custGeom>
                <a:avLst/>
                <a:gdLst>
                  <a:gd name="T0" fmla="*/ 2147483647 w 88"/>
                  <a:gd name="T1" fmla="*/ 2147483647 h 116"/>
                  <a:gd name="T2" fmla="*/ 2147483647 w 88"/>
                  <a:gd name="T3" fmla="*/ 2147483647 h 116"/>
                  <a:gd name="T4" fmla="*/ 0 w 88"/>
                  <a:gd name="T5" fmla="*/ 2147483647 h 116"/>
                  <a:gd name="T6" fmla="*/ 2147483647 w 88"/>
                  <a:gd name="T7" fmla="*/ 2147483647 h 116"/>
                  <a:gd name="T8" fmla="*/ 2147483647 w 88"/>
                  <a:gd name="T9" fmla="*/ 2147483647 h 116"/>
                  <a:gd name="T10" fmla="*/ 2147483647 w 88"/>
                  <a:gd name="T11" fmla="*/ 2147483647 h 116"/>
                  <a:gd name="T12" fmla="*/ 2147483647 w 88"/>
                  <a:gd name="T13" fmla="*/ 2147483647 h 116"/>
                  <a:gd name="T14" fmla="*/ 2147483647 w 88"/>
                  <a:gd name="T15" fmla="*/ 2147483647 h 116"/>
                  <a:gd name="T16" fmla="*/ 2147483647 w 88"/>
                  <a:gd name="T17" fmla="*/ 2147483647 h 116"/>
                  <a:gd name="T18" fmla="*/ 2147483647 w 88"/>
                  <a:gd name="T19" fmla="*/ 2147483647 h 11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8"/>
                  <a:gd name="T31" fmla="*/ 0 h 116"/>
                  <a:gd name="T32" fmla="*/ 88 w 88"/>
                  <a:gd name="T33" fmla="*/ 116 h 11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8" h="116">
                    <a:moveTo>
                      <a:pt x="64" y="11"/>
                    </a:moveTo>
                    <a:cubicBezTo>
                      <a:pt x="46" y="0"/>
                      <a:pt x="23" y="6"/>
                      <a:pt x="13" y="24"/>
                    </a:cubicBezTo>
                    <a:cubicBezTo>
                      <a:pt x="2" y="42"/>
                      <a:pt x="14" y="92"/>
                      <a:pt x="0" y="116"/>
                    </a:cubicBezTo>
                    <a:cubicBezTo>
                      <a:pt x="14" y="92"/>
                      <a:pt x="67" y="80"/>
                      <a:pt x="78" y="62"/>
                    </a:cubicBezTo>
                    <a:cubicBezTo>
                      <a:pt x="88" y="44"/>
                      <a:pt x="82" y="21"/>
                      <a:pt x="64" y="11"/>
                    </a:cubicBezTo>
                    <a:close/>
                    <a:moveTo>
                      <a:pt x="33" y="33"/>
                    </a:moveTo>
                    <a:cubicBezTo>
                      <a:pt x="37" y="25"/>
                      <a:pt x="47" y="22"/>
                      <a:pt x="55" y="27"/>
                    </a:cubicBezTo>
                    <a:cubicBezTo>
                      <a:pt x="62" y="31"/>
                      <a:pt x="65" y="41"/>
                      <a:pt x="61" y="49"/>
                    </a:cubicBezTo>
                    <a:cubicBezTo>
                      <a:pt x="56" y="57"/>
                      <a:pt x="46" y="59"/>
                      <a:pt x="38" y="55"/>
                    </a:cubicBezTo>
                    <a:cubicBezTo>
                      <a:pt x="31" y="50"/>
                      <a:pt x="28" y="40"/>
                      <a:pt x="33" y="33"/>
                    </a:cubicBez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2400"/>
              </a:p>
            </p:txBody>
          </p:sp>
        </p:grpSp>
        <p:grpSp>
          <p:nvGrpSpPr>
            <p:cNvPr id="12" name="Group 126"/>
            <p:cNvGrpSpPr/>
            <p:nvPr/>
          </p:nvGrpSpPr>
          <p:grpSpPr bwMode="auto">
            <a:xfrm>
              <a:off x="5751512" y="4054679"/>
              <a:ext cx="195833" cy="273397"/>
              <a:chOff x="2966426" y="1052513"/>
              <a:chExt cx="217487" cy="303213"/>
            </a:xfrm>
          </p:grpSpPr>
          <p:sp>
            <p:nvSpPr>
              <p:cNvPr id="13" name="Freeform 25"/>
              <p:cNvSpPr>
                <a:spLocks noEditPoints="1"/>
              </p:cNvSpPr>
              <p:nvPr/>
            </p:nvSpPr>
            <p:spPr bwMode="auto">
              <a:xfrm>
                <a:off x="2966426" y="1052513"/>
                <a:ext cx="217487" cy="303213"/>
              </a:xfrm>
              <a:custGeom>
                <a:avLst/>
                <a:gdLst>
                  <a:gd name="T0" fmla="*/ 2147483647 w 86"/>
                  <a:gd name="T1" fmla="*/ 2147483647 h 120"/>
                  <a:gd name="T2" fmla="*/ 2147483647 w 86"/>
                  <a:gd name="T3" fmla="*/ 2147483647 h 120"/>
                  <a:gd name="T4" fmla="*/ 2147483647 w 86"/>
                  <a:gd name="T5" fmla="*/ 2147483647 h 120"/>
                  <a:gd name="T6" fmla="*/ 2147483647 w 86"/>
                  <a:gd name="T7" fmla="*/ 2147483647 h 120"/>
                  <a:gd name="T8" fmla="*/ 2147483647 w 86"/>
                  <a:gd name="T9" fmla="*/ 2147483647 h 120"/>
                  <a:gd name="T10" fmla="*/ 2147483647 w 86"/>
                  <a:gd name="T11" fmla="*/ 2147483647 h 120"/>
                  <a:gd name="T12" fmla="*/ 2147483647 w 86"/>
                  <a:gd name="T13" fmla="*/ 2147483647 h 120"/>
                  <a:gd name="T14" fmla="*/ 2147483647 w 86"/>
                  <a:gd name="T15" fmla="*/ 2147483647 h 120"/>
                  <a:gd name="T16" fmla="*/ 2147483647 w 86"/>
                  <a:gd name="T17" fmla="*/ 2147483647 h 120"/>
                  <a:gd name="T18" fmla="*/ 2147483647 w 86"/>
                  <a:gd name="T19" fmla="*/ 2147483647 h 12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6"/>
                  <a:gd name="T31" fmla="*/ 0 h 120"/>
                  <a:gd name="T32" fmla="*/ 86 w 86"/>
                  <a:gd name="T33" fmla="*/ 120 h 12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6" h="120">
                    <a:moveTo>
                      <a:pt x="27" y="9"/>
                    </a:moveTo>
                    <a:cubicBezTo>
                      <a:pt x="8" y="17"/>
                      <a:pt x="0" y="40"/>
                      <a:pt x="9" y="59"/>
                    </a:cubicBezTo>
                    <a:cubicBezTo>
                      <a:pt x="18" y="78"/>
                      <a:pt x="66" y="96"/>
                      <a:pt x="78" y="120"/>
                    </a:cubicBezTo>
                    <a:cubicBezTo>
                      <a:pt x="66" y="96"/>
                      <a:pt x="86" y="45"/>
                      <a:pt x="77" y="27"/>
                    </a:cubicBezTo>
                    <a:cubicBezTo>
                      <a:pt x="68" y="8"/>
                      <a:pt x="46" y="0"/>
                      <a:pt x="27" y="9"/>
                    </a:cubicBezTo>
                    <a:close/>
                    <a:moveTo>
                      <a:pt x="27" y="47"/>
                    </a:moveTo>
                    <a:cubicBezTo>
                      <a:pt x="23" y="39"/>
                      <a:pt x="27" y="29"/>
                      <a:pt x="35" y="25"/>
                    </a:cubicBezTo>
                    <a:cubicBezTo>
                      <a:pt x="43" y="22"/>
                      <a:pt x="53" y="25"/>
                      <a:pt x="57" y="33"/>
                    </a:cubicBezTo>
                    <a:cubicBezTo>
                      <a:pt x="60" y="41"/>
                      <a:pt x="57" y="51"/>
                      <a:pt x="49" y="55"/>
                    </a:cubicBezTo>
                    <a:cubicBezTo>
                      <a:pt x="41" y="59"/>
                      <a:pt x="31" y="55"/>
                      <a:pt x="27" y="47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14" name="Freeform 26"/>
              <p:cNvSpPr/>
              <p:nvPr/>
            </p:nvSpPr>
            <p:spPr bwMode="auto">
              <a:xfrm>
                <a:off x="3025163" y="1108075"/>
                <a:ext cx="93662" cy="93663"/>
              </a:xfrm>
              <a:custGeom>
                <a:avLst/>
                <a:gdLst>
                  <a:gd name="T0" fmla="*/ 2147483647 w 37"/>
                  <a:gd name="T1" fmla="*/ 2147483647 h 37"/>
                  <a:gd name="T2" fmla="*/ 2147483647 w 37"/>
                  <a:gd name="T3" fmla="*/ 2147483647 h 37"/>
                  <a:gd name="T4" fmla="*/ 2147483647 w 37"/>
                  <a:gd name="T5" fmla="*/ 2147483647 h 37"/>
                  <a:gd name="T6" fmla="*/ 2147483647 w 37"/>
                  <a:gd name="T7" fmla="*/ 2147483647 h 37"/>
                  <a:gd name="T8" fmla="*/ 2147483647 w 37"/>
                  <a:gd name="T9" fmla="*/ 2147483647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7"/>
                  <a:gd name="T16" fmla="*/ 0 h 37"/>
                  <a:gd name="T17" fmla="*/ 37 w 37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7" h="37">
                    <a:moveTo>
                      <a:pt x="34" y="11"/>
                    </a:moveTo>
                    <a:cubicBezTo>
                      <a:pt x="30" y="3"/>
                      <a:pt x="20" y="0"/>
                      <a:pt x="12" y="3"/>
                    </a:cubicBezTo>
                    <a:cubicBezTo>
                      <a:pt x="4" y="7"/>
                      <a:pt x="0" y="17"/>
                      <a:pt x="4" y="25"/>
                    </a:cubicBezTo>
                    <a:cubicBezTo>
                      <a:pt x="8" y="33"/>
                      <a:pt x="18" y="37"/>
                      <a:pt x="26" y="33"/>
                    </a:cubicBezTo>
                    <a:cubicBezTo>
                      <a:pt x="34" y="29"/>
                      <a:pt x="37" y="19"/>
                      <a:pt x="34" y="1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2400"/>
              </a:p>
            </p:txBody>
          </p:sp>
        </p:grpSp>
      </p:grpSp>
      <p:grpSp>
        <p:nvGrpSpPr>
          <p:cNvPr id="19" name="Group 285"/>
          <p:cNvGrpSpPr/>
          <p:nvPr/>
        </p:nvGrpSpPr>
        <p:grpSpPr>
          <a:xfrm>
            <a:off x="4323717" y="1853975"/>
            <a:ext cx="913473" cy="757876"/>
            <a:chOff x="9980612" y="2057400"/>
            <a:chExt cx="933208" cy="853440"/>
          </a:xfrm>
        </p:grpSpPr>
        <p:grpSp>
          <p:nvGrpSpPr>
            <p:cNvPr id="20" name="Group 167"/>
            <p:cNvGrpSpPr/>
            <p:nvPr/>
          </p:nvGrpSpPr>
          <p:grpSpPr bwMode="auto">
            <a:xfrm>
              <a:off x="9980612" y="2276135"/>
              <a:ext cx="651585" cy="634705"/>
              <a:chOff x="584199" y="2724151"/>
              <a:chExt cx="1271590" cy="1238250"/>
            </a:xfrm>
            <a:solidFill>
              <a:srgbClr val="FFFFFF"/>
            </a:solidFill>
          </p:grpSpPr>
          <p:sp>
            <p:nvSpPr>
              <p:cNvPr id="25" name="Freeform 72"/>
              <p:cNvSpPr/>
              <p:nvPr/>
            </p:nvSpPr>
            <p:spPr bwMode="auto">
              <a:xfrm>
                <a:off x="1477964" y="2724151"/>
                <a:ext cx="377825" cy="1238250"/>
              </a:xfrm>
              <a:custGeom>
                <a:avLst/>
                <a:gdLst>
                  <a:gd name="T0" fmla="*/ 2147483647 w 101"/>
                  <a:gd name="T1" fmla="*/ 0 h 330"/>
                  <a:gd name="T2" fmla="*/ 2147483647 w 101"/>
                  <a:gd name="T3" fmla="*/ 0 h 330"/>
                  <a:gd name="T4" fmla="*/ 0 w 101"/>
                  <a:gd name="T5" fmla="*/ 2147483647 h 330"/>
                  <a:gd name="T6" fmla="*/ 0 w 101"/>
                  <a:gd name="T7" fmla="*/ 2147483647 h 330"/>
                  <a:gd name="T8" fmla="*/ 2147483647 w 101"/>
                  <a:gd name="T9" fmla="*/ 2147483647 h 330"/>
                  <a:gd name="T10" fmla="*/ 2147483647 w 101"/>
                  <a:gd name="T11" fmla="*/ 2147483647 h 330"/>
                  <a:gd name="T12" fmla="*/ 2147483647 w 101"/>
                  <a:gd name="T13" fmla="*/ 0 h 3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1"/>
                  <a:gd name="T22" fmla="*/ 0 h 330"/>
                  <a:gd name="T23" fmla="*/ 101 w 101"/>
                  <a:gd name="T24" fmla="*/ 330 h 33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1" h="330">
                    <a:moveTo>
                      <a:pt x="84" y="0"/>
                    </a:moveTo>
                    <a:cubicBezTo>
                      <a:pt x="17" y="0"/>
                      <a:pt x="17" y="0"/>
                      <a:pt x="17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30"/>
                      <a:pt x="0" y="330"/>
                      <a:pt x="0" y="330"/>
                    </a:cubicBezTo>
                    <a:cubicBezTo>
                      <a:pt x="101" y="330"/>
                      <a:pt x="101" y="330"/>
                      <a:pt x="101" y="330"/>
                    </a:cubicBezTo>
                    <a:cubicBezTo>
                      <a:pt x="101" y="16"/>
                      <a:pt x="101" y="16"/>
                      <a:pt x="101" y="16"/>
                    </a:cubicBezTo>
                    <a:cubicBezTo>
                      <a:pt x="101" y="7"/>
                      <a:pt x="93" y="0"/>
                      <a:pt x="84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26" name="Freeform 73"/>
              <p:cNvSpPr/>
              <p:nvPr/>
            </p:nvSpPr>
            <p:spPr bwMode="auto">
              <a:xfrm>
                <a:off x="1031877" y="3238499"/>
                <a:ext cx="374650" cy="723901"/>
              </a:xfrm>
              <a:custGeom>
                <a:avLst/>
                <a:gdLst>
                  <a:gd name="T0" fmla="*/ 2147483647 w 100"/>
                  <a:gd name="T1" fmla="*/ 0 h 193"/>
                  <a:gd name="T2" fmla="*/ 2147483647 w 100"/>
                  <a:gd name="T3" fmla="*/ 0 h 193"/>
                  <a:gd name="T4" fmla="*/ 0 w 100"/>
                  <a:gd name="T5" fmla="*/ 2147483647 h 193"/>
                  <a:gd name="T6" fmla="*/ 0 w 100"/>
                  <a:gd name="T7" fmla="*/ 2147483647 h 193"/>
                  <a:gd name="T8" fmla="*/ 2147483647 w 100"/>
                  <a:gd name="T9" fmla="*/ 2147483647 h 193"/>
                  <a:gd name="T10" fmla="*/ 2147483647 w 100"/>
                  <a:gd name="T11" fmla="*/ 2147483647 h 193"/>
                  <a:gd name="T12" fmla="*/ 2147483647 w 100"/>
                  <a:gd name="T13" fmla="*/ 0 h 19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0"/>
                  <a:gd name="T22" fmla="*/ 0 h 193"/>
                  <a:gd name="T23" fmla="*/ 100 w 100"/>
                  <a:gd name="T24" fmla="*/ 193 h 19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0" h="193">
                    <a:moveTo>
                      <a:pt x="84" y="0"/>
                    </a:moveTo>
                    <a:cubicBezTo>
                      <a:pt x="17" y="0"/>
                      <a:pt x="17" y="0"/>
                      <a:pt x="17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193"/>
                      <a:pt x="0" y="193"/>
                      <a:pt x="0" y="193"/>
                    </a:cubicBezTo>
                    <a:cubicBezTo>
                      <a:pt x="100" y="193"/>
                      <a:pt x="100" y="193"/>
                      <a:pt x="100" y="193"/>
                    </a:cubicBezTo>
                    <a:cubicBezTo>
                      <a:pt x="100" y="16"/>
                      <a:pt x="100" y="16"/>
                      <a:pt x="100" y="16"/>
                    </a:cubicBezTo>
                    <a:cubicBezTo>
                      <a:pt x="100" y="7"/>
                      <a:pt x="93" y="0"/>
                      <a:pt x="84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27" name="Freeform 74"/>
              <p:cNvSpPr/>
              <p:nvPr/>
            </p:nvSpPr>
            <p:spPr bwMode="auto">
              <a:xfrm>
                <a:off x="584199" y="3613150"/>
                <a:ext cx="376239" cy="349250"/>
              </a:xfrm>
              <a:custGeom>
                <a:avLst/>
                <a:gdLst>
                  <a:gd name="T0" fmla="*/ 2147483647 w 100"/>
                  <a:gd name="T1" fmla="*/ 0 h 93"/>
                  <a:gd name="T2" fmla="*/ 2147483647 w 100"/>
                  <a:gd name="T3" fmla="*/ 0 h 93"/>
                  <a:gd name="T4" fmla="*/ 0 w 100"/>
                  <a:gd name="T5" fmla="*/ 2147483647 h 93"/>
                  <a:gd name="T6" fmla="*/ 0 w 100"/>
                  <a:gd name="T7" fmla="*/ 2147483647 h 93"/>
                  <a:gd name="T8" fmla="*/ 2147483647 w 100"/>
                  <a:gd name="T9" fmla="*/ 2147483647 h 93"/>
                  <a:gd name="T10" fmla="*/ 2147483647 w 100"/>
                  <a:gd name="T11" fmla="*/ 2147483647 h 93"/>
                  <a:gd name="T12" fmla="*/ 2147483647 w 100"/>
                  <a:gd name="T13" fmla="*/ 0 h 9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0"/>
                  <a:gd name="T22" fmla="*/ 0 h 93"/>
                  <a:gd name="T23" fmla="*/ 100 w 100"/>
                  <a:gd name="T24" fmla="*/ 93 h 9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0" h="93">
                    <a:moveTo>
                      <a:pt x="8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7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100" y="93"/>
                      <a:pt x="100" y="93"/>
                      <a:pt x="100" y="93"/>
                    </a:cubicBezTo>
                    <a:cubicBezTo>
                      <a:pt x="100" y="17"/>
                      <a:pt x="100" y="17"/>
                      <a:pt x="100" y="17"/>
                    </a:cubicBezTo>
                    <a:cubicBezTo>
                      <a:pt x="100" y="7"/>
                      <a:pt x="93" y="0"/>
                      <a:pt x="84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endParaRPr lang="en-US" sz="2400"/>
              </a:p>
            </p:txBody>
          </p:sp>
        </p:grpSp>
        <p:grpSp>
          <p:nvGrpSpPr>
            <p:cNvPr id="21" name="Group 168"/>
            <p:cNvGrpSpPr/>
            <p:nvPr/>
          </p:nvGrpSpPr>
          <p:grpSpPr bwMode="auto">
            <a:xfrm>
              <a:off x="10286087" y="2057400"/>
              <a:ext cx="627733" cy="812196"/>
              <a:chOff x="1131888" y="2724664"/>
              <a:chExt cx="871781" cy="1127597"/>
            </a:xfrm>
          </p:grpSpPr>
          <p:sp>
            <p:nvSpPr>
              <p:cNvPr id="23" name="Oval 24"/>
              <p:cNvSpPr/>
              <p:nvPr/>
            </p:nvSpPr>
            <p:spPr>
              <a:xfrm>
                <a:off x="1215771" y="2817232"/>
                <a:ext cx="532808" cy="530717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5930" indent="190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3130" indent="190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0330" indent="190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7530" indent="190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1217295">
                  <a:defRPr/>
                </a:pPr>
                <a:endParaRPr lang="en-US" sz="935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4" name="Freeform 71"/>
              <p:cNvSpPr>
                <a:spLocks noEditPoints="1"/>
              </p:cNvSpPr>
              <p:nvPr/>
            </p:nvSpPr>
            <p:spPr bwMode="auto">
              <a:xfrm>
                <a:off x="1131888" y="2724664"/>
                <a:ext cx="871781" cy="1127597"/>
              </a:xfrm>
              <a:custGeom>
                <a:avLst/>
                <a:gdLst>
                  <a:gd name="T0" fmla="*/ 2147483647 w 368"/>
                  <a:gd name="T1" fmla="*/ 2147483647 h 476"/>
                  <a:gd name="T2" fmla="*/ 2147483647 w 368"/>
                  <a:gd name="T3" fmla="*/ 2147483647 h 476"/>
                  <a:gd name="T4" fmla="*/ 2147483647 w 368"/>
                  <a:gd name="T5" fmla="*/ 2147483647 h 476"/>
                  <a:gd name="T6" fmla="*/ 2147483647 w 368"/>
                  <a:gd name="T7" fmla="*/ 2147483647 h 476"/>
                  <a:gd name="T8" fmla="*/ 2147483647 w 368"/>
                  <a:gd name="T9" fmla="*/ 2147483647 h 476"/>
                  <a:gd name="T10" fmla="*/ 2147483647 w 368"/>
                  <a:gd name="T11" fmla="*/ 2147483647 h 476"/>
                  <a:gd name="T12" fmla="*/ 2147483647 w 368"/>
                  <a:gd name="T13" fmla="*/ 2147483647 h 476"/>
                  <a:gd name="T14" fmla="*/ 2147483647 w 368"/>
                  <a:gd name="T15" fmla="*/ 2147483647 h 476"/>
                  <a:gd name="T16" fmla="*/ 2147483647 w 368"/>
                  <a:gd name="T17" fmla="*/ 2147483647 h 476"/>
                  <a:gd name="T18" fmla="*/ 2147483647 w 368"/>
                  <a:gd name="T19" fmla="*/ 2147483647 h 476"/>
                  <a:gd name="T20" fmla="*/ 2147483647 w 368"/>
                  <a:gd name="T21" fmla="*/ 2147483647 h 476"/>
                  <a:gd name="T22" fmla="*/ 2147483647 w 368"/>
                  <a:gd name="T23" fmla="*/ 2147483647 h 476"/>
                  <a:gd name="T24" fmla="*/ 2147483647 w 368"/>
                  <a:gd name="T25" fmla="*/ 2147483647 h 476"/>
                  <a:gd name="T26" fmla="*/ 2147483647 w 368"/>
                  <a:gd name="T27" fmla="*/ 2147483647 h 47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68"/>
                  <a:gd name="T43" fmla="*/ 0 h 476"/>
                  <a:gd name="T44" fmla="*/ 368 w 368"/>
                  <a:gd name="T45" fmla="*/ 476 h 47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68" h="476">
                    <a:moveTo>
                      <a:pt x="267" y="82"/>
                    </a:moveTo>
                    <a:cubicBezTo>
                      <a:pt x="227" y="19"/>
                      <a:pt x="144" y="0"/>
                      <a:pt x="81" y="40"/>
                    </a:cubicBezTo>
                    <a:cubicBezTo>
                      <a:pt x="18" y="79"/>
                      <a:pt x="0" y="162"/>
                      <a:pt x="40" y="226"/>
                    </a:cubicBezTo>
                    <a:cubicBezTo>
                      <a:pt x="77" y="284"/>
                      <a:pt x="151" y="305"/>
                      <a:pt x="212" y="275"/>
                    </a:cubicBezTo>
                    <a:cubicBezTo>
                      <a:pt x="318" y="463"/>
                      <a:pt x="318" y="463"/>
                      <a:pt x="318" y="463"/>
                    </a:cubicBezTo>
                    <a:cubicBezTo>
                      <a:pt x="325" y="473"/>
                      <a:pt x="340" y="476"/>
                      <a:pt x="352" y="468"/>
                    </a:cubicBezTo>
                    <a:cubicBezTo>
                      <a:pt x="364" y="461"/>
                      <a:pt x="368" y="446"/>
                      <a:pt x="361" y="435"/>
                    </a:cubicBezTo>
                    <a:cubicBezTo>
                      <a:pt x="238" y="259"/>
                      <a:pt x="238" y="259"/>
                      <a:pt x="238" y="259"/>
                    </a:cubicBezTo>
                    <a:cubicBezTo>
                      <a:pt x="291" y="217"/>
                      <a:pt x="304" y="141"/>
                      <a:pt x="267" y="82"/>
                    </a:cubicBezTo>
                    <a:close/>
                    <a:moveTo>
                      <a:pt x="210" y="243"/>
                    </a:moveTo>
                    <a:cubicBezTo>
                      <a:pt x="161" y="274"/>
                      <a:pt x="95" y="260"/>
                      <a:pt x="64" y="210"/>
                    </a:cubicBezTo>
                    <a:cubicBezTo>
                      <a:pt x="33" y="161"/>
                      <a:pt x="48" y="95"/>
                      <a:pt x="97" y="64"/>
                    </a:cubicBezTo>
                    <a:cubicBezTo>
                      <a:pt x="146" y="33"/>
                      <a:pt x="212" y="48"/>
                      <a:pt x="243" y="97"/>
                    </a:cubicBezTo>
                    <a:cubicBezTo>
                      <a:pt x="274" y="147"/>
                      <a:pt x="259" y="212"/>
                      <a:pt x="210" y="24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2400"/>
              </a:p>
            </p:txBody>
          </p:sp>
        </p:grpSp>
        <p:sp>
          <p:nvSpPr>
            <p:cNvPr id="22" name="Freeform 23"/>
            <p:cNvSpPr>
              <a:spLocks noChangeAspect="1" noEditPoints="1"/>
            </p:cNvSpPr>
            <p:nvPr/>
          </p:nvSpPr>
          <p:spPr bwMode="auto">
            <a:xfrm>
              <a:off x="10484248" y="2208530"/>
              <a:ext cx="121465" cy="213360"/>
            </a:xfrm>
            <a:custGeom>
              <a:avLst/>
              <a:gdLst>
                <a:gd name="T0" fmla="*/ 2147483647 w 169"/>
                <a:gd name="T1" fmla="*/ 2147483647 h 299"/>
                <a:gd name="T2" fmla="*/ 2147483647 w 169"/>
                <a:gd name="T3" fmla="*/ 2147483647 h 299"/>
                <a:gd name="T4" fmla="*/ 2147483647 w 169"/>
                <a:gd name="T5" fmla="*/ 2147483647 h 299"/>
                <a:gd name="T6" fmla="*/ 2147483647 w 169"/>
                <a:gd name="T7" fmla="*/ 2147483647 h 299"/>
                <a:gd name="T8" fmla="*/ 2147483647 w 169"/>
                <a:gd name="T9" fmla="*/ 2147483647 h 299"/>
                <a:gd name="T10" fmla="*/ 2147483647 w 169"/>
                <a:gd name="T11" fmla="*/ 2147483647 h 299"/>
                <a:gd name="T12" fmla="*/ 2147483647 w 169"/>
                <a:gd name="T13" fmla="*/ 0 h 299"/>
                <a:gd name="T14" fmla="*/ 2147483647 w 169"/>
                <a:gd name="T15" fmla="*/ 0 h 299"/>
                <a:gd name="T16" fmla="*/ 2147483647 w 169"/>
                <a:gd name="T17" fmla="*/ 2147483647 h 299"/>
                <a:gd name="T18" fmla="*/ 2147483647 w 169"/>
                <a:gd name="T19" fmla="*/ 2147483647 h 299"/>
                <a:gd name="T20" fmla="*/ 2147483647 w 169"/>
                <a:gd name="T21" fmla="*/ 2147483647 h 299"/>
                <a:gd name="T22" fmla="*/ 2147483647 w 169"/>
                <a:gd name="T23" fmla="*/ 2147483647 h 299"/>
                <a:gd name="T24" fmla="*/ 2147483647 w 169"/>
                <a:gd name="T25" fmla="*/ 2147483647 h 299"/>
                <a:gd name="T26" fmla="*/ 2147483647 w 169"/>
                <a:gd name="T27" fmla="*/ 2147483647 h 299"/>
                <a:gd name="T28" fmla="*/ 2147483647 w 169"/>
                <a:gd name="T29" fmla="*/ 2147483647 h 299"/>
                <a:gd name="T30" fmla="*/ 2147483647 w 169"/>
                <a:gd name="T31" fmla="*/ 2147483647 h 299"/>
                <a:gd name="T32" fmla="*/ 2147483647 w 169"/>
                <a:gd name="T33" fmla="*/ 2147483647 h 299"/>
                <a:gd name="T34" fmla="*/ 2147483647 w 169"/>
                <a:gd name="T35" fmla="*/ 2147483647 h 299"/>
                <a:gd name="T36" fmla="*/ 2147483647 w 169"/>
                <a:gd name="T37" fmla="*/ 2147483647 h 299"/>
                <a:gd name="T38" fmla="*/ 2147483647 w 169"/>
                <a:gd name="T39" fmla="*/ 2147483647 h 299"/>
                <a:gd name="T40" fmla="*/ 2147483647 w 169"/>
                <a:gd name="T41" fmla="*/ 2147483647 h 299"/>
                <a:gd name="T42" fmla="*/ 2147483647 w 169"/>
                <a:gd name="T43" fmla="*/ 2147483647 h 299"/>
                <a:gd name="T44" fmla="*/ 0 w 169"/>
                <a:gd name="T45" fmla="*/ 2147483647 h 299"/>
                <a:gd name="T46" fmla="*/ 2147483647 w 169"/>
                <a:gd name="T47" fmla="*/ 2147483647 h 299"/>
                <a:gd name="T48" fmla="*/ 2147483647 w 169"/>
                <a:gd name="T49" fmla="*/ 2147483647 h 299"/>
                <a:gd name="T50" fmla="*/ 2147483647 w 169"/>
                <a:gd name="T51" fmla="*/ 2147483647 h 299"/>
                <a:gd name="T52" fmla="*/ 2147483647 w 169"/>
                <a:gd name="T53" fmla="*/ 2147483647 h 299"/>
                <a:gd name="T54" fmla="*/ 2147483647 w 169"/>
                <a:gd name="T55" fmla="*/ 2147483647 h 299"/>
                <a:gd name="T56" fmla="*/ 2147483647 w 169"/>
                <a:gd name="T57" fmla="*/ 2147483647 h 299"/>
                <a:gd name="T58" fmla="*/ 2147483647 w 169"/>
                <a:gd name="T59" fmla="*/ 2147483647 h 299"/>
                <a:gd name="T60" fmla="*/ 2147483647 w 169"/>
                <a:gd name="T61" fmla="*/ 2147483647 h 299"/>
                <a:gd name="T62" fmla="*/ 2147483647 w 169"/>
                <a:gd name="T63" fmla="*/ 2147483647 h 299"/>
                <a:gd name="T64" fmla="*/ 2147483647 w 169"/>
                <a:gd name="T65" fmla="*/ 2147483647 h 299"/>
                <a:gd name="T66" fmla="*/ 2147483647 w 169"/>
                <a:gd name="T67" fmla="*/ 2147483647 h 299"/>
                <a:gd name="T68" fmla="*/ 2147483647 w 169"/>
                <a:gd name="T69" fmla="*/ 2147483647 h 299"/>
                <a:gd name="T70" fmla="*/ 2147483647 w 169"/>
                <a:gd name="T71" fmla="*/ 2147483647 h 299"/>
                <a:gd name="T72" fmla="*/ 2147483647 w 169"/>
                <a:gd name="T73" fmla="*/ 2147483647 h 299"/>
                <a:gd name="T74" fmla="*/ 2147483647 w 169"/>
                <a:gd name="T75" fmla="*/ 2147483647 h 29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69"/>
                <a:gd name="T115" fmla="*/ 0 h 299"/>
                <a:gd name="T116" fmla="*/ 169 w 169"/>
                <a:gd name="T117" fmla="*/ 299 h 299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69" h="299">
                  <a:moveTo>
                    <a:pt x="73" y="236"/>
                  </a:moveTo>
                  <a:cubicBezTo>
                    <a:pt x="73" y="164"/>
                    <a:pt x="73" y="164"/>
                    <a:pt x="73" y="164"/>
                  </a:cubicBezTo>
                  <a:cubicBezTo>
                    <a:pt x="50" y="157"/>
                    <a:pt x="33" y="147"/>
                    <a:pt x="23" y="134"/>
                  </a:cubicBezTo>
                  <a:cubicBezTo>
                    <a:pt x="12" y="121"/>
                    <a:pt x="7" y="105"/>
                    <a:pt x="7" y="87"/>
                  </a:cubicBezTo>
                  <a:cubicBezTo>
                    <a:pt x="7" y="68"/>
                    <a:pt x="13" y="52"/>
                    <a:pt x="25" y="39"/>
                  </a:cubicBezTo>
                  <a:cubicBezTo>
                    <a:pt x="37" y="26"/>
                    <a:pt x="53" y="19"/>
                    <a:pt x="73" y="17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8" y="17"/>
                    <a:pt x="98" y="17"/>
                    <a:pt x="98" y="17"/>
                  </a:cubicBezTo>
                  <a:cubicBezTo>
                    <a:pt x="116" y="19"/>
                    <a:pt x="130" y="26"/>
                    <a:pt x="141" y="36"/>
                  </a:cubicBezTo>
                  <a:cubicBezTo>
                    <a:pt x="152" y="46"/>
                    <a:pt x="159" y="60"/>
                    <a:pt x="162" y="77"/>
                  </a:cubicBezTo>
                  <a:cubicBezTo>
                    <a:pt x="118" y="83"/>
                    <a:pt x="118" y="83"/>
                    <a:pt x="118" y="83"/>
                  </a:cubicBezTo>
                  <a:cubicBezTo>
                    <a:pt x="116" y="69"/>
                    <a:pt x="109" y="60"/>
                    <a:pt x="98" y="55"/>
                  </a:cubicBezTo>
                  <a:cubicBezTo>
                    <a:pt x="98" y="123"/>
                    <a:pt x="98" y="123"/>
                    <a:pt x="98" y="123"/>
                  </a:cubicBezTo>
                  <a:cubicBezTo>
                    <a:pt x="125" y="130"/>
                    <a:pt x="144" y="140"/>
                    <a:pt x="154" y="152"/>
                  </a:cubicBezTo>
                  <a:cubicBezTo>
                    <a:pt x="164" y="164"/>
                    <a:pt x="169" y="179"/>
                    <a:pt x="169" y="198"/>
                  </a:cubicBezTo>
                  <a:cubicBezTo>
                    <a:pt x="169" y="218"/>
                    <a:pt x="163" y="236"/>
                    <a:pt x="150" y="250"/>
                  </a:cubicBezTo>
                  <a:cubicBezTo>
                    <a:pt x="138" y="264"/>
                    <a:pt x="120" y="273"/>
                    <a:pt x="98" y="276"/>
                  </a:cubicBezTo>
                  <a:cubicBezTo>
                    <a:pt x="98" y="299"/>
                    <a:pt x="98" y="299"/>
                    <a:pt x="98" y="299"/>
                  </a:cubicBezTo>
                  <a:cubicBezTo>
                    <a:pt x="73" y="299"/>
                    <a:pt x="73" y="299"/>
                    <a:pt x="73" y="299"/>
                  </a:cubicBezTo>
                  <a:cubicBezTo>
                    <a:pt x="73" y="277"/>
                    <a:pt x="73" y="277"/>
                    <a:pt x="73" y="277"/>
                  </a:cubicBezTo>
                  <a:cubicBezTo>
                    <a:pt x="53" y="275"/>
                    <a:pt x="37" y="267"/>
                    <a:pt x="24" y="255"/>
                  </a:cubicBezTo>
                  <a:cubicBezTo>
                    <a:pt x="12" y="243"/>
                    <a:pt x="4" y="225"/>
                    <a:pt x="0" y="202"/>
                  </a:cubicBezTo>
                  <a:cubicBezTo>
                    <a:pt x="45" y="198"/>
                    <a:pt x="45" y="198"/>
                    <a:pt x="45" y="198"/>
                  </a:cubicBezTo>
                  <a:cubicBezTo>
                    <a:pt x="47" y="207"/>
                    <a:pt x="51" y="215"/>
                    <a:pt x="56" y="221"/>
                  </a:cubicBezTo>
                  <a:cubicBezTo>
                    <a:pt x="61" y="228"/>
                    <a:pt x="66" y="233"/>
                    <a:pt x="73" y="236"/>
                  </a:cubicBezTo>
                  <a:close/>
                  <a:moveTo>
                    <a:pt x="73" y="55"/>
                  </a:moveTo>
                  <a:cubicBezTo>
                    <a:pt x="66" y="57"/>
                    <a:pt x="60" y="61"/>
                    <a:pt x="56" y="66"/>
                  </a:cubicBezTo>
                  <a:cubicBezTo>
                    <a:pt x="52" y="72"/>
                    <a:pt x="50" y="78"/>
                    <a:pt x="50" y="85"/>
                  </a:cubicBezTo>
                  <a:cubicBezTo>
                    <a:pt x="50" y="91"/>
                    <a:pt x="52" y="97"/>
                    <a:pt x="56" y="102"/>
                  </a:cubicBezTo>
                  <a:cubicBezTo>
                    <a:pt x="60" y="107"/>
                    <a:pt x="65" y="111"/>
                    <a:pt x="73" y="114"/>
                  </a:cubicBezTo>
                  <a:lnTo>
                    <a:pt x="73" y="55"/>
                  </a:lnTo>
                  <a:close/>
                  <a:moveTo>
                    <a:pt x="98" y="238"/>
                  </a:moveTo>
                  <a:cubicBezTo>
                    <a:pt x="106" y="237"/>
                    <a:pt x="113" y="233"/>
                    <a:pt x="119" y="226"/>
                  </a:cubicBezTo>
                  <a:cubicBezTo>
                    <a:pt x="124" y="220"/>
                    <a:pt x="127" y="212"/>
                    <a:pt x="127" y="204"/>
                  </a:cubicBezTo>
                  <a:cubicBezTo>
                    <a:pt x="127" y="196"/>
                    <a:pt x="124" y="189"/>
                    <a:pt x="120" y="184"/>
                  </a:cubicBezTo>
                  <a:cubicBezTo>
                    <a:pt x="115" y="178"/>
                    <a:pt x="108" y="174"/>
                    <a:pt x="98" y="171"/>
                  </a:cubicBezTo>
                  <a:lnTo>
                    <a:pt x="98" y="23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lIns="121787" tIns="60893" rIns="121787" bIns="60893"/>
            <a:lstStyle/>
            <a:p>
              <a:endParaRPr lang="en-US" sz="2400"/>
            </a:p>
          </p:txBody>
        </p:sp>
      </p:grpSp>
      <p:grpSp>
        <p:nvGrpSpPr>
          <p:cNvPr id="28" name="Group 258"/>
          <p:cNvGrpSpPr/>
          <p:nvPr/>
        </p:nvGrpSpPr>
        <p:grpSpPr>
          <a:xfrm>
            <a:off x="8073826" y="1939180"/>
            <a:ext cx="984348" cy="548228"/>
            <a:chOff x="1370012" y="4114800"/>
            <a:chExt cx="1120922" cy="632090"/>
          </a:xfrm>
        </p:grpSpPr>
        <p:sp>
          <p:nvSpPr>
            <p:cNvPr id="29" name="Freeform 1023"/>
            <p:cNvSpPr>
              <a:spLocks noEditPoints="1"/>
            </p:cNvSpPr>
            <p:nvPr/>
          </p:nvSpPr>
          <p:spPr bwMode="auto">
            <a:xfrm>
              <a:off x="1370012" y="4114800"/>
              <a:ext cx="1112490" cy="362398"/>
            </a:xfrm>
            <a:custGeom>
              <a:avLst/>
              <a:gdLst/>
              <a:ahLst/>
              <a:cxnLst>
                <a:cxn ang="0">
                  <a:pos x="0" y="129"/>
                </a:cxn>
                <a:cxn ang="0">
                  <a:pos x="4" y="119"/>
                </a:cxn>
                <a:cxn ang="0">
                  <a:pos x="56" y="3"/>
                </a:cxn>
                <a:cxn ang="0">
                  <a:pos x="60" y="0"/>
                </a:cxn>
                <a:cxn ang="0">
                  <a:pos x="336" y="0"/>
                </a:cxn>
                <a:cxn ang="0">
                  <a:pos x="341" y="3"/>
                </a:cxn>
                <a:cxn ang="0">
                  <a:pos x="395" y="127"/>
                </a:cxn>
                <a:cxn ang="0">
                  <a:pos x="396" y="129"/>
                </a:cxn>
                <a:cxn ang="0">
                  <a:pos x="0" y="129"/>
                </a:cxn>
                <a:cxn ang="0">
                  <a:pos x="196" y="109"/>
                </a:cxn>
                <a:cxn ang="0">
                  <a:pos x="199" y="109"/>
                </a:cxn>
                <a:cxn ang="0">
                  <a:pos x="239" y="95"/>
                </a:cxn>
                <a:cxn ang="0">
                  <a:pos x="255" y="62"/>
                </a:cxn>
                <a:cxn ang="0">
                  <a:pos x="241" y="32"/>
                </a:cxn>
                <a:cxn ang="0">
                  <a:pos x="198" y="15"/>
                </a:cxn>
                <a:cxn ang="0">
                  <a:pos x="153" y="31"/>
                </a:cxn>
                <a:cxn ang="0">
                  <a:pos x="137" y="63"/>
                </a:cxn>
                <a:cxn ang="0">
                  <a:pos x="152" y="94"/>
                </a:cxn>
                <a:cxn ang="0">
                  <a:pos x="196" y="109"/>
                </a:cxn>
                <a:cxn ang="0">
                  <a:pos x="237" y="13"/>
                </a:cxn>
                <a:cxn ang="0">
                  <a:pos x="249" y="17"/>
                </a:cxn>
                <a:cxn ang="0">
                  <a:pos x="319" y="17"/>
                </a:cxn>
                <a:cxn ang="0">
                  <a:pos x="323" y="20"/>
                </a:cxn>
                <a:cxn ang="0">
                  <a:pos x="358" y="104"/>
                </a:cxn>
                <a:cxn ang="0">
                  <a:pos x="359" y="107"/>
                </a:cxn>
                <a:cxn ang="0">
                  <a:pos x="355" y="107"/>
                </a:cxn>
                <a:cxn ang="0">
                  <a:pos x="246" y="107"/>
                </a:cxn>
                <a:cxn ang="0">
                  <a:pos x="238" y="111"/>
                </a:cxn>
                <a:cxn ang="0">
                  <a:pos x="365" y="111"/>
                </a:cxn>
                <a:cxn ang="0">
                  <a:pos x="364" y="109"/>
                </a:cxn>
                <a:cxn ang="0">
                  <a:pos x="325" y="16"/>
                </a:cxn>
                <a:cxn ang="0">
                  <a:pos x="321" y="13"/>
                </a:cxn>
                <a:cxn ang="0">
                  <a:pos x="240" y="13"/>
                </a:cxn>
                <a:cxn ang="0">
                  <a:pos x="237" y="13"/>
                </a:cxn>
                <a:cxn ang="0">
                  <a:pos x="156" y="13"/>
                </a:cxn>
                <a:cxn ang="0">
                  <a:pos x="153" y="13"/>
                </a:cxn>
                <a:cxn ang="0">
                  <a:pos x="74" y="13"/>
                </a:cxn>
                <a:cxn ang="0">
                  <a:pos x="71" y="15"/>
                </a:cxn>
                <a:cxn ang="0">
                  <a:pos x="35" y="102"/>
                </a:cxn>
                <a:cxn ang="0">
                  <a:pos x="31" y="111"/>
                </a:cxn>
                <a:cxn ang="0">
                  <a:pos x="154" y="111"/>
                </a:cxn>
                <a:cxn ang="0">
                  <a:pos x="144" y="107"/>
                </a:cxn>
                <a:cxn ang="0">
                  <a:pos x="41" y="107"/>
                </a:cxn>
                <a:cxn ang="0">
                  <a:pos x="37" y="107"/>
                </a:cxn>
                <a:cxn ang="0">
                  <a:pos x="38" y="104"/>
                </a:cxn>
                <a:cxn ang="0">
                  <a:pos x="74" y="19"/>
                </a:cxn>
                <a:cxn ang="0">
                  <a:pos x="77" y="17"/>
                </a:cxn>
                <a:cxn ang="0">
                  <a:pos x="146" y="17"/>
                </a:cxn>
                <a:cxn ang="0">
                  <a:pos x="156" y="13"/>
                </a:cxn>
              </a:cxnLst>
              <a:rect l="0" t="0" r="r" b="b"/>
              <a:pathLst>
                <a:path w="396" h="129">
                  <a:moveTo>
                    <a:pt x="0" y="129"/>
                  </a:moveTo>
                  <a:cubicBezTo>
                    <a:pt x="1" y="126"/>
                    <a:pt x="3" y="122"/>
                    <a:pt x="4" y="119"/>
                  </a:cubicBezTo>
                  <a:cubicBezTo>
                    <a:pt x="21" y="80"/>
                    <a:pt x="38" y="42"/>
                    <a:pt x="56" y="3"/>
                  </a:cubicBezTo>
                  <a:cubicBezTo>
                    <a:pt x="57" y="1"/>
                    <a:pt x="58" y="0"/>
                    <a:pt x="60" y="0"/>
                  </a:cubicBezTo>
                  <a:cubicBezTo>
                    <a:pt x="152" y="0"/>
                    <a:pt x="244" y="0"/>
                    <a:pt x="336" y="0"/>
                  </a:cubicBezTo>
                  <a:cubicBezTo>
                    <a:pt x="338" y="0"/>
                    <a:pt x="340" y="1"/>
                    <a:pt x="341" y="3"/>
                  </a:cubicBezTo>
                  <a:cubicBezTo>
                    <a:pt x="359" y="44"/>
                    <a:pt x="377" y="86"/>
                    <a:pt x="395" y="127"/>
                  </a:cubicBezTo>
                  <a:cubicBezTo>
                    <a:pt x="396" y="127"/>
                    <a:pt x="396" y="128"/>
                    <a:pt x="396" y="129"/>
                  </a:cubicBezTo>
                  <a:cubicBezTo>
                    <a:pt x="264" y="129"/>
                    <a:pt x="132" y="129"/>
                    <a:pt x="0" y="129"/>
                  </a:cubicBezTo>
                  <a:close/>
                  <a:moveTo>
                    <a:pt x="196" y="109"/>
                  </a:moveTo>
                  <a:cubicBezTo>
                    <a:pt x="197" y="109"/>
                    <a:pt x="198" y="109"/>
                    <a:pt x="199" y="109"/>
                  </a:cubicBezTo>
                  <a:cubicBezTo>
                    <a:pt x="214" y="108"/>
                    <a:pt x="227" y="104"/>
                    <a:pt x="239" y="95"/>
                  </a:cubicBezTo>
                  <a:cubicBezTo>
                    <a:pt x="249" y="86"/>
                    <a:pt x="255" y="75"/>
                    <a:pt x="255" y="62"/>
                  </a:cubicBezTo>
                  <a:cubicBezTo>
                    <a:pt x="255" y="50"/>
                    <a:pt x="250" y="40"/>
                    <a:pt x="241" y="32"/>
                  </a:cubicBezTo>
                  <a:cubicBezTo>
                    <a:pt x="229" y="21"/>
                    <a:pt x="214" y="16"/>
                    <a:pt x="198" y="15"/>
                  </a:cubicBezTo>
                  <a:cubicBezTo>
                    <a:pt x="181" y="15"/>
                    <a:pt x="166" y="20"/>
                    <a:pt x="153" y="31"/>
                  </a:cubicBezTo>
                  <a:cubicBezTo>
                    <a:pt x="143" y="39"/>
                    <a:pt x="137" y="49"/>
                    <a:pt x="137" y="63"/>
                  </a:cubicBezTo>
                  <a:cubicBezTo>
                    <a:pt x="137" y="75"/>
                    <a:pt x="142" y="85"/>
                    <a:pt x="152" y="94"/>
                  </a:cubicBezTo>
                  <a:cubicBezTo>
                    <a:pt x="164" y="105"/>
                    <a:pt x="179" y="109"/>
                    <a:pt x="196" y="109"/>
                  </a:cubicBezTo>
                  <a:close/>
                  <a:moveTo>
                    <a:pt x="237" y="13"/>
                  </a:moveTo>
                  <a:cubicBezTo>
                    <a:pt x="241" y="16"/>
                    <a:pt x="244" y="18"/>
                    <a:pt x="249" y="17"/>
                  </a:cubicBezTo>
                  <a:cubicBezTo>
                    <a:pt x="272" y="17"/>
                    <a:pt x="295" y="17"/>
                    <a:pt x="319" y="17"/>
                  </a:cubicBezTo>
                  <a:cubicBezTo>
                    <a:pt x="321" y="17"/>
                    <a:pt x="322" y="18"/>
                    <a:pt x="323" y="20"/>
                  </a:cubicBezTo>
                  <a:cubicBezTo>
                    <a:pt x="334" y="48"/>
                    <a:pt x="346" y="76"/>
                    <a:pt x="358" y="104"/>
                  </a:cubicBezTo>
                  <a:cubicBezTo>
                    <a:pt x="358" y="105"/>
                    <a:pt x="358" y="106"/>
                    <a:pt x="359" y="107"/>
                  </a:cubicBezTo>
                  <a:cubicBezTo>
                    <a:pt x="357" y="107"/>
                    <a:pt x="356" y="107"/>
                    <a:pt x="355" y="107"/>
                  </a:cubicBezTo>
                  <a:cubicBezTo>
                    <a:pt x="319" y="107"/>
                    <a:pt x="282" y="107"/>
                    <a:pt x="246" y="107"/>
                  </a:cubicBezTo>
                  <a:cubicBezTo>
                    <a:pt x="242" y="107"/>
                    <a:pt x="240" y="109"/>
                    <a:pt x="238" y="111"/>
                  </a:cubicBezTo>
                  <a:cubicBezTo>
                    <a:pt x="280" y="111"/>
                    <a:pt x="322" y="111"/>
                    <a:pt x="365" y="111"/>
                  </a:cubicBezTo>
                  <a:cubicBezTo>
                    <a:pt x="365" y="110"/>
                    <a:pt x="364" y="109"/>
                    <a:pt x="364" y="109"/>
                  </a:cubicBezTo>
                  <a:cubicBezTo>
                    <a:pt x="351" y="78"/>
                    <a:pt x="338" y="47"/>
                    <a:pt x="325" y="16"/>
                  </a:cubicBezTo>
                  <a:cubicBezTo>
                    <a:pt x="325" y="14"/>
                    <a:pt x="324" y="13"/>
                    <a:pt x="321" y="13"/>
                  </a:cubicBezTo>
                  <a:cubicBezTo>
                    <a:pt x="294" y="13"/>
                    <a:pt x="267" y="13"/>
                    <a:pt x="240" y="13"/>
                  </a:cubicBezTo>
                  <a:cubicBezTo>
                    <a:pt x="239" y="13"/>
                    <a:pt x="238" y="13"/>
                    <a:pt x="237" y="13"/>
                  </a:cubicBezTo>
                  <a:close/>
                  <a:moveTo>
                    <a:pt x="156" y="13"/>
                  </a:moveTo>
                  <a:cubicBezTo>
                    <a:pt x="154" y="13"/>
                    <a:pt x="154" y="13"/>
                    <a:pt x="153" y="13"/>
                  </a:cubicBezTo>
                  <a:cubicBezTo>
                    <a:pt x="127" y="13"/>
                    <a:pt x="100" y="13"/>
                    <a:pt x="74" y="13"/>
                  </a:cubicBezTo>
                  <a:cubicBezTo>
                    <a:pt x="72" y="13"/>
                    <a:pt x="72" y="14"/>
                    <a:pt x="71" y="15"/>
                  </a:cubicBezTo>
                  <a:cubicBezTo>
                    <a:pt x="59" y="44"/>
                    <a:pt x="47" y="73"/>
                    <a:pt x="35" y="102"/>
                  </a:cubicBezTo>
                  <a:cubicBezTo>
                    <a:pt x="34" y="105"/>
                    <a:pt x="32" y="108"/>
                    <a:pt x="31" y="111"/>
                  </a:cubicBezTo>
                  <a:cubicBezTo>
                    <a:pt x="72" y="111"/>
                    <a:pt x="113" y="111"/>
                    <a:pt x="154" y="111"/>
                  </a:cubicBezTo>
                  <a:cubicBezTo>
                    <a:pt x="151" y="108"/>
                    <a:pt x="148" y="107"/>
                    <a:pt x="144" y="107"/>
                  </a:cubicBezTo>
                  <a:cubicBezTo>
                    <a:pt x="110" y="107"/>
                    <a:pt x="75" y="107"/>
                    <a:pt x="41" y="107"/>
                  </a:cubicBezTo>
                  <a:cubicBezTo>
                    <a:pt x="40" y="107"/>
                    <a:pt x="39" y="107"/>
                    <a:pt x="37" y="107"/>
                  </a:cubicBezTo>
                  <a:cubicBezTo>
                    <a:pt x="38" y="106"/>
                    <a:pt x="38" y="105"/>
                    <a:pt x="38" y="104"/>
                  </a:cubicBezTo>
                  <a:cubicBezTo>
                    <a:pt x="50" y="76"/>
                    <a:pt x="62" y="48"/>
                    <a:pt x="74" y="19"/>
                  </a:cubicBezTo>
                  <a:cubicBezTo>
                    <a:pt x="74" y="18"/>
                    <a:pt x="75" y="17"/>
                    <a:pt x="77" y="17"/>
                  </a:cubicBezTo>
                  <a:cubicBezTo>
                    <a:pt x="100" y="17"/>
                    <a:pt x="123" y="17"/>
                    <a:pt x="146" y="17"/>
                  </a:cubicBezTo>
                  <a:cubicBezTo>
                    <a:pt x="150" y="18"/>
                    <a:pt x="152" y="15"/>
                    <a:pt x="156" y="1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30" name="Freeform 1024"/>
            <p:cNvSpPr/>
            <p:nvPr/>
          </p:nvSpPr>
          <p:spPr bwMode="auto">
            <a:xfrm>
              <a:off x="1370012" y="4696324"/>
              <a:ext cx="1120922" cy="50566"/>
            </a:xfrm>
            <a:custGeom>
              <a:avLst/>
              <a:gdLst/>
              <a:ahLst/>
              <a:cxnLst>
                <a:cxn ang="0">
                  <a:pos x="397" y="17"/>
                </a:cxn>
                <a:cxn ang="0">
                  <a:pos x="0" y="17"/>
                </a:cxn>
                <a:cxn ang="0">
                  <a:pos x="5" y="3"/>
                </a:cxn>
                <a:cxn ang="0">
                  <a:pos x="11" y="0"/>
                </a:cxn>
                <a:cxn ang="0">
                  <a:pos x="386" y="0"/>
                </a:cxn>
                <a:cxn ang="0">
                  <a:pos x="390" y="3"/>
                </a:cxn>
                <a:cxn ang="0">
                  <a:pos x="397" y="17"/>
                </a:cxn>
              </a:cxnLst>
              <a:rect l="0" t="0" r="r" b="b"/>
              <a:pathLst>
                <a:path w="397" h="17">
                  <a:moveTo>
                    <a:pt x="397" y="17"/>
                  </a:moveTo>
                  <a:cubicBezTo>
                    <a:pt x="264" y="17"/>
                    <a:pt x="132" y="17"/>
                    <a:pt x="0" y="17"/>
                  </a:cubicBezTo>
                  <a:cubicBezTo>
                    <a:pt x="2" y="12"/>
                    <a:pt x="4" y="8"/>
                    <a:pt x="5" y="3"/>
                  </a:cubicBezTo>
                  <a:cubicBezTo>
                    <a:pt x="7" y="1"/>
                    <a:pt x="8" y="0"/>
                    <a:pt x="11" y="0"/>
                  </a:cubicBezTo>
                  <a:cubicBezTo>
                    <a:pt x="136" y="0"/>
                    <a:pt x="261" y="0"/>
                    <a:pt x="386" y="0"/>
                  </a:cubicBezTo>
                  <a:cubicBezTo>
                    <a:pt x="388" y="0"/>
                    <a:pt x="389" y="0"/>
                    <a:pt x="390" y="3"/>
                  </a:cubicBezTo>
                  <a:cubicBezTo>
                    <a:pt x="392" y="8"/>
                    <a:pt x="394" y="12"/>
                    <a:pt x="397" y="1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31" name="Freeform 1025"/>
            <p:cNvSpPr/>
            <p:nvPr/>
          </p:nvSpPr>
          <p:spPr bwMode="auto">
            <a:xfrm>
              <a:off x="1370012" y="4612046"/>
              <a:ext cx="1112490" cy="42142"/>
            </a:xfrm>
            <a:custGeom>
              <a:avLst/>
              <a:gdLst/>
              <a:ahLst/>
              <a:cxnLst>
                <a:cxn ang="0">
                  <a:pos x="396" y="17"/>
                </a:cxn>
                <a:cxn ang="0">
                  <a:pos x="0" y="17"/>
                </a:cxn>
                <a:cxn ang="0">
                  <a:pos x="5" y="5"/>
                </a:cxn>
                <a:cxn ang="0">
                  <a:pos x="12" y="0"/>
                </a:cxn>
                <a:cxn ang="0">
                  <a:pos x="386" y="0"/>
                </a:cxn>
                <a:cxn ang="0">
                  <a:pos x="390" y="4"/>
                </a:cxn>
                <a:cxn ang="0">
                  <a:pos x="396" y="17"/>
                </a:cxn>
              </a:cxnLst>
              <a:rect l="0" t="0" r="r" b="b"/>
              <a:pathLst>
                <a:path w="396" h="17">
                  <a:moveTo>
                    <a:pt x="396" y="17"/>
                  </a:moveTo>
                  <a:cubicBezTo>
                    <a:pt x="264" y="17"/>
                    <a:pt x="132" y="17"/>
                    <a:pt x="0" y="17"/>
                  </a:cubicBezTo>
                  <a:cubicBezTo>
                    <a:pt x="2" y="13"/>
                    <a:pt x="4" y="9"/>
                    <a:pt x="5" y="5"/>
                  </a:cubicBezTo>
                  <a:cubicBezTo>
                    <a:pt x="6" y="1"/>
                    <a:pt x="8" y="0"/>
                    <a:pt x="12" y="0"/>
                  </a:cubicBezTo>
                  <a:cubicBezTo>
                    <a:pt x="136" y="0"/>
                    <a:pt x="261" y="0"/>
                    <a:pt x="386" y="0"/>
                  </a:cubicBezTo>
                  <a:cubicBezTo>
                    <a:pt x="388" y="0"/>
                    <a:pt x="390" y="1"/>
                    <a:pt x="390" y="4"/>
                  </a:cubicBezTo>
                  <a:cubicBezTo>
                    <a:pt x="392" y="8"/>
                    <a:pt x="394" y="13"/>
                    <a:pt x="396" y="1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32" name="Freeform 1026"/>
            <p:cNvSpPr/>
            <p:nvPr/>
          </p:nvSpPr>
          <p:spPr bwMode="auto">
            <a:xfrm>
              <a:off x="1370012" y="4519337"/>
              <a:ext cx="1112490" cy="50566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7" y="1"/>
                </a:cxn>
                <a:cxn ang="0">
                  <a:pos x="8" y="0"/>
                </a:cxn>
                <a:cxn ang="0">
                  <a:pos x="10" y="0"/>
                </a:cxn>
                <a:cxn ang="0">
                  <a:pos x="386" y="0"/>
                </a:cxn>
                <a:cxn ang="0">
                  <a:pos x="390" y="2"/>
                </a:cxn>
                <a:cxn ang="0">
                  <a:pos x="396" y="16"/>
                </a:cxn>
                <a:cxn ang="0">
                  <a:pos x="0" y="16"/>
                </a:cxn>
              </a:cxnLst>
              <a:rect l="0" t="0" r="r" b="b"/>
              <a:pathLst>
                <a:path w="396" h="16">
                  <a:moveTo>
                    <a:pt x="0" y="16"/>
                  </a:moveTo>
                  <a:cubicBezTo>
                    <a:pt x="2" y="11"/>
                    <a:pt x="4" y="6"/>
                    <a:pt x="7" y="1"/>
                  </a:cubicBezTo>
                  <a:cubicBezTo>
                    <a:pt x="7" y="0"/>
                    <a:pt x="8" y="0"/>
                    <a:pt x="8" y="0"/>
                  </a:cubicBezTo>
                  <a:cubicBezTo>
                    <a:pt x="9" y="0"/>
                    <a:pt x="9" y="0"/>
                    <a:pt x="10" y="0"/>
                  </a:cubicBezTo>
                  <a:cubicBezTo>
                    <a:pt x="135" y="0"/>
                    <a:pt x="261" y="0"/>
                    <a:pt x="386" y="0"/>
                  </a:cubicBezTo>
                  <a:cubicBezTo>
                    <a:pt x="388" y="0"/>
                    <a:pt x="389" y="0"/>
                    <a:pt x="390" y="2"/>
                  </a:cubicBezTo>
                  <a:cubicBezTo>
                    <a:pt x="392" y="7"/>
                    <a:pt x="394" y="12"/>
                    <a:pt x="396" y="16"/>
                  </a:cubicBezTo>
                  <a:cubicBezTo>
                    <a:pt x="264" y="16"/>
                    <a:pt x="132" y="16"/>
                    <a:pt x="0" y="1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33" name="Freeform 1030"/>
            <p:cNvSpPr>
              <a:spLocks noEditPoints="1"/>
            </p:cNvSpPr>
            <p:nvPr/>
          </p:nvSpPr>
          <p:spPr bwMode="auto">
            <a:xfrm>
              <a:off x="1833550" y="4182224"/>
              <a:ext cx="185418" cy="202268"/>
            </a:xfrm>
            <a:custGeom>
              <a:avLst/>
              <a:gdLst/>
              <a:ahLst/>
              <a:cxnLst>
                <a:cxn ang="0">
                  <a:pos x="29" y="53"/>
                </a:cxn>
                <a:cxn ang="0">
                  <a:pos x="29" y="36"/>
                </a:cxn>
                <a:cxn ang="0">
                  <a:pos x="16" y="35"/>
                </a:cxn>
                <a:cxn ang="0">
                  <a:pos x="4" y="16"/>
                </a:cxn>
                <a:cxn ang="0">
                  <a:pos x="18" y="6"/>
                </a:cxn>
                <a:cxn ang="0">
                  <a:pos x="29" y="5"/>
                </a:cxn>
                <a:cxn ang="0">
                  <a:pos x="30" y="0"/>
                </a:cxn>
                <a:cxn ang="0">
                  <a:pos x="37" y="0"/>
                </a:cxn>
                <a:cxn ang="0">
                  <a:pos x="38" y="5"/>
                </a:cxn>
                <a:cxn ang="0">
                  <a:pos x="48" y="6"/>
                </a:cxn>
                <a:cxn ang="0">
                  <a:pos x="51" y="6"/>
                </a:cxn>
                <a:cxn ang="0">
                  <a:pos x="62" y="20"/>
                </a:cxn>
                <a:cxn ang="0">
                  <a:pos x="50" y="20"/>
                </a:cxn>
                <a:cxn ang="0">
                  <a:pos x="38" y="13"/>
                </a:cxn>
                <a:cxn ang="0">
                  <a:pos x="38" y="27"/>
                </a:cxn>
                <a:cxn ang="0">
                  <a:pos x="47" y="28"/>
                </a:cxn>
                <a:cxn ang="0">
                  <a:pos x="55" y="29"/>
                </a:cxn>
                <a:cxn ang="0">
                  <a:pos x="66" y="43"/>
                </a:cxn>
                <a:cxn ang="0">
                  <a:pos x="66" y="43"/>
                </a:cxn>
                <a:cxn ang="0">
                  <a:pos x="49" y="62"/>
                </a:cxn>
                <a:cxn ang="0">
                  <a:pos x="38" y="63"/>
                </a:cxn>
                <a:cxn ang="0">
                  <a:pos x="38" y="71"/>
                </a:cxn>
                <a:cxn ang="0">
                  <a:pos x="28" y="71"/>
                </a:cxn>
                <a:cxn ang="0">
                  <a:pos x="28" y="63"/>
                </a:cxn>
                <a:cxn ang="0">
                  <a:pos x="19" y="62"/>
                </a:cxn>
                <a:cxn ang="0">
                  <a:pos x="11" y="61"/>
                </a:cxn>
                <a:cxn ang="0">
                  <a:pos x="1" y="44"/>
                </a:cxn>
                <a:cxn ang="0">
                  <a:pos x="1" y="42"/>
                </a:cxn>
                <a:cxn ang="0">
                  <a:pos x="13" y="42"/>
                </a:cxn>
                <a:cxn ang="0">
                  <a:pos x="14" y="42"/>
                </a:cxn>
                <a:cxn ang="0">
                  <a:pos x="14" y="46"/>
                </a:cxn>
                <a:cxn ang="0">
                  <a:pos x="20" y="52"/>
                </a:cxn>
                <a:cxn ang="0">
                  <a:pos x="29" y="53"/>
                </a:cxn>
                <a:cxn ang="0">
                  <a:pos x="38" y="36"/>
                </a:cxn>
                <a:cxn ang="0">
                  <a:pos x="38" y="52"/>
                </a:cxn>
                <a:cxn ang="0">
                  <a:pos x="39" y="53"/>
                </a:cxn>
                <a:cxn ang="0">
                  <a:pos x="49" y="51"/>
                </a:cxn>
                <a:cxn ang="0">
                  <a:pos x="52" y="42"/>
                </a:cxn>
                <a:cxn ang="0">
                  <a:pos x="46" y="37"/>
                </a:cxn>
                <a:cxn ang="0">
                  <a:pos x="38" y="36"/>
                </a:cxn>
                <a:cxn ang="0">
                  <a:pos x="29" y="13"/>
                </a:cxn>
                <a:cxn ang="0">
                  <a:pos x="20" y="14"/>
                </a:cxn>
                <a:cxn ang="0">
                  <a:pos x="16" y="20"/>
                </a:cxn>
                <a:cxn ang="0">
                  <a:pos x="20" y="25"/>
                </a:cxn>
                <a:cxn ang="0">
                  <a:pos x="29" y="27"/>
                </a:cxn>
                <a:cxn ang="0">
                  <a:pos x="29" y="13"/>
                </a:cxn>
              </a:cxnLst>
              <a:rect l="0" t="0" r="r" b="b"/>
              <a:pathLst>
                <a:path w="67" h="71">
                  <a:moveTo>
                    <a:pt x="29" y="53"/>
                  </a:moveTo>
                  <a:cubicBezTo>
                    <a:pt x="29" y="47"/>
                    <a:pt x="29" y="41"/>
                    <a:pt x="29" y="36"/>
                  </a:cubicBezTo>
                  <a:cubicBezTo>
                    <a:pt x="25" y="35"/>
                    <a:pt x="21" y="35"/>
                    <a:pt x="16" y="35"/>
                  </a:cubicBezTo>
                  <a:cubicBezTo>
                    <a:pt x="6" y="33"/>
                    <a:pt x="2" y="28"/>
                    <a:pt x="4" y="16"/>
                  </a:cubicBezTo>
                  <a:cubicBezTo>
                    <a:pt x="6" y="10"/>
                    <a:pt x="10" y="7"/>
                    <a:pt x="18" y="6"/>
                  </a:cubicBezTo>
                  <a:cubicBezTo>
                    <a:pt x="22" y="5"/>
                    <a:pt x="25" y="5"/>
                    <a:pt x="29" y="5"/>
                  </a:cubicBezTo>
                  <a:cubicBezTo>
                    <a:pt x="29" y="3"/>
                    <a:pt x="30" y="2"/>
                    <a:pt x="30" y="0"/>
                  </a:cubicBezTo>
                  <a:cubicBezTo>
                    <a:pt x="32" y="0"/>
                    <a:pt x="35" y="0"/>
                    <a:pt x="37" y="0"/>
                  </a:cubicBezTo>
                  <a:cubicBezTo>
                    <a:pt x="37" y="2"/>
                    <a:pt x="38" y="3"/>
                    <a:pt x="38" y="5"/>
                  </a:cubicBezTo>
                  <a:cubicBezTo>
                    <a:pt x="41" y="5"/>
                    <a:pt x="45" y="6"/>
                    <a:pt x="48" y="6"/>
                  </a:cubicBezTo>
                  <a:cubicBezTo>
                    <a:pt x="49" y="6"/>
                    <a:pt x="50" y="6"/>
                    <a:pt x="51" y="6"/>
                  </a:cubicBezTo>
                  <a:cubicBezTo>
                    <a:pt x="59" y="8"/>
                    <a:pt x="62" y="12"/>
                    <a:pt x="62" y="20"/>
                  </a:cubicBezTo>
                  <a:cubicBezTo>
                    <a:pt x="58" y="20"/>
                    <a:pt x="54" y="20"/>
                    <a:pt x="50" y="20"/>
                  </a:cubicBezTo>
                  <a:cubicBezTo>
                    <a:pt x="48" y="14"/>
                    <a:pt x="45" y="12"/>
                    <a:pt x="38" y="13"/>
                  </a:cubicBezTo>
                  <a:cubicBezTo>
                    <a:pt x="38" y="18"/>
                    <a:pt x="38" y="22"/>
                    <a:pt x="38" y="27"/>
                  </a:cubicBezTo>
                  <a:cubicBezTo>
                    <a:pt x="41" y="27"/>
                    <a:pt x="44" y="27"/>
                    <a:pt x="47" y="28"/>
                  </a:cubicBezTo>
                  <a:cubicBezTo>
                    <a:pt x="50" y="28"/>
                    <a:pt x="52" y="28"/>
                    <a:pt x="55" y="29"/>
                  </a:cubicBezTo>
                  <a:cubicBezTo>
                    <a:pt x="62" y="31"/>
                    <a:pt x="65" y="35"/>
                    <a:pt x="66" y="43"/>
                  </a:cubicBezTo>
                  <a:cubicBezTo>
                    <a:pt x="66" y="43"/>
                    <a:pt x="66" y="43"/>
                    <a:pt x="66" y="43"/>
                  </a:cubicBezTo>
                  <a:cubicBezTo>
                    <a:pt x="67" y="56"/>
                    <a:pt x="62" y="61"/>
                    <a:pt x="49" y="62"/>
                  </a:cubicBezTo>
                  <a:cubicBezTo>
                    <a:pt x="45" y="63"/>
                    <a:pt x="42" y="63"/>
                    <a:pt x="38" y="63"/>
                  </a:cubicBezTo>
                  <a:cubicBezTo>
                    <a:pt x="38" y="66"/>
                    <a:pt x="38" y="68"/>
                    <a:pt x="38" y="71"/>
                  </a:cubicBezTo>
                  <a:cubicBezTo>
                    <a:pt x="35" y="71"/>
                    <a:pt x="32" y="71"/>
                    <a:pt x="28" y="71"/>
                  </a:cubicBezTo>
                  <a:cubicBezTo>
                    <a:pt x="28" y="68"/>
                    <a:pt x="28" y="66"/>
                    <a:pt x="28" y="63"/>
                  </a:cubicBezTo>
                  <a:cubicBezTo>
                    <a:pt x="25" y="63"/>
                    <a:pt x="22" y="63"/>
                    <a:pt x="19" y="62"/>
                  </a:cubicBezTo>
                  <a:cubicBezTo>
                    <a:pt x="16" y="62"/>
                    <a:pt x="13" y="62"/>
                    <a:pt x="11" y="61"/>
                  </a:cubicBezTo>
                  <a:cubicBezTo>
                    <a:pt x="3" y="59"/>
                    <a:pt x="0" y="53"/>
                    <a:pt x="1" y="44"/>
                  </a:cubicBezTo>
                  <a:cubicBezTo>
                    <a:pt x="1" y="43"/>
                    <a:pt x="1" y="43"/>
                    <a:pt x="1" y="42"/>
                  </a:cubicBezTo>
                  <a:cubicBezTo>
                    <a:pt x="5" y="42"/>
                    <a:pt x="9" y="42"/>
                    <a:pt x="13" y="42"/>
                  </a:cubicBezTo>
                  <a:cubicBezTo>
                    <a:pt x="13" y="42"/>
                    <a:pt x="14" y="42"/>
                    <a:pt x="14" y="42"/>
                  </a:cubicBezTo>
                  <a:cubicBezTo>
                    <a:pt x="14" y="44"/>
                    <a:pt x="14" y="45"/>
                    <a:pt x="14" y="46"/>
                  </a:cubicBezTo>
                  <a:cubicBezTo>
                    <a:pt x="15" y="50"/>
                    <a:pt x="16" y="52"/>
                    <a:pt x="20" y="52"/>
                  </a:cubicBezTo>
                  <a:cubicBezTo>
                    <a:pt x="23" y="53"/>
                    <a:pt x="26" y="53"/>
                    <a:pt x="29" y="53"/>
                  </a:cubicBezTo>
                  <a:close/>
                  <a:moveTo>
                    <a:pt x="38" y="36"/>
                  </a:moveTo>
                  <a:cubicBezTo>
                    <a:pt x="38" y="41"/>
                    <a:pt x="38" y="47"/>
                    <a:pt x="38" y="52"/>
                  </a:cubicBezTo>
                  <a:cubicBezTo>
                    <a:pt x="38" y="52"/>
                    <a:pt x="39" y="53"/>
                    <a:pt x="39" y="53"/>
                  </a:cubicBezTo>
                  <a:cubicBezTo>
                    <a:pt x="43" y="53"/>
                    <a:pt x="46" y="53"/>
                    <a:pt x="49" y="51"/>
                  </a:cubicBezTo>
                  <a:cubicBezTo>
                    <a:pt x="52" y="49"/>
                    <a:pt x="53" y="46"/>
                    <a:pt x="52" y="42"/>
                  </a:cubicBezTo>
                  <a:cubicBezTo>
                    <a:pt x="52" y="39"/>
                    <a:pt x="50" y="37"/>
                    <a:pt x="46" y="37"/>
                  </a:cubicBezTo>
                  <a:cubicBezTo>
                    <a:pt x="44" y="36"/>
                    <a:pt x="41" y="36"/>
                    <a:pt x="38" y="36"/>
                  </a:cubicBezTo>
                  <a:close/>
                  <a:moveTo>
                    <a:pt x="29" y="13"/>
                  </a:moveTo>
                  <a:cubicBezTo>
                    <a:pt x="26" y="13"/>
                    <a:pt x="23" y="13"/>
                    <a:pt x="20" y="14"/>
                  </a:cubicBezTo>
                  <a:cubicBezTo>
                    <a:pt x="17" y="15"/>
                    <a:pt x="16" y="17"/>
                    <a:pt x="16" y="20"/>
                  </a:cubicBezTo>
                  <a:cubicBezTo>
                    <a:pt x="16" y="23"/>
                    <a:pt x="18" y="25"/>
                    <a:pt x="20" y="25"/>
                  </a:cubicBezTo>
                  <a:cubicBezTo>
                    <a:pt x="23" y="26"/>
                    <a:pt x="26" y="27"/>
                    <a:pt x="29" y="27"/>
                  </a:cubicBezTo>
                  <a:cubicBezTo>
                    <a:pt x="29" y="22"/>
                    <a:pt x="29" y="18"/>
                    <a:pt x="29" y="1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</p:grpSp>
      <p:sp>
        <p:nvSpPr>
          <p:cNvPr id="34" name="Rounded Rectangle 36"/>
          <p:cNvSpPr/>
          <p:nvPr/>
        </p:nvSpPr>
        <p:spPr>
          <a:xfrm>
            <a:off x="2015704" y="2983027"/>
            <a:ext cx="847945" cy="360000"/>
          </a:xfrm>
          <a:prstGeom prst="roundRect">
            <a:avLst/>
          </a:prstGeom>
          <a:solidFill>
            <a:srgbClr val="C00000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52" tIns="45727" rIns="91452" bIns="45727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总目标</a:t>
            </a:r>
          </a:p>
        </p:txBody>
      </p:sp>
      <p:sp>
        <p:nvSpPr>
          <p:cNvPr id="35" name="Rounded Rectangle 37"/>
          <p:cNvSpPr/>
          <p:nvPr/>
        </p:nvSpPr>
        <p:spPr>
          <a:xfrm>
            <a:off x="1382408" y="3640253"/>
            <a:ext cx="842233" cy="360000"/>
          </a:xfrm>
          <a:prstGeom prst="roundRect">
            <a:avLst/>
          </a:prstGeom>
          <a:solidFill>
            <a:srgbClr val="C00000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52" tIns="45727" rIns="91452" bIns="45727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部门</a:t>
            </a:r>
          </a:p>
        </p:txBody>
      </p:sp>
      <p:sp>
        <p:nvSpPr>
          <p:cNvPr id="36" name="Rounded Rectangle 38"/>
          <p:cNvSpPr/>
          <p:nvPr/>
        </p:nvSpPr>
        <p:spPr>
          <a:xfrm>
            <a:off x="2736404" y="3640253"/>
            <a:ext cx="842233" cy="360000"/>
          </a:xfrm>
          <a:prstGeom prst="roundRect">
            <a:avLst/>
          </a:prstGeom>
          <a:solidFill>
            <a:srgbClr val="C00000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52" tIns="45727" rIns="91452" bIns="45727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个人</a:t>
            </a:r>
          </a:p>
        </p:txBody>
      </p:sp>
      <p:cxnSp>
        <p:nvCxnSpPr>
          <p:cNvPr id="37" name="Elbow Connector 40"/>
          <p:cNvCxnSpPr>
            <a:stCxn id="34" idx="2"/>
            <a:endCxn id="35" idx="0"/>
          </p:cNvCxnSpPr>
          <p:nvPr/>
        </p:nvCxnSpPr>
        <p:spPr>
          <a:xfrm rot="5400000">
            <a:off x="1972989" y="3173565"/>
            <a:ext cx="297225" cy="636152"/>
          </a:xfrm>
          <a:prstGeom prst="bentConnector3">
            <a:avLst/>
          </a:prstGeom>
          <a:ln w="19050">
            <a:solidFill>
              <a:schemeClr val="tx1">
                <a:lumMod val="50000"/>
              </a:schemeClr>
            </a:solidFill>
            <a:miter lim="800000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Elbow Connector 42"/>
          <p:cNvCxnSpPr>
            <a:stCxn id="34" idx="2"/>
            <a:endCxn id="36" idx="0"/>
          </p:cNvCxnSpPr>
          <p:nvPr/>
        </p:nvCxnSpPr>
        <p:spPr>
          <a:xfrm rot="16200000" flipH="1">
            <a:off x="2649987" y="3132719"/>
            <a:ext cx="297225" cy="717844"/>
          </a:xfrm>
          <a:prstGeom prst="bentConnector3">
            <a:avLst/>
          </a:prstGeom>
          <a:ln w="19050">
            <a:solidFill>
              <a:schemeClr val="tx1">
                <a:lumMod val="50000"/>
              </a:schemeClr>
            </a:solidFill>
            <a:miter lim="800000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ounded Rectangle 44"/>
          <p:cNvSpPr/>
          <p:nvPr/>
        </p:nvSpPr>
        <p:spPr>
          <a:xfrm>
            <a:off x="6221578" y="4107891"/>
            <a:ext cx="1156213" cy="360000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52" tIns="45727" rIns="91452" bIns="45727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年目标</a:t>
            </a:r>
          </a:p>
        </p:txBody>
      </p:sp>
      <p:sp>
        <p:nvSpPr>
          <p:cNvPr id="40" name="Rounded Rectangle 45"/>
          <p:cNvSpPr/>
          <p:nvPr/>
        </p:nvSpPr>
        <p:spPr>
          <a:xfrm>
            <a:off x="6221578" y="4579378"/>
            <a:ext cx="1156213" cy="360000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52" tIns="45727" rIns="91452" bIns="45727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季目标</a:t>
            </a:r>
          </a:p>
        </p:txBody>
      </p:sp>
      <p:sp>
        <p:nvSpPr>
          <p:cNvPr id="41" name="Rounded Rectangle 46"/>
          <p:cNvSpPr/>
          <p:nvPr/>
        </p:nvSpPr>
        <p:spPr>
          <a:xfrm>
            <a:off x="6221578" y="5012768"/>
            <a:ext cx="1156213" cy="360000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52" tIns="45727" rIns="91452" bIns="45727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月目标</a:t>
            </a:r>
          </a:p>
        </p:txBody>
      </p:sp>
      <p:pic>
        <p:nvPicPr>
          <p:cNvPr id="42" name="Picture 2" descr="C:\Users\daqsun\Downloads\经理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3282" y="4355539"/>
            <a:ext cx="719327" cy="719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3" name="Straight Arrow Connector 48"/>
          <p:cNvCxnSpPr>
            <a:endCxn id="39" idx="1"/>
          </p:cNvCxnSpPr>
          <p:nvPr/>
        </p:nvCxnSpPr>
        <p:spPr>
          <a:xfrm flipV="1">
            <a:off x="5575915" y="4287892"/>
            <a:ext cx="645663" cy="465319"/>
          </a:xfrm>
          <a:prstGeom prst="straightConnector1">
            <a:avLst/>
          </a:prstGeom>
          <a:ln w="19050">
            <a:solidFill>
              <a:schemeClr val="tx1">
                <a:lumMod val="50000"/>
              </a:schemeClr>
            </a:solidFill>
            <a:miter lim="800000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50"/>
          <p:cNvCxnSpPr>
            <a:endCxn id="40" idx="1"/>
          </p:cNvCxnSpPr>
          <p:nvPr/>
        </p:nvCxnSpPr>
        <p:spPr>
          <a:xfrm>
            <a:off x="5575915" y="4753211"/>
            <a:ext cx="645663" cy="6169"/>
          </a:xfrm>
          <a:prstGeom prst="straightConnector1">
            <a:avLst/>
          </a:prstGeom>
          <a:ln w="19050">
            <a:solidFill>
              <a:schemeClr val="tx1">
                <a:lumMod val="50000"/>
              </a:schemeClr>
            </a:solidFill>
            <a:miter lim="800000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52"/>
          <p:cNvCxnSpPr>
            <a:endCxn id="41" idx="1"/>
          </p:cNvCxnSpPr>
          <p:nvPr/>
        </p:nvCxnSpPr>
        <p:spPr>
          <a:xfrm>
            <a:off x="5575915" y="4753210"/>
            <a:ext cx="645663" cy="439559"/>
          </a:xfrm>
          <a:prstGeom prst="straightConnector1">
            <a:avLst/>
          </a:prstGeom>
          <a:ln w="19050">
            <a:solidFill>
              <a:schemeClr val="tx1">
                <a:lumMod val="50000"/>
              </a:schemeClr>
            </a:solidFill>
            <a:miter lim="800000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57"/>
          <p:cNvCxnSpPr/>
          <p:nvPr/>
        </p:nvCxnSpPr>
        <p:spPr>
          <a:xfrm>
            <a:off x="4187968" y="3077301"/>
            <a:ext cx="0" cy="3420452"/>
          </a:xfrm>
          <a:prstGeom prst="line">
            <a:avLst/>
          </a:prstGeom>
          <a:ln w="19050">
            <a:solidFill>
              <a:schemeClr val="accent6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59"/>
          <p:cNvCxnSpPr/>
          <p:nvPr/>
        </p:nvCxnSpPr>
        <p:spPr>
          <a:xfrm>
            <a:off x="7808411" y="2983029"/>
            <a:ext cx="0" cy="3514725"/>
          </a:xfrm>
          <a:prstGeom prst="line">
            <a:avLst/>
          </a:prstGeom>
          <a:ln w="19050">
            <a:solidFill>
              <a:schemeClr val="accent6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699694" y="4396512"/>
            <a:ext cx="3372728" cy="96960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支持多维度的指标切割</a:t>
            </a:r>
          </a:p>
        </p:txBody>
      </p:sp>
      <p:sp>
        <p:nvSpPr>
          <p:cNvPr id="49" name="Rectangle 3"/>
          <p:cNvSpPr txBox="1">
            <a:spLocks noChangeArrowheads="1"/>
          </p:cNvSpPr>
          <p:nvPr/>
        </p:nvSpPr>
        <p:spPr bwMode="auto">
          <a:xfrm>
            <a:off x="642088" y="4639935"/>
            <a:ext cx="1155100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 marL="287020" lvl="1" indent="-228600">
              <a:buClr>
                <a:schemeClr val="bg1">
                  <a:lumMod val="75000"/>
                </a:schemeClr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zh-CN" altLang="en-US" sz="12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部门</a:t>
            </a:r>
            <a:endParaRPr lang="en-US" altLang="zh-CN" sz="1200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7020" lvl="1" indent="-228600">
              <a:buClr>
                <a:schemeClr val="bg1">
                  <a:lumMod val="75000"/>
                </a:schemeClr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zh-CN" altLang="en-US" sz="12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个人</a:t>
            </a:r>
            <a:endParaRPr lang="en-US" altLang="zh-CN" sz="1200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Rectangle 3"/>
          <p:cNvSpPr txBox="1">
            <a:spLocks noChangeArrowheads="1"/>
          </p:cNvSpPr>
          <p:nvPr/>
        </p:nvSpPr>
        <p:spPr bwMode="auto">
          <a:xfrm>
            <a:off x="1797187" y="4639935"/>
            <a:ext cx="1133155" cy="110799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 marL="287020" lvl="1" indent="-228600">
              <a:buClr>
                <a:schemeClr val="bg1">
                  <a:lumMod val="75000"/>
                </a:schemeClr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zh-CN" altLang="en-US" sz="12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销量</a:t>
            </a:r>
            <a:endParaRPr lang="en-US" altLang="zh-CN" sz="1200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7020" lvl="1" indent="-228600">
              <a:buClr>
                <a:schemeClr val="bg1">
                  <a:lumMod val="75000"/>
                </a:schemeClr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zh-CN" altLang="en-US" sz="12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毛利</a:t>
            </a:r>
            <a:endParaRPr lang="en-US" altLang="zh-CN" sz="1200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7020" lvl="1" indent="-228600">
              <a:buClr>
                <a:schemeClr val="bg1">
                  <a:lumMod val="75000"/>
                </a:schemeClr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zh-CN" altLang="en-US" sz="12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毛利率</a:t>
            </a:r>
            <a:endParaRPr lang="en-US" altLang="zh-CN" sz="1200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7020" lvl="1" indent="-228600">
              <a:buClr>
                <a:schemeClr val="bg1">
                  <a:lumMod val="75000"/>
                </a:schemeClr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zh-CN" altLang="en-US" sz="12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回款</a:t>
            </a:r>
            <a:endParaRPr lang="en-US" altLang="zh-CN" sz="1200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7020" lvl="1" indent="-228600">
              <a:buClr>
                <a:schemeClr val="bg1">
                  <a:lumMod val="75000"/>
                </a:schemeClr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zh-CN" altLang="en-US" sz="12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拓新</a:t>
            </a:r>
            <a:endParaRPr lang="en-US" altLang="zh-CN" sz="1200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7020" lvl="1" indent="-228600">
              <a:buClr>
                <a:schemeClr val="bg1">
                  <a:lumMod val="75000"/>
                </a:schemeClr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en-US" sz="1200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Rectangle 3"/>
          <p:cNvSpPr txBox="1">
            <a:spLocks noChangeArrowheads="1"/>
          </p:cNvSpPr>
          <p:nvPr/>
        </p:nvSpPr>
        <p:spPr bwMode="auto">
          <a:xfrm>
            <a:off x="2907706" y="4636305"/>
            <a:ext cx="1156405" cy="73866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 marL="287020" lvl="1" indent="-228600">
              <a:buClr>
                <a:schemeClr val="bg1">
                  <a:lumMod val="75000"/>
                </a:schemeClr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zh-CN" altLang="en-US" sz="12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品牌</a:t>
            </a:r>
            <a:endParaRPr lang="en-US" altLang="zh-CN" sz="1200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7020" lvl="1" indent="-228600">
              <a:buClr>
                <a:schemeClr val="bg1">
                  <a:lumMod val="75000"/>
                </a:schemeClr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zh-CN" altLang="en-US" sz="12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分类</a:t>
            </a:r>
            <a:endParaRPr lang="en-US" altLang="zh-CN" sz="1200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7020" lvl="1" indent="-228600">
              <a:buClr>
                <a:schemeClr val="bg1">
                  <a:lumMod val="75000"/>
                </a:schemeClr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zh-CN" altLang="en-US" sz="12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商品</a:t>
            </a:r>
            <a:endParaRPr lang="en-US" altLang="zh-CN" sz="1200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7020" lvl="1" indent="-228600">
              <a:buClr>
                <a:schemeClr val="bg1">
                  <a:lumMod val="75000"/>
                </a:schemeClr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zh-CN" altLang="en-US" sz="12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客户</a:t>
            </a:r>
            <a:endParaRPr lang="en-US" sz="1200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TextBox 49"/>
          <p:cNvSpPr txBox="1"/>
          <p:nvPr/>
        </p:nvSpPr>
        <p:spPr>
          <a:xfrm>
            <a:off x="642088" y="5691103"/>
            <a:ext cx="3364859" cy="118081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86385" indent="-286385">
              <a:lnSpc>
                <a:spcPct val="150000"/>
              </a:lnSpc>
              <a:buClr>
                <a:schemeClr val="accent4"/>
              </a:buClr>
              <a:buFont typeface="Wingdings" panose="05000000000000000000" pitchFamily="2" charset="2"/>
              <a:buChar char="ü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按照行政架构进行分析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6385" indent="-286385">
              <a:lnSpc>
                <a:spcPct val="150000"/>
              </a:lnSpc>
              <a:buClr>
                <a:schemeClr val="accent4"/>
              </a:buClr>
              <a:buFont typeface="Wingdings" panose="05000000000000000000" pitchFamily="2" charset="2"/>
              <a:buChar char="ü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按照多维度组合进行分析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Clr>
                <a:schemeClr val="accent4"/>
              </a:buClr>
            </a:pP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Rounded Rectangle 67"/>
          <p:cNvSpPr/>
          <p:nvPr/>
        </p:nvSpPr>
        <p:spPr>
          <a:xfrm>
            <a:off x="5341299" y="2939126"/>
            <a:ext cx="1156213" cy="360000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52" tIns="45727" rIns="91452" bIns="45727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100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万</a:t>
            </a:r>
          </a:p>
        </p:txBody>
      </p:sp>
      <p:sp>
        <p:nvSpPr>
          <p:cNvPr id="54" name="Rounded Rectangle 68"/>
          <p:cNvSpPr/>
          <p:nvPr/>
        </p:nvSpPr>
        <p:spPr>
          <a:xfrm>
            <a:off x="6246210" y="3502899"/>
            <a:ext cx="1156213" cy="360000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52" tIns="45727" rIns="91452" bIns="45727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70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万</a:t>
            </a:r>
          </a:p>
        </p:txBody>
      </p:sp>
      <p:sp>
        <p:nvSpPr>
          <p:cNvPr id="55" name="Rounded Rectangle 69"/>
          <p:cNvSpPr/>
          <p:nvPr/>
        </p:nvSpPr>
        <p:spPr>
          <a:xfrm>
            <a:off x="4403036" y="3496338"/>
            <a:ext cx="1156213" cy="360000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52" tIns="45727" rIns="91452" bIns="45727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30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万</a:t>
            </a:r>
          </a:p>
        </p:txBody>
      </p:sp>
      <p:cxnSp>
        <p:nvCxnSpPr>
          <p:cNvPr id="56" name="Elbow Connector 56"/>
          <p:cNvCxnSpPr>
            <a:stCxn id="53" idx="2"/>
            <a:endCxn id="55" idx="0"/>
          </p:cNvCxnSpPr>
          <p:nvPr/>
        </p:nvCxnSpPr>
        <p:spPr>
          <a:xfrm rot="5400000">
            <a:off x="5351669" y="2928601"/>
            <a:ext cx="197212" cy="938263"/>
          </a:xfrm>
          <a:prstGeom prst="bentConnector3">
            <a:avLst/>
          </a:prstGeom>
          <a:ln w="19050">
            <a:solidFill>
              <a:schemeClr val="tx1">
                <a:lumMod val="50000"/>
              </a:schemeClr>
            </a:solidFill>
            <a:miter lim="800000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Elbow Connector 4096"/>
          <p:cNvCxnSpPr>
            <a:stCxn id="53" idx="2"/>
            <a:endCxn id="54" idx="0"/>
          </p:cNvCxnSpPr>
          <p:nvPr/>
        </p:nvCxnSpPr>
        <p:spPr>
          <a:xfrm rot="16200000" flipH="1">
            <a:off x="6269975" y="2948557"/>
            <a:ext cx="203773" cy="904911"/>
          </a:xfrm>
          <a:prstGeom prst="bentConnector3">
            <a:avLst/>
          </a:prstGeom>
          <a:ln w="19050">
            <a:solidFill>
              <a:schemeClr val="tx1">
                <a:lumMod val="50000"/>
              </a:schemeClr>
            </a:solidFill>
            <a:miter lim="800000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4102"/>
          <p:cNvCxnSpPr>
            <a:endCxn id="42" idx="0"/>
          </p:cNvCxnSpPr>
          <p:nvPr/>
        </p:nvCxnSpPr>
        <p:spPr>
          <a:xfrm>
            <a:off x="5282945" y="3878318"/>
            <a:ext cx="1" cy="477221"/>
          </a:xfrm>
          <a:prstGeom prst="straightConnector1">
            <a:avLst/>
          </a:prstGeom>
          <a:ln w="19050">
            <a:solidFill>
              <a:schemeClr val="tx1">
                <a:lumMod val="50000"/>
              </a:schemeClr>
            </a:solidFill>
            <a:miter lim="800000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4107"/>
          <p:cNvSpPr txBox="1"/>
          <p:nvPr/>
        </p:nvSpPr>
        <p:spPr>
          <a:xfrm>
            <a:off x="4361003" y="5691103"/>
            <a:ext cx="3355853" cy="82459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86385" indent="-286385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销售目标</a:t>
            </a:r>
            <a:r>
              <a:rPr lang="zh-CN" altLang="en-US" sz="12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自上而下分解</a:t>
            </a:r>
            <a:endParaRPr lang="en-US" altLang="zh-CN" sz="12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6385" indent="-286385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实时跟踪每个销售角色表现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Clr>
                <a:schemeClr val="accent2"/>
              </a:buClr>
            </a:pPr>
            <a:endParaRPr lang="zh-CN" altLang="en-US" sz="1200" dirty="0"/>
          </a:p>
        </p:txBody>
      </p:sp>
      <p:sp>
        <p:nvSpPr>
          <p:cNvPr id="60" name="TextBox 4114"/>
          <p:cNvSpPr txBox="1"/>
          <p:nvPr/>
        </p:nvSpPr>
        <p:spPr>
          <a:xfrm>
            <a:off x="7936402" y="3147365"/>
            <a:ext cx="1747375" cy="32203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移民绩效计划</a:t>
            </a:r>
          </a:p>
        </p:txBody>
      </p:sp>
      <p:sp>
        <p:nvSpPr>
          <p:cNvPr id="61" name="TextBox 92"/>
          <p:cNvSpPr txBox="1"/>
          <p:nvPr/>
        </p:nvSpPr>
        <p:spPr>
          <a:xfrm>
            <a:off x="9206488" y="3138749"/>
            <a:ext cx="1116177" cy="1523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海外房产计划</a:t>
            </a:r>
          </a:p>
        </p:txBody>
      </p:sp>
      <p:sp>
        <p:nvSpPr>
          <p:cNvPr id="62" name="Rounded Rectangle 97"/>
          <p:cNvSpPr/>
          <p:nvPr/>
        </p:nvSpPr>
        <p:spPr>
          <a:xfrm>
            <a:off x="9340322" y="3147365"/>
            <a:ext cx="1156213" cy="345828"/>
          </a:xfrm>
          <a:prstGeom prst="roundRect">
            <a:avLst/>
          </a:prstGeom>
          <a:solidFill>
            <a:schemeClr val="accent3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52" tIns="45727" rIns="91452" bIns="45727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目标完成率</a:t>
            </a:r>
          </a:p>
        </p:txBody>
      </p:sp>
      <p:sp>
        <p:nvSpPr>
          <p:cNvPr id="63" name="Rounded Rectangle 103"/>
          <p:cNvSpPr/>
          <p:nvPr/>
        </p:nvSpPr>
        <p:spPr>
          <a:xfrm>
            <a:off x="8699165" y="3851058"/>
            <a:ext cx="789724" cy="443800"/>
          </a:xfrm>
          <a:prstGeom prst="roundRect">
            <a:avLst/>
          </a:prstGeom>
          <a:solidFill>
            <a:schemeClr val="accent3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52" tIns="45727" rIns="91452" bIns="45727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目标值 </a:t>
            </a:r>
          </a:p>
        </p:txBody>
      </p:sp>
      <p:sp>
        <p:nvSpPr>
          <p:cNvPr id="64" name="Rounded Rectangle 106"/>
          <p:cNvSpPr/>
          <p:nvPr/>
        </p:nvSpPr>
        <p:spPr>
          <a:xfrm>
            <a:off x="10160964" y="3851058"/>
            <a:ext cx="789724" cy="443800"/>
          </a:xfrm>
          <a:prstGeom prst="roundRect">
            <a:avLst/>
          </a:prstGeom>
          <a:solidFill>
            <a:schemeClr val="accent3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52" tIns="45727" rIns="91452" bIns="45727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实际值</a:t>
            </a:r>
          </a:p>
        </p:txBody>
      </p:sp>
      <p:sp>
        <p:nvSpPr>
          <p:cNvPr id="65" name="TextBox 5"/>
          <p:cNvSpPr txBox="1"/>
          <p:nvPr/>
        </p:nvSpPr>
        <p:spPr>
          <a:xfrm>
            <a:off x="7863237" y="4481600"/>
            <a:ext cx="3838916" cy="134414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86385" indent="-286385">
              <a:lnSpc>
                <a:spcPct val="150000"/>
              </a:lnSpc>
              <a:buClr>
                <a:schemeClr val="accent3"/>
              </a:buClr>
              <a:buFont typeface="Wingdings" panose="05000000000000000000" pitchFamily="2" charset="2"/>
              <a:buChar char="ü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目标销售额与回款的对比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6385" indent="-286385">
              <a:lnSpc>
                <a:spcPct val="150000"/>
              </a:lnSpc>
              <a:buClr>
                <a:schemeClr val="accent3"/>
              </a:buClr>
              <a:buFont typeface="Wingdings" panose="05000000000000000000" pitchFamily="2" charset="2"/>
              <a:buChar char="ü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目标销售量与订单数量的对比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6385" indent="-286385">
              <a:lnSpc>
                <a:spcPct val="150000"/>
              </a:lnSpc>
              <a:buClr>
                <a:schemeClr val="accent3"/>
              </a:buClr>
              <a:buFont typeface="Wingdings" panose="05000000000000000000" pitchFamily="2" charset="2"/>
              <a:buChar char="ü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目标销量和访店完成率、访店成单率的对比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6385" indent="-286385">
              <a:lnSpc>
                <a:spcPct val="150000"/>
              </a:lnSpc>
              <a:buClr>
                <a:schemeClr val="accent3"/>
              </a:buClr>
              <a:buFont typeface="Wingdings" panose="05000000000000000000" pitchFamily="2" charset="2"/>
              <a:buChar char="ü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日常行为考核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6385" indent="-286385">
              <a:lnSpc>
                <a:spcPct val="150000"/>
              </a:lnSpc>
              <a:buClr>
                <a:schemeClr val="accent3"/>
              </a:buClr>
              <a:buFont typeface="Wingdings" panose="05000000000000000000" pitchFamily="2" charset="2"/>
              <a:buChar char="ü"/>
            </a:pP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6" name="Elbow Connector 40"/>
          <p:cNvCxnSpPr/>
          <p:nvPr/>
        </p:nvCxnSpPr>
        <p:spPr>
          <a:xfrm rot="5400000">
            <a:off x="9351968" y="3341538"/>
            <a:ext cx="297225" cy="636152"/>
          </a:xfrm>
          <a:prstGeom prst="bentConnector3">
            <a:avLst/>
          </a:prstGeom>
          <a:ln w="19050">
            <a:solidFill>
              <a:schemeClr val="tx1">
                <a:lumMod val="50000"/>
              </a:schemeClr>
            </a:solidFill>
            <a:miter lim="800000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Elbow Connector 42"/>
          <p:cNvCxnSpPr/>
          <p:nvPr/>
        </p:nvCxnSpPr>
        <p:spPr>
          <a:xfrm rot="16200000" flipH="1">
            <a:off x="10028965" y="3300692"/>
            <a:ext cx="297225" cy="717844"/>
          </a:xfrm>
          <a:prstGeom prst="bentConnector3">
            <a:avLst/>
          </a:prstGeom>
          <a:ln w="19050">
            <a:solidFill>
              <a:schemeClr val="tx1">
                <a:lumMod val="50000"/>
              </a:schemeClr>
            </a:solidFill>
            <a:miter lim="800000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接箭头连接符 80"/>
          <p:cNvCxnSpPr>
            <a:stCxn id="35" idx="3"/>
            <a:endCxn id="36" idx="1"/>
          </p:cNvCxnSpPr>
          <p:nvPr/>
        </p:nvCxnSpPr>
        <p:spPr>
          <a:xfrm>
            <a:off x="2224641" y="3820253"/>
            <a:ext cx="511763" cy="0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目标管理</a:t>
            </a:r>
            <a:r>
              <a:rPr lang="en-US" altLang="zh-CN" dirty="0"/>
              <a:t>-</a:t>
            </a:r>
            <a:r>
              <a:rPr lang="zh-CN" altLang="en-US" dirty="0"/>
              <a:t>以目标驱动业务员业务执行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58335" y="1363898"/>
            <a:ext cx="6334187" cy="1978688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335" y="3438251"/>
            <a:ext cx="6334187" cy="2694351"/>
          </a:xfrm>
          <a:prstGeom prst="rect">
            <a:avLst/>
          </a:prstGeom>
          <a:gradFill>
            <a:gsLst>
              <a:gs pos="0">
                <a:srgbClr val="E60012"/>
              </a:gs>
              <a:gs pos="99115">
                <a:srgbClr val="AD458C">
                  <a:alpha val="0"/>
                </a:srgbClr>
              </a:gs>
            </a:gsLst>
            <a:lin ang="16200000" scaled="1"/>
          </a:gradFill>
          <a:ln>
            <a:gradFill>
              <a:gsLst>
                <a:gs pos="0">
                  <a:srgbClr val="F26E44"/>
                </a:gs>
                <a:gs pos="100000">
                  <a:srgbClr val="E60012"/>
                </a:gs>
              </a:gsLst>
              <a:lin ang="5400000" scaled="1"/>
            </a:gradFill>
          </a:ln>
          <a:effectLst>
            <a:reflection blurRad="6350" stA="24000" endPos="17000" dir="5400000" sy="-100000" algn="bl" rotWithShape="0"/>
          </a:effectLst>
        </p:spPr>
      </p:pic>
      <p:sp>
        <p:nvSpPr>
          <p:cNvPr id="6" name="矩形 5"/>
          <p:cNvSpPr/>
          <p:nvPr/>
        </p:nvSpPr>
        <p:spPr>
          <a:xfrm>
            <a:off x="7018482" y="1230154"/>
            <a:ext cx="4960815" cy="2239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0000"/>
              </a:lnSpc>
              <a:buClr>
                <a:srgbClr val="FF0000"/>
              </a:buClr>
              <a:buFont typeface="Wingdings" panose="05000000000000000000" pitchFamily="2" charset="2"/>
              <a:buChar char="p"/>
              <a:defRPr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ea typeface="微软雅黑" panose="020B0503020204020204" pitchFamily="34" charset="-122"/>
              </a:rPr>
              <a:t>对目标进行层层分解，落实到被考核单位和个人，让目标管理实施由数据驱动，客观反映部门及员工绩效的实际水平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ea typeface="微软雅黑" panose="020B0503020204020204" pitchFamily="34" charset="-122"/>
            </a:endParaRPr>
          </a:p>
          <a:p>
            <a:pPr marL="285750" indent="-285750">
              <a:lnSpc>
                <a:spcPct val="110000"/>
              </a:lnSpc>
              <a:buClr>
                <a:srgbClr val="FF0000"/>
              </a:buClr>
              <a:buFont typeface="Wingdings" panose="05000000000000000000" pitchFamily="2" charset="2"/>
              <a:buChar char="p"/>
              <a:defRPr/>
            </a:pP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ea typeface="微软雅黑" panose="020B0503020204020204" pitchFamily="34" charset="-122"/>
            </a:endParaRPr>
          </a:p>
          <a:p>
            <a:pPr marL="285750" indent="-285750">
              <a:lnSpc>
                <a:spcPct val="110000"/>
              </a:lnSpc>
              <a:buClrTx/>
              <a:buSzTx/>
              <a:buFont typeface="Wingdings" panose="05000000000000000000" pitchFamily="2" charset="2"/>
              <a:buChar char="p"/>
              <a:defRPr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ea typeface="微软雅黑" panose="020B0503020204020204" pitchFamily="34" charset="-122"/>
              </a:rPr>
              <a:t>可随时查看完成情况进行分析，做到有效管理，保障目标实现。</a:t>
            </a:r>
          </a:p>
          <a:p>
            <a:pPr marL="285750" indent="-285750">
              <a:lnSpc>
                <a:spcPct val="110000"/>
              </a:lnSpc>
              <a:buClrTx/>
              <a:buSzTx/>
              <a:buFont typeface="Wingdings" panose="05000000000000000000" pitchFamily="2" charset="2"/>
              <a:buChar char="p"/>
              <a:defRPr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ea typeface="微软雅黑" panose="020B0503020204020204" pitchFamily="34" charset="-122"/>
              </a:rPr>
              <a:t>点击“完成情况”会在当前界面显示目标值对应的完成值和完成率。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7085236" y="3519453"/>
            <a:ext cx="4960815" cy="280338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noAutofit/>
          </a:bodyPr>
          <a:lstStyle/>
          <a:p>
            <a:endParaRPr lang="zh-CN" altLang="en-US" dirty="0"/>
          </a:p>
        </p:txBody>
      </p:sp>
      <p:sp>
        <p:nvSpPr>
          <p:cNvPr id="26" name="内容占位符 4"/>
          <p:cNvSpPr txBox="1"/>
          <p:nvPr/>
        </p:nvSpPr>
        <p:spPr>
          <a:xfrm>
            <a:off x="7320394" y="4344673"/>
            <a:ext cx="4599697" cy="1593422"/>
          </a:xfrm>
          <a:prstGeom prst="rect">
            <a:avLst/>
          </a:prstGeom>
          <a:ln w="38100">
            <a:noFill/>
            <a:prstDash val="sysDot"/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zh-CN" altLang="en-US" sz="2000" b="1" dirty="0">
                <a:solidFill>
                  <a:srgbClr val="EE0000"/>
                </a:solidFill>
                <a:ea typeface="微软雅黑" panose="020B0503020204020204" pitchFamily="34" charset="-122"/>
              </a:rPr>
              <a:t>结果</a:t>
            </a:r>
          </a:p>
          <a:p>
            <a:pPr marL="0" inden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ea typeface="微软雅黑" panose="020B0503020204020204" pitchFamily="34" charset="-122"/>
              </a:rPr>
              <a:t>可以用来激励、调动大家的工作积极性，保证总目标的实现，为所有的管理提供决策方向和经营过程管控</a:t>
            </a:r>
          </a:p>
        </p:txBody>
      </p:sp>
      <p:grpSp>
        <p:nvGrpSpPr>
          <p:cNvPr id="27" name="组合 26"/>
          <p:cNvGrpSpPr/>
          <p:nvPr/>
        </p:nvGrpSpPr>
        <p:grpSpPr>
          <a:xfrm>
            <a:off x="7429132" y="4541870"/>
            <a:ext cx="4235271" cy="0"/>
            <a:chOff x="8902700" y="3501961"/>
            <a:chExt cx="2463800" cy="0"/>
          </a:xfrm>
        </p:grpSpPr>
        <p:cxnSp>
          <p:nvCxnSpPr>
            <p:cNvPr id="28" name="直接连接符 27"/>
            <p:cNvCxnSpPr/>
            <p:nvPr/>
          </p:nvCxnSpPr>
          <p:spPr>
            <a:xfrm>
              <a:off x="10502900" y="3501961"/>
              <a:ext cx="863600" cy="0"/>
            </a:xfrm>
            <a:prstGeom prst="line">
              <a:avLst/>
            </a:prstGeom>
            <a:ln>
              <a:solidFill>
                <a:srgbClr val="EE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>
              <a:off x="8902700" y="3501961"/>
              <a:ext cx="863600" cy="0"/>
            </a:xfrm>
            <a:prstGeom prst="line">
              <a:avLst/>
            </a:prstGeom>
            <a:ln>
              <a:solidFill>
                <a:srgbClr val="EE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" name="图片 2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8081" y="3884961"/>
            <a:ext cx="1837373" cy="109852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跑店管理</a:t>
            </a:r>
            <a:r>
              <a:rPr lang="en-US" altLang="zh-CN" dirty="0"/>
              <a:t>-</a:t>
            </a:r>
            <a:r>
              <a:rPr lang="zh-CN" altLang="en-US" dirty="0"/>
              <a:t>提高访店质量，加强终端维护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429196" y="1890901"/>
            <a:ext cx="4750024" cy="3925337"/>
            <a:chOff x="225568" y="1575736"/>
            <a:chExt cx="4540225" cy="3751963"/>
          </a:xfrm>
        </p:grpSpPr>
        <p:sp>
          <p:nvSpPr>
            <p:cNvPr id="5" name="椭圆 4"/>
            <p:cNvSpPr/>
            <p:nvPr/>
          </p:nvSpPr>
          <p:spPr>
            <a:xfrm>
              <a:off x="1454593" y="2410629"/>
              <a:ext cx="2082177" cy="2082177"/>
            </a:xfrm>
            <a:prstGeom prst="ellipse">
              <a:avLst/>
            </a:prstGeom>
            <a:solidFill>
              <a:srgbClr val="E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</a:endParaRP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619700" y="1575736"/>
              <a:ext cx="3751962" cy="3751963"/>
              <a:chOff x="619700" y="1841206"/>
              <a:chExt cx="3751962" cy="3751963"/>
            </a:xfrm>
            <a:solidFill>
              <a:schemeClr val="bg1">
                <a:alpha val="51000"/>
              </a:schemeClr>
            </a:solidFill>
          </p:grpSpPr>
          <p:sp>
            <p:nvSpPr>
              <p:cNvPr id="14" name="空心弧 13"/>
              <p:cNvSpPr/>
              <p:nvPr>
                <p:custDataLst>
                  <p:tags r:id="rId1"/>
                </p:custDataLst>
              </p:nvPr>
            </p:nvSpPr>
            <p:spPr>
              <a:xfrm rot="9000000">
                <a:off x="619700" y="1841206"/>
                <a:ext cx="3751962" cy="3751962"/>
              </a:xfrm>
              <a:prstGeom prst="blockArc">
                <a:avLst>
                  <a:gd name="adj1" fmla="val 18226258"/>
                  <a:gd name="adj2" fmla="val 21461861"/>
                  <a:gd name="adj3" fmla="val 20592"/>
                </a:avLst>
              </a:prstGeom>
              <a:grpFill/>
              <a:ln w="6350" cap="flat" cmpd="sng" algn="ctr">
                <a:solidFill>
                  <a:srgbClr val="FAC090"/>
                </a:solidFill>
                <a:prstDash val="dash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zh-CN" altLang="en-US">
                  <a:solidFill>
                    <a:srgbClr val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5" name="空心弧 14"/>
              <p:cNvSpPr/>
              <p:nvPr>
                <p:custDataLst>
                  <p:tags r:id="rId2"/>
                </p:custDataLst>
              </p:nvPr>
            </p:nvSpPr>
            <p:spPr>
              <a:xfrm rot="12600000">
                <a:off x="619700" y="1841206"/>
                <a:ext cx="3751962" cy="3751962"/>
              </a:xfrm>
              <a:prstGeom prst="blockArc">
                <a:avLst>
                  <a:gd name="adj1" fmla="val 18226258"/>
                  <a:gd name="adj2" fmla="val 21461861"/>
                  <a:gd name="adj3" fmla="val 20592"/>
                </a:avLst>
              </a:prstGeom>
              <a:grpFill/>
              <a:ln w="6350" cap="flat" cmpd="sng" algn="ctr">
                <a:solidFill>
                  <a:srgbClr val="FAC090"/>
                </a:solidFill>
                <a:prstDash val="dash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zh-CN" altLang="en-US">
                  <a:solidFill>
                    <a:srgbClr val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6" name="空心弧 15"/>
              <p:cNvSpPr/>
              <p:nvPr>
                <p:custDataLst>
                  <p:tags r:id="rId3"/>
                </p:custDataLst>
              </p:nvPr>
            </p:nvSpPr>
            <p:spPr>
              <a:xfrm rot="1800000">
                <a:off x="619700" y="1841206"/>
                <a:ext cx="3751962" cy="3751962"/>
              </a:xfrm>
              <a:prstGeom prst="blockArc">
                <a:avLst>
                  <a:gd name="adj1" fmla="val 18226258"/>
                  <a:gd name="adj2" fmla="val 21461861"/>
                  <a:gd name="adj3" fmla="val 20592"/>
                </a:avLst>
              </a:prstGeom>
              <a:grpFill/>
              <a:ln w="6350" cap="flat" cmpd="sng" algn="ctr">
                <a:solidFill>
                  <a:srgbClr val="FAC090"/>
                </a:solidFill>
                <a:prstDash val="dash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zh-CN" altLang="en-US">
                  <a:solidFill>
                    <a:srgbClr val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7" name="空心弧 16"/>
              <p:cNvSpPr/>
              <p:nvPr>
                <p:custDataLst>
                  <p:tags r:id="rId4"/>
                </p:custDataLst>
              </p:nvPr>
            </p:nvSpPr>
            <p:spPr>
              <a:xfrm rot="19800000">
                <a:off x="619700" y="1841206"/>
                <a:ext cx="3751962" cy="3751962"/>
              </a:xfrm>
              <a:prstGeom prst="blockArc">
                <a:avLst>
                  <a:gd name="adj1" fmla="val 18226258"/>
                  <a:gd name="adj2" fmla="val 21461861"/>
                  <a:gd name="adj3" fmla="val 20592"/>
                </a:avLst>
              </a:prstGeom>
              <a:grpFill/>
              <a:ln w="6350" cap="flat" cmpd="sng" algn="ctr">
                <a:solidFill>
                  <a:srgbClr val="FAC090"/>
                </a:solidFill>
                <a:prstDash val="dash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zh-CN" altLang="en-US">
                  <a:solidFill>
                    <a:srgbClr val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8" name="空心弧 17"/>
              <p:cNvSpPr/>
              <p:nvPr>
                <p:custDataLst>
                  <p:tags r:id="rId5"/>
                </p:custDataLst>
              </p:nvPr>
            </p:nvSpPr>
            <p:spPr>
              <a:xfrm rot="5400000">
                <a:off x="619700" y="1841207"/>
                <a:ext cx="3751962" cy="3751962"/>
              </a:xfrm>
              <a:prstGeom prst="blockArc">
                <a:avLst>
                  <a:gd name="adj1" fmla="val 18226258"/>
                  <a:gd name="adj2" fmla="val 21461861"/>
                  <a:gd name="adj3" fmla="val 20592"/>
                </a:avLst>
              </a:prstGeom>
              <a:grpFill/>
              <a:ln w="6350" cap="flat" cmpd="sng" algn="ctr">
                <a:solidFill>
                  <a:srgbClr val="FAC090"/>
                </a:solidFill>
                <a:prstDash val="dash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zh-CN" altLang="en-US">
                  <a:solidFill>
                    <a:srgbClr val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9" name="空心弧 18"/>
              <p:cNvSpPr/>
              <p:nvPr>
                <p:custDataLst>
                  <p:tags r:id="rId6"/>
                </p:custDataLst>
              </p:nvPr>
            </p:nvSpPr>
            <p:spPr>
              <a:xfrm rot="16200000">
                <a:off x="619700" y="1841206"/>
                <a:ext cx="3751962" cy="3751962"/>
              </a:xfrm>
              <a:prstGeom prst="blockArc">
                <a:avLst>
                  <a:gd name="adj1" fmla="val 18226258"/>
                  <a:gd name="adj2" fmla="val 21461861"/>
                  <a:gd name="adj3" fmla="val 20592"/>
                </a:avLst>
              </a:prstGeom>
              <a:grpFill/>
              <a:ln w="6350" cap="flat" cmpd="sng" algn="ctr">
                <a:solidFill>
                  <a:srgbClr val="FAC090"/>
                </a:solidFill>
                <a:prstDash val="dash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zh-CN" altLang="en-US" dirty="0">
                  <a:solidFill>
                    <a:srgbClr val="000000"/>
                  </a:solidFill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7" name="矩形 6"/>
            <p:cNvSpPr/>
            <p:nvPr/>
          </p:nvSpPr>
          <p:spPr>
            <a:xfrm>
              <a:off x="1755802" y="3231110"/>
              <a:ext cx="1479755" cy="4412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218565">
                <a:defRPr/>
              </a:pPr>
              <a:r>
                <a:rPr lang="zh-CN" altLang="en-US" sz="2400" b="1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六定原则</a:t>
              </a:r>
              <a:endParaRPr lang="en-US" altLang="zh-CN" sz="2400" b="1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8" name="TextBox 59" descr="e7d195523061f1c0f55f9af68525816972d868573ada39bc763F3977967589A5F92C178830C92595A6CE4D0132F8C206B2B04C416AAA86B7FD80AB023F78DAEB544E2F013E11B2B95AD21703D1C90034A379EC9026EFAAF5F7727753EAE97120430A8CF6AD7886971729D4C4FFECEA557D025F8AAAC8A7BF2334526F37FE67A3F86CE9C7E058D80902BD1243837AC6383F6BB8979E74CA62"/>
            <p:cNvSpPr txBox="1"/>
            <p:nvPr/>
          </p:nvSpPr>
          <p:spPr>
            <a:xfrm>
              <a:off x="915994" y="1978103"/>
              <a:ext cx="1612995" cy="3530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8565">
                <a:defRPr/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微软雅黑" panose="020B0503020204020204" pitchFamily="34" charset="-122"/>
                </a:rPr>
                <a:t>定人</a:t>
              </a:r>
            </a:p>
          </p:txBody>
        </p:sp>
        <p:sp>
          <p:nvSpPr>
            <p:cNvPr id="9" name="TextBox 60" descr="e7d195523061f1c0f55f9af68525816972d868573ada39bc763F3977967589A5F92C178830C92595A6CE4D0132F8C206B2B04C416AAA86B7FD80AB023F78DAEB544E2F013E11B2B95AD21703D1C90034A379EC9026EFAAF5F7727753EAE97120430A8CF6AD7886971729D4C4FFECEA557D025F8AAAC8A7BF2334526F37FE67A3F86CE9C7E058D80902BD1243837AC6383F6BB8979E74CA62"/>
            <p:cNvSpPr txBox="1"/>
            <p:nvPr/>
          </p:nvSpPr>
          <p:spPr>
            <a:xfrm>
              <a:off x="2442457" y="4572473"/>
              <a:ext cx="1612995" cy="3530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8565">
                <a:defRPr/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微软雅黑" panose="020B0503020204020204" pitchFamily="34" charset="-122"/>
                </a:rPr>
                <a:t>定线</a:t>
              </a:r>
            </a:p>
          </p:txBody>
        </p:sp>
        <p:sp>
          <p:nvSpPr>
            <p:cNvPr id="10" name="TextBox 61" descr="e7d195523061f1c0f55f9af68525816972d868573ada39bc763F3977967589A5F92C178830C92595A6CE4D0132F8C206B2B04C416AAA86B7FD80AB023F78DAEB544E2F013E11B2B95AD21703D1C90034A379EC9026EFAAF5F7727753EAE97120430A8CF6AD7886971729D4C4FFECEA557D025F8AAAC8A7BF2334526F37FE67A3F86CE9C7E058D80902BD1243837AC6383F6BB8979E74CA62"/>
            <p:cNvSpPr txBox="1"/>
            <p:nvPr/>
          </p:nvSpPr>
          <p:spPr>
            <a:xfrm>
              <a:off x="2442457" y="1978103"/>
              <a:ext cx="1612995" cy="3530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8565">
                <a:defRPr/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微软雅黑" panose="020B0503020204020204" pitchFamily="34" charset="-122"/>
                </a:rPr>
                <a:t>定域</a:t>
              </a:r>
            </a:p>
          </p:txBody>
        </p:sp>
        <p:sp>
          <p:nvSpPr>
            <p:cNvPr id="11" name="TextBox 62" descr="e7d195523061f1c0f55f9af68525816972d868573ada39bc763F3977967589A5F92C178830C92595A6CE4D0132F8C206B2B04C416AAA86B7FD80AB023F78DAEB544E2F013E11B2B95AD21703D1C90034A379EC9026EFAAF5F7727753EAE97120430A8CF6AD7886971729D4C4FFECEA557D025F8AAAC8A7BF2334526F37FE67A3F86CE9C7E058D80902BD1243837AC6383F6BB8979E74CA62"/>
            <p:cNvSpPr txBox="1"/>
            <p:nvPr/>
          </p:nvSpPr>
          <p:spPr>
            <a:xfrm>
              <a:off x="915994" y="4565882"/>
              <a:ext cx="1612995" cy="3530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8565">
                <a:defRPr/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微软雅黑" panose="020B0503020204020204" pitchFamily="34" charset="-122"/>
                </a:rPr>
                <a:t>定期</a:t>
              </a:r>
            </a:p>
          </p:txBody>
        </p:sp>
        <p:sp>
          <p:nvSpPr>
            <p:cNvPr id="12" name="TextBox 76" descr="e7d195523061f1c0f55f9af68525816972d868573ada39bc763F3977967589A5F92C178830C92595A6CE4D0132F8C206B2B04C416AAA86B7FD80AB023F78DAEB544E2F013E11B2B95AD21703D1C90034A379EC9026EFAAF5F7727753EAE97120430A8CF6AD7886971729D4C4FFECEA557D025F8AAAC8A7BF2334526F37FE67A3F86CE9C7E058D80902BD1243837AC6383F6BB8979E74CA62"/>
            <p:cNvSpPr txBox="1"/>
            <p:nvPr/>
          </p:nvSpPr>
          <p:spPr>
            <a:xfrm>
              <a:off x="3152798" y="3267148"/>
              <a:ext cx="1612995" cy="3530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8565">
                <a:defRPr/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微软雅黑" panose="020B0503020204020204" pitchFamily="34" charset="-122"/>
                </a:rPr>
                <a:t>定点</a:t>
              </a:r>
            </a:p>
          </p:txBody>
        </p:sp>
        <p:sp>
          <p:nvSpPr>
            <p:cNvPr id="13" name="TextBox 91" descr="e7d195523061f1c0f55f9af68525816972d868573ada39bc763F3977967589A5F92C178830C92595A6CE4D0132F8C206B2B04C416AAA86B7FD80AB023F78DAEB544E2F013E11B2B95AD21703D1C90034A379EC9026EFAAF5F7727753EAE97120430A8CF6AD7886971729D4C4FFECEA557D025F8AAAC8A7BF2334526F37FE67A3F86CE9C7E058D80902BD1243837AC6383F6BB8979E74CA62"/>
            <p:cNvSpPr txBox="1"/>
            <p:nvPr/>
          </p:nvSpPr>
          <p:spPr>
            <a:xfrm>
              <a:off x="225568" y="3267148"/>
              <a:ext cx="1612995" cy="3530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8565">
                <a:defRPr/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微软雅黑" panose="020B0503020204020204" pitchFamily="34" charset="-122"/>
                </a:rPr>
                <a:t>定时</a:t>
              </a:r>
            </a:p>
          </p:txBody>
        </p:sp>
      </p:grpSp>
      <p:sp>
        <p:nvSpPr>
          <p:cNvPr id="21" name="剪去同侧角的矩形 22"/>
          <p:cNvSpPr/>
          <p:nvPr/>
        </p:nvSpPr>
        <p:spPr>
          <a:xfrm rot="16200000">
            <a:off x="7068632" y="2456120"/>
            <a:ext cx="3332841" cy="2498105"/>
          </a:xfrm>
          <a:prstGeom prst="snip2SameRect">
            <a:avLst>
              <a:gd name="adj1" fmla="val 33111"/>
              <a:gd name="adj2" fmla="val 0"/>
            </a:avLst>
          </a:prstGeom>
          <a:gradFill>
            <a:gsLst>
              <a:gs pos="23000">
                <a:schemeClr val="tx1">
                  <a:lumMod val="50000"/>
                  <a:lumOff val="50000"/>
                  <a:alpha val="53000"/>
                </a:schemeClr>
              </a:gs>
              <a:gs pos="78000">
                <a:schemeClr val="bg1">
                  <a:alpha val="0"/>
                </a:schemeClr>
              </a:gs>
              <a:gs pos="0">
                <a:schemeClr val="tx1">
                  <a:lumMod val="25000"/>
                  <a:lumOff val="75000"/>
                  <a:alpha val="3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5422262" y="1719470"/>
            <a:ext cx="2594021" cy="4654798"/>
            <a:chOff x="5075543" y="1207159"/>
            <a:chExt cx="2594021" cy="4654798"/>
          </a:xfrm>
        </p:grpSpPr>
        <p:pic>
          <p:nvPicPr>
            <p:cNvPr id="23" name="Picture 2"/>
            <p:cNvPicPr>
              <a:picLocks noChangeAspect="1" noChangeArrowheads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5543" y="1207159"/>
              <a:ext cx="2594021" cy="46547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图片 23" descr="手机的屏幕截图&#10;&#10;描述已自动生成"/>
            <p:cNvPicPr>
              <a:picLocks noChangeAspect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5312229" y="1575735"/>
              <a:ext cx="2106385" cy="3629637"/>
            </a:xfrm>
            <a:prstGeom prst="rect">
              <a:avLst/>
            </a:prstGeom>
          </p:spPr>
        </p:pic>
      </p:grpSp>
      <p:sp>
        <p:nvSpPr>
          <p:cNvPr id="25" name="矩形 24"/>
          <p:cNvSpPr/>
          <p:nvPr/>
        </p:nvSpPr>
        <p:spPr>
          <a:xfrm>
            <a:off x="8351689" y="2521890"/>
            <a:ext cx="3264832" cy="2277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 defTabSz="1218565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1600" b="1" dirty="0">
                <a:solidFill>
                  <a:srgbClr val="EE0000"/>
                </a:solidFill>
                <a:latin typeface="+mj-ea"/>
                <a:ea typeface="+mj-ea"/>
                <a:cs typeface="楷体" panose="02010609060101010101" pitchFamily="49" charset="-122"/>
              </a:rPr>
              <a:t>根据</a:t>
            </a:r>
            <a:r>
              <a:rPr lang="en-US" altLang="zh-CN" sz="1600" b="1" dirty="0">
                <a:solidFill>
                  <a:srgbClr val="EE0000"/>
                </a:solidFill>
                <a:latin typeface="+mj-ea"/>
                <a:ea typeface="+mj-ea"/>
                <a:cs typeface="楷体" panose="02010609060101010101" pitchFamily="49" charset="-122"/>
              </a:rPr>
              <a:t>6</a:t>
            </a:r>
            <a:r>
              <a:rPr lang="zh-CN" altLang="en-US" sz="1600" b="1" dirty="0">
                <a:solidFill>
                  <a:srgbClr val="EE0000"/>
                </a:solidFill>
                <a:latin typeface="+mj-ea"/>
                <a:ea typeface="+mj-ea"/>
                <a:cs typeface="楷体" panose="02010609060101010101" pitchFamily="49" charset="-122"/>
              </a:rPr>
              <a:t>定原则，合理科学规划拜访线路，节省拜访时的线路时间，节省油耗成本</a:t>
            </a:r>
            <a:endParaRPr lang="en-US" altLang="zh-CN" sz="1600" b="1" dirty="0">
              <a:solidFill>
                <a:srgbClr val="EE0000"/>
              </a:solidFill>
              <a:latin typeface="+mj-ea"/>
              <a:ea typeface="+mj-ea"/>
              <a:cs typeface="楷体" panose="02010609060101010101" pitchFamily="49" charset="-122"/>
            </a:endParaRPr>
          </a:p>
          <a:p>
            <a:pPr marL="174625" indent="-174625" defTabSz="1218565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1600" b="1" dirty="0">
                <a:solidFill>
                  <a:srgbClr val="EE0000"/>
                </a:solidFill>
                <a:latin typeface="+mj-ea"/>
                <a:ea typeface="+mj-ea"/>
                <a:cs typeface="楷体" panose="02010609060101010101" pitchFamily="49" charset="-122"/>
              </a:rPr>
              <a:t>拜访管理各个环节是环环相扣的，相辅相成</a:t>
            </a:r>
            <a:endParaRPr lang="en-US" altLang="zh-CN" sz="1600" b="1" dirty="0">
              <a:solidFill>
                <a:srgbClr val="EE0000"/>
              </a:solidFill>
              <a:latin typeface="+mj-ea"/>
              <a:ea typeface="+mj-ea"/>
              <a:cs typeface="楷体" panose="02010609060101010101" pitchFamily="49" charset="-122"/>
            </a:endParaRPr>
          </a:p>
          <a:p>
            <a:pPr marL="174625" indent="-174625" defTabSz="1218565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1600" b="1" dirty="0">
                <a:solidFill>
                  <a:srgbClr val="EE0000"/>
                </a:solidFill>
                <a:latin typeface="+mj-ea"/>
                <a:ea typeface="+mj-ea"/>
                <a:cs typeface="楷体" panose="02010609060101010101" pitchFamily="49" charset="-122"/>
              </a:rPr>
              <a:t>打造终端系统化、标准化的管理模式以及严格的执行系统</a:t>
            </a:r>
            <a:endParaRPr lang="en-US" altLang="zh-CN" sz="1600" b="1" dirty="0">
              <a:solidFill>
                <a:srgbClr val="EE0000"/>
              </a:solidFill>
              <a:latin typeface="+mj-ea"/>
              <a:ea typeface="+mj-ea"/>
              <a:cs typeface="楷体" panose="02010609060101010101" pitchFamily="49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0" y="5644702"/>
            <a:ext cx="12192000" cy="121329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1004208" y="5867141"/>
            <a:ext cx="101835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8565">
              <a:defRPr/>
            </a:pPr>
            <a:r>
              <a:rPr lang="zh-CN" altLang="en-US" sz="1600" b="1" dirty="0">
                <a:solidFill>
                  <a:prstClr val="white"/>
                </a:solidFill>
                <a:ea typeface="微软雅黑" panose="020B0503020204020204" pitchFamily="34" charset="-122"/>
              </a:rPr>
              <a:t>合理规划业务人员的拜访工作，将产品分发到终端网点，以实现企业的终端覆盖率和产品铺市率</a:t>
            </a:r>
            <a:endParaRPr lang="en-US" altLang="zh-CN" sz="1600" b="1" dirty="0">
              <a:solidFill>
                <a:prstClr val="white"/>
              </a:solidFill>
              <a:ea typeface="微软雅黑" panose="020B0503020204020204" pitchFamily="34" charset="-122"/>
            </a:endParaRPr>
          </a:p>
          <a:p>
            <a:pPr algn="ctr" defTabSz="1218565">
              <a:defRPr/>
            </a:pPr>
            <a:r>
              <a:rPr lang="zh-CN" altLang="en-US" sz="1600" b="1" dirty="0">
                <a:solidFill>
                  <a:prstClr val="white"/>
                </a:solidFill>
                <a:ea typeface="微软雅黑" panose="020B0503020204020204" pitchFamily="34" charset="-122"/>
              </a:rPr>
              <a:t>通过路线拜访实现终端动销，即通过移动化的形式，拉动销量。</a:t>
            </a:r>
          </a:p>
        </p:txBody>
      </p:sp>
      <p:sp>
        <p:nvSpPr>
          <p:cNvPr id="3" name="矩形 2"/>
          <p:cNvSpPr/>
          <p:nvPr/>
        </p:nvSpPr>
        <p:spPr bwMode="auto">
          <a:xfrm>
            <a:off x="740516" y="1007980"/>
            <a:ext cx="10710968" cy="485613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zh-CN" altLang="en-US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场景描述：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</a:rPr>
              <a:t>终端网点是企业生命线，如何保证业务员执行，避免跑大漏小，杜绝制度漏洞，杜绝主劳臣逸？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跑店管理</a:t>
            </a:r>
            <a:r>
              <a:rPr lang="en-US" altLang="zh-CN" dirty="0"/>
              <a:t>-</a:t>
            </a:r>
            <a:r>
              <a:rPr lang="zh-CN" altLang="en-US" dirty="0"/>
              <a:t>提高访店质量，加强终端维护</a:t>
            </a:r>
          </a:p>
        </p:txBody>
      </p:sp>
      <p:sp>
        <p:nvSpPr>
          <p:cNvPr id="26" name="ïṧḷïḓê-Rectangle: Rounded Corners 9"/>
          <p:cNvSpPr/>
          <p:nvPr/>
        </p:nvSpPr>
        <p:spPr>
          <a:xfrm>
            <a:off x="4062885" y="1543111"/>
            <a:ext cx="5115980" cy="4959492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99115">
                <a:schemeClr val="bg1"/>
              </a:gs>
            </a:gsLst>
            <a:lin ang="0" scaled="1"/>
          </a:gradFill>
          <a:ln w="12700" cap="rnd" cmpd="sng" algn="ctr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21920" tIns="60960" rIns="121920" bIns="60960" numCol="1" spcCol="0" rtlCol="0" fromWordArt="0" anchor="ctr" anchorCtr="0" forceAA="0" compatLnSpc="1">
            <a:normAutofit/>
          </a:bodyPr>
          <a:lstStyle/>
          <a:p>
            <a:pPr algn="ctr"/>
            <a:endParaRPr lang="en-US" altLang="zh-CN" sz="2665" b="1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27" name="圆角矩形 23"/>
          <p:cNvSpPr/>
          <p:nvPr/>
        </p:nvSpPr>
        <p:spPr>
          <a:xfrm>
            <a:off x="612754" y="1544245"/>
            <a:ext cx="3624840" cy="496715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6350">
            <a:solidFill>
              <a:schemeClr val="tx1">
                <a:lumMod val="75000"/>
                <a:lumOff val="25000"/>
                <a:alpha val="7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zh-CN" altLang="en-US" sz="1400">
              <a:ea typeface="微软雅黑" panose="020B0503020204020204" pitchFamily="34" charset="-122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60000"/>
                    </a14:imgEffect>
                    <a14:imgEffect>
                      <a14:colorTemperature colorTemp="11500"/>
                    </a14:imgEffect>
                    <a14:imgEffect>
                      <a14:saturation sat="25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941" y="1710123"/>
            <a:ext cx="3264363" cy="2231551"/>
          </a:xfrm>
          <a:prstGeom prst="rect">
            <a:avLst/>
          </a:prstGeom>
          <a:ln w="12700">
            <a:solidFill>
              <a:srgbClr val="F26E44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29" name="矩形 28"/>
          <p:cNvSpPr/>
          <p:nvPr/>
        </p:nvSpPr>
        <p:spPr>
          <a:xfrm>
            <a:off x="3478511" y="1703906"/>
            <a:ext cx="595035" cy="338554"/>
          </a:xfrm>
          <a:prstGeom prst="rect">
            <a:avLst/>
          </a:prstGeom>
          <a:solidFill>
            <a:srgbClr val="E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prstClr val="white"/>
                </a:solidFill>
                <a:ea typeface="微软雅黑" panose="020B0503020204020204" pitchFamily="34" charset="-122"/>
              </a:rPr>
              <a:t>车销</a:t>
            </a: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58000"/>
                    </a14:imgEffect>
                    <a14:imgEffect>
                      <a14:colorTemperature colorTemp="11500"/>
                    </a14:imgEffect>
                    <a14:imgEffect>
                      <a14:saturation sat="24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941" y="4089071"/>
            <a:ext cx="3264363" cy="2231589"/>
          </a:xfrm>
          <a:prstGeom prst="rect">
            <a:avLst/>
          </a:prstGeom>
          <a:ln w="12700">
            <a:solidFill>
              <a:srgbClr val="F26E44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31" name="矩形 30"/>
          <p:cNvSpPr/>
          <p:nvPr/>
        </p:nvSpPr>
        <p:spPr>
          <a:xfrm>
            <a:off x="3474016" y="5983293"/>
            <a:ext cx="595035" cy="338554"/>
          </a:xfrm>
          <a:prstGeom prst="rect">
            <a:avLst/>
          </a:prstGeom>
          <a:solidFill>
            <a:srgbClr val="E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prstClr val="white"/>
                </a:solidFill>
                <a:ea typeface="微软雅黑" panose="020B0503020204020204" pitchFamily="34" charset="-122"/>
              </a:rPr>
              <a:t>访销</a:t>
            </a:r>
          </a:p>
        </p:txBody>
      </p:sp>
      <p:sp>
        <p:nvSpPr>
          <p:cNvPr id="33" name="矩形 32"/>
          <p:cNvSpPr/>
          <p:nvPr/>
        </p:nvSpPr>
        <p:spPr>
          <a:xfrm>
            <a:off x="4681883" y="1759689"/>
            <a:ext cx="3877985" cy="338554"/>
          </a:xfrm>
          <a:prstGeom prst="rect">
            <a:avLst/>
          </a:prstGeom>
          <a:noFill/>
          <a:ln w="9525">
            <a:noFill/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0000"/>
                    <a:lumOff val="10000"/>
                  </a:schemeClr>
                </a:solidFill>
                <a:effectLst/>
                <a:uLnTx/>
                <a:uFillTx/>
                <a:ea typeface="微软雅黑" panose="020B0503020204020204" pitchFamily="34" charset="-122"/>
                <a:cs typeface="微软雅黑" panose="020B0503020204020204" pitchFamily="34" charset="-122"/>
              </a:rPr>
              <a:t>标准化工作任务清单让新手也能快速上手</a:t>
            </a:r>
          </a:p>
        </p:txBody>
      </p:sp>
      <p:pic>
        <p:nvPicPr>
          <p:cNvPr id="34" name="图片 33" descr="图片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80300" y="1530767"/>
            <a:ext cx="2458085" cy="4978392"/>
          </a:xfrm>
          <a:prstGeom prst="rect">
            <a:avLst/>
          </a:prstGeom>
          <a:ln>
            <a:noFill/>
          </a:ln>
        </p:spPr>
      </p:pic>
      <p:sp>
        <p:nvSpPr>
          <p:cNvPr id="35" name="椭圆 34"/>
          <p:cNvSpPr/>
          <p:nvPr/>
        </p:nvSpPr>
        <p:spPr>
          <a:xfrm>
            <a:off x="4868397" y="2281456"/>
            <a:ext cx="824789" cy="824789"/>
          </a:xfrm>
          <a:prstGeom prst="ellipse">
            <a:avLst/>
          </a:prstGeom>
          <a:solidFill>
            <a:schemeClr val="tx1">
              <a:lumMod val="25000"/>
              <a:lumOff val="75000"/>
              <a:alpha val="26000"/>
            </a:schemeClr>
          </a:solidFill>
          <a:ln w="6350">
            <a:solidFill>
              <a:schemeClr val="tx1">
                <a:lumMod val="75000"/>
                <a:lumOff val="25000"/>
                <a:alpha val="7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>
              <a:defRPr/>
            </a:pPr>
            <a:r>
              <a:rPr lang="zh-CN" altLang="en-US" sz="1400" dirty="0">
                <a:solidFill>
                  <a:schemeClr val="tx1">
                    <a:lumMod val="90000"/>
                    <a:lumOff val="10000"/>
                  </a:schemeClr>
                </a:solidFill>
                <a:ea typeface="微软雅黑" panose="020B0503020204020204" pitchFamily="34" charset="-122"/>
              </a:rPr>
              <a:t>拜访客户</a:t>
            </a:r>
          </a:p>
        </p:txBody>
      </p:sp>
      <p:grpSp>
        <p:nvGrpSpPr>
          <p:cNvPr id="36" name="组合 35"/>
          <p:cNvGrpSpPr/>
          <p:nvPr/>
        </p:nvGrpSpPr>
        <p:grpSpPr>
          <a:xfrm>
            <a:off x="5721155" y="2429972"/>
            <a:ext cx="1948926" cy="2898293"/>
            <a:chOff x="6673990" y="2376234"/>
            <a:chExt cx="1948926" cy="2898293"/>
          </a:xfrm>
        </p:grpSpPr>
        <p:grpSp>
          <p:nvGrpSpPr>
            <p:cNvPr id="37" name="组合 36"/>
            <p:cNvGrpSpPr/>
            <p:nvPr/>
          </p:nvGrpSpPr>
          <p:grpSpPr>
            <a:xfrm>
              <a:off x="6673990" y="2376234"/>
              <a:ext cx="1948926" cy="2898293"/>
              <a:chOff x="6673990" y="2376234"/>
              <a:chExt cx="1948926" cy="2898293"/>
            </a:xfrm>
          </p:grpSpPr>
          <p:pic>
            <p:nvPicPr>
              <p:cNvPr id="39" name="Picture 2"/>
              <p:cNvPicPr>
                <a:picLocks noChangeAspect="1" noChangeArrowheads="1"/>
              </p:cNvPicPr>
              <p:nvPr/>
            </p:nvPicPr>
            <p:blipFill rotWithShape="1"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73990" y="2376234"/>
                <a:ext cx="1948926" cy="289829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" name="图片 39" descr="车销磁贴"/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45595" y="2587857"/>
                <a:ext cx="1587205" cy="2479443"/>
              </a:xfrm>
              <a:prstGeom prst="rect">
                <a:avLst/>
              </a:prstGeom>
              <a:ln>
                <a:noFill/>
              </a:ln>
            </p:spPr>
          </p:pic>
        </p:grpSp>
        <p:sp>
          <p:nvSpPr>
            <p:cNvPr id="38" name="圆角矩形 9"/>
            <p:cNvSpPr/>
            <p:nvPr/>
          </p:nvSpPr>
          <p:spPr>
            <a:xfrm>
              <a:off x="7915851" y="3305634"/>
              <a:ext cx="471404" cy="178545"/>
            </a:xfrm>
            <a:prstGeom prst="round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</a:endParaRPr>
            </a:p>
          </p:txBody>
        </p:sp>
      </p:grpSp>
      <p:sp>
        <p:nvSpPr>
          <p:cNvPr id="41" name="右箭头 43"/>
          <p:cNvSpPr/>
          <p:nvPr/>
        </p:nvSpPr>
        <p:spPr>
          <a:xfrm>
            <a:off x="7571014" y="3582066"/>
            <a:ext cx="1582957" cy="331354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7000">
                <a:srgbClr val="F26E44">
                  <a:alpha val="0"/>
                </a:srgbClr>
              </a:gs>
              <a:gs pos="83000">
                <a:srgbClr val="EE0000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42" name="椭圆 41"/>
          <p:cNvSpPr/>
          <p:nvPr/>
        </p:nvSpPr>
        <p:spPr>
          <a:xfrm>
            <a:off x="4565378" y="3335348"/>
            <a:ext cx="824789" cy="824789"/>
          </a:xfrm>
          <a:prstGeom prst="ellipse">
            <a:avLst/>
          </a:prstGeom>
          <a:solidFill>
            <a:schemeClr val="tx1">
              <a:lumMod val="25000"/>
              <a:lumOff val="75000"/>
              <a:alpha val="26000"/>
            </a:schemeClr>
          </a:solidFill>
          <a:ln w="6350">
            <a:solidFill>
              <a:schemeClr val="tx1">
                <a:lumMod val="75000"/>
                <a:lumOff val="25000"/>
                <a:alpha val="7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zh-CN" altLang="en-US" sz="1400" dirty="0">
                <a:solidFill>
                  <a:schemeClr val="tx1">
                    <a:lumMod val="90000"/>
                    <a:lumOff val="10000"/>
                  </a:schemeClr>
                </a:solidFill>
                <a:ea typeface="微软雅黑" panose="020B0503020204020204" pitchFamily="34" charset="-122"/>
              </a:rPr>
              <a:t>销售下单</a:t>
            </a:r>
          </a:p>
        </p:txBody>
      </p:sp>
      <p:sp>
        <p:nvSpPr>
          <p:cNvPr id="43" name="椭圆 42"/>
          <p:cNvSpPr/>
          <p:nvPr/>
        </p:nvSpPr>
        <p:spPr>
          <a:xfrm>
            <a:off x="4805317" y="4392029"/>
            <a:ext cx="824789" cy="824789"/>
          </a:xfrm>
          <a:prstGeom prst="ellipse">
            <a:avLst/>
          </a:prstGeom>
          <a:solidFill>
            <a:schemeClr val="tx1">
              <a:lumMod val="25000"/>
              <a:lumOff val="75000"/>
              <a:alpha val="26000"/>
            </a:schemeClr>
          </a:solidFill>
          <a:ln w="6350">
            <a:solidFill>
              <a:schemeClr val="tx1">
                <a:lumMod val="75000"/>
                <a:lumOff val="25000"/>
                <a:alpha val="7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zh-CN" altLang="en-US" sz="1400" dirty="0">
                <a:solidFill>
                  <a:schemeClr val="tx1">
                    <a:lumMod val="90000"/>
                    <a:lumOff val="10000"/>
                  </a:schemeClr>
                </a:solidFill>
                <a:ea typeface="微软雅黑" panose="020B0503020204020204" pitchFamily="34" charset="-122"/>
              </a:rPr>
              <a:t>要货申请</a:t>
            </a:r>
          </a:p>
        </p:txBody>
      </p:sp>
      <p:sp>
        <p:nvSpPr>
          <p:cNvPr id="44" name="椭圆 43"/>
          <p:cNvSpPr/>
          <p:nvPr/>
        </p:nvSpPr>
        <p:spPr>
          <a:xfrm>
            <a:off x="5700675" y="5342407"/>
            <a:ext cx="824789" cy="824789"/>
          </a:xfrm>
          <a:prstGeom prst="ellipse">
            <a:avLst/>
          </a:prstGeom>
          <a:solidFill>
            <a:schemeClr val="tx1">
              <a:lumMod val="25000"/>
              <a:lumOff val="75000"/>
              <a:alpha val="26000"/>
            </a:schemeClr>
          </a:solidFill>
          <a:ln w="6350">
            <a:solidFill>
              <a:schemeClr val="tx1">
                <a:lumMod val="75000"/>
                <a:lumOff val="25000"/>
                <a:alpha val="7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zh-CN" altLang="en-US" sz="1400" dirty="0">
                <a:solidFill>
                  <a:schemeClr val="tx1">
                    <a:lumMod val="90000"/>
                    <a:lumOff val="10000"/>
                  </a:schemeClr>
                </a:solidFill>
                <a:ea typeface="微软雅黑" panose="020B0503020204020204" pitchFamily="34" charset="-122"/>
              </a:rPr>
              <a:t>欠款对账</a:t>
            </a:r>
          </a:p>
        </p:txBody>
      </p:sp>
      <p:sp>
        <p:nvSpPr>
          <p:cNvPr id="45" name="椭圆 44"/>
          <p:cNvSpPr/>
          <p:nvPr/>
        </p:nvSpPr>
        <p:spPr>
          <a:xfrm>
            <a:off x="7027055" y="5342407"/>
            <a:ext cx="824789" cy="824789"/>
          </a:xfrm>
          <a:prstGeom prst="ellipse">
            <a:avLst/>
          </a:prstGeom>
          <a:solidFill>
            <a:schemeClr val="tx1">
              <a:lumMod val="25000"/>
              <a:lumOff val="75000"/>
              <a:alpha val="26000"/>
            </a:schemeClr>
          </a:solidFill>
          <a:ln w="6350">
            <a:solidFill>
              <a:schemeClr val="tx1">
                <a:lumMod val="75000"/>
                <a:lumOff val="25000"/>
                <a:alpha val="7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zh-CN" altLang="en-US" sz="1400" dirty="0">
                <a:solidFill>
                  <a:schemeClr val="tx1">
                    <a:lumMod val="90000"/>
                    <a:lumOff val="10000"/>
                  </a:schemeClr>
                </a:solidFill>
                <a:ea typeface="微软雅黑" panose="020B0503020204020204" pitchFamily="34" charset="-122"/>
              </a:rPr>
              <a:t>对账交款</a:t>
            </a:r>
          </a:p>
        </p:txBody>
      </p:sp>
      <p:sp>
        <p:nvSpPr>
          <p:cNvPr id="46" name="椭圆 45"/>
          <p:cNvSpPr/>
          <p:nvPr/>
        </p:nvSpPr>
        <p:spPr>
          <a:xfrm>
            <a:off x="7703522" y="4352690"/>
            <a:ext cx="824789" cy="824789"/>
          </a:xfrm>
          <a:prstGeom prst="ellipse">
            <a:avLst/>
          </a:prstGeom>
          <a:solidFill>
            <a:schemeClr val="tx1">
              <a:lumMod val="25000"/>
              <a:lumOff val="75000"/>
              <a:alpha val="26000"/>
            </a:schemeClr>
          </a:solidFill>
          <a:ln w="6350">
            <a:solidFill>
              <a:schemeClr val="tx1">
                <a:lumMod val="75000"/>
                <a:lumOff val="25000"/>
                <a:alpha val="7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zh-CN" altLang="en-US" sz="1400" dirty="0">
                <a:solidFill>
                  <a:schemeClr val="tx1">
                    <a:lumMod val="90000"/>
                    <a:lumOff val="10000"/>
                  </a:schemeClr>
                </a:solidFill>
                <a:ea typeface="微软雅黑" panose="020B0503020204020204" pitchFamily="34" charset="-122"/>
              </a:rPr>
              <a:t>车库盘点</a:t>
            </a:r>
          </a:p>
        </p:txBody>
      </p:sp>
      <p:sp>
        <p:nvSpPr>
          <p:cNvPr id="47" name="椭圆 46"/>
          <p:cNvSpPr/>
          <p:nvPr/>
        </p:nvSpPr>
        <p:spPr>
          <a:xfrm>
            <a:off x="7654014" y="2318007"/>
            <a:ext cx="824789" cy="824789"/>
          </a:xfrm>
          <a:prstGeom prst="ellipse">
            <a:avLst/>
          </a:prstGeom>
          <a:solidFill>
            <a:schemeClr val="tx1">
              <a:lumMod val="25000"/>
              <a:lumOff val="75000"/>
              <a:alpha val="26000"/>
            </a:schemeClr>
          </a:solidFill>
          <a:ln w="6350">
            <a:solidFill>
              <a:schemeClr val="tx1">
                <a:lumMod val="75000"/>
                <a:lumOff val="25000"/>
                <a:alpha val="7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zh-CN" altLang="en-US" sz="1400" dirty="0">
                <a:solidFill>
                  <a:schemeClr val="tx1">
                    <a:lumMod val="90000"/>
                    <a:lumOff val="10000"/>
                  </a:schemeClr>
                </a:solidFill>
                <a:ea typeface="微软雅黑" panose="020B0503020204020204" pitchFamily="34" charset="-122"/>
              </a:rPr>
              <a:t>物流跟踪</a:t>
            </a:r>
          </a:p>
        </p:txBody>
      </p:sp>
      <p:sp>
        <p:nvSpPr>
          <p:cNvPr id="3" name="矩形 2"/>
          <p:cNvSpPr/>
          <p:nvPr/>
        </p:nvSpPr>
        <p:spPr bwMode="auto">
          <a:xfrm>
            <a:off x="612753" y="1000985"/>
            <a:ext cx="11025631" cy="485613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zh-CN" altLang="en-US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场景描述：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0000"/>
                    <a:lumOff val="10000"/>
                  </a:schemeClr>
                </a:solidFill>
                <a:effectLst/>
                <a:uLnTx/>
                <a:uFillTx/>
                <a:ea typeface="微软雅黑" panose="020B0503020204020204" pitchFamily="34" charset="-122"/>
                <a:cs typeface="微软雅黑" panose="020B0503020204020204" pitchFamily="34" charset="-122"/>
              </a:rPr>
              <a:t>“抢地盘”、“抢终端”、“抢陈列”，业务员如何做好市场开拓？如何维护客情，保证业务员线路拜访的质量？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跑店管理</a:t>
            </a:r>
            <a:r>
              <a:rPr lang="en-US" altLang="zh-CN" dirty="0"/>
              <a:t>-</a:t>
            </a:r>
            <a:r>
              <a:rPr lang="zh-CN" altLang="en-US" dirty="0"/>
              <a:t>标准化任务清单，高效便捷操作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19200" y="999096"/>
            <a:ext cx="11139430" cy="70057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业务人员每天按照日程安排（工作计划、任务等），到达终端网点现场，签到后，执行拜访，完成促销执行、竞品采集、销量上报、库存上报、巡店（陈列检查、费用执行）、终端资产投放管理等事项，并填写拜访总结，最后完成拜访并签退。</a:t>
            </a:r>
            <a:endParaRPr kumimoji="1"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" name="圆角矩形 3"/>
          <p:cNvSpPr/>
          <p:nvPr/>
        </p:nvSpPr>
        <p:spPr>
          <a:xfrm>
            <a:off x="626444" y="3672579"/>
            <a:ext cx="1065043" cy="365134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1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任务</a:t>
            </a:r>
          </a:p>
        </p:txBody>
      </p:sp>
      <p:sp>
        <p:nvSpPr>
          <p:cNvPr id="6" name="圆角矩形 4"/>
          <p:cNvSpPr/>
          <p:nvPr/>
        </p:nvSpPr>
        <p:spPr>
          <a:xfrm>
            <a:off x="619953" y="4249222"/>
            <a:ext cx="1065043" cy="365134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1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临时拜访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519398" y="4974619"/>
            <a:ext cx="12105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业务员拜访</a:t>
            </a:r>
            <a:endParaRPr lang="en-US" altLang="zh-CN" sz="1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督导巡店</a:t>
            </a:r>
          </a:p>
        </p:txBody>
      </p:sp>
      <p:sp>
        <p:nvSpPr>
          <p:cNvPr id="24" name="圆角矩形 22"/>
          <p:cNvSpPr/>
          <p:nvPr/>
        </p:nvSpPr>
        <p:spPr>
          <a:xfrm>
            <a:off x="604216" y="3096879"/>
            <a:ext cx="1065043" cy="365134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1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拜访计划</a:t>
            </a:r>
          </a:p>
        </p:txBody>
      </p:sp>
      <p:sp>
        <p:nvSpPr>
          <p:cNvPr id="26" name="圆角矩形 24"/>
          <p:cNvSpPr/>
          <p:nvPr/>
        </p:nvSpPr>
        <p:spPr>
          <a:xfrm>
            <a:off x="2607215" y="2225984"/>
            <a:ext cx="1065043" cy="278531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1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政策传达</a:t>
            </a:r>
          </a:p>
        </p:txBody>
      </p:sp>
      <p:sp>
        <p:nvSpPr>
          <p:cNvPr id="27" name="圆角矩形 25"/>
          <p:cNvSpPr/>
          <p:nvPr/>
        </p:nvSpPr>
        <p:spPr>
          <a:xfrm>
            <a:off x="2607215" y="2594743"/>
            <a:ext cx="1065043" cy="278531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1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陈列检查</a:t>
            </a:r>
          </a:p>
        </p:txBody>
      </p:sp>
      <p:sp>
        <p:nvSpPr>
          <p:cNvPr id="37" name="圆角矩形 27"/>
          <p:cNvSpPr/>
          <p:nvPr/>
        </p:nvSpPr>
        <p:spPr>
          <a:xfrm>
            <a:off x="2607213" y="4878085"/>
            <a:ext cx="1065043" cy="278531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1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终端资产投放</a:t>
            </a:r>
          </a:p>
        </p:txBody>
      </p:sp>
      <p:sp>
        <p:nvSpPr>
          <p:cNvPr id="47" name="圆角矩形 12"/>
          <p:cNvSpPr/>
          <p:nvPr/>
        </p:nvSpPr>
        <p:spPr>
          <a:xfrm>
            <a:off x="2618333" y="5251662"/>
            <a:ext cx="1065043" cy="278531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往来对账</a:t>
            </a:r>
            <a:r>
              <a:rPr lang="en-US" altLang="zh-CN" sz="10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0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收款</a:t>
            </a:r>
          </a:p>
        </p:txBody>
      </p:sp>
      <p:sp>
        <p:nvSpPr>
          <p:cNvPr id="56" name="圆角矩形 12"/>
          <p:cNvSpPr/>
          <p:nvPr/>
        </p:nvSpPr>
        <p:spPr>
          <a:xfrm>
            <a:off x="2607214" y="4474187"/>
            <a:ext cx="1065043" cy="278531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1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费用协议签署</a:t>
            </a:r>
          </a:p>
        </p:txBody>
      </p:sp>
      <p:sp>
        <p:nvSpPr>
          <p:cNvPr id="58" name="圆角矩形 25"/>
          <p:cNvSpPr/>
          <p:nvPr/>
        </p:nvSpPr>
        <p:spPr>
          <a:xfrm>
            <a:off x="2618334" y="2963502"/>
            <a:ext cx="1065043" cy="278531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1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竞品采集</a:t>
            </a:r>
          </a:p>
        </p:txBody>
      </p:sp>
      <p:sp>
        <p:nvSpPr>
          <p:cNvPr id="59" name="圆角矩形 27"/>
          <p:cNvSpPr/>
          <p:nvPr/>
        </p:nvSpPr>
        <p:spPr>
          <a:xfrm>
            <a:off x="2618334" y="3331938"/>
            <a:ext cx="1065043" cy="278531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1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费用执行拍照</a:t>
            </a:r>
          </a:p>
        </p:txBody>
      </p:sp>
      <p:sp>
        <p:nvSpPr>
          <p:cNvPr id="60" name="圆角矩形 27"/>
          <p:cNvSpPr/>
          <p:nvPr/>
        </p:nvSpPr>
        <p:spPr>
          <a:xfrm>
            <a:off x="2618333" y="3708331"/>
            <a:ext cx="1065043" cy="278531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1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业务沟通</a:t>
            </a:r>
          </a:p>
        </p:txBody>
      </p:sp>
      <p:sp>
        <p:nvSpPr>
          <p:cNvPr id="61" name="圆角矩形 27"/>
          <p:cNvSpPr/>
          <p:nvPr/>
        </p:nvSpPr>
        <p:spPr>
          <a:xfrm>
            <a:off x="2618333" y="4076767"/>
            <a:ext cx="1065043" cy="278531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1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订单交易</a:t>
            </a:r>
          </a:p>
        </p:txBody>
      </p:sp>
      <p:sp>
        <p:nvSpPr>
          <p:cNvPr id="62" name="圆角矩形 12"/>
          <p:cNvSpPr/>
          <p:nvPr/>
        </p:nvSpPr>
        <p:spPr>
          <a:xfrm>
            <a:off x="2618333" y="5649082"/>
            <a:ext cx="1065043" cy="278531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1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其他事项</a:t>
            </a:r>
          </a:p>
        </p:txBody>
      </p:sp>
      <p:cxnSp>
        <p:nvCxnSpPr>
          <p:cNvPr id="66" name="连接符: 肘形 65"/>
          <p:cNvCxnSpPr>
            <a:stCxn id="24" idx="3"/>
            <a:endCxn id="26" idx="1"/>
          </p:cNvCxnSpPr>
          <p:nvPr/>
        </p:nvCxnSpPr>
        <p:spPr>
          <a:xfrm flipV="1">
            <a:off x="1669259" y="2365250"/>
            <a:ext cx="937956" cy="914196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连接符: 肘形 67"/>
          <p:cNvCxnSpPr>
            <a:stCxn id="24" idx="3"/>
            <a:endCxn id="27" idx="1"/>
          </p:cNvCxnSpPr>
          <p:nvPr/>
        </p:nvCxnSpPr>
        <p:spPr>
          <a:xfrm flipV="1">
            <a:off x="1669259" y="2734009"/>
            <a:ext cx="937956" cy="545437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连接符: 肘形 69"/>
          <p:cNvCxnSpPr>
            <a:stCxn id="24" idx="3"/>
            <a:endCxn id="58" idx="1"/>
          </p:cNvCxnSpPr>
          <p:nvPr/>
        </p:nvCxnSpPr>
        <p:spPr>
          <a:xfrm flipV="1">
            <a:off x="1669259" y="3102768"/>
            <a:ext cx="949075" cy="176678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连接符: 肘形 71"/>
          <p:cNvCxnSpPr>
            <a:stCxn id="24" idx="3"/>
            <a:endCxn id="59" idx="1"/>
          </p:cNvCxnSpPr>
          <p:nvPr/>
        </p:nvCxnSpPr>
        <p:spPr>
          <a:xfrm>
            <a:off x="1669259" y="3279446"/>
            <a:ext cx="949075" cy="191758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连接符: 肘形 75"/>
          <p:cNvCxnSpPr>
            <a:stCxn id="24" idx="3"/>
            <a:endCxn id="60" idx="1"/>
          </p:cNvCxnSpPr>
          <p:nvPr/>
        </p:nvCxnSpPr>
        <p:spPr>
          <a:xfrm>
            <a:off x="1669259" y="3279446"/>
            <a:ext cx="949074" cy="568151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连接符: 肘形 77"/>
          <p:cNvCxnSpPr>
            <a:stCxn id="24" idx="3"/>
            <a:endCxn id="61" idx="1"/>
          </p:cNvCxnSpPr>
          <p:nvPr/>
        </p:nvCxnSpPr>
        <p:spPr>
          <a:xfrm>
            <a:off x="1669259" y="3279446"/>
            <a:ext cx="949074" cy="936587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连接符: 肘形 79"/>
          <p:cNvCxnSpPr>
            <a:stCxn id="24" idx="3"/>
            <a:endCxn id="56" idx="1"/>
          </p:cNvCxnSpPr>
          <p:nvPr/>
        </p:nvCxnSpPr>
        <p:spPr>
          <a:xfrm>
            <a:off x="1669259" y="3279446"/>
            <a:ext cx="937955" cy="1334007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连接符: 肘形 81"/>
          <p:cNvCxnSpPr>
            <a:stCxn id="24" idx="3"/>
            <a:endCxn id="37" idx="1"/>
          </p:cNvCxnSpPr>
          <p:nvPr/>
        </p:nvCxnSpPr>
        <p:spPr>
          <a:xfrm>
            <a:off x="1669259" y="3279446"/>
            <a:ext cx="937954" cy="1737905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连接符: 肘形 83"/>
          <p:cNvCxnSpPr>
            <a:stCxn id="24" idx="3"/>
            <a:endCxn id="47" idx="1"/>
          </p:cNvCxnSpPr>
          <p:nvPr/>
        </p:nvCxnSpPr>
        <p:spPr>
          <a:xfrm>
            <a:off x="1669259" y="3279446"/>
            <a:ext cx="949074" cy="2111482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连接符: 肘形 85"/>
          <p:cNvCxnSpPr>
            <a:stCxn id="24" idx="3"/>
            <a:endCxn id="62" idx="1"/>
          </p:cNvCxnSpPr>
          <p:nvPr/>
        </p:nvCxnSpPr>
        <p:spPr>
          <a:xfrm>
            <a:off x="1669259" y="3279446"/>
            <a:ext cx="949074" cy="2508902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9" name="图片 98" descr="图形用户界面, 文本, 应用程序, 电子邮件&#10;&#10;描述已自动生成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7531" y="2085184"/>
            <a:ext cx="1741099" cy="3685642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01" name="图片 100" descr="图形用户界面, 应用程序&#10;&#10;描述已自动生成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7986" y="2085184"/>
            <a:ext cx="1703082" cy="3685643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9" name="图片 18" descr="图形用户界面, 文本, 应用程序&#10;&#10;描述已自动生成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4590" y="2085185"/>
            <a:ext cx="1703081" cy="3685641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21" name="图片 20" descr="地图&#10;&#10;描述已自动生成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8442" y="2093900"/>
            <a:ext cx="1703081" cy="3685642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22" name="文本框 21"/>
          <p:cNvSpPr txBox="1"/>
          <p:nvPr/>
        </p:nvSpPr>
        <p:spPr>
          <a:xfrm>
            <a:off x="4284589" y="5942237"/>
            <a:ext cx="1703081" cy="30777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</a:rPr>
              <a:t>拜访计划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6178441" y="5927613"/>
            <a:ext cx="1703081" cy="30777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</a:rPr>
              <a:t>地图导航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8097986" y="5927613"/>
            <a:ext cx="1703081" cy="30777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</a:rPr>
              <a:t>拜访执行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10017531" y="5927613"/>
            <a:ext cx="1703081" cy="30777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</a:rPr>
              <a:t>销售下单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538650" y="1597159"/>
            <a:ext cx="1710858" cy="76944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zh-CN" alt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目录</a:t>
            </a:r>
          </a:p>
        </p:txBody>
      </p:sp>
      <p:sp>
        <p:nvSpPr>
          <p:cNvPr id="19" name="矩形 18"/>
          <p:cNvSpPr/>
          <p:nvPr/>
        </p:nvSpPr>
        <p:spPr>
          <a:xfrm>
            <a:off x="1586275" y="2338025"/>
            <a:ext cx="1436538" cy="4001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IN" panose="02000803040000020004" pitchFamily="2" charset="0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CONTENT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DIN" panose="02000803040000020004" pitchFamily="2" charset="0"/>
              <a:ea typeface="阿里巴巴普惠体 B" panose="00020600040101010101" pitchFamily="18" charset="-122"/>
              <a:cs typeface="阿里巴巴普惠体 B" panose="00020600040101010101" pitchFamily="18" charset="-122"/>
            </a:endParaRPr>
          </a:p>
        </p:txBody>
      </p:sp>
      <p:pic>
        <p:nvPicPr>
          <p:cNvPr id="16" name="图片 15" descr="图片包含 游戏机&#10;&#10;描述已自动生成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521" t="43750" r="76397" b="17954"/>
          <a:stretch>
            <a:fillRect/>
          </a:stretch>
        </p:blipFill>
        <p:spPr>
          <a:xfrm>
            <a:off x="2501900" y="3000523"/>
            <a:ext cx="375777" cy="2625578"/>
          </a:xfrm>
          <a:prstGeom prst="rect">
            <a:avLst/>
          </a:prstGeom>
        </p:spPr>
      </p:pic>
      <p:pic>
        <p:nvPicPr>
          <p:cNvPr id="22" name="图片 21" descr="图片包含 形状&#10;&#10;描述已自动生成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6591" t="39018" r="12215" b="31931"/>
          <a:stretch>
            <a:fillRect/>
          </a:stretch>
        </p:blipFill>
        <p:spPr>
          <a:xfrm>
            <a:off x="10965595" y="3561792"/>
            <a:ext cx="145594" cy="1991741"/>
          </a:xfrm>
          <a:prstGeom prst="rect">
            <a:avLst/>
          </a:prstGeom>
        </p:spPr>
      </p:pic>
      <p:pic>
        <p:nvPicPr>
          <p:cNvPr id="24" name="图片 23" descr="图片包含 游戏机&#10;&#10;描述已自动生成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521" t="43750" r="76397" b="17954"/>
          <a:stretch>
            <a:fillRect/>
          </a:stretch>
        </p:blipFill>
        <p:spPr>
          <a:xfrm>
            <a:off x="3341016" y="1679499"/>
            <a:ext cx="375777" cy="2625578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3855298" y="1878014"/>
            <a:ext cx="1115413" cy="58477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altLang="zh-CN" sz="3200" b="1" dirty="0">
                <a:solidFill>
                  <a:srgbClr val="E60012"/>
                </a:solidFill>
                <a:latin typeface="+mj-ea"/>
                <a:ea typeface="+mj-ea"/>
                <a:cs typeface="阿里巴巴普惠体 B" panose="00020600040101010101" pitchFamily="18" charset="-122"/>
              </a:rPr>
              <a:t>01</a:t>
            </a:r>
          </a:p>
        </p:txBody>
      </p:sp>
      <p:sp>
        <p:nvSpPr>
          <p:cNvPr id="13" name="矩形 12"/>
          <p:cNvSpPr/>
          <p:nvPr/>
        </p:nvSpPr>
        <p:spPr>
          <a:xfrm>
            <a:off x="4678045" y="1905635"/>
            <a:ext cx="5549265" cy="46037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快消行业正式进入跑马圈地时代</a:t>
            </a:r>
          </a:p>
        </p:txBody>
      </p:sp>
      <p:sp>
        <p:nvSpPr>
          <p:cNvPr id="14" name="矩形 13"/>
          <p:cNvSpPr/>
          <p:nvPr/>
        </p:nvSpPr>
        <p:spPr>
          <a:xfrm>
            <a:off x="3865646" y="2687260"/>
            <a:ext cx="1132608" cy="58477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altLang="zh-CN" sz="3200" b="1" dirty="0">
                <a:solidFill>
                  <a:srgbClr val="E60012"/>
                </a:solidFill>
                <a:latin typeface="+mj-ea"/>
                <a:ea typeface="+mj-ea"/>
                <a:cs typeface="阿里巴巴普惠体 B" panose="00020600040101010101" pitchFamily="18" charset="-122"/>
              </a:rPr>
              <a:t>02</a:t>
            </a:r>
          </a:p>
        </p:txBody>
      </p:sp>
      <p:sp>
        <p:nvSpPr>
          <p:cNvPr id="15" name="矩形 14"/>
          <p:cNvSpPr/>
          <p:nvPr/>
        </p:nvSpPr>
        <p:spPr>
          <a:xfrm>
            <a:off x="4673187" y="2718748"/>
            <a:ext cx="6438002" cy="46037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快消品经销商主要管理诉求</a:t>
            </a:r>
          </a:p>
        </p:txBody>
      </p:sp>
      <p:sp>
        <p:nvSpPr>
          <p:cNvPr id="17" name="矩形 16"/>
          <p:cNvSpPr/>
          <p:nvPr/>
        </p:nvSpPr>
        <p:spPr>
          <a:xfrm>
            <a:off x="3854555" y="3510325"/>
            <a:ext cx="1132608" cy="58477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altLang="zh-CN" sz="3200" b="1" dirty="0">
                <a:solidFill>
                  <a:srgbClr val="E60012"/>
                </a:solidFill>
                <a:latin typeface="+mj-ea"/>
                <a:ea typeface="+mj-ea"/>
                <a:cs typeface="阿里巴巴普惠体 B" panose="00020600040101010101" pitchFamily="18" charset="-122"/>
              </a:rPr>
              <a:t>03</a:t>
            </a:r>
          </a:p>
        </p:txBody>
      </p:sp>
      <p:sp>
        <p:nvSpPr>
          <p:cNvPr id="6" name="矩形 5"/>
          <p:cNvSpPr/>
          <p:nvPr/>
        </p:nvSpPr>
        <p:spPr>
          <a:xfrm>
            <a:off x="4580957" y="3408793"/>
            <a:ext cx="3601381" cy="46013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defRPr/>
            </a:pP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4673187" y="4279970"/>
            <a:ext cx="6439307" cy="46037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典型业务处理</a:t>
            </a:r>
          </a:p>
        </p:txBody>
      </p:sp>
      <p:sp>
        <p:nvSpPr>
          <p:cNvPr id="26" name="矩形 25"/>
          <p:cNvSpPr/>
          <p:nvPr/>
        </p:nvSpPr>
        <p:spPr>
          <a:xfrm>
            <a:off x="4592048" y="4901281"/>
            <a:ext cx="3601381" cy="46013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defRPr/>
            </a:pP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4673187" y="4965442"/>
            <a:ext cx="6563159" cy="46037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样板客户</a:t>
            </a:r>
          </a:p>
        </p:txBody>
      </p:sp>
      <p:sp>
        <p:nvSpPr>
          <p:cNvPr id="29" name="矩形 28"/>
          <p:cNvSpPr/>
          <p:nvPr/>
        </p:nvSpPr>
        <p:spPr>
          <a:xfrm>
            <a:off x="3848302" y="4220818"/>
            <a:ext cx="1132608" cy="5835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altLang="zh-CN" sz="3200" b="1" dirty="0">
                <a:solidFill>
                  <a:srgbClr val="E60012"/>
                </a:solidFill>
                <a:latin typeface="+mj-ea"/>
                <a:ea typeface="+mj-ea"/>
                <a:cs typeface="阿里巴巴普惠体 B" panose="00020600040101010101" pitchFamily="18" charset="-122"/>
              </a:rPr>
              <a:t>04</a:t>
            </a:r>
          </a:p>
        </p:txBody>
      </p:sp>
      <p:sp>
        <p:nvSpPr>
          <p:cNvPr id="7" name="矩形 6"/>
          <p:cNvSpPr/>
          <p:nvPr/>
        </p:nvSpPr>
        <p:spPr>
          <a:xfrm>
            <a:off x="4678045" y="3554730"/>
            <a:ext cx="5785485" cy="460375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lvl="0" algn="l">
              <a:buClrTx/>
              <a:buSzTx/>
              <a:buFontTx/>
            </a:pPr>
            <a:r>
              <a:rPr lang="en-US" altLang="zh-CN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T+Cloud</a:t>
            </a: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快消行业全渠道业务解决方案</a:t>
            </a:r>
          </a:p>
        </p:txBody>
      </p:sp>
      <p:sp>
        <p:nvSpPr>
          <p:cNvPr id="8" name="矩形 7"/>
          <p:cNvSpPr/>
          <p:nvPr/>
        </p:nvSpPr>
        <p:spPr>
          <a:xfrm>
            <a:off x="3851477" y="4902738"/>
            <a:ext cx="1132608" cy="5835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altLang="zh-CN" sz="3200" b="1" dirty="0">
                <a:solidFill>
                  <a:srgbClr val="E60012"/>
                </a:solidFill>
                <a:latin typeface="+mj-ea"/>
                <a:ea typeface="+mj-ea"/>
                <a:cs typeface="阿里巴巴普惠体 B" panose="00020600040101010101" pitchFamily="18" charset="-122"/>
              </a:rPr>
              <a:t>05</a:t>
            </a:r>
          </a:p>
        </p:txBody>
      </p:sp>
      <p:sp>
        <p:nvSpPr>
          <p:cNvPr id="2" name="矩形 1"/>
          <p:cNvSpPr/>
          <p:nvPr/>
        </p:nvSpPr>
        <p:spPr>
          <a:xfrm>
            <a:off x="4673187" y="5559796"/>
            <a:ext cx="6563159" cy="46037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畅捷通介绍</a:t>
            </a:r>
          </a:p>
        </p:txBody>
      </p:sp>
      <p:sp>
        <p:nvSpPr>
          <p:cNvPr id="4" name="矩形 3"/>
          <p:cNvSpPr/>
          <p:nvPr/>
        </p:nvSpPr>
        <p:spPr>
          <a:xfrm>
            <a:off x="3865646" y="5529671"/>
            <a:ext cx="1132608" cy="5835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altLang="zh-CN" sz="3200" b="1" dirty="0">
                <a:solidFill>
                  <a:srgbClr val="E60012"/>
                </a:solidFill>
                <a:latin typeface="+mj-ea"/>
                <a:ea typeface="+mj-ea"/>
                <a:cs typeface="阿里巴巴普惠体 B" panose="00020600040101010101" pitchFamily="18" charset="-122"/>
              </a:rPr>
              <a:t>06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跑店管理</a:t>
            </a:r>
            <a:r>
              <a:rPr lang="en-US" altLang="zh-CN" dirty="0"/>
              <a:t>-</a:t>
            </a:r>
            <a:r>
              <a:rPr lang="zh-CN" altLang="en-US" dirty="0"/>
              <a:t>数据指标分析，及时业务指导</a:t>
            </a:r>
          </a:p>
        </p:txBody>
      </p:sp>
      <p:sp>
        <p:nvSpPr>
          <p:cNvPr id="4" name="圆角矩形 2"/>
          <p:cNvSpPr/>
          <p:nvPr/>
        </p:nvSpPr>
        <p:spPr>
          <a:xfrm>
            <a:off x="3700516" y="2481268"/>
            <a:ext cx="1511030" cy="3768228"/>
          </a:xfrm>
          <a:prstGeom prst="roundRect">
            <a:avLst>
              <a:gd name="adj" fmla="val 2743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00"/>
          </a:p>
        </p:txBody>
      </p:sp>
      <p:sp>
        <p:nvSpPr>
          <p:cNvPr id="5" name="矩形 4"/>
          <p:cNvSpPr/>
          <p:nvPr/>
        </p:nvSpPr>
        <p:spPr bwMode="auto">
          <a:xfrm>
            <a:off x="686175" y="1086206"/>
            <a:ext cx="11003672" cy="460799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lnSpc>
                <a:spcPct val="150000"/>
              </a:lnSpc>
              <a:defRPr/>
            </a:pPr>
            <a:r>
              <a:rPr lang="zh-CN" altLang="en-US" sz="1735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场景描述：</a:t>
            </a:r>
            <a:r>
              <a:rPr lang="zh-CN" altLang="en-US" sz="1735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结合销售及行为指标，形成业绩看板，实时指导销售人员的日常工作</a:t>
            </a:r>
            <a:endParaRPr lang="en-US" altLang="zh-CN" sz="1735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圆角矩形 4"/>
          <p:cNvSpPr/>
          <p:nvPr/>
        </p:nvSpPr>
        <p:spPr>
          <a:xfrm>
            <a:off x="540259" y="2471609"/>
            <a:ext cx="1446794" cy="3777887"/>
          </a:xfrm>
          <a:prstGeom prst="roundRect">
            <a:avLst>
              <a:gd name="adj" fmla="val 2743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00"/>
          </a:p>
        </p:txBody>
      </p:sp>
      <p:sp>
        <p:nvSpPr>
          <p:cNvPr id="7" name="圆角矩形 5"/>
          <p:cNvSpPr/>
          <p:nvPr/>
        </p:nvSpPr>
        <p:spPr>
          <a:xfrm>
            <a:off x="631766" y="2627394"/>
            <a:ext cx="1275219" cy="417256"/>
          </a:xfrm>
          <a:prstGeom prst="roundRect">
            <a:avLst>
              <a:gd name="adj" fmla="val 7709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新增网点数</a:t>
            </a:r>
          </a:p>
        </p:txBody>
      </p:sp>
      <p:sp>
        <p:nvSpPr>
          <p:cNvPr id="8" name="圆角矩形 6"/>
          <p:cNvSpPr/>
          <p:nvPr/>
        </p:nvSpPr>
        <p:spPr>
          <a:xfrm>
            <a:off x="547605" y="1897667"/>
            <a:ext cx="1442043" cy="432576"/>
          </a:xfrm>
          <a:prstGeom prst="roundRect">
            <a:avLst>
              <a:gd name="adj" fmla="val 7709"/>
            </a:avLst>
          </a:prstGeom>
          <a:solidFill>
            <a:srgbClr val="E6001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客户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网点指标</a:t>
            </a:r>
          </a:p>
        </p:txBody>
      </p:sp>
      <p:sp>
        <p:nvSpPr>
          <p:cNvPr id="9" name="圆角矩形 7"/>
          <p:cNvSpPr/>
          <p:nvPr/>
        </p:nvSpPr>
        <p:spPr>
          <a:xfrm>
            <a:off x="636811" y="3174982"/>
            <a:ext cx="1271958" cy="399260"/>
          </a:xfrm>
          <a:prstGeom prst="roundRect">
            <a:avLst>
              <a:gd name="adj" fmla="val 7709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负责网点数</a:t>
            </a:r>
          </a:p>
        </p:txBody>
      </p:sp>
      <p:sp>
        <p:nvSpPr>
          <p:cNvPr id="10" name="圆角矩形 8"/>
          <p:cNvSpPr/>
          <p:nvPr/>
        </p:nvSpPr>
        <p:spPr>
          <a:xfrm>
            <a:off x="631767" y="3666761"/>
            <a:ext cx="1271958" cy="399260"/>
          </a:xfrm>
          <a:prstGeom prst="roundRect">
            <a:avLst>
              <a:gd name="adj" fmla="val 7709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停用网点数</a:t>
            </a:r>
          </a:p>
        </p:txBody>
      </p:sp>
      <p:sp>
        <p:nvSpPr>
          <p:cNvPr id="11" name="圆角矩形 9"/>
          <p:cNvSpPr/>
          <p:nvPr/>
        </p:nvSpPr>
        <p:spPr>
          <a:xfrm>
            <a:off x="2112513" y="2481268"/>
            <a:ext cx="1446794" cy="3768228"/>
          </a:xfrm>
          <a:prstGeom prst="roundRect">
            <a:avLst>
              <a:gd name="adj" fmla="val 2743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00"/>
          </a:p>
        </p:txBody>
      </p:sp>
      <p:sp>
        <p:nvSpPr>
          <p:cNvPr id="12" name="圆角矩形 10"/>
          <p:cNvSpPr/>
          <p:nvPr/>
        </p:nvSpPr>
        <p:spPr>
          <a:xfrm>
            <a:off x="2215109" y="2637054"/>
            <a:ext cx="1253341" cy="417256"/>
          </a:xfrm>
          <a:prstGeom prst="roundRect">
            <a:avLst>
              <a:gd name="adj" fmla="val 7709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拜访完成率</a:t>
            </a:r>
          </a:p>
        </p:txBody>
      </p:sp>
      <p:sp>
        <p:nvSpPr>
          <p:cNvPr id="13" name="圆角矩形 11"/>
          <p:cNvSpPr/>
          <p:nvPr/>
        </p:nvSpPr>
        <p:spPr>
          <a:xfrm>
            <a:off x="2112512" y="1907327"/>
            <a:ext cx="1446795" cy="432576"/>
          </a:xfrm>
          <a:prstGeom prst="roundRect">
            <a:avLst>
              <a:gd name="adj" fmla="val 7709"/>
            </a:avLst>
          </a:prstGeom>
          <a:solidFill>
            <a:srgbClr val="E6001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拜访指标</a:t>
            </a:r>
          </a:p>
        </p:txBody>
      </p:sp>
      <p:sp>
        <p:nvSpPr>
          <p:cNvPr id="14" name="圆角矩形 12"/>
          <p:cNvSpPr/>
          <p:nvPr/>
        </p:nvSpPr>
        <p:spPr>
          <a:xfrm>
            <a:off x="2215108" y="3170467"/>
            <a:ext cx="1250080" cy="399260"/>
          </a:xfrm>
          <a:prstGeom prst="roundRect">
            <a:avLst>
              <a:gd name="adj" fmla="val 7709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拜访成单率</a:t>
            </a:r>
          </a:p>
        </p:txBody>
      </p:sp>
      <p:sp>
        <p:nvSpPr>
          <p:cNvPr id="15" name="圆角矩形 13"/>
          <p:cNvSpPr/>
          <p:nvPr/>
        </p:nvSpPr>
        <p:spPr>
          <a:xfrm>
            <a:off x="2207625" y="4184147"/>
            <a:ext cx="1246527" cy="388887"/>
          </a:xfrm>
          <a:prstGeom prst="roundRect">
            <a:avLst>
              <a:gd name="adj" fmla="val 7709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拜访客户数</a:t>
            </a:r>
          </a:p>
        </p:txBody>
      </p:sp>
      <p:sp>
        <p:nvSpPr>
          <p:cNvPr id="16" name="圆角矩形 14"/>
          <p:cNvSpPr/>
          <p:nvPr/>
        </p:nvSpPr>
        <p:spPr>
          <a:xfrm>
            <a:off x="2215109" y="3676421"/>
            <a:ext cx="1253342" cy="399260"/>
          </a:xfrm>
          <a:prstGeom prst="roundRect">
            <a:avLst>
              <a:gd name="adj" fmla="val 7709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拜访次数、时长</a:t>
            </a:r>
          </a:p>
        </p:txBody>
      </p:sp>
      <p:sp>
        <p:nvSpPr>
          <p:cNvPr id="17" name="圆角矩形 15"/>
          <p:cNvSpPr/>
          <p:nvPr/>
        </p:nvSpPr>
        <p:spPr>
          <a:xfrm>
            <a:off x="3818047" y="2644802"/>
            <a:ext cx="1275330" cy="417256"/>
          </a:xfrm>
          <a:prstGeom prst="roundRect">
            <a:avLst>
              <a:gd name="adj" fmla="val 7709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销售完成率</a:t>
            </a:r>
          </a:p>
        </p:txBody>
      </p:sp>
      <p:sp>
        <p:nvSpPr>
          <p:cNvPr id="18" name="圆角矩形 16"/>
          <p:cNvSpPr/>
          <p:nvPr/>
        </p:nvSpPr>
        <p:spPr>
          <a:xfrm>
            <a:off x="3700515" y="1915075"/>
            <a:ext cx="1511030" cy="432576"/>
          </a:xfrm>
          <a:prstGeom prst="roundRect">
            <a:avLst>
              <a:gd name="adj" fmla="val 7709"/>
            </a:avLst>
          </a:prstGeom>
          <a:solidFill>
            <a:srgbClr val="E6001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销售指标</a:t>
            </a:r>
          </a:p>
        </p:txBody>
      </p:sp>
      <p:sp>
        <p:nvSpPr>
          <p:cNvPr id="19" name="圆角矩形 17"/>
          <p:cNvSpPr/>
          <p:nvPr/>
        </p:nvSpPr>
        <p:spPr>
          <a:xfrm>
            <a:off x="3823089" y="3178214"/>
            <a:ext cx="1272069" cy="399260"/>
          </a:xfrm>
          <a:prstGeom prst="roundRect">
            <a:avLst>
              <a:gd name="adj" fmla="val 7709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新增订单数</a:t>
            </a:r>
          </a:p>
        </p:txBody>
      </p:sp>
      <p:sp>
        <p:nvSpPr>
          <p:cNvPr id="20" name="圆角矩形 18"/>
          <p:cNvSpPr/>
          <p:nvPr/>
        </p:nvSpPr>
        <p:spPr>
          <a:xfrm>
            <a:off x="3828585" y="4190455"/>
            <a:ext cx="1268515" cy="408840"/>
          </a:xfrm>
          <a:prstGeom prst="roundRect">
            <a:avLst>
              <a:gd name="adj" fmla="val 7709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销售额总数</a:t>
            </a:r>
          </a:p>
        </p:txBody>
      </p:sp>
      <p:sp>
        <p:nvSpPr>
          <p:cNvPr id="21" name="圆角矩形 19"/>
          <p:cNvSpPr/>
          <p:nvPr/>
        </p:nvSpPr>
        <p:spPr>
          <a:xfrm>
            <a:off x="3818047" y="3684169"/>
            <a:ext cx="1275330" cy="399260"/>
          </a:xfrm>
          <a:prstGeom prst="roundRect">
            <a:avLst>
              <a:gd name="adj" fmla="val 7709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销量总数</a:t>
            </a:r>
          </a:p>
        </p:txBody>
      </p:sp>
      <p:sp>
        <p:nvSpPr>
          <p:cNvPr id="22" name="圆角矩形 20"/>
          <p:cNvSpPr/>
          <p:nvPr/>
        </p:nvSpPr>
        <p:spPr>
          <a:xfrm>
            <a:off x="3833108" y="4703497"/>
            <a:ext cx="1265591" cy="384015"/>
          </a:xfrm>
          <a:prstGeom prst="roundRect">
            <a:avLst>
              <a:gd name="adj" fmla="val 7709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铺货率</a:t>
            </a:r>
          </a:p>
        </p:txBody>
      </p:sp>
      <p:sp>
        <p:nvSpPr>
          <p:cNvPr id="23" name="圆角矩形 21"/>
          <p:cNvSpPr/>
          <p:nvPr/>
        </p:nvSpPr>
        <p:spPr>
          <a:xfrm>
            <a:off x="5323866" y="2498092"/>
            <a:ext cx="1511030" cy="3751403"/>
          </a:xfrm>
          <a:prstGeom prst="roundRect">
            <a:avLst>
              <a:gd name="adj" fmla="val 2743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00"/>
          </a:p>
        </p:txBody>
      </p:sp>
      <p:sp>
        <p:nvSpPr>
          <p:cNvPr id="24" name="圆角矩形 22"/>
          <p:cNvSpPr/>
          <p:nvPr/>
        </p:nvSpPr>
        <p:spPr>
          <a:xfrm>
            <a:off x="5421953" y="2659440"/>
            <a:ext cx="1327503" cy="417256"/>
          </a:xfrm>
          <a:prstGeom prst="roundRect">
            <a:avLst>
              <a:gd name="adj" fmla="val 7709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应收金额</a:t>
            </a:r>
          </a:p>
        </p:txBody>
      </p:sp>
      <p:sp>
        <p:nvSpPr>
          <p:cNvPr id="25" name="圆角矩形 23"/>
          <p:cNvSpPr/>
          <p:nvPr/>
        </p:nvSpPr>
        <p:spPr>
          <a:xfrm>
            <a:off x="5337792" y="1929714"/>
            <a:ext cx="1511030" cy="432576"/>
          </a:xfrm>
          <a:prstGeom prst="roundRect">
            <a:avLst>
              <a:gd name="adj" fmla="val 7709"/>
            </a:avLst>
          </a:prstGeom>
          <a:solidFill>
            <a:srgbClr val="E6001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回款指标</a:t>
            </a:r>
          </a:p>
        </p:txBody>
      </p:sp>
      <p:sp>
        <p:nvSpPr>
          <p:cNvPr id="26" name="圆角矩形 24"/>
          <p:cNvSpPr/>
          <p:nvPr/>
        </p:nvSpPr>
        <p:spPr>
          <a:xfrm>
            <a:off x="5426996" y="3192853"/>
            <a:ext cx="1322460" cy="399260"/>
          </a:xfrm>
          <a:prstGeom prst="roundRect">
            <a:avLst>
              <a:gd name="adj" fmla="val 7709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超账期应收额</a:t>
            </a:r>
          </a:p>
        </p:txBody>
      </p:sp>
      <p:sp>
        <p:nvSpPr>
          <p:cNvPr id="27" name="圆角矩形 25"/>
          <p:cNvSpPr/>
          <p:nvPr/>
        </p:nvSpPr>
        <p:spPr>
          <a:xfrm>
            <a:off x="5424942" y="4224094"/>
            <a:ext cx="1319471" cy="399260"/>
          </a:xfrm>
          <a:prstGeom prst="roundRect">
            <a:avLst>
              <a:gd name="adj" fmla="val 7709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回款预测（预计）</a:t>
            </a:r>
          </a:p>
        </p:txBody>
      </p:sp>
      <p:sp>
        <p:nvSpPr>
          <p:cNvPr id="28" name="圆角矩形 26"/>
          <p:cNvSpPr/>
          <p:nvPr/>
        </p:nvSpPr>
        <p:spPr>
          <a:xfrm>
            <a:off x="2212645" y="4700151"/>
            <a:ext cx="1246527" cy="368393"/>
          </a:xfrm>
          <a:prstGeom prst="roundRect">
            <a:avLst>
              <a:gd name="adj" fmla="val 7709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拜访排名</a:t>
            </a:r>
          </a:p>
        </p:txBody>
      </p:sp>
      <p:sp>
        <p:nvSpPr>
          <p:cNvPr id="29" name="圆角矩形 27"/>
          <p:cNvSpPr/>
          <p:nvPr/>
        </p:nvSpPr>
        <p:spPr>
          <a:xfrm>
            <a:off x="3818046" y="5181630"/>
            <a:ext cx="1284187" cy="416255"/>
          </a:xfrm>
          <a:prstGeom prst="roundRect">
            <a:avLst>
              <a:gd name="adj" fmla="val 7709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销售排名</a:t>
            </a:r>
          </a:p>
        </p:txBody>
      </p:sp>
      <p:sp>
        <p:nvSpPr>
          <p:cNvPr id="30" name="圆角矩形 28"/>
          <p:cNvSpPr/>
          <p:nvPr/>
        </p:nvSpPr>
        <p:spPr>
          <a:xfrm>
            <a:off x="5435481" y="4729278"/>
            <a:ext cx="1308932" cy="358234"/>
          </a:xfrm>
          <a:prstGeom prst="roundRect">
            <a:avLst>
              <a:gd name="adj" fmla="val 7709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回款率</a:t>
            </a:r>
          </a:p>
        </p:txBody>
      </p:sp>
      <p:sp>
        <p:nvSpPr>
          <p:cNvPr id="31" name="圆角矩形 29"/>
          <p:cNvSpPr/>
          <p:nvPr/>
        </p:nvSpPr>
        <p:spPr>
          <a:xfrm>
            <a:off x="5421953" y="3687128"/>
            <a:ext cx="1322460" cy="417256"/>
          </a:xfrm>
          <a:prstGeom prst="roundRect">
            <a:avLst>
              <a:gd name="adj" fmla="val 7709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回款金额</a:t>
            </a:r>
          </a:p>
        </p:txBody>
      </p:sp>
      <p:sp>
        <p:nvSpPr>
          <p:cNvPr id="32" name="圆角矩形 30"/>
          <p:cNvSpPr/>
          <p:nvPr/>
        </p:nvSpPr>
        <p:spPr>
          <a:xfrm>
            <a:off x="5416472" y="5223314"/>
            <a:ext cx="1308932" cy="399260"/>
          </a:xfrm>
          <a:prstGeom prst="roundRect">
            <a:avLst>
              <a:gd name="adj" fmla="val 7709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利润分析</a:t>
            </a:r>
          </a:p>
        </p:txBody>
      </p:sp>
      <p:sp>
        <p:nvSpPr>
          <p:cNvPr id="33" name="圆角矩形 31"/>
          <p:cNvSpPr/>
          <p:nvPr/>
        </p:nvSpPr>
        <p:spPr>
          <a:xfrm>
            <a:off x="2201391" y="5183993"/>
            <a:ext cx="1250080" cy="413891"/>
          </a:xfrm>
          <a:prstGeom prst="roundRect">
            <a:avLst>
              <a:gd name="adj" fmla="val 7709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拜访轨迹</a:t>
            </a:r>
          </a:p>
        </p:txBody>
      </p:sp>
      <p:pic>
        <p:nvPicPr>
          <p:cNvPr id="38" name="图片 37" descr="图形用户界面, 应用程序&#10;&#10;描述已自动生成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5069" y="1929714"/>
            <a:ext cx="4781007" cy="2054170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39" name="图片 38" descr="图表&#10;&#10;描述已自动生成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5067" y="2671538"/>
            <a:ext cx="4781007" cy="1882752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40" name="圆角矩形 8"/>
          <p:cNvSpPr/>
          <p:nvPr/>
        </p:nvSpPr>
        <p:spPr>
          <a:xfrm>
            <a:off x="623791" y="4178960"/>
            <a:ext cx="1271958" cy="399260"/>
          </a:xfrm>
          <a:prstGeom prst="roundRect">
            <a:avLst>
              <a:gd name="adj" fmla="val 7709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网点拜访频次</a:t>
            </a:r>
          </a:p>
        </p:txBody>
      </p:sp>
      <p:sp>
        <p:nvSpPr>
          <p:cNvPr id="41" name="圆角矩形 27"/>
          <p:cNvSpPr/>
          <p:nvPr/>
        </p:nvSpPr>
        <p:spPr>
          <a:xfrm>
            <a:off x="3813618" y="5707580"/>
            <a:ext cx="1284187" cy="416255"/>
          </a:xfrm>
          <a:prstGeom prst="roundRect">
            <a:avLst>
              <a:gd name="adj" fmla="val 7709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退货分析</a:t>
            </a:r>
          </a:p>
        </p:txBody>
      </p:sp>
      <p:sp>
        <p:nvSpPr>
          <p:cNvPr id="42" name="圆角矩形 31"/>
          <p:cNvSpPr/>
          <p:nvPr/>
        </p:nvSpPr>
        <p:spPr>
          <a:xfrm>
            <a:off x="2193754" y="5691155"/>
            <a:ext cx="1250080" cy="413890"/>
          </a:xfrm>
          <a:prstGeom prst="roundRect">
            <a:avLst>
              <a:gd name="adj" fmla="val 7709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拜访照片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5067" y="3507119"/>
            <a:ext cx="4781007" cy="1287915"/>
          </a:xfrm>
          <a:prstGeom prst="roundRect">
            <a:avLst>
              <a:gd name="adj" fmla="val 2337"/>
            </a:avLst>
          </a:prstGeom>
          <a:solidFill>
            <a:srgbClr val="FFFFFF">
              <a:shade val="85000"/>
            </a:srgbClr>
          </a:solidFill>
          <a:ln>
            <a:solidFill>
              <a:srgbClr val="E8121A"/>
            </a:solidFill>
            <a:prstDash val="solid"/>
          </a:ln>
          <a:effectLst/>
        </p:spPr>
      </p:pic>
      <p:sp>
        <p:nvSpPr>
          <p:cNvPr id="34" name="文本框 33"/>
          <p:cNvSpPr txBox="1"/>
          <p:nvPr/>
        </p:nvSpPr>
        <p:spPr>
          <a:xfrm>
            <a:off x="8940069" y="3494366"/>
            <a:ext cx="2816006" cy="27699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200" b="1" dirty="0">
                <a:solidFill>
                  <a:schemeClr val="bg1"/>
                </a:solidFill>
                <a:latin typeface="+mj-ea"/>
                <a:ea typeface="+mj-ea"/>
              </a:rPr>
              <a:t>拜访记录：按部门、业务员、客户统计</a:t>
            </a:r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5068" y="4326183"/>
            <a:ext cx="4781006" cy="1193109"/>
          </a:xfrm>
          <a:prstGeom prst="roundRect">
            <a:avLst>
              <a:gd name="adj" fmla="val 2337"/>
            </a:avLst>
          </a:prstGeom>
          <a:solidFill>
            <a:srgbClr val="FFFFFF">
              <a:shade val="85000"/>
            </a:srgbClr>
          </a:solidFill>
          <a:ln>
            <a:solidFill>
              <a:srgbClr val="E8121A"/>
            </a:solidFill>
            <a:prstDash val="solid"/>
          </a:ln>
          <a:effectLst/>
        </p:spPr>
      </p:pic>
      <p:sp>
        <p:nvSpPr>
          <p:cNvPr id="36" name="文本框 35"/>
          <p:cNvSpPr txBox="1"/>
          <p:nvPr/>
        </p:nvSpPr>
        <p:spPr>
          <a:xfrm>
            <a:off x="8940069" y="4299581"/>
            <a:ext cx="2816005" cy="276999"/>
          </a:xfrm>
          <a:prstGeom prst="rect">
            <a:avLst/>
          </a:prstGeom>
          <a:solidFill>
            <a:srgbClr val="C00000"/>
          </a:solidFill>
          <a:ln>
            <a:solidFill>
              <a:srgbClr val="E8121A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200" b="1" dirty="0">
                <a:solidFill>
                  <a:schemeClr val="bg1"/>
                </a:solidFill>
                <a:latin typeface="+mj-ea"/>
                <a:ea typeface="+mj-ea"/>
              </a:rPr>
              <a:t>拜访分析：拜访效率分析</a:t>
            </a:r>
          </a:p>
        </p:txBody>
      </p:sp>
      <p:pic>
        <p:nvPicPr>
          <p:cNvPr id="37" name="图片 3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5068" y="5263648"/>
            <a:ext cx="4781006" cy="1131308"/>
          </a:xfrm>
          <a:prstGeom prst="roundRect">
            <a:avLst>
              <a:gd name="adj" fmla="val 2337"/>
            </a:avLst>
          </a:prstGeom>
          <a:solidFill>
            <a:srgbClr val="FFFFFF">
              <a:shade val="85000"/>
            </a:srgbClr>
          </a:solidFill>
          <a:ln>
            <a:solidFill>
              <a:srgbClr val="E8121A"/>
            </a:solidFill>
            <a:prstDash val="solid"/>
          </a:ln>
          <a:effectLst/>
        </p:spPr>
      </p:pic>
      <p:sp>
        <p:nvSpPr>
          <p:cNvPr id="43" name="文本框 42"/>
          <p:cNvSpPr txBox="1"/>
          <p:nvPr/>
        </p:nvSpPr>
        <p:spPr>
          <a:xfrm>
            <a:off x="8940069" y="5268895"/>
            <a:ext cx="2816005" cy="276999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zh-CN" altLang="en-US" sz="1200" b="1" dirty="0">
                <a:solidFill>
                  <a:schemeClr val="bg1"/>
                </a:solidFill>
                <a:latin typeface="+mj-ea"/>
                <a:ea typeface="+mj-ea"/>
              </a:rPr>
              <a:t>拜访达成率计划执行对比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6" grpId="0" animBg="1"/>
      <p:bldP spid="4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订货商城</a:t>
            </a:r>
            <a:r>
              <a:rPr lang="en-US" altLang="zh-CN" dirty="0"/>
              <a:t>-</a:t>
            </a:r>
            <a:r>
              <a:rPr lang="zh-CN" altLang="en-US" dirty="0"/>
              <a:t>企业专属的营销订货平台</a:t>
            </a:r>
          </a:p>
        </p:txBody>
      </p:sp>
      <p:sp>
        <p:nvSpPr>
          <p:cNvPr id="4" name="TextBox 10"/>
          <p:cNvSpPr txBox="1"/>
          <p:nvPr/>
        </p:nvSpPr>
        <p:spPr>
          <a:xfrm>
            <a:off x="1957943" y="1090239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门户价值</a:t>
            </a:r>
          </a:p>
        </p:txBody>
      </p:sp>
      <p:sp>
        <p:nvSpPr>
          <p:cNvPr id="5" name="右箭头 11"/>
          <p:cNvSpPr/>
          <p:nvPr/>
        </p:nvSpPr>
        <p:spPr>
          <a:xfrm>
            <a:off x="3857996" y="3322984"/>
            <a:ext cx="727035" cy="648072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endParaRPr lang="zh-CN" altLang="en-US" sz="1000" ker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12"/>
          <p:cNvSpPr txBox="1"/>
          <p:nvPr/>
        </p:nvSpPr>
        <p:spPr>
          <a:xfrm>
            <a:off x="6045388" y="1090239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渠道需求</a:t>
            </a:r>
          </a:p>
        </p:txBody>
      </p:sp>
      <p:sp>
        <p:nvSpPr>
          <p:cNvPr id="7" name="圆角矩形 13"/>
          <p:cNvSpPr/>
          <p:nvPr/>
        </p:nvSpPr>
        <p:spPr>
          <a:xfrm>
            <a:off x="1273961" y="1660252"/>
            <a:ext cx="2448272" cy="685800"/>
          </a:xfrm>
          <a:prstGeom prst="roundRect">
            <a:avLst/>
          </a:prstGeom>
          <a:solidFill>
            <a:schemeClr val="accent4">
              <a:lumMod val="5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200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构建与客户紧密协同的业务平台</a:t>
            </a:r>
          </a:p>
        </p:txBody>
      </p:sp>
      <p:sp>
        <p:nvSpPr>
          <p:cNvPr id="8" name="圆角矩形 14"/>
          <p:cNvSpPr/>
          <p:nvPr/>
        </p:nvSpPr>
        <p:spPr>
          <a:xfrm>
            <a:off x="1273961" y="3400648"/>
            <a:ext cx="2448272" cy="685800"/>
          </a:xfrm>
          <a:prstGeom prst="roundRect">
            <a:avLst/>
          </a:prstGeom>
          <a:solidFill>
            <a:schemeClr val="accent4">
              <a:lumMod val="5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200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方便的客户要货</a:t>
            </a:r>
            <a:r>
              <a:rPr lang="en-US" altLang="zh-CN" sz="1200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200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补货</a:t>
            </a:r>
            <a:r>
              <a:rPr lang="en-US" altLang="zh-CN" sz="1200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200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支付，提升交易效率，加速回款</a:t>
            </a:r>
            <a:endParaRPr lang="en-US" altLang="zh-CN" sz="1200" kern="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圆角矩形 15"/>
          <p:cNvSpPr/>
          <p:nvPr/>
        </p:nvSpPr>
        <p:spPr>
          <a:xfrm>
            <a:off x="1273961" y="2530450"/>
            <a:ext cx="2448272" cy="685800"/>
          </a:xfrm>
          <a:prstGeom prst="roundRect">
            <a:avLst/>
          </a:prstGeom>
          <a:solidFill>
            <a:schemeClr val="accent4">
              <a:lumMod val="5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200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营销政策统一发布、执行过程对客户透明</a:t>
            </a:r>
          </a:p>
        </p:txBody>
      </p:sp>
      <p:graphicFrame>
        <p:nvGraphicFramePr>
          <p:cNvPr id="10" name="图示 9"/>
          <p:cNvGraphicFramePr/>
          <p:nvPr/>
        </p:nvGraphicFramePr>
        <p:xfrm>
          <a:off x="4295800" y="1676400"/>
          <a:ext cx="4464496" cy="41288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圆角矩形 17"/>
          <p:cNvSpPr/>
          <p:nvPr/>
        </p:nvSpPr>
        <p:spPr>
          <a:xfrm>
            <a:off x="1273961" y="4270846"/>
            <a:ext cx="2448272" cy="648072"/>
          </a:xfrm>
          <a:prstGeom prst="roundRect">
            <a:avLst/>
          </a:prstGeom>
          <a:solidFill>
            <a:schemeClr val="accent4">
              <a:lumMod val="5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200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灵活的营销方式，提升客单</a:t>
            </a:r>
            <a:endParaRPr lang="en-US" altLang="zh-CN" sz="1200" kern="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圆角矩形 18"/>
          <p:cNvSpPr/>
          <p:nvPr/>
        </p:nvSpPr>
        <p:spPr>
          <a:xfrm>
            <a:off x="1273961" y="5103316"/>
            <a:ext cx="2448272" cy="576064"/>
          </a:xfrm>
          <a:prstGeom prst="roundRect">
            <a:avLst/>
          </a:prstGeom>
          <a:solidFill>
            <a:schemeClr val="accent4">
              <a:lumMod val="5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200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物流执行跟踪，客户对账清晰</a:t>
            </a:r>
            <a:endParaRPr lang="en-US" altLang="zh-CN" sz="1200" kern="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右箭头 19"/>
          <p:cNvSpPr/>
          <p:nvPr/>
        </p:nvSpPr>
        <p:spPr>
          <a:xfrm>
            <a:off x="8908869" y="3356992"/>
            <a:ext cx="819051" cy="648072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endParaRPr lang="zh-CN" altLang="en-US" sz="1000" ker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TextBox 20"/>
          <p:cNvSpPr txBox="1"/>
          <p:nvPr/>
        </p:nvSpPr>
        <p:spPr>
          <a:xfrm>
            <a:off x="9772051" y="1090239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客户体验</a:t>
            </a:r>
            <a:endParaRPr lang="en-US" altLang="zh-CN" b="1" kern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圆角矩形 21"/>
          <p:cNvSpPr/>
          <p:nvPr/>
        </p:nvSpPr>
        <p:spPr>
          <a:xfrm>
            <a:off x="9907431" y="2700928"/>
            <a:ext cx="972616" cy="829816"/>
          </a:xfrm>
          <a:prstGeom prst="roundRect">
            <a:avLst/>
          </a:prstGeom>
          <a:solidFill>
            <a:schemeClr val="accent4">
              <a:lumMod val="7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浏览</a:t>
            </a:r>
            <a:endParaRPr lang="en-US" altLang="zh-CN" sz="1400" kern="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体验</a:t>
            </a:r>
            <a:endParaRPr lang="en-US" altLang="zh-CN" sz="1400" kern="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圆角矩形 22"/>
          <p:cNvSpPr/>
          <p:nvPr/>
        </p:nvSpPr>
        <p:spPr>
          <a:xfrm>
            <a:off x="9907431" y="1813101"/>
            <a:ext cx="972616" cy="829816"/>
          </a:xfrm>
          <a:prstGeom prst="roundRect">
            <a:avLst/>
          </a:prstGeom>
          <a:solidFill>
            <a:schemeClr val="accent4">
              <a:lumMod val="7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信任</a:t>
            </a:r>
            <a:endParaRPr lang="en-US" altLang="zh-CN" sz="1400" kern="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体验</a:t>
            </a:r>
            <a:endParaRPr lang="en-US" altLang="zh-CN" sz="1400" kern="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圆角矩形 23"/>
          <p:cNvSpPr/>
          <p:nvPr/>
        </p:nvSpPr>
        <p:spPr>
          <a:xfrm>
            <a:off x="9907431" y="3588757"/>
            <a:ext cx="972616" cy="784165"/>
          </a:xfrm>
          <a:prstGeom prst="roundRect">
            <a:avLst/>
          </a:prstGeom>
          <a:solidFill>
            <a:schemeClr val="accent4">
              <a:lumMod val="7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交易</a:t>
            </a:r>
            <a:endParaRPr lang="en-US" altLang="zh-CN" sz="1400" kern="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体验</a:t>
            </a:r>
            <a:endParaRPr lang="en-US" altLang="zh-CN" sz="1400" kern="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圆角矩形 24"/>
          <p:cNvSpPr/>
          <p:nvPr/>
        </p:nvSpPr>
        <p:spPr>
          <a:xfrm>
            <a:off x="9907431" y="4430932"/>
            <a:ext cx="972616" cy="697036"/>
          </a:xfrm>
          <a:prstGeom prst="roundRect">
            <a:avLst/>
          </a:prstGeom>
          <a:solidFill>
            <a:schemeClr val="accent4">
              <a:lumMod val="7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配送</a:t>
            </a:r>
            <a:endParaRPr lang="en-US" altLang="zh-CN" sz="1400" kern="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体验</a:t>
            </a:r>
            <a:endParaRPr lang="en-US" altLang="zh-CN" sz="1400" kern="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圆角矩形 25"/>
          <p:cNvSpPr/>
          <p:nvPr/>
        </p:nvSpPr>
        <p:spPr>
          <a:xfrm>
            <a:off x="9907431" y="5185978"/>
            <a:ext cx="972616" cy="784165"/>
          </a:xfrm>
          <a:prstGeom prst="roundRect">
            <a:avLst/>
          </a:prstGeom>
          <a:solidFill>
            <a:schemeClr val="accent4">
              <a:lumMod val="7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服务</a:t>
            </a:r>
            <a:endParaRPr lang="en-US" altLang="zh-CN" sz="1400" kern="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体验</a:t>
            </a:r>
            <a:endParaRPr lang="en-US" altLang="zh-CN" sz="1400" kern="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圆角矩形 18"/>
          <p:cNvSpPr/>
          <p:nvPr/>
        </p:nvSpPr>
        <p:spPr>
          <a:xfrm>
            <a:off x="1287805" y="5864336"/>
            <a:ext cx="2448272" cy="576064"/>
          </a:xfrm>
          <a:prstGeom prst="roundRect">
            <a:avLst/>
          </a:prstGeom>
          <a:solidFill>
            <a:schemeClr val="accent4">
              <a:lumMod val="5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200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释放人力，提高效率，减少出错</a:t>
            </a:r>
            <a:endParaRPr lang="en-US" altLang="zh-CN" sz="1200" kern="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2273" y="252393"/>
            <a:ext cx="9216000" cy="460800"/>
          </a:xfrm>
        </p:spPr>
        <p:txBody>
          <a:bodyPr/>
          <a:lstStyle/>
          <a:p>
            <a:r>
              <a:rPr lang="zh-CN" altLang="en-US" dirty="0"/>
              <a:t>订货商城</a:t>
            </a:r>
            <a:r>
              <a:rPr lang="en-US" altLang="zh-CN" dirty="0"/>
              <a:t>-</a:t>
            </a:r>
            <a:r>
              <a:rPr lang="zh-CN" altLang="en-US" dirty="0"/>
              <a:t>企业专属的营销订货平台</a:t>
            </a:r>
          </a:p>
        </p:txBody>
      </p:sp>
      <p:sp>
        <p:nvSpPr>
          <p:cNvPr id="46" name="矩形 45"/>
          <p:cNvSpPr/>
          <p:nvPr/>
        </p:nvSpPr>
        <p:spPr>
          <a:xfrm>
            <a:off x="5870794" y="1009566"/>
            <a:ext cx="5581336" cy="54846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7" name="TextBox 27"/>
          <p:cNvSpPr txBox="1"/>
          <p:nvPr/>
        </p:nvSpPr>
        <p:spPr>
          <a:xfrm>
            <a:off x="6882327" y="1310874"/>
            <a:ext cx="3706755" cy="351444"/>
          </a:xfrm>
          <a:prstGeom prst="roundRect">
            <a:avLst/>
          </a:prstGeom>
          <a:solidFill>
            <a:srgbClr val="E8121A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35" b="0" i="0" u="none" strike="noStrike" kern="1200" cap="none" spc="0" normalizeH="0" baseline="0" noProof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与</a:t>
            </a:r>
            <a:r>
              <a:rPr kumimoji="0" lang="en-US" altLang="zh-CN" sz="1335" b="0" i="0" u="none" strike="noStrike" kern="1200" cap="none" spc="0" normalizeH="0" baseline="0" noProof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T+</a:t>
            </a:r>
            <a:r>
              <a:rPr lang="en-US" altLang="zh-CN" sz="1335" noProof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cloud</a:t>
            </a:r>
            <a:r>
              <a:rPr kumimoji="0" lang="zh-CN" altLang="en-US" sz="1335" b="0" i="0" u="none" strike="noStrike" kern="1200" cap="none" spc="0" normalizeH="0" baseline="0" noProof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无缝衔接</a:t>
            </a:r>
          </a:p>
        </p:txBody>
      </p:sp>
      <p:sp>
        <p:nvSpPr>
          <p:cNvPr id="48" name="Oval 28"/>
          <p:cNvSpPr/>
          <p:nvPr/>
        </p:nvSpPr>
        <p:spPr>
          <a:xfrm>
            <a:off x="6090418" y="1342702"/>
            <a:ext cx="712043" cy="679162"/>
          </a:xfrm>
          <a:prstGeom prst="ellipse">
            <a:avLst/>
          </a:prstGeom>
          <a:solidFill>
            <a:srgbClr val="E8121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>
            <a:lvl1pPr>
              <a:defRPr>
                <a:solidFill>
                  <a:sysClr val="windowText" lastClr="000000"/>
                </a:solidFill>
                <a:latin typeface="Calibri" panose="020F0502020204030204" charset="0"/>
              </a:defRPr>
            </a:lvl1pPr>
            <a:lvl2pPr marL="742950" indent="-285750">
              <a:defRPr>
                <a:solidFill>
                  <a:sysClr val="windowText" lastClr="000000"/>
                </a:solidFill>
                <a:latin typeface="Calibri" panose="020F0502020204030204" charset="0"/>
              </a:defRPr>
            </a:lvl2pPr>
            <a:lvl3pPr marL="1143000" indent="-228600">
              <a:defRPr>
                <a:solidFill>
                  <a:sysClr val="windowText" lastClr="000000"/>
                </a:solidFill>
                <a:latin typeface="Calibri" panose="020F0502020204030204" charset="0"/>
              </a:defRPr>
            </a:lvl3pPr>
            <a:lvl4pPr marL="1600200" indent="-228600">
              <a:defRPr>
                <a:solidFill>
                  <a:sysClr val="windowText" lastClr="000000"/>
                </a:solidFill>
                <a:latin typeface="Calibri" panose="020F0502020204030204" charset="0"/>
              </a:defRPr>
            </a:lvl4pPr>
            <a:lvl5pPr marL="2057400" indent="-228600">
              <a:defRPr>
                <a:solidFill>
                  <a:sysClr val="windowText" lastClr="000000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zh-CN" sz="1865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50" name="Rectangle 17"/>
          <p:cNvSpPr/>
          <p:nvPr/>
        </p:nvSpPr>
        <p:spPr>
          <a:xfrm>
            <a:off x="6810679" y="1593721"/>
            <a:ext cx="4349251" cy="2280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zh-CN" altLang="en-US" sz="1200" dirty="0">
                <a:latin typeface="微软雅黑 Light" panose="020B0502040204020203" charset="-122"/>
                <a:ea typeface="微软雅黑 Light" panose="020B0502040204020203" charset="-122"/>
              </a:rPr>
              <a:t>基础档案及库存实时同步</a:t>
            </a:r>
            <a:endParaRPr lang="en-US" altLang="zh-CN" sz="1200" dirty="0">
              <a:latin typeface="微软雅黑 Light" panose="020B0502040204020203" charset="-122"/>
              <a:ea typeface="微软雅黑 Light" panose="020B0502040204020203" charset="-122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zh-CN" altLang="en-US" sz="1200" dirty="0">
                <a:latin typeface="微软雅黑 Light" panose="020B0502040204020203" charset="-122"/>
                <a:ea typeface="微软雅黑 Light" panose="020B0502040204020203" charset="-122"/>
              </a:rPr>
              <a:t>商城订单实时传递，自动生成销售订单</a:t>
            </a:r>
            <a:endParaRPr lang="en-US" altLang="zh-CN" sz="1200" dirty="0">
              <a:latin typeface="微软雅黑 Light" panose="020B0502040204020203" charset="-122"/>
              <a:ea typeface="微软雅黑 Light" panose="020B0502040204020203" charset="-122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zh-CN" altLang="en-US" sz="1200" dirty="0">
                <a:latin typeface="微软雅黑 Light" panose="020B0502040204020203" charset="-122"/>
                <a:ea typeface="微软雅黑 Light" panose="020B0502040204020203" charset="-122"/>
              </a:rPr>
              <a:t>在线支付，同步形成收款单据，实时核销，实时在线对账</a:t>
            </a:r>
            <a:endParaRPr lang="en-US" altLang="zh-CN" sz="1200" dirty="0">
              <a:latin typeface="微软雅黑 Light" panose="020B0502040204020203" charset="-122"/>
              <a:ea typeface="微软雅黑 Light" panose="020B0502040204020203" charset="-122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altLang="zh-CN" sz="1200" dirty="0">
                <a:latin typeface="微软雅黑 Light" panose="020B0502040204020203" charset="-122"/>
                <a:ea typeface="微软雅黑 Light" panose="020B0502040204020203" charset="-122"/>
              </a:rPr>
              <a:t>T+</a:t>
            </a:r>
            <a:r>
              <a:rPr lang="zh-CN" altLang="en-US" sz="1200" dirty="0">
                <a:latin typeface="微软雅黑 Light" panose="020B0502040204020203" charset="-122"/>
                <a:ea typeface="微软雅黑 Light" panose="020B0502040204020203" charset="-122"/>
              </a:rPr>
              <a:t>发货后，订货商城实时追踪物流及配送进度</a:t>
            </a:r>
            <a:endParaRPr lang="en-US" altLang="zh-CN" sz="1200" dirty="0">
              <a:latin typeface="微软雅黑 Light" panose="020B0502040204020203" charset="-122"/>
              <a:ea typeface="微软雅黑 Light" panose="020B0502040204020203" charset="-122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lang="en-US" altLang="zh-CN" sz="1200" dirty="0">
              <a:latin typeface="+mj-ea"/>
              <a:ea typeface="+mj-ea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lang="en-US" altLang="zh-CN" sz="1200" dirty="0">
              <a:latin typeface="+mj-ea"/>
              <a:ea typeface="+mj-ea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lang="en-US" altLang="zh-CN" sz="1200" dirty="0">
              <a:latin typeface="+mj-ea"/>
              <a:ea typeface="+mj-ea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lang="en-US" altLang="zh-CN" sz="1200" dirty="0">
              <a:latin typeface="+mj-ea"/>
              <a:ea typeface="+mj-ea"/>
            </a:endParaRPr>
          </a:p>
        </p:txBody>
      </p:sp>
      <p:sp>
        <p:nvSpPr>
          <p:cNvPr id="51" name="Rectangle 11"/>
          <p:cNvSpPr/>
          <p:nvPr/>
        </p:nvSpPr>
        <p:spPr>
          <a:xfrm>
            <a:off x="6829768" y="3104674"/>
            <a:ext cx="4036832" cy="11689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1200" noProof="1">
                <a:latin typeface="微软雅黑 Light" panose="020B0502040204020203" charset="-122"/>
                <a:ea typeface="微软雅黑 Light" panose="020B0502040204020203" charset="-122"/>
                <a:sym typeface="Arial" panose="020B0604020202020204" pitchFamily="34" charset="0"/>
              </a:rPr>
              <a:t>个性化、行业化装修</a:t>
            </a:r>
            <a:endParaRPr lang="en-US" altLang="zh-CN" sz="1200" noProof="1">
              <a:latin typeface="微软雅黑 Light" panose="020B0502040204020203" charset="-122"/>
              <a:ea typeface="微软雅黑 Light" panose="020B0502040204020203" charset="-122"/>
              <a:sym typeface="Arial" panose="020B0604020202020204" pitchFamily="34" charset="0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1200" noProof="1">
                <a:latin typeface="微软雅黑 Light" panose="020B0502040204020203" charset="-122"/>
                <a:ea typeface="微软雅黑 Light" panose="020B0502040204020203" charset="-122"/>
                <a:sym typeface="Arial" panose="020B0604020202020204" pitchFamily="34" charset="0"/>
              </a:rPr>
              <a:t>支持图文、视频等产品介绍以及直播带货营销</a:t>
            </a:r>
            <a:endParaRPr lang="en-US" altLang="zh-CN" sz="1200" noProof="1">
              <a:latin typeface="微软雅黑 Light" panose="020B0502040204020203" charset="-122"/>
              <a:ea typeface="微软雅黑 Light" panose="020B0502040204020203" charset="-122"/>
              <a:sym typeface="Arial" panose="020B0604020202020204" pitchFamily="34" charset="0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1200" noProof="1">
                <a:latin typeface="微软雅黑 Light" panose="020B0502040204020203" charset="-122"/>
                <a:ea typeface="微软雅黑 Light" panose="020B0502040204020203" charset="-122"/>
                <a:sym typeface="Arial" panose="020B0604020202020204" pitchFamily="34" charset="0"/>
              </a:rPr>
              <a:t>丰富的促销活动及券、积分等运营方式</a:t>
            </a:r>
            <a:endParaRPr lang="en-US" altLang="zh-CN" sz="1200" noProof="1">
              <a:latin typeface="微软雅黑 Light" panose="020B0502040204020203" charset="-122"/>
              <a:ea typeface="微软雅黑 Light" panose="020B0502040204020203" charset="-122"/>
              <a:sym typeface="Arial" panose="020B0604020202020204" pitchFamily="34" charset="0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1200" noProof="1">
                <a:latin typeface="微软雅黑 Light" panose="020B0502040204020203" charset="-122"/>
                <a:ea typeface="微软雅黑 Light" panose="020B0502040204020203" charset="-122"/>
                <a:sym typeface="Arial" panose="020B0604020202020204" pitchFamily="34" charset="0"/>
              </a:rPr>
              <a:t>客户购买力分析，同比分析，互动分析，商品推广分析</a:t>
            </a:r>
            <a:endParaRPr lang="en-US" altLang="zh-CN" sz="1200" noProof="1">
              <a:latin typeface="微软雅黑 Light" panose="020B0502040204020203" charset="-122"/>
              <a:ea typeface="微软雅黑 Light" panose="020B0502040204020203" charset="-122"/>
              <a:sym typeface="Arial" panose="020B0604020202020204" pitchFamily="34" charset="0"/>
            </a:endParaRPr>
          </a:p>
        </p:txBody>
      </p:sp>
      <p:sp>
        <p:nvSpPr>
          <p:cNvPr id="52" name="TextBox 14"/>
          <p:cNvSpPr txBox="1"/>
          <p:nvPr/>
        </p:nvSpPr>
        <p:spPr>
          <a:xfrm>
            <a:off x="6882327" y="2806873"/>
            <a:ext cx="3707671" cy="351444"/>
          </a:xfrm>
          <a:prstGeom prst="roundRect">
            <a:avLst/>
          </a:prstGeom>
          <a:solidFill>
            <a:srgbClr val="E8121A"/>
          </a:solidFill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1335" noProof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丰富的运营方法</a:t>
            </a:r>
          </a:p>
        </p:txBody>
      </p:sp>
      <p:sp>
        <p:nvSpPr>
          <p:cNvPr id="53" name="Oval 15"/>
          <p:cNvSpPr/>
          <p:nvPr/>
        </p:nvSpPr>
        <p:spPr>
          <a:xfrm>
            <a:off x="6109331" y="2765009"/>
            <a:ext cx="712219" cy="679330"/>
          </a:xfrm>
          <a:prstGeom prst="ellipse">
            <a:avLst/>
          </a:prstGeom>
          <a:solidFill>
            <a:srgbClr val="E8121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>
            <a:lvl1pPr>
              <a:defRPr>
                <a:solidFill>
                  <a:sysClr val="windowText" lastClr="000000"/>
                </a:solidFill>
                <a:latin typeface="Calibri" panose="020F0502020204030204" charset="0"/>
              </a:defRPr>
            </a:lvl1pPr>
            <a:lvl2pPr marL="742950" indent="-285750">
              <a:defRPr>
                <a:solidFill>
                  <a:sysClr val="windowText" lastClr="000000"/>
                </a:solidFill>
                <a:latin typeface="Calibri" panose="020F0502020204030204" charset="0"/>
              </a:defRPr>
            </a:lvl2pPr>
            <a:lvl3pPr marL="1143000" indent="-228600">
              <a:defRPr>
                <a:solidFill>
                  <a:sysClr val="windowText" lastClr="000000"/>
                </a:solidFill>
                <a:latin typeface="Calibri" panose="020F0502020204030204" charset="0"/>
              </a:defRPr>
            </a:lvl3pPr>
            <a:lvl4pPr marL="1600200" indent="-228600">
              <a:defRPr>
                <a:solidFill>
                  <a:sysClr val="windowText" lastClr="000000"/>
                </a:solidFill>
                <a:latin typeface="Calibri" panose="020F0502020204030204" charset="0"/>
              </a:defRPr>
            </a:lvl4pPr>
            <a:lvl5pPr marL="2057400" indent="-228600">
              <a:defRPr>
                <a:solidFill>
                  <a:sysClr val="windowText" lastClr="000000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charset="0"/>
              </a:defRPr>
            </a:lvl9pPr>
          </a:lstStyle>
          <a:p>
            <a:pPr algn="ctr" eaLnBrk="1" hangingPunct="1">
              <a:lnSpc>
                <a:spcPct val="120000"/>
              </a:lnSpc>
              <a:defRPr/>
            </a:pPr>
            <a:endParaRPr lang="zh-CN" altLang="zh-CN" sz="1865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54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3801" y="2941097"/>
            <a:ext cx="310877" cy="282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TextBox 18"/>
          <p:cNvSpPr txBox="1"/>
          <p:nvPr/>
        </p:nvSpPr>
        <p:spPr>
          <a:xfrm>
            <a:off x="6902156" y="4350496"/>
            <a:ext cx="3707671" cy="351444"/>
          </a:xfrm>
          <a:prstGeom prst="roundRect">
            <a:avLst/>
          </a:prstGeom>
          <a:solidFill>
            <a:srgbClr val="E8121A"/>
          </a:solidFill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133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强大的基础后台</a:t>
            </a:r>
          </a:p>
        </p:txBody>
      </p:sp>
      <p:sp>
        <p:nvSpPr>
          <p:cNvPr id="57" name="Oval 24"/>
          <p:cNvSpPr/>
          <p:nvPr/>
        </p:nvSpPr>
        <p:spPr>
          <a:xfrm>
            <a:off x="6109331" y="4339747"/>
            <a:ext cx="712219" cy="679330"/>
          </a:xfrm>
          <a:prstGeom prst="ellipse">
            <a:avLst/>
          </a:prstGeom>
          <a:solidFill>
            <a:srgbClr val="E8121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>
            <a:noAutofit/>
          </a:bodyPr>
          <a:lstStyle>
            <a:lvl1pPr>
              <a:defRPr>
                <a:solidFill>
                  <a:sysClr val="windowText" lastClr="000000"/>
                </a:solidFill>
                <a:latin typeface="Calibri" panose="020F0502020204030204" charset="0"/>
              </a:defRPr>
            </a:lvl1pPr>
            <a:lvl2pPr marL="742950" indent="-285750">
              <a:defRPr>
                <a:solidFill>
                  <a:sysClr val="windowText" lastClr="000000"/>
                </a:solidFill>
                <a:latin typeface="Calibri" panose="020F0502020204030204" charset="0"/>
              </a:defRPr>
            </a:lvl2pPr>
            <a:lvl3pPr marL="1143000" indent="-228600">
              <a:defRPr>
                <a:solidFill>
                  <a:sysClr val="windowText" lastClr="000000"/>
                </a:solidFill>
                <a:latin typeface="Calibri" panose="020F0502020204030204" charset="0"/>
              </a:defRPr>
            </a:lvl3pPr>
            <a:lvl4pPr marL="1600200" indent="-228600">
              <a:defRPr>
                <a:solidFill>
                  <a:sysClr val="windowText" lastClr="000000"/>
                </a:solidFill>
                <a:latin typeface="Calibri" panose="020F0502020204030204" charset="0"/>
              </a:defRPr>
            </a:lvl4pPr>
            <a:lvl5pPr marL="2057400" indent="-228600">
              <a:defRPr>
                <a:solidFill>
                  <a:sysClr val="windowText" lastClr="000000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charset="0"/>
              </a:defRPr>
            </a:lvl9pPr>
          </a:lstStyle>
          <a:p>
            <a:pPr lvl="0" algn="ctr">
              <a:lnSpc>
                <a:spcPct val="120000"/>
              </a:lnSpc>
              <a:defRPr/>
            </a:pPr>
            <a:endParaRPr lang="zh-CN" altLang="zh-CN" sz="1865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7" name="Rectangle 11"/>
          <p:cNvSpPr/>
          <p:nvPr/>
        </p:nvSpPr>
        <p:spPr>
          <a:xfrm>
            <a:off x="6849148" y="4691494"/>
            <a:ext cx="4036832" cy="1722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1200" noProof="1">
                <a:latin typeface="微软雅黑 Light" panose="020B0502040204020203" charset="-122"/>
                <a:ea typeface="微软雅黑 Light" panose="020B0502040204020203" charset="-122"/>
                <a:sym typeface="Arial" panose="020B0604020202020204" pitchFamily="34" charset="0"/>
              </a:rPr>
              <a:t>支持多计量：标准换算与浮动换算</a:t>
            </a:r>
            <a:endParaRPr lang="en-US" altLang="zh-CN" sz="1200" noProof="1">
              <a:latin typeface="微软雅黑 Light" panose="020B0502040204020203" charset="-122"/>
              <a:ea typeface="微软雅黑 Light" panose="020B0502040204020203" charset="-122"/>
              <a:sym typeface="Arial" panose="020B0604020202020204" pitchFamily="34" charset="0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1200" noProof="1">
                <a:latin typeface="微软雅黑 Light" panose="020B0502040204020203" charset="-122"/>
                <a:ea typeface="微软雅黑 Light" panose="020B0502040204020203" charset="-122"/>
                <a:sym typeface="Arial" panose="020B0604020202020204" pitchFamily="34" charset="0"/>
              </a:rPr>
              <a:t>商品限售范围设置</a:t>
            </a:r>
            <a:endParaRPr lang="en-US" altLang="zh-CN" sz="1200" noProof="1">
              <a:latin typeface="微软雅黑 Light" panose="020B0502040204020203" charset="-122"/>
              <a:ea typeface="微软雅黑 Light" panose="020B0502040204020203" charset="-122"/>
              <a:sym typeface="Arial" panose="020B0604020202020204" pitchFamily="34" charset="0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1200" noProof="1">
                <a:latin typeface="微软雅黑 Light" panose="020B0502040204020203" charset="-122"/>
                <a:ea typeface="微软雅黑 Light" panose="020B0502040204020203" charset="-122"/>
                <a:sym typeface="Arial" panose="020B0604020202020204" pitchFamily="34" charset="0"/>
              </a:rPr>
              <a:t>运费管理</a:t>
            </a:r>
            <a:endParaRPr lang="en-US" altLang="zh-CN" sz="1200" noProof="1">
              <a:latin typeface="微软雅黑 Light" panose="020B0502040204020203" charset="-122"/>
              <a:ea typeface="微软雅黑 Light" panose="020B0502040204020203" charset="-122"/>
              <a:sym typeface="Arial" panose="020B0604020202020204" pitchFamily="34" charset="0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1200" noProof="1">
                <a:latin typeface="微软雅黑 Light" panose="020B0502040204020203" charset="-122"/>
                <a:ea typeface="微软雅黑 Light" panose="020B0502040204020203" charset="-122"/>
                <a:sym typeface="Arial" panose="020B0604020202020204" pitchFamily="34" charset="0"/>
              </a:rPr>
              <a:t>可设置开店闭店时间</a:t>
            </a:r>
            <a:endParaRPr lang="en-US" altLang="zh-CN" sz="1200" noProof="1">
              <a:latin typeface="微软雅黑 Light" panose="020B0502040204020203" charset="-122"/>
              <a:ea typeface="微软雅黑 Light" panose="020B0502040204020203" charset="-122"/>
              <a:sym typeface="Arial" panose="020B0604020202020204" pitchFamily="34" charset="0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1200" noProof="1">
                <a:latin typeface="微软雅黑 Light" panose="020B0502040204020203" charset="-122"/>
                <a:ea typeface="微软雅黑 Light" panose="020B0502040204020203" charset="-122"/>
                <a:sym typeface="Arial" panose="020B0604020202020204" pitchFamily="34" charset="0"/>
              </a:rPr>
              <a:t>扫码快速下单</a:t>
            </a:r>
            <a:endParaRPr lang="en-US" altLang="zh-CN" sz="1200" noProof="1">
              <a:latin typeface="微软雅黑 Light" panose="020B0502040204020203" charset="-122"/>
              <a:ea typeface="微软雅黑 Light" panose="020B0502040204020203" charset="-122"/>
              <a:sym typeface="Arial" panose="020B0604020202020204" pitchFamily="34" charset="0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1200" noProof="1">
                <a:latin typeface="微软雅黑 Light" panose="020B0502040204020203" charset="-122"/>
                <a:ea typeface="微软雅黑 Light" panose="020B0502040204020203" charset="-122"/>
                <a:sym typeface="Arial" panose="020B0604020202020204" pitchFamily="34" charset="0"/>
              </a:rPr>
              <a:t>公众号、小程序快速下单</a:t>
            </a:r>
            <a:endParaRPr lang="en-US" altLang="zh-CN" sz="1200" noProof="1">
              <a:latin typeface="微软雅黑 Light" panose="020B0502040204020203" charset="-122"/>
              <a:ea typeface="微软雅黑 Light" panose="020B0502040204020203" charset="-122"/>
              <a:sym typeface="Arial" panose="020B0604020202020204" pitchFamily="34" charset="0"/>
            </a:endParaRPr>
          </a:p>
        </p:txBody>
      </p:sp>
      <p:pic>
        <p:nvPicPr>
          <p:cNvPr id="69" name="图形 68" descr="因果 纯色填充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39831" y="1448880"/>
            <a:ext cx="437530" cy="442557"/>
          </a:xfrm>
          <a:prstGeom prst="rect">
            <a:avLst/>
          </a:prstGeom>
        </p:spPr>
      </p:pic>
      <p:pic>
        <p:nvPicPr>
          <p:cNvPr id="73" name="图形 72" descr="博客 纯色填充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236622" y="4473340"/>
            <a:ext cx="457200" cy="457200"/>
          </a:xfrm>
          <a:prstGeom prst="rect">
            <a:avLst/>
          </a:prstGeom>
        </p:spPr>
      </p:pic>
      <p:pic>
        <p:nvPicPr>
          <p:cNvPr id="3" name="图片 2" descr="图形用户界面, 应用程序, 电子邮件&#10;&#10;描述已自动生成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710" y="3932843"/>
            <a:ext cx="5219947" cy="2561363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538710" y="1009565"/>
            <a:ext cx="5219947" cy="284347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pic>
        <p:nvPicPr>
          <p:cNvPr id="14" name="图片 13" descr="日程表&#10;&#10;描述已自动生成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902" y="1089369"/>
            <a:ext cx="1486660" cy="2667509"/>
          </a:xfrm>
          <a:prstGeom prst="rect">
            <a:avLst/>
          </a:prstGeom>
          <a:ln>
            <a:solidFill>
              <a:srgbClr val="FF0000"/>
            </a:solidFill>
          </a:ln>
          <a:effectLst>
            <a:softEdge rad="0"/>
          </a:effectLst>
          <a:scene3d>
            <a:camera prst="perspectiveFront"/>
            <a:lightRig rig="threePt" dir="t"/>
          </a:scene3d>
        </p:spPr>
      </p:pic>
      <p:pic>
        <p:nvPicPr>
          <p:cNvPr id="15" name="图片 14" descr="图形用户界面, 文本, 应用程序&#10;&#10;描述已自动生成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3782" y="1089370"/>
            <a:ext cx="1409349" cy="267877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6" name="图片 15" descr="图形用户界面, 应用程序&#10;&#10;描述已自动生成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3183" y="1107994"/>
            <a:ext cx="1545299" cy="2660146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4070" y="266652"/>
            <a:ext cx="9216000" cy="460800"/>
          </a:xfrm>
        </p:spPr>
        <p:txBody>
          <a:bodyPr/>
          <a:lstStyle/>
          <a:p>
            <a:r>
              <a:rPr lang="zh-CN" altLang="en-US" dirty="0"/>
              <a:t>快消品经销商到一定阶段，仓储配送效率成为增长瓶颈</a:t>
            </a:r>
          </a:p>
        </p:txBody>
      </p:sp>
      <p:sp>
        <p:nvSpPr>
          <p:cNvPr id="3" name="文本框 2"/>
          <p:cNvSpPr txBox="1"/>
          <p:nvPr/>
        </p:nvSpPr>
        <p:spPr>
          <a:xfrm flipH="1">
            <a:off x="652337" y="1055511"/>
            <a:ext cx="4929051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65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经销商发展过程中，业务模式逐步拓宽，</a:t>
            </a:r>
            <a:endParaRPr lang="en-US" altLang="zh-CN" sz="1865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865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SUK</a:t>
            </a:r>
            <a:r>
              <a:rPr lang="zh-CN" altLang="en-US" sz="1865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不断增多：</a:t>
            </a:r>
          </a:p>
        </p:txBody>
      </p:sp>
      <p:sp>
        <p:nvSpPr>
          <p:cNvPr id="4" name="textbox 1863"/>
          <p:cNvSpPr/>
          <p:nvPr/>
        </p:nvSpPr>
        <p:spPr>
          <a:xfrm>
            <a:off x="668122" y="2113105"/>
            <a:ext cx="784225" cy="264636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vert="horz" wrap="square" lIns="0" tIns="0" rIns="0" bIns="0"/>
          <a:lstStyle/>
          <a:p>
            <a:pPr algn="ctr" rtl="0" eaLnBrk="0">
              <a:lnSpc>
                <a:spcPct val="113000"/>
              </a:lnSpc>
            </a:pPr>
            <a:r>
              <a:rPr lang="zh-CN" altLang="en-US" sz="1050" spc="-11" dirty="0">
                <a:solidFill>
                  <a:srgbClr val="FFFFFF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商超渠道</a:t>
            </a:r>
            <a:endParaRPr lang="en-US" altLang="en-US" sz="1050" dirty="0"/>
          </a:p>
        </p:txBody>
      </p:sp>
      <p:sp>
        <p:nvSpPr>
          <p:cNvPr id="5" name="path"/>
          <p:cNvSpPr/>
          <p:nvPr/>
        </p:nvSpPr>
        <p:spPr>
          <a:xfrm>
            <a:off x="875481" y="1822524"/>
            <a:ext cx="369505" cy="271388"/>
          </a:xfrm>
          <a:custGeom>
            <a:avLst/>
            <a:gdLst/>
            <a:ahLst/>
            <a:cxnLst/>
            <a:rect l="0" t="0" r="0" b="0"/>
            <a:pathLst>
              <a:path w="436" h="320">
                <a:moveTo>
                  <a:pt x="397" y="51"/>
                </a:moveTo>
                <a:lnTo>
                  <a:pt x="37" y="51"/>
                </a:lnTo>
                <a:lnTo>
                  <a:pt x="0" y="132"/>
                </a:lnTo>
                <a:cubicBezTo>
                  <a:pt x="0" y="157"/>
                  <a:pt x="24" y="177"/>
                  <a:pt x="54" y="177"/>
                </a:cubicBezTo>
                <a:cubicBezTo>
                  <a:pt x="84" y="177"/>
                  <a:pt x="109" y="157"/>
                  <a:pt x="109" y="132"/>
                </a:cubicBezTo>
                <a:cubicBezTo>
                  <a:pt x="109" y="157"/>
                  <a:pt x="133" y="177"/>
                  <a:pt x="163" y="177"/>
                </a:cubicBezTo>
                <a:cubicBezTo>
                  <a:pt x="193" y="177"/>
                  <a:pt x="218" y="157"/>
                  <a:pt x="218" y="132"/>
                </a:cubicBezTo>
                <a:cubicBezTo>
                  <a:pt x="218" y="157"/>
                  <a:pt x="242" y="177"/>
                  <a:pt x="272" y="177"/>
                </a:cubicBezTo>
                <a:cubicBezTo>
                  <a:pt x="302" y="177"/>
                  <a:pt x="326" y="157"/>
                  <a:pt x="326" y="132"/>
                </a:cubicBezTo>
                <a:cubicBezTo>
                  <a:pt x="326" y="157"/>
                  <a:pt x="351" y="177"/>
                  <a:pt x="381" y="177"/>
                </a:cubicBezTo>
                <a:cubicBezTo>
                  <a:pt x="411" y="177"/>
                  <a:pt x="436" y="157"/>
                  <a:pt x="436" y="132"/>
                </a:cubicBezTo>
                <a:lnTo>
                  <a:pt x="397" y="51"/>
                </a:lnTo>
                <a:close/>
                <a:moveTo>
                  <a:pt x="367" y="191"/>
                </a:moveTo>
                <a:lnTo>
                  <a:pt x="367" y="294"/>
                </a:lnTo>
                <a:lnTo>
                  <a:pt x="68" y="294"/>
                </a:lnTo>
                <a:lnTo>
                  <a:pt x="68" y="191"/>
                </a:lnTo>
                <a:lnTo>
                  <a:pt x="37" y="191"/>
                </a:lnTo>
                <a:lnTo>
                  <a:pt x="37" y="299"/>
                </a:lnTo>
                <a:cubicBezTo>
                  <a:pt x="37" y="309"/>
                  <a:pt x="49" y="320"/>
                  <a:pt x="61" y="320"/>
                </a:cubicBezTo>
                <a:lnTo>
                  <a:pt x="374" y="320"/>
                </a:lnTo>
                <a:cubicBezTo>
                  <a:pt x="385" y="320"/>
                  <a:pt x="398" y="309"/>
                  <a:pt x="398" y="299"/>
                </a:cubicBezTo>
                <a:lnTo>
                  <a:pt x="398" y="191"/>
                </a:lnTo>
                <a:lnTo>
                  <a:pt x="367" y="191"/>
                </a:lnTo>
                <a:close/>
                <a:moveTo>
                  <a:pt x="62" y="31"/>
                </a:moveTo>
                <a:lnTo>
                  <a:pt x="374" y="31"/>
                </a:lnTo>
                <a:cubicBezTo>
                  <a:pt x="384" y="31"/>
                  <a:pt x="392" y="24"/>
                  <a:pt x="392" y="15"/>
                </a:cubicBezTo>
                <a:cubicBezTo>
                  <a:pt x="392" y="6"/>
                  <a:pt x="384" y="0"/>
                  <a:pt x="374" y="0"/>
                </a:cubicBezTo>
                <a:lnTo>
                  <a:pt x="62" y="0"/>
                </a:lnTo>
                <a:cubicBezTo>
                  <a:pt x="51" y="0"/>
                  <a:pt x="43" y="6"/>
                  <a:pt x="43" y="15"/>
                </a:cubicBezTo>
                <a:cubicBezTo>
                  <a:pt x="43" y="24"/>
                  <a:pt x="51" y="31"/>
                  <a:pt x="62" y="31"/>
                </a:cubicBezTo>
              </a:path>
            </a:pathLst>
          </a:custGeom>
          <a:solidFill>
            <a:schemeClr val="accent3">
              <a:lumMod val="50000"/>
            </a:scheme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 sz="1050"/>
          </a:p>
        </p:txBody>
      </p:sp>
      <p:pic>
        <p:nvPicPr>
          <p:cNvPr id="6" name="图形 5" descr="便携式计算机 纯色填充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09407" y="1741864"/>
            <a:ext cx="451323" cy="451323"/>
          </a:xfrm>
          <a:prstGeom prst="rect">
            <a:avLst/>
          </a:prstGeom>
        </p:spPr>
      </p:pic>
      <p:sp>
        <p:nvSpPr>
          <p:cNvPr id="7" name="textbox 1863"/>
          <p:cNvSpPr/>
          <p:nvPr/>
        </p:nvSpPr>
        <p:spPr>
          <a:xfrm>
            <a:off x="1646894" y="2118573"/>
            <a:ext cx="779653" cy="275961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vert="horz" wrap="square" lIns="0" tIns="0" rIns="0" bIns="0"/>
          <a:lstStyle/>
          <a:p>
            <a:pPr algn="ctr" rtl="0" eaLnBrk="0">
              <a:lnSpc>
                <a:spcPct val="113000"/>
              </a:lnSpc>
            </a:pPr>
            <a:r>
              <a:rPr lang="zh-CN" altLang="en-US" sz="1050" spc="-11" dirty="0">
                <a:solidFill>
                  <a:srgbClr val="FFFFFF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电商渠道</a:t>
            </a:r>
            <a:endParaRPr lang="en-US" altLang="en-US" sz="1050" dirty="0"/>
          </a:p>
        </p:txBody>
      </p:sp>
      <p:pic>
        <p:nvPicPr>
          <p:cNvPr id="8" name="图形 7" descr="工厂 纯色填充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83832" y="1711628"/>
            <a:ext cx="466064" cy="466064"/>
          </a:xfrm>
          <a:prstGeom prst="rect">
            <a:avLst/>
          </a:prstGeom>
        </p:spPr>
      </p:pic>
      <p:sp>
        <p:nvSpPr>
          <p:cNvPr id="9" name="textbox 1863"/>
          <p:cNvSpPr/>
          <p:nvPr/>
        </p:nvSpPr>
        <p:spPr>
          <a:xfrm>
            <a:off x="2670537" y="2129783"/>
            <a:ext cx="784225" cy="264751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vert="horz" wrap="square" lIns="0" tIns="0" rIns="0" bIns="0"/>
          <a:lstStyle/>
          <a:p>
            <a:pPr algn="ctr" rtl="0" eaLnBrk="0">
              <a:lnSpc>
                <a:spcPct val="113000"/>
              </a:lnSpc>
            </a:pPr>
            <a:r>
              <a:rPr lang="zh-CN" altLang="en-US" sz="1050" spc="-11" dirty="0">
                <a:solidFill>
                  <a:srgbClr val="FFFFFF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特通渠道</a:t>
            </a:r>
            <a:endParaRPr lang="en-US" altLang="en-US" sz="1050" dirty="0"/>
          </a:p>
        </p:txBody>
      </p:sp>
      <p:pic>
        <p:nvPicPr>
          <p:cNvPr id="10" name="图形 9" descr="建筑 纯色填充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75143" y="1711629"/>
            <a:ext cx="466063" cy="466063"/>
          </a:xfrm>
          <a:prstGeom prst="rect">
            <a:avLst/>
          </a:prstGeom>
        </p:spPr>
      </p:pic>
      <p:sp>
        <p:nvSpPr>
          <p:cNvPr id="11" name="textbox 1863"/>
          <p:cNvSpPr/>
          <p:nvPr/>
        </p:nvSpPr>
        <p:spPr>
          <a:xfrm>
            <a:off x="3650835" y="2129784"/>
            <a:ext cx="784225" cy="273403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vert="horz" wrap="square" lIns="0" tIns="0" rIns="0" bIns="0"/>
          <a:lstStyle/>
          <a:p>
            <a:pPr algn="ctr" rtl="0" eaLnBrk="0">
              <a:lnSpc>
                <a:spcPct val="113000"/>
              </a:lnSpc>
            </a:pPr>
            <a:r>
              <a:rPr lang="zh-CN" altLang="en-US" sz="1050" spc="-11" dirty="0">
                <a:solidFill>
                  <a:srgbClr val="FFFFFF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餐饮渠道</a:t>
            </a:r>
            <a:endParaRPr lang="en-US" altLang="en-US" sz="1050" dirty="0"/>
          </a:p>
        </p:txBody>
      </p:sp>
      <p:sp>
        <p:nvSpPr>
          <p:cNvPr id="14" name="文本框 13"/>
          <p:cNvSpPr txBox="1"/>
          <p:nvPr/>
        </p:nvSpPr>
        <p:spPr>
          <a:xfrm>
            <a:off x="566332" y="2346106"/>
            <a:ext cx="102249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商超</a:t>
            </a:r>
            <a:endParaRPr lang="en-US" altLang="zh-CN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便利</a:t>
            </a:r>
            <a:endParaRPr lang="en-US" altLang="zh-CN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专营店</a:t>
            </a:r>
            <a:endParaRPr lang="en-US" altLang="zh-CN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菜场</a:t>
            </a:r>
            <a:endParaRPr lang="en-US" altLang="zh-CN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二批</a:t>
            </a:r>
            <a:endParaRPr lang="en-US" altLang="zh-CN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463140" y="2361581"/>
            <a:ext cx="1149327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algn="ctr">
              <a:buFont typeface="Arial" panose="020B0604020202020204" pitchFamily="34" charset="0"/>
              <a:buChar char="•"/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生鲜平台</a:t>
            </a:r>
            <a:endParaRPr lang="en-US" altLang="zh-CN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（供货）</a:t>
            </a:r>
            <a:endParaRPr lang="en-US" altLang="zh-CN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28600" indent="-228600" algn="ctr">
              <a:buFont typeface="Arial" panose="020B0604020202020204" pitchFamily="34" charset="0"/>
              <a:buChar char="•"/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电商平台</a:t>
            </a:r>
            <a:endParaRPr lang="en-US" altLang="zh-CN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（自营）</a:t>
            </a:r>
            <a:endParaRPr lang="en-US" altLang="zh-CN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28600" indent="-228600" algn="ctr">
              <a:buFont typeface="Arial" panose="020B0604020202020204" pitchFamily="34" charset="0"/>
              <a:buChar char="•"/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私域电商</a:t>
            </a:r>
            <a:endParaRPr lang="en-US" altLang="zh-CN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28600" indent="-228600" algn="ctr">
              <a:buFont typeface="Arial" panose="020B0604020202020204" pitchFamily="34" charset="0"/>
              <a:buChar char="•"/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合作团长</a:t>
            </a:r>
            <a:endParaRPr lang="en-US" altLang="zh-CN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lang="en-US" altLang="zh-CN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565797" y="2363185"/>
            <a:ext cx="12738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政府</a:t>
            </a:r>
            <a:endParaRPr lang="en-US" altLang="zh-CN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企业</a:t>
            </a:r>
            <a:endParaRPr lang="en-US" altLang="zh-CN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院校</a:t>
            </a:r>
            <a:endParaRPr lang="en-US" altLang="zh-CN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28600" indent="-228600">
              <a:buFont typeface="Arial" panose="020B0604020202020204" pitchFamily="34" charset="0"/>
              <a:buChar char="•"/>
            </a:pPr>
            <a:endParaRPr lang="en-US" altLang="zh-CN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8" name="图形 17" descr="商店 纯色填充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789373" y="1797356"/>
            <a:ext cx="385151" cy="385151"/>
          </a:xfrm>
          <a:prstGeom prst="rect">
            <a:avLst/>
          </a:prstGeom>
        </p:spPr>
      </p:pic>
      <p:sp>
        <p:nvSpPr>
          <p:cNvPr id="19" name="textbox 1863"/>
          <p:cNvSpPr/>
          <p:nvPr/>
        </p:nvSpPr>
        <p:spPr>
          <a:xfrm>
            <a:off x="4631133" y="2129783"/>
            <a:ext cx="779653" cy="285116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vert="horz" wrap="square" lIns="0" tIns="0" rIns="0" bIns="0"/>
          <a:lstStyle/>
          <a:p>
            <a:pPr algn="ctr" rtl="0" eaLnBrk="0">
              <a:lnSpc>
                <a:spcPct val="113000"/>
              </a:lnSpc>
            </a:pPr>
            <a:r>
              <a:rPr lang="zh-CN" altLang="en-US" sz="1050" dirty="0">
                <a:solidFill>
                  <a:schemeClr val="bg1"/>
                </a:solidFill>
              </a:rPr>
              <a:t>自营零售</a:t>
            </a:r>
            <a:endParaRPr lang="en-US" altLang="en-US" sz="1050" dirty="0">
              <a:solidFill>
                <a:schemeClr val="bg1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542532" y="2369031"/>
            <a:ext cx="121666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自营店</a:t>
            </a:r>
            <a:endParaRPr lang="en-US" altLang="zh-CN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加盟店</a:t>
            </a:r>
            <a:endParaRPr lang="en-US" altLang="zh-CN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3545640" y="2354951"/>
            <a:ext cx="962835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各类大中小型餐饮店</a:t>
            </a:r>
            <a:endParaRPr lang="en-US" altLang="zh-CN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614070" y="3676977"/>
            <a:ext cx="5005587" cy="23702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altLang="zh-CN" sz="1865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库存不准确，效期难管理</a:t>
            </a:r>
            <a:endParaRPr lang="en-US" altLang="zh-CN" sz="16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找货难，拣货慢，送达不及时，经常丢货</a:t>
            </a:r>
            <a:endParaRPr lang="en-US" altLang="zh-CN" sz="16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配送效率低，经常空跑</a:t>
            </a:r>
            <a:endParaRPr lang="en-US" altLang="zh-CN" sz="16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865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快消行业在终端的竞争，除了价格就是服务，在价格透明的今天，拼的就是服务，是供应效率，如果配送跟不上订单，无法给客户及时的配送商品，客户也会慢慢流失</a:t>
            </a:r>
            <a:endParaRPr lang="en-US" altLang="zh-CN" sz="1465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865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6448796" y="1279067"/>
            <a:ext cx="4478877" cy="2123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65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</a:t>
            </a:r>
            <a:r>
              <a:rPr lang="en-US" altLang="zh-CN" sz="1865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5000</a:t>
            </a:r>
            <a:r>
              <a:rPr lang="zh-CN" altLang="en-US" sz="1865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体量的快消品经销商为例：</a:t>
            </a:r>
            <a:endParaRPr lang="en-US" altLang="zh-CN" sz="1865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865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、从组织规模来看：</a:t>
            </a:r>
            <a:endParaRPr lang="en-US" altLang="zh-CN" sz="13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81000" indent="-381000">
              <a:buFont typeface="Arial" panose="020B0604020202020204" pitchFamily="34" charset="0"/>
              <a:buChar char="•"/>
            </a:pPr>
            <a:r>
              <a:rPr lang="zh-CN" altLang="en-US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业务人员：</a:t>
            </a:r>
            <a:r>
              <a:rPr lang="en-US" altLang="zh-CN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20+</a:t>
            </a:r>
          </a:p>
          <a:p>
            <a:pPr marL="381000" indent="-381000">
              <a:buFont typeface="Arial" panose="020B0604020202020204" pitchFamily="34" charset="0"/>
              <a:buChar char="•"/>
            </a:pPr>
            <a:r>
              <a:rPr lang="zh-CN" altLang="en-US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配送车辆：</a:t>
            </a:r>
            <a:r>
              <a:rPr lang="en-US" altLang="zh-CN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10+</a:t>
            </a:r>
          </a:p>
          <a:p>
            <a:pPr marL="381000" indent="-381000">
              <a:buFont typeface="Arial" panose="020B0604020202020204" pitchFamily="34" charset="0"/>
              <a:buChar char="•"/>
            </a:pPr>
            <a:r>
              <a:rPr lang="zh-CN" altLang="en-US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仓库：</a:t>
            </a:r>
            <a:r>
              <a:rPr lang="en-US" altLang="zh-CN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1000</a:t>
            </a:r>
            <a:r>
              <a:rPr lang="zh-CN" altLang="en-US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平</a:t>
            </a:r>
            <a:r>
              <a:rPr lang="en-US" altLang="zh-CN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</a:p>
          <a:p>
            <a:pPr marL="381000" indent="-381000">
              <a:buFont typeface="Arial" panose="020B0604020202020204" pitchFamily="34" charset="0"/>
              <a:buChar char="•"/>
            </a:pPr>
            <a:r>
              <a:rPr lang="zh-CN" altLang="en-US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仓管人员：</a:t>
            </a:r>
            <a:r>
              <a:rPr lang="en-US" altLang="zh-CN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10+</a:t>
            </a:r>
          </a:p>
          <a:p>
            <a:pPr marL="381000" indent="-381000">
              <a:buFont typeface="Arial" panose="020B0604020202020204" pitchFamily="34" charset="0"/>
              <a:buChar char="•"/>
            </a:pPr>
            <a:r>
              <a:rPr lang="en-US" altLang="zh-CN" sz="1335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Sku</a:t>
            </a:r>
            <a:r>
              <a:rPr lang="zh-CN" altLang="en-US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500+</a:t>
            </a:r>
          </a:p>
          <a:p>
            <a:endParaRPr lang="en-US" altLang="zh-CN" sz="1465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8365616" y="1587181"/>
            <a:ext cx="2784309" cy="17745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altLang="zh-CN" sz="146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、从业务体量来看：</a:t>
            </a:r>
            <a:endParaRPr lang="en-US" altLang="zh-CN" sz="13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81000" indent="-381000">
              <a:buFont typeface="Arial" panose="020B0604020202020204" pitchFamily="34" charset="0"/>
              <a:buChar char="•"/>
            </a:pPr>
            <a:r>
              <a:rPr lang="zh-CN" altLang="en-US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覆盖终端：</a:t>
            </a:r>
            <a:r>
              <a:rPr lang="en-US" altLang="zh-CN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1500+</a:t>
            </a:r>
          </a:p>
          <a:p>
            <a:pPr marL="381000" indent="-381000">
              <a:buFont typeface="Arial" panose="020B0604020202020204" pitchFamily="34" charset="0"/>
              <a:buChar char="•"/>
            </a:pPr>
            <a:r>
              <a:rPr lang="zh-CN" altLang="en-US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日订单量：</a:t>
            </a:r>
            <a:r>
              <a:rPr lang="en-US" altLang="zh-CN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300+</a:t>
            </a:r>
          </a:p>
          <a:p>
            <a:pPr marL="381000" indent="-381000">
              <a:buFont typeface="Arial" panose="020B0604020202020204" pitchFamily="34" charset="0"/>
              <a:buChar char="•"/>
            </a:pPr>
            <a:r>
              <a:rPr lang="zh-CN" altLang="en-US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库存资金：</a:t>
            </a:r>
            <a:r>
              <a:rPr lang="en-US" altLang="zh-CN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300-600W</a:t>
            </a:r>
          </a:p>
          <a:p>
            <a:pPr marL="381000" indent="-381000">
              <a:buFont typeface="Arial" panose="020B0604020202020204" pitchFamily="34" charset="0"/>
              <a:buChar char="•"/>
            </a:pPr>
            <a:r>
              <a:rPr lang="zh-CN" altLang="en-US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平均周转天数：</a:t>
            </a:r>
            <a:r>
              <a:rPr lang="en-US" altLang="zh-CN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15-30</a:t>
            </a:r>
            <a:r>
              <a:rPr lang="zh-CN" altLang="en-US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天</a:t>
            </a:r>
            <a:endParaRPr lang="en-US" altLang="zh-CN" sz="13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3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28600" indent="-228600">
              <a:buFont typeface="Arial" panose="020B0604020202020204" pitchFamily="34" charset="0"/>
              <a:buChar char="•"/>
            </a:pPr>
            <a:endParaRPr lang="en-US" altLang="zh-CN" sz="146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7" name="图片 26" descr="图片包含 室内, 建筑, 行李, 桌子&#10;&#10;描述已自动生成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7065" y="3402533"/>
            <a:ext cx="4222838" cy="269268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9200" y="255025"/>
            <a:ext cx="9216000" cy="460800"/>
          </a:xfrm>
        </p:spPr>
        <p:txBody>
          <a:bodyPr/>
          <a:lstStyle/>
          <a:p>
            <a:r>
              <a:rPr lang="zh-CN" altLang="en-US" dirty="0"/>
              <a:t>精细化库存控制</a:t>
            </a:r>
            <a:r>
              <a:rPr lang="en-US" altLang="zh-CN" dirty="0"/>
              <a:t>-</a:t>
            </a:r>
            <a:r>
              <a:rPr lang="zh-CN" altLang="en-US" dirty="0"/>
              <a:t>保证高周转、低损耗</a:t>
            </a:r>
          </a:p>
        </p:txBody>
      </p:sp>
      <p:pic>
        <p:nvPicPr>
          <p:cNvPr id="3" name="图片 2" descr="图片包含 表格&#10;&#10;描述已自动生成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933" y="1036324"/>
            <a:ext cx="5531135" cy="2902099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4" name="图片 3" descr="图形用户界面, 应用程序&#10;&#10;描述已自动生成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4297" y="1040793"/>
            <a:ext cx="5531135" cy="2893163"/>
          </a:xfrm>
          <a:prstGeom prst="rect">
            <a:avLst/>
          </a:prstGeom>
          <a:ln>
            <a:solidFill>
              <a:srgbClr val="C00000"/>
            </a:solidFill>
          </a:ln>
        </p:spPr>
      </p:pic>
      <p:graphicFrame>
        <p:nvGraphicFramePr>
          <p:cNvPr id="5" name="表格 3"/>
          <p:cNvGraphicFramePr>
            <a:graphicFrameLocks noGrp="1"/>
          </p:cNvGraphicFramePr>
          <p:nvPr/>
        </p:nvGraphicFramePr>
        <p:xfrm>
          <a:off x="347260" y="4315175"/>
          <a:ext cx="11497480" cy="20574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8574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129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301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992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9772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035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500" dirty="0"/>
                        <a:t>库存量参数</a:t>
                      </a:r>
                      <a:endParaRPr lang="en-US" altLang="zh-CN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500" dirty="0"/>
                        <a:t>库存可用量控制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500" dirty="0"/>
                        <a:t>库存控制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500" dirty="0"/>
                        <a:t>库存相关报表分析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500" dirty="0"/>
                        <a:t>库存关键指标预警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37360">
                <a:tc>
                  <a:txBody>
                    <a:bodyPr/>
                    <a:lstStyle/>
                    <a:p>
                      <a:r>
                        <a:rPr lang="zh-CN" altLang="en-US" sz="1200" dirty="0"/>
                        <a:t>最低库存</a:t>
                      </a:r>
                      <a:endParaRPr lang="en-US" altLang="zh-CN" sz="1200" dirty="0"/>
                    </a:p>
                    <a:p>
                      <a:r>
                        <a:rPr lang="zh-CN" altLang="en-US" sz="1200" dirty="0"/>
                        <a:t>最高库存</a:t>
                      </a:r>
                      <a:endParaRPr lang="en-US" altLang="zh-CN" sz="1200" dirty="0"/>
                    </a:p>
                    <a:p>
                      <a:r>
                        <a:rPr lang="zh-CN" altLang="en-US" sz="1200" dirty="0"/>
                        <a:t>安全库存</a:t>
                      </a:r>
                      <a:endParaRPr lang="en-US" altLang="zh-CN" sz="1200" dirty="0"/>
                    </a:p>
                    <a:p>
                      <a:r>
                        <a:rPr lang="zh-CN" altLang="en-US" sz="1200" dirty="0"/>
                        <a:t>标准周转天数</a:t>
                      </a:r>
                      <a:endParaRPr lang="en-US" altLang="zh-CN" sz="1200" dirty="0"/>
                    </a:p>
                    <a:p>
                      <a:r>
                        <a:rPr lang="zh-CN" altLang="en-US" sz="1200" dirty="0"/>
                        <a:t>补货销量天数</a:t>
                      </a:r>
                      <a:endParaRPr lang="en-US" altLang="zh-CN" sz="1200" dirty="0"/>
                    </a:p>
                    <a:p>
                      <a:r>
                        <a:rPr lang="zh-CN" altLang="en-US" sz="1200" dirty="0"/>
                        <a:t>补货提前天数</a:t>
                      </a:r>
                      <a:endParaRPr lang="en-US" altLang="zh-CN" sz="1200" dirty="0"/>
                    </a:p>
                    <a:p>
                      <a:r>
                        <a:rPr lang="zh-CN" altLang="en-US" sz="1200" dirty="0"/>
                        <a:t>批量采购</a:t>
                      </a:r>
                      <a:endParaRPr lang="en-US" altLang="zh-CN" sz="1200" dirty="0"/>
                    </a:p>
                    <a:p>
                      <a:r>
                        <a:rPr lang="en-US" altLang="zh-CN" sz="1200" dirty="0"/>
                        <a:t>…….</a:t>
                      </a:r>
                    </a:p>
                    <a:p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200" dirty="0"/>
                        <a:t>销售占用</a:t>
                      </a:r>
                      <a:endParaRPr lang="en-US" altLang="zh-CN" sz="1200" dirty="0"/>
                    </a:p>
                    <a:p>
                      <a:r>
                        <a:rPr lang="zh-CN" altLang="en-US" sz="1200" dirty="0"/>
                        <a:t>采购在途</a:t>
                      </a:r>
                      <a:endParaRPr lang="en-US" altLang="zh-CN" sz="1200" dirty="0"/>
                    </a:p>
                    <a:p>
                      <a:r>
                        <a:rPr lang="zh-CN" altLang="en-US" sz="1200" dirty="0"/>
                        <a:t>退货在途</a:t>
                      </a:r>
                      <a:endParaRPr lang="en-US" altLang="zh-CN" sz="1200" dirty="0"/>
                    </a:p>
                    <a:p>
                      <a:r>
                        <a:rPr lang="en-US" altLang="zh-CN" sz="1200" dirty="0"/>
                        <a:t>…….</a:t>
                      </a:r>
                    </a:p>
                    <a:p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200" dirty="0"/>
                        <a:t>最高最低库存控制</a:t>
                      </a:r>
                      <a:endParaRPr lang="en-US" altLang="zh-CN" sz="1200" dirty="0"/>
                    </a:p>
                    <a:p>
                      <a:r>
                        <a:rPr lang="zh-CN" altLang="en-US" sz="1200" dirty="0"/>
                        <a:t>零出库控制</a:t>
                      </a:r>
                      <a:endParaRPr lang="en-US" altLang="zh-CN" sz="1200" dirty="0"/>
                    </a:p>
                    <a:p>
                      <a:r>
                        <a:rPr lang="zh-CN" altLang="en-US" sz="1200" dirty="0"/>
                        <a:t>采购必有订单</a:t>
                      </a:r>
                      <a:endParaRPr lang="en-US" altLang="zh-CN" sz="1200" dirty="0"/>
                    </a:p>
                    <a:p>
                      <a:r>
                        <a:rPr lang="zh-CN" altLang="en-US" sz="1200" dirty="0"/>
                        <a:t>销售必有订单</a:t>
                      </a:r>
                      <a:endParaRPr lang="en-US" altLang="zh-CN" sz="1200" dirty="0"/>
                    </a:p>
                    <a:p>
                      <a:r>
                        <a:rPr lang="zh-CN" altLang="en-US" sz="1200" dirty="0"/>
                        <a:t>超额领料控制</a:t>
                      </a:r>
                      <a:endParaRPr lang="en-US" altLang="zh-CN" sz="1200" dirty="0"/>
                    </a:p>
                    <a:p>
                      <a:r>
                        <a:rPr lang="en-US" altLang="zh-CN" sz="1200" dirty="0"/>
                        <a:t>……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200" dirty="0"/>
                        <a:t>库存周转分析</a:t>
                      </a:r>
                      <a:endParaRPr lang="en-US" altLang="zh-CN" sz="1200" dirty="0"/>
                    </a:p>
                    <a:p>
                      <a:r>
                        <a:rPr lang="zh-CN" altLang="en-US" sz="1200" dirty="0"/>
                        <a:t>库存呆滞分析</a:t>
                      </a:r>
                      <a:endParaRPr lang="en-US" altLang="zh-CN" sz="1200" dirty="0"/>
                    </a:p>
                    <a:p>
                      <a:r>
                        <a:rPr lang="zh-CN" altLang="en-US" sz="1200" dirty="0"/>
                        <a:t>库龄分析</a:t>
                      </a:r>
                      <a:endParaRPr lang="en-US" altLang="zh-CN" sz="1200" dirty="0"/>
                    </a:p>
                    <a:p>
                      <a:r>
                        <a:rPr lang="zh-CN" altLang="en-US" sz="1200" dirty="0"/>
                        <a:t>资金占用分析</a:t>
                      </a:r>
                      <a:endParaRPr lang="en-US" altLang="zh-CN" sz="1200" dirty="0"/>
                    </a:p>
                    <a:p>
                      <a:r>
                        <a:rPr lang="zh-CN" altLang="en-US" sz="1200" dirty="0"/>
                        <a:t>齐套分析</a:t>
                      </a:r>
                      <a:endParaRPr lang="en-US" altLang="zh-CN" sz="1200" dirty="0"/>
                    </a:p>
                    <a:p>
                      <a:r>
                        <a:rPr lang="zh-CN" altLang="en-US" sz="1200" dirty="0"/>
                        <a:t>收发汇总</a:t>
                      </a:r>
                      <a:r>
                        <a:rPr lang="en-US" altLang="zh-CN" sz="1200" dirty="0"/>
                        <a:t>/</a:t>
                      </a:r>
                      <a:r>
                        <a:rPr lang="zh-CN" altLang="en-US" sz="1200" dirty="0"/>
                        <a:t>明细</a:t>
                      </a:r>
                      <a:endParaRPr lang="en-US" altLang="zh-CN" sz="1200" dirty="0"/>
                    </a:p>
                    <a:p>
                      <a:r>
                        <a:rPr lang="zh-CN" altLang="en-US" sz="1200" dirty="0"/>
                        <a:t>商品标签</a:t>
                      </a:r>
                      <a:endParaRPr lang="en-US" altLang="zh-CN" sz="1200" dirty="0"/>
                    </a:p>
                    <a:p>
                      <a:r>
                        <a:rPr lang="en-US" altLang="zh-CN" sz="1200" dirty="0"/>
                        <a:t>……</a:t>
                      </a:r>
                    </a:p>
                    <a:p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200" dirty="0"/>
                        <a:t>效期预警</a:t>
                      </a:r>
                      <a:endParaRPr lang="en-US" altLang="zh-CN" sz="1200" dirty="0"/>
                    </a:p>
                    <a:p>
                      <a:r>
                        <a:rPr lang="zh-CN" altLang="en-US" sz="1200" dirty="0"/>
                        <a:t>最低</a:t>
                      </a:r>
                      <a:r>
                        <a:rPr lang="en-US" altLang="zh-CN" sz="1200" dirty="0"/>
                        <a:t>/</a:t>
                      </a:r>
                      <a:r>
                        <a:rPr lang="zh-CN" altLang="en-US" sz="1200" dirty="0"/>
                        <a:t>最高库存预警</a:t>
                      </a:r>
                      <a:endParaRPr lang="en-US" altLang="zh-CN" sz="1200" dirty="0"/>
                    </a:p>
                    <a:p>
                      <a:r>
                        <a:rPr lang="zh-CN" altLang="en-US" sz="1200" dirty="0"/>
                        <a:t>采购</a:t>
                      </a:r>
                      <a:r>
                        <a:rPr lang="en-US" altLang="zh-CN" sz="1200" dirty="0"/>
                        <a:t>/</a:t>
                      </a:r>
                      <a:r>
                        <a:rPr lang="zh-CN" altLang="en-US" sz="1200" dirty="0"/>
                        <a:t>要货到期预警</a:t>
                      </a:r>
                      <a:endParaRPr lang="en-US" altLang="zh-CN" sz="1200" dirty="0"/>
                    </a:p>
                    <a:p>
                      <a:r>
                        <a:rPr lang="zh-CN" altLang="en-US" sz="1200" dirty="0"/>
                        <a:t>销售备货预警</a:t>
                      </a:r>
                      <a:endParaRPr lang="en-US" altLang="zh-CN" sz="1200" dirty="0"/>
                    </a:p>
                    <a:p>
                      <a:r>
                        <a:rPr lang="zh-CN" altLang="en-US" sz="1200" dirty="0"/>
                        <a:t>超额领料预警</a:t>
                      </a:r>
                      <a:endParaRPr lang="en-US" altLang="zh-CN" sz="1200" dirty="0"/>
                    </a:p>
                    <a:p>
                      <a:r>
                        <a:rPr lang="en-US" altLang="zh-CN" sz="1200" dirty="0"/>
                        <a:t>…...</a:t>
                      </a:r>
                      <a:endParaRPr lang="zh-CN" altLang="en-US" sz="1200" dirty="0"/>
                    </a:p>
                    <a:p>
                      <a:endParaRPr lang="zh-CN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9200" y="254523"/>
            <a:ext cx="9216000" cy="460800"/>
          </a:xfrm>
        </p:spPr>
        <p:txBody>
          <a:bodyPr/>
          <a:lstStyle/>
          <a:p>
            <a:r>
              <a:rPr lang="zh-CN" altLang="en-US" dirty="0"/>
              <a:t>移动化仓储作业</a:t>
            </a:r>
            <a:r>
              <a:rPr lang="en-US" altLang="zh-CN" dirty="0"/>
              <a:t>-</a:t>
            </a:r>
            <a:r>
              <a:rPr lang="zh-CN" altLang="en-US" dirty="0"/>
              <a:t>保证库存数据实时准确</a:t>
            </a:r>
          </a:p>
        </p:txBody>
      </p:sp>
      <p:pic>
        <p:nvPicPr>
          <p:cNvPr id="3" name="Picture 12" descr="移动仓管图片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12899" y="2051171"/>
            <a:ext cx="6517815" cy="4084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圆角矩形 9"/>
          <p:cNvSpPr/>
          <p:nvPr/>
        </p:nvSpPr>
        <p:spPr>
          <a:xfrm>
            <a:off x="315243" y="2296463"/>
            <a:ext cx="1125431" cy="4349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采购到货</a:t>
            </a:r>
          </a:p>
        </p:txBody>
      </p:sp>
      <p:sp>
        <p:nvSpPr>
          <p:cNvPr id="5" name="圆角矩形 9"/>
          <p:cNvSpPr/>
          <p:nvPr/>
        </p:nvSpPr>
        <p:spPr>
          <a:xfrm>
            <a:off x="315243" y="3026506"/>
            <a:ext cx="1125431" cy="4349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销售退货</a:t>
            </a:r>
          </a:p>
        </p:txBody>
      </p:sp>
      <p:sp>
        <p:nvSpPr>
          <p:cNvPr id="7" name="箭头: 右 87"/>
          <p:cNvSpPr/>
          <p:nvPr/>
        </p:nvSpPr>
        <p:spPr>
          <a:xfrm>
            <a:off x="1592566" y="2370551"/>
            <a:ext cx="375244" cy="348615"/>
          </a:xfrm>
          <a:prstGeom prst="rightArrow">
            <a:avLst/>
          </a:prstGeom>
          <a:solidFill>
            <a:srgbClr val="444658">
              <a:alpha val="40000"/>
            </a:srgb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箭头: 右 87"/>
          <p:cNvSpPr/>
          <p:nvPr/>
        </p:nvSpPr>
        <p:spPr>
          <a:xfrm>
            <a:off x="1592566" y="3063971"/>
            <a:ext cx="375244" cy="348615"/>
          </a:xfrm>
          <a:prstGeom prst="rightArrow">
            <a:avLst/>
          </a:prstGeom>
          <a:solidFill>
            <a:srgbClr val="444658">
              <a:alpha val="40000"/>
            </a:srgb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圆角矩形 9"/>
          <p:cNvSpPr/>
          <p:nvPr/>
        </p:nvSpPr>
        <p:spPr>
          <a:xfrm>
            <a:off x="1997145" y="2196871"/>
            <a:ext cx="456605" cy="167484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latin typeface="+mj-ea"/>
                <a:ea typeface="+mj-ea"/>
              </a:rPr>
              <a:t>验</a:t>
            </a:r>
          </a:p>
          <a:p>
            <a:pPr algn="ctr"/>
            <a:r>
              <a:rPr lang="zh-CN" altLang="en-US" sz="1600" dirty="0">
                <a:solidFill>
                  <a:schemeClr val="bg1"/>
                </a:solidFill>
                <a:latin typeface="+mj-ea"/>
                <a:ea typeface="+mj-ea"/>
              </a:rPr>
              <a:t>货</a:t>
            </a:r>
          </a:p>
          <a:p>
            <a:pPr algn="ctr"/>
            <a:r>
              <a:rPr lang="zh-CN" altLang="en-US" sz="1600" dirty="0">
                <a:solidFill>
                  <a:schemeClr val="bg1"/>
                </a:solidFill>
                <a:latin typeface="+mj-ea"/>
                <a:ea typeface="+mj-ea"/>
              </a:rPr>
              <a:t>入</a:t>
            </a:r>
          </a:p>
          <a:p>
            <a:pPr algn="ctr"/>
            <a:r>
              <a:rPr lang="zh-CN" altLang="en-US" sz="1600" dirty="0">
                <a:solidFill>
                  <a:schemeClr val="bg1"/>
                </a:solidFill>
                <a:latin typeface="+mj-ea"/>
                <a:ea typeface="+mj-ea"/>
              </a:rPr>
              <a:t>库</a:t>
            </a:r>
          </a:p>
        </p:txBody>
      </p:sp>
      <p:sp>
        <p:nvSpPr>
          <p:cNvPr id="14" name="箭头: 右 87"/>
          <p:cNvSpPr/>
          <p:nvPr/>
        </p:nvSpPr>
        <p:spPr>
          <a:xfrm>
            <a:off x="4023585" y="2435172"/>
            <a:ext cx="289395" cy="348615"/>
          </a:xfrm>
          <a:prstGeom prst="rightArrow">
            <a:avLst/>
          </a:prstGeom>
          <a:solidFill>
            <a:srgbClr val="444658">
              <a:alpha val="40000"/>
            </a:srgb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箭头: 右 87"/>
          <p:cNvSpPr/>
          <p:nvPr/>
        </p:nvSpPr>
        <p:spPr>
          <a:xfrm>
            <a:off x="4023585" y="3128592"/>
            <a:ext cx="289395" cy="348615"/>
          </a:xfrm>
          <a:prstGeom prst="rightArrow">
            <a:avLst/>
          </a:prstGeom>
          <a:solidFill>
            <a:srgbClr val="444658">
              <a:alpha val="40000"/>
            </a:srgb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圆角矩形 11"/>
          <p:cNvSpPr/>
          <p:nvPr/>
        </p:nvSpPr>
        <p:spPr>
          <a:xfrm>
            <a:off x="242880" y="3999670"/>
            <a:ext cx="4789609" cy="433705"/>
          </a:xfrm>
          <a:prstGeom prst="rect">
            <a:avLst/>
          </a:prstGeom>
          <a:solidFill>
            <a:srgbClr val="E936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CN" altLang="en-US" sz="1200" dirty="0">
                <a:solidFill>
                  <a:schemeClr val="bg1"/>
                </a:solidFill>
                <a:latin typeface="+mj-ea"/>
                <a:ea typeface="+mj-ea"/>
              </a:rPr>
              <a:t>盘点</a:t>
            </a:r>
            <a:r>
              <a:rPr lang="en-US" altLang="zh-CN" sz="1200" dirty="0">
                <a:solidFill>
                  <a:schemeClr val="bg1"/>
                </a:solidFill>
                <a:latin typeface="+mj-ea"/>
                <a:ea typeface="+mj-ea"/>
              </a:rPr>
              <a:t>           </a:t>
            </a:r>
            <a:r>
              <a:rPr lang="zh-CN" altLang="en-US" sz="1200" dirty="0">
                <a:solidFill>
                  <a:schemeClr val="bg1"/>
                </a:solidFill>
                <a:latin typeface="+mj-ea"/>
                <a:ea typeface="+mj-ea"/>
              </a:rPr>
              <a:t>货位调整</a:t>
            </a:r>
            <a:r>
              <a:rPr lang="en-US" altLang="zh-CN" sz="1200" dirty="0">
                <a:solidFill>
                  <a:schemeClr val="bg1"/>
                </a:solidFill>
                <a:latin typeface="+mj-ea"/>
                <a:ea typeface="+mj-ea"/>
              </a:rPr>
              <a:t>           </a:t>
            </a:r>
            <a:r>
              <a:rPr lang="zh-CN" altLang="en-US" sz="1200" dirty="0">
                <a:solidFill>
                  <a:schemeClr val="bg1"/>
                </a:solidFill>
                <a:latin typeface="+mj-ea"/>
                <a:ea typeface="+mj-ea"/>
              </a:rPr>
              <a:t>存货条码</a:t>
            </a:r>
            <a:r>
              <a:rPr lang="en-US" altLang="zh-CN" sz="1200" dirty="0">
                <a:solidFill>
                  <a:schemeClr val="bg1"/>
                </a:solidFill>
                <a:latin typeface="+mj-ea"/>
                <a:ea typeface="+mj-ea"/>
              </a:rPr>
              <a:t>           </a:t>
            </a:r>
            <a:r>
              <a:rPr lang="zh-CN" altLang="en-US" sz="1200" dirty="0">
                <a:solidFill>
                  <a:schemeClr val="bg1"/>
                </a:solidFill>
                <a:latin typeface="+mj-ea"/>
                <a:ea typeface="+mj-ea"/>
              </a:rPr>
              <a:t>序列号</a:t>
            </a:r>
            <a:r>
              <a:rPr lang="en-US" altLang="zh-CN" sz="1200" dirty="0">
                <a:solidFill>
                  <a:schemeClr val="bg1"/>
                </a:solidFill>
                <a:latin typeface="+mj-ea"/>
                <a:ea typeface="+mj-ea"/>
              </a:rPr>
              <a:t>          </a:t>
            </a:r>
            <a:r>
              <a:rPr lang="zh-CN" altLang="en-US" sz="1200" dirty="0">
                <a:solidFill>
                  <a:schemeClr val="bg1"/>
                </a:solidFill>
                <a:latin typeface="+mj-ea"/>
                <a:ea typeface="+mj-ea"/>
              </a:rPr>
              <a:t>货位条码</a:t>
            </a:r>
            <a:r>
              <a:rPr lang="en-US" altLang="zh-CN" sz="1200" dirty="0">
                <a:solidFill>
                  <a:schemeClr val="bg1"/>
                </a:solidFill>
                <a:latin typeface="+mj-ea"/>
                <a:ea typeface="+mj-ea"/>
              </a:rPr>
              <a:t>         </a:t>
            </a:r>
          </a:p>
        </p:txBody>
      </p:sp>
      <p:sp>
        <p:nvSpPr>
          <p:cNvPr id="19" name="圆角矩形 9"/>
          <p:cNvSpPr/>
          <p:nvPr/>
        </p:nvSpPr>
        <p:spPr>
          <a:xfrm>
            <a:off x="2750424" y="2409638"/>
            <a:ext cx="1125431" cy="4349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批发销货</a:t>
            </a:r>
          </a:p>
        </p:txBody>
      </p:sp>
      <p:sp>
        <p:nvSpPr>
          <p:cNvPr id="20" name="圆角矩形 9"/>
          <p:cNvSpPr/>
          <p:nvPr/>
        </p:nvSpPr>
        <p:spPr>
          <a:xfrm>
            <a:off x="2750424" y="3139681"/>
            <a:ext cx="1125431" cy="4349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车销要货</a:t>
            </a:r>
          </a:p>
        </p:txBody>
      </p:sp>
      <p:sp>
        <p:nvSpPr>
          <p:cNvPr id="21" name="圆角矩形 9"/>
          <p:cNvSpPr/>
          <p:nvPr/>
        </p:nvSpPr>
        <p:spPr>
          <a:xfrm>
            <a:off x="4463732" y="2226547"/>
            <a:ext cx="456605" cy="167484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latin typeface="+mj-ea"/>
                <a:ea typeface="+mj-ea"/>
              </a:rPr>
              <a:t>验</a:t>
            </a:r>
            <a:endParaRPr lang="en-US" altLang="zh-CN" sz="1600" dirty="0">
              <a:solidFill>
                <a:schemeClr val="bg1"/>
              </a:solidFill>
              <a:latin typeface="+mj-ea"/>
              <a:ea typeface="+mj-ea"/>
            </a:endParaRPr>
          </a:p>
          <a:p>
            <a:pPr algn="ctr"/>
            <a:r>
              <a:rPr lang="zh-CN" altLang="en-US" sz="1600" dirty="0">
                <a:solidFill>
                  <a:schemeClr val="bg1"/>
                </a:solidFill>
                <a:latin typeface="+mj-ea"/>
                <a:ea typeface="+mj-ea"/>
              </a:rPr>
              <a:t>货</a:t>
            </a:r>
            <a:endParaRPr lang="en-US" altLang="zh-CN" sz="1600" dirty="0">
              <a:solidFill>
                <a:schemeClr val="bg1"/>
              </a:solidFill>
              <a:latin typeface="+mj-ea"/>
              <a:ea typeface="+mj-ea"/>
            </a:endParaRPr>
          </a:p>
          <a:p>
            <a:pPr algn="ctr"/>
            <a:r>
              <a:rPr lang="zh-CN" altLang="en-US" sz="1600" dirty="0">
                <a:solidFill>
                  <a:schemeClr val="bg1"/>
                </a:solidFill>
                <a:latin typeface="+mj-ea"/>
                <a:ea typeface="+mj-ea"/>
              </a:rPr>
              <a:t>出</a:t>
            </a:r>
            <a:endParaRPr lang="en-US" altLang="zh-CN" sz="1600" dirty="0">
              <a:solidFill>
                <a:schemeClr val="bg1"/>
              </a:solidFill>
              <a:latin typeface="+mj-ea"/>
              <a:ea typeface="+mj-ea"/>
            </a:endParaRPr>
          </a:p>
          <a:p>
            <a:pPr algn="ctr"/>
            <a:r>
              <a:rPr lang="zh-CN" altLang="en-US" sz="1600" dirty="0">
                <a:solidFill>
                  <a:schemeClr val="bg1"/>
                </a:solidFill>
                <a:latin typeface="+mj-ea"/>
                <a:ea typeface="+mj-ea"/>
              </a:rPr>
              <a:t>库</a:t>
            </a: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030" y="4571399"/>
            <a:ext cx="4787459" cy="1311841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 bwMode="auto">
          <a:xfrm>
            <a:off x="619200" y="911707"/>
            <a:ext cx="11003672" cy="669897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lnSpc>
                <a:spcPct val="150000"/>
              </a:lnSpc>
              <a:defRPr/>
            </a:pPr>
            <a:r>
              <a:rPr lang="zh-CN" altLang="en-US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场景描述：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移动</a:t>
            </a:r>
            <a:r>
              <a:rPr lang="en-US" altLang="zh-CN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PDA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设备直接选择单据单据入库及出库，扫码拣货验货，系统自动辨认商品的正确性，并有错误提示和拣货结果实时统计提交后自动生成入库</a:t>
            </a:r>
            <a:r>
              <a:rPr lang="en-US" altLang="zh-CN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/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出库单，库存实时准确</a:t>
            </a:r>
            <a:endParaRPr lang="en-US" altLang="zh-CN" sz="1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5513" y="277713"/>
            <a:ext cx="9216000" cy="460800"/>
          </a:xfrm>
        </p:spPr>
        <p:txBody>
          <a:bodyPr/>
          <a:lstStyle/>
          <a:p>
            <a:r>
              <a:rPr lang="en-US" altLang="zh-CN" dirty="0"/>
              <a:t>CWMS</a:t>
            </a:r>
            <a:r>
              <a:rPr lang="zh-CN" altLang="en-US" dirty="0"/>
              <a:t>数字化仓储作业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4618877" y="1771815"/>
            <a:ext cx="7419627" cy="4359269"/>
            <a:chOff x="4142040" y="1548150"/>
            <a:chExt cx="7603675" cy="4390909"/>
          </a:xfrm>
        </p:grpSpPr>
        <p:sp>
          <p:nvSpPr>
            <p:cNvPr id="4" name="圆角矩形 4"/>
            <p:cNvSpPr/>
            <p:nvPr/>
          </p:nvSpPr>
          <p:spPr>
            <a:xfrm>
              <a:off x="5569956" y="5219059"/>
              <a:ext cx="5319288" cy="720000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等线 Light" panose="02010600030101010101" pitchFamily="2" charset="-122"/>
                <a:ea typeface="等线 Light" panose="02010600030101010101" pitchFamily="2" charset="-122"/>
                <a:cs typeface="+mn-cs"/>
              </a:endParaRPr>
            </a:p>
          </p:txBody>
        </p:sp>
        <p:sp>
          <p:nvSpPr>
            <p:cNvPr id="5" name="圆角矩形 5"/>
            <p:cNvSpPr/>
            <p:nvPr/>
          </p:nvSpPr>
          <p:spPr>
            <a:xfrm>
              <a:off x="5758971" y="3298861"/>
              <a:ext cx="4941259" cy="1773388"/>
            </a:xfrm>
            <a:prstGeom prst="roundRect">
              <a:avLst>
                <a:gd name="adj" fmla="val 0"/>
              </a:avLst>
            </a:prstGeom>
            <a:solidFill>
              <a:srgbClr val="E93636">
                <a:alpha val="10000"/>
              </a:srgbClr>
            </a:solidFill>
            <a:ln>
              <a:solidFill>
                <a:srgbClr val="E93636">
                  <a:alpha val="6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等线 Light" panose="02010600030101010101" pitchFamily="2" charset="-122"/>
                <a:ea typeface="等线 Light" panose="02010600030101010101" pitchFamily="2" charset="-122"/>
                <a:cs typeface="+mn-cs"/>
              </a:endParaRPr>
            </a:p>
          </p:txBody>
        </p:sp>
        <p:sp>
          <p:nvSpPr>
            <p:cNvPr id="6" name="圆角矩形 6"/>
            <p:cNvSpPr/>
            <p:nvPr/>
          </p:nvSpPr>
          <p:spPr>
            <a:xfrm>
              <a:off x="5455138" y="2049386"/>
              <a:ext cx="5548924" cy="720000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等线 Light" panose="02010600030101010101" pitchFamily="2" charset="-122"/>
                <a:ea typeface="等线 Light" panose="02010600030101010101" pitchFamily="2" charset="-122"/>
                <a:cs typeface="+mn-cs"/>
              </a:endParaRPr>
            </a:p>
          </p:txBody>
        </p:sp>
        <p:sp>
          <p:nvSpPr>
            <p:cNvPr id="7" name="流程图: 可选过程 7"/>
            <p:cNvSpPr/>
            <p:nvPr/>
          </p:nvSpPr>
          <p:spPr>
            <a:xfrm>
              <a:off x="5470768" y="1548150"/>
              <a:ext cx="5525478" cy="263545"/>
            </a:xfrm>
            <a:prstGeom prst="flowChartAlternateProcess">
              <a:avLst/>
            </a:prstGeom>
            <a:solidFill>
              <a:srgbClr val="E93636">
                <a:alpha val="10000"/>
              </a:srgbClr>
            </a:solidFill>
            <a:ln>
              <a:solidFill>
                <a:srgbClr val="E93636">
                  <a:alpha val="6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等线 Light" panose="02010600030101010101" pitchFamily="2" charset="-122"/>
                <a:ea typeface="等线 Light" panose="02010600030101010101" pitchFamily="2" charset="-122"/>
                <a:cs typeface="+mn-cs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7950870" y="1605321"/>
              <a:ext cx="1869611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T+Cloud</a:t>
              </a:r>
              <a:endPara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9" name="流程图: 可选过程 31"/>
            <p:cNvSpPr/>
            <p:nvPr/>
          </p:nvSpPr>
          <p:spPr>
            <a:xfrm>
              <a:off x="4960091" y="3561639"/>
              <a:ext cx="501733" cy="467157"/>
            </a:xfrm>
            <a:prstGeom prst="flowChartAlternateProcess">
              <a:avLst/>
            </a:prstGeom>
            <a:solidFill>
              <a:schemeClr val="bg1"/>
            </a:solidFill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 </a:t>
              </a:r>
              <a:r>
                <a:rPr kumimoji="0" lang="zh-CN" alt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客户</a:t>
              </a:r>
            </a:p>
          </p:txBody>
        </p:sp>
        <p:sp>
          <p:nvSpPr>
            <p:cNvPr id="10" name="流程图: 可选过程 33"/>
            <p:cNvSpPr/>
            <p:nvPr/>
          </p:nvSpPr>
          <p:spPr>
            <a:xfrm>
              <a:off x="4960091" y="4098460"/>
              <a:ext cx="501733" cy="450253"/>
            </a:xfrm>
            <a:prstGeom prst="flowChartAlternateProcess">
              <a:avLst/>
            </a:prstGeom>
            <a:solidFill>
              <a:schemeClr val="bg1"/>
            </a:solidFill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 </a:t>
              </a:r>
              <a:r>
                <a:rPr kumimoji="0" lang="zh-CN" alt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供应商</a:t>
              </a:r>
            </a:p>
          </p:txBody>
        </p:sp>
        <p:sp>
          <p:nvSpPr>
            <p:cNvPr id="11" name="流程图: 可选过程 34"/>
            <p:cNvSpPr/>
            <p:nvPr/>
          </p:nvSpPr>
          <p:spPr>
            <a:xfrm>
              <a:off x="4142040" y="3481967"/>
              <a:ext cx="537147" cy="526415"/>
            </a:xfrm>
            <a:prstGeom prst="flowChartAlternateProcess">
              <a:avLst/>
            </a:prstGeom>
            <a:solidFill>
              <a:schemeClr val="bg1"/>
            </a:solidFill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直采端</a:t>
              </a:r>
            </a:p>
          </p:txBody>
        </p:sp>
        <p:sp>
          <p:nvSpPr>
            <p:cNvPr id="12" name="流程图: 可选过程 39"/>
            <p:cNvSpPr/>
            <p:nvPr/>
          </p:nvSpPr>
          <p:spPr>
            <a:xfrm>
              <a:off x="4142040" y="4152527"/>
              <a:ext cx="537147" cy="526415"/>
            </a:xfrm>
            <a:prstGeom prst="flowChartAlternateProcess">
              <a:avLst/>
            </a:prstGeom>
            <a:solidFill>
              <a:schemeClr val="bg1"/>
            </a:solidFill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分销端</a:t>
              </a: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5613793" y="2413194"/>
              <a:ext cx="749300" cy="25391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zh-CN"/>
              </a:defPPr>
              <a:lvl1pPr algn="ctr">
                <a:defRPr sz="105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仓单预处理</a:t>
              </a: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6400436" y="2413194"/>
              <a:ext cx="715818" cy="25391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zh-CN"/>
              </a:defPPr>
              <a:lvl1pPr algn="ctr">
                <a:defRPr sz="105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 </a:t>
              </a:r>
              <a:r>
                <a:rPr kumimoji="0" lang="zh-CN" alt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智能审单</a:t>
              </a: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7153597" y="2413194"/>
              <a:ext cx="715818" cy="25391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zh-CN"/>
              </a:defPPr>
              <a:lvl1pPr algn="ctr">
                <a:defRPr sz="105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 </a:t>
              </a:r>
              <a:r>
                <a:rPr kumimoji="0" lang="zh-CN" alt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智能寻仓</a:t>
              </a: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7906758" y="2413194"/>
              <a:ext cx="715818" cy="25391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zh-CN"/>
              </a:defPPr>
              <a:lvl1pPr algn="ctr">
                <a:defRPr sz="105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 </a:t>
              </a:r>
              <a:r>
                <a:rPr kumimoji="0" lang="zh-CN" alt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物流优选</a:t>
              </a: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8659919" y="2413194"/>
              <a:ext cx="715818" cy="25391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zh-CN"/>
              </a:defPPr>
              <a:lvl1pPr algn="ctr">
                <a:defRPr sz="105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  </a:t>
              </a:r>
              <a:r>
                <a:rPr kumimoji="0" lang="zh-CN" alt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智能调拨</a:t>
              </a: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9413080" y="2413194"/>
              <a:ext cx="715818" cy="25391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zh-CN"/>
              </a:defPPr>
              <a:lvl1pPr algn="ctr">
                <a:defRPr sz="105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  </a:t>
              </a:r>
              <a:r>
                <a:rPr kumimoji="0" lang="zh-CN" alt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智能补货</a:t>
              </a: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10166242" y="2413194"/>
              <a:ext cx="715818" cy="25391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zh-CN"/>
              </a:defPPr>
              <a:lvl1pPr algn="ctr">
                <a:defRPr sz="105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  </a:t>
              </a:r>
              <a:r>
                <a:rPr kumimoji="0" lang="zh-CN" alt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数据接口</a:t>
              </a: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649343" y="2873301"/>
              <a:ext cx="1160515" cy="253916"/>
            </a:xfrm>
            <a:prstGeom prst="rect">
              <a:avLst/>
            </a:prstGeom>
            <a:solidFill>
              <a:srgbClr val="444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ctr">
                <a:defRPr sz="1400">
                  <a:latin typeface="+mj-ea"/>
                  <a:ea typeface="+mj-ea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 Light" panose="02010600030101010101" pitchFamily="2" charset="-122"/>
                  <a:ea typeface="等线 Light" panose="02010600030101010101" pitchFamily="2" charset="-122"/>
                  <a:cs typeface="+mn-cs"/>
                </a:rPr>
                <a:t> </a:t>
              </a:r>
              <a:r>
                <a:rPr kumimoji="0" lang="zh-CN" alt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共享库存</a:t>
              </a: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7261004" y="2141267"/>
              <a:ext cx="1937193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OMS</a:t>
              </a: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订单管理系统</a:t>
              </a:r>
            </a:p>
          </p:txBody>
        </p:sp>
        <p:cxnSp>
          <p:nvCxnSpPr>
            <p:cNvPr id="22" name="直接箭头连接符 51"/>
            <p:cNvCxnSpPr/>
            <p:nvPr/>
          </p:nvCxnSpPr>
          <p:spPr>
            <a:xfrm>
              <a:off x="6596916" y="1815476"/>
              <a:ext cx="0" cy="229737"/>
            </a:xfrm>
            <a:prstGeom prst="straightConnector1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箭头连接符 52"/>
            <p:cNvCxnSpPr/>
            <p:nvPr/>
          </p:nvCxnSpPr>
          <p:spPr>
            <a:xfrm flipV="1">
              <a:off x="9792866" y="1801270"/>
              <a:ext cx="0" cy="247130"/>
            </a:xfrm>
            <a:prstGeom prst="straightConnector1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文本框 23"/>
            <p:cNvSpPr txBox="1"/>
            <p:nvPr/>
          </p:nvSpPr>
          <p:spPr>
            <a:xfrm>
              <a:off x="6671430" y="1863382"/>
              <a:ext cx="503031" cy="14244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微软雅黑 Light" panose="020B0502040204020203" charset="-122"/>
                  <a:ea typeface="微软雅黑 Light" panose="020B0502040204020203" charset="-122"/>
                  <a:cs typeface="微软雅黑" panose="020B0503020204020204" pitchFamily="34" charset="-122"/>
                </a:rPr>
                <a:t>业务下单</a:t>
              </a: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9851217" y="1865357"/>
              <a:ext cx="488279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微软雅黑 Light" panose="020B0502040204020203" charset="-122"/>
                  <a:ea typeface="微软雅黑 Light" panose="020B0502040204020203" charset="-122"/>
                  <a:cs typeface="微软雅黑" panose="020B0503020204020204" pitchFamily="34" charset="-122"/>
                </a:rPr>
                <a:t>数据反馈</a:t>
              </a: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9612212" y="3703147"/>
              <a:ext cx="936000" cy="275652"/>
            </a:xfrm>
            <a:prstGeom prst="rect">
              <a:avLst/>
            </a:prstGeom>
            <a:solidFill>
              <a:srgbClr val="E936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zh-CN"/>
              </a:defPPr>
              <a:lvl1pPr algn="ctr">
                <a:defRPr sz="1200">
                  <a:solidFill>
                    <a:schemeClr val="bg1"/>
                  </a:solidFill>
                  <a:latin typeface="+mj-ea"/>
                  <a:ea typeface="+mj-ea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 </a:t>
              </a:r>
              <a:r>
                <a:rPr kumimoji="0" lang="zh-CN" alt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仓库</a:t>
              </a:r>
              <a:r>
                <a:rPr kumimoji="0" lang="en-US" altLang="zh-CN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N</a:t>
              </a: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6723744" y="4711578"/>
              <a:ext cx="936000" cy="251999"/>
            </a:xfrm>
            <a:prstGeom prst="rect">
              <a:avLst/>
            </a:prstGeom>
            <a:solidFill>
              <a:srgbClr val="E936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zh-CN"/>
              </a:defPPr>
              <a:lvl1pPr algn="ctr">
                <a:defRPr sz="105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C-WMS</a:t>
              </a: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8903747" y="4711578"/>
              <a:ext cx="936000" cy="251999"/>
            </a:xfrm>
            <a:prstGeom prst="rect">
              <a:avLst/>
            </a:prstGeom>
            <a:solidFill>
              <a:srgbClr val="E936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zh-CN"/>
              </a:defPPr>
              <a:lvl1pPr algn="ctr">
                <a:defRPr sz="105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  </a:t>
              </a:r>
              <a:r>
                <a:rPr kumimoji="0" lang="zh-CN" alt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交换</a:t>
              </a: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7490584" y="3421768"/>
              <a:ext cx="138938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WMS</a:t>
              </a: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仓储管理系统</a:t>
              </a: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6188064" y="4027715"/>
              <a:ext cx="489488" cy="391004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质检收货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上架入储</a:t>
              </a: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7210043" y="4027715"/>
              <a:ext cx="486362" cy="598754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订单分析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波次分配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报表分析</a:t>
              </a: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8005102" y="4027715"/>
              <a:ext cx="498037" cy="598754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仓内补货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多维拣货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库存监控</a:t>
              </a: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8846623" y="4027715"/>
              <a:ext cx="492761" cy="598754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复核发运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集货交接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云仓协同</a:t>
              </a: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9838472" y="4027715"/>
              <a:ext cx="483480" cy="391004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库内加工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出库发运</a:t>
              </a: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5761311" y="5575662"/>
              <a:ext cx="936000" cy="288000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zh-CN"/>
              </a:defPPr>
              <a:lvl1pPr algn="ctr"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 </a:t>
              </a:r>
              <a:r>
                <a:rPr kumimoji="0" lang="zh-CN" alt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计费类型</a:t>
              </a: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6772292" y="5575662"/>
              <a:ext cx="936000" cy="288000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zh-CN"/>
              </a:defPPr>
              <a:lvl1pPr algn="ctr"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 </a:t>
              </a:r>
              <a:r>
                <a:rPr kumimoji="0" lang="zh-CN" alt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计费规则</a:t>
              </a: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7783273" y="5575662"/>
              <a:ext cx="936000" cy="288000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zh-CN"/>
              </a:defPPr>
              <a:lvl1pPr algn="ctr"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 </a:t>
              </a:r>
              <a:r>
                <a:rPr kumimoji="0" lang="zh-CN" alt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计费合同</a:t>
              </a: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8794254" y="5575662"/>
              <a:ext cx="936000" cy="288000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zh-CN"/>
              </a:defPPr>
              <a:lvl1pPr algn="ctr"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 </a:t>
              </a:r>
              <a:r>
                <a:rPr kumimoji="0" lang="zh-CN" alt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计费台账</a:t>
              </a: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9805235" y="5575662"/>
              <a:ext cx="936000" cy="288000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zh-CN"/>
              </a:defPPr>
              <a:lvl1pPr algn="ctr"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  </a:t>
              </a:r>
              <a:r>
                <a:rPr kumimoji="0" lang="zh-CN" altLang="en-US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对账单</a:t>
              </a: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7387323" y="5309494"/>
              <a:ext cx="1724173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BMS</a:t>
              </a: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计费管理系统</a:t>
              </a:r>
            </a:p>
          </p:txBody>
        </p:sp>
        <p:cxnSp>
          <p:nvCxnSpPr>
            <p:cNvPr id="41" name="肘形连接符 74"/>
            <p:cNvCxnSpPr>
              <a:stCxn id="6" idx="1"/>
              <a:endCxn id="9" idx="0"/>
            </p:cNvCxnSpPr>
            <p:nvPr/>
          </p:nvCxnSpPr>
          <p:spPr>
            <a:xfrm rot="10800000" flipV="1">
              <a:off x="5210958" y="2409385"/>
              <a:ext cx="244180" cy="1152253"/>
            </a:xfrm>
            <a:prstGeom prst="bentConnector2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文本框 41"/>
            <p:cNvSpPr txBox="1"/>
            <p:nvPr/>
          </p:nvSpPr>
          <p:spPr>
            <a:xfrm>
              <a:off x="5293190" y="2936609"/>
              <a:ext cx="487569" cy="14025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微软雅黑 Light" panose="020B0502040204020203" charset="-122"/>
                  <a:ea typeface="微软雅黑 Light" panose="020B0502040204020203" charset="-122"/>
                  <a:cs typeface="微软雅黑" panose="020B0503020204020204" pitchFamily="34" charset="-122"/>
                </a:rPr>
                <a:t>驱动补货</a:t>
              </a:r>
            </a:p>
          </p:txBody>
        </p:sp>
        <p:cxnSp>
          <p:nvCxnSpPr>
            <p:cNvPr id="43" name="直接箭头连接符 92"/>
            <p:cNvCxnSpPr/>
            <p:nvPr/>
          </p:nvCxnSpPr>
          <p:spPr>
            <a:xfrm>
              <a:off x="6596916" y="2798677"/>
              <a:ext cx="0" cy="500184"/>
            </a:xfrm>
            <a:prstGeom prst="straightConnector1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箭头连接符 93"/>
            <p:cNvCxnSpPr/>
            <p:nvPr/>
          </p:nvCxnSpPr>
          <p:spPr>
            <a:xfrm flipV="1">
              <a:off x="9792866" y="2774678"/>
              <a:ext cx="0" cy="555445"/>
            </a:xfrm>
            <a:prstGeom prst="straightConnector1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文本框 44"/>
            <p:cNvSpPr txBox="1"/>
            <p:nvPr/>
          </p:nvSpPr>
          <p:spPr>
            <a:xfrm>
              <a:off x="6671430" y="2936609"/>
              <a:ext cx="268632" cy="14254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微软雅黑 Light" panose="020B0502040204020203" charset="-122"/>
                  <a:ea typeface="微软雅黑 Light" panose="020B0502040204020203" charset="-122"/>
                  <a:cs typeface="微软雅黑" panose="020B0503020204020204" pitchFamily="34" charset="-122"/>
                </a:rPr>
                <a:t> </a:t>
              </a:r>
              <a:r>
                <a:rPr kumimoji="0" lang="zh-CN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微软雅黑 Light" panose="020B0502040204020203" charset="-122"/>
                  <a:ea typeface="微软雅黑 Light" panose="020B0502040204020203" charset="-122"/>
                  <a:cs typeface="微软雅黑" panose="020B0503020204020204" pitchFamily="34" charset="-122"/>
                </a:rPr>
                <a:t>任务</a:t>
              </a:r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9851217" y="2938633"/>
              <a:ext cx="308783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微软雅黑 Light" panose="020B0502040204020203" charset="-122"/>
                  <a:ea typeface="微软雅黑 Light" panose="020B0502040204020203" charset="-122"/>
                  <a:cs typeface="微软雅黑" panose="020B0503020204020204" pitchFamily="34" charset="-122"/>
                </a:rPr>
                <a:t> </a:t>
              </a:r>
              <a:r>
                <a:rPr kumimoji="0" lang="zh-CN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微软雅黑 Light" panose="020B0502040204020203" charset="-122"/>
                  <a:ea typeface="微软雅黑 Light" panose="020B0502040204020203" charset="-122"/>
                  <a:cs typeface="微软雅黑" panose="020B0503020204020204" pitchFamily="34" charset="-122"/>
                </a:rPr>
                <a:t>反馈</a:t>
              </a:r>
            </a:p>
          </p:txBody>
        </p:sp>
        <p:cxnSp>
          <p:nvCxnSpPr>
            <p:cNvPr id="47" name="直接箭头连接符 96"/>
            <p:cNvCxnSpPr/>
            <p:nvPr/>
          </p:nvCxnSpPr>
          <p:spPr>
            <a:xfrm>
              <a:off x="7965576" y="2751784"/>
              <a:ext cx="0" cy="116428"/>
            </a:xfrm>
            <a:prstGeom prst="straightConnector1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文本框 47"/>
            <p:cNvSpPr txBox="1"/>
            <p:nvPr/>
          </p:nvSpPr>
          <p:spPr>
            <a:xfrm>
              <a:off x="7607359" y="3146400"/>
              <a:ext cx="278367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微软雅黑 Light" panose="020B0502040204020203" charset="-122"/>
                  <a:ea typeface="微软雅黑 Light" panose="020B0502040204020203" charset="-122"/>
                  <a:cs typeface="微软雅黑" panose="020B0503020204020204" pitchFamily="34" charset="-122"/>
                </a:rPr>
                <a:t> </a:t>
              </a:r>
              <a:r>
                <a:rPr kumimoji="0" lang="zh-CN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微软雅黑 Light" panose="020B0502040204020203" charset="-122"/>
                  <a:ea typeface="微软雅黑 Light" panose="020B0502040204020203" charset="-122"/>
                  <a:cs typeface="微软雅黑" panose="020B0503020204020204" pitchFamily="34" charset="-122"/>
                </a:rPr>
                <a:t>同步</a:t>
              </a:r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8543395" y="3147670"/>
              <a:ext cx="287990" cy="14337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微软雅黑 Light" panose="020B0502040204020203" charset="-122"/>
                  <a:ea typeface="微软雅黑 Light" panose="020B0502040204020203" charset="-122"/>
                  <a:cs typeface="微软雅黑" panose="020B0503020204020204" pitchFamily="34" charset="-122"/>
                </a:rPr>
                <a:t> </a:t>
              </a:r>
              <a:r>
                <a:rPr kumimoji="0" lang="zh-CN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微软雅黑 Light" panose="020B0502040204020203" charset="-122"/>
                  <a:ea typeface="微软雅黑 Light" panose="020B0502040204020203" charset="-122"/>
                  <a:cs typeface="微软雅黑" panose="020B0503020204020204" pitchFamily="34" charset="-122"/>
                </a:rPr>
                <a:t>更新</a:t>
              </a:r>
            </a:p>
          </p:txBody>
        </p:sp>
        <p:cxnSp>
          <p:nvCxnSpPr>
            <p:cNvPr id="50" name="肘形连接符 86"/>
            <p:cNvCxnSpPr>
              <a:endCxn id="6" idx="3"/>
            </p:cNvCxnSpPr>
            <p:nvPr/>
          </p:nvCxnSpPr>
          <p:spPr>
            <a:xfrm rot="16200000" flipV="1">
              <a:off x="10621727" y="2791722"/>
              <a:ext cx="1255105" cy="490433"/>
            </a:xfrm>
            <a:prstGeom prst="bentConnector2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文本框 50"/>
            <p:cNvSpPr txBox="1"/>
            <p:nvPr/>
          </p:nvSpPr>
          <p:spPr>
            <a:xfrm>
              <a:off x="10946302" y="2938360"/>
              <a:ext cx="478984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微软雅黑 Light" panose="020B0502040204020203" charset="-122"/>
                  <a:ea typeface="微软雅黑 Light" panose="020B0502040204020203" charset="-122"/>
                  <a:cs typeface="+mn-cs"/>
                </a:rPr>
                <a:t>数据通道</a:t>
              </a:r>
            </a:p>
          </p:txBody>
        </p:sp>
        <p:cxnSp>
          <p:nvCxnSpPr>
            <p:cNvPr id="52" name="肘形连接符 88"/>
            <p:cNvCxnSpPr/>
            <p:nvPr/>
          </p:nvCxnSpPr>
          <p:spPr>
            <a:xfrm flipV="1">
              <a:off x="10891100" y="5291288"/>
              <a:ext cx="604895" cy="282100"/>
            </a:xfrm>
            <a:prstGeom prst="bentConnector2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肘形连接符 89"/>
            <p:cNvCxnSpPr>
              <a:stCxn id="4" idx="1"/>
            </p:cNvCxnSpPr>
            <p:nvPr/>
          </p:nvCxnSpPr>
          <p:spPr>
            <a:xfrm rot="10800000">
              <a:off x="5204742" y="4551195"/>
              <a:ext cx="365214" cy="1027864"/>
            </a:xfrm>
            <a:prstGeom prst="bentConnector2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文本框 53"/>
            <p:cNvSpPr txBox="1"/>
            <p:nvPr/>
          </p:nvSpPr>
          <p:spPr>
            <a:xfrm>
              <a:off x="5293190" y="5057372"/>
              <a:ext cx="255734" cy="14062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微软雅黑 Light" panose="020B0502040204020203" charset="-122"/>
                  <a:ea typeface="微软雅黑 Light" panose="020B0502040204020203" charset="-122"/>
                  <a:cs typeface="+mn-cs"/>
                </a:rPr>
                <a:t>计费</a:t>
              </a:r>
            </a:p>
          </p:txBody>
        </p:sp>
        <p:cxnSp>
          <p:nvCxnSpPr>
            <p:cNvPr id="55" name="直接箭头连接符 175"/>
            <p:cNvCxnSpPr/>
            <p:nvPr/>
          </p:nvCxnSpPr>
          <p:spPr>
            <a:xfrm>
              <a:off x="5454318" y="4057367"/>
              <a:ext cx="297806" cy="0"/>
            </a:xfrm>
            <a:prstGeom prst="straightConnector1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箭头连接符 176"/>
            <p:cNvCxnSpPr/>
            <p:nvPr/>
          </p:nvCxnSpPr>
          <p:spPr>
            <a:xfrm flipH="1">
              <a:off x="4681415" y="3784885"/>
              <a:ext cx="292801" cy="0"/>
            </a:xfrm>
            <a:prstGeom prst="straightConnector1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箭头连接符 177"/>
            <p:cNvCxnSpPr/>
            <p:nvPr/>
          </p:nvCxnSpPr>
          <p:spPr>
            <a:xfrm flipH="1">
              <a:off x="4681415" y="4336945"/>
              <a:ext cx="277171" cy="0"/>
            </a:xfrm>
            <a:prstGeom prst="straightConnector1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文本框 57"/>
            <p:cNvSpPr txBox="1"/>
            <p:nvPr/>
          </p:nvSpPr>
          <p:spPr>
            <a:xfrm>
              <a:off x="5492855" y="3823797"/>
              <a:ext cx="267083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微软雅黑 Light" panose="020B0502040204020203" charset="-122"/>
                  <a:ea typeface="微软雅黑 Light" panose="020B0502040204020203" charset="-122"/>
                  <a:cs typeface="+mn-cs"/>
                </a:rPr>
                <a:t>入库</a:t>
              </a:r>
            </a:p>
          </p:txBody>
        </p:sp>
        <p:sp>
          <p:nvSpPr>
            <p:cNvPr id="59" name="文本框 58"/>
            <p:cNvSpPr txBox="1"/>
            <p:nvPr/>
          </p:nvSpPr>
          <p:spPr>
            <a:xfrm>
              <a:off x="4672898" y="3823797"/>
              <a:ext cx="282056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 </a:t>
              </a:r>
              <a:r>
                <a:rPr kumimoji="0" lang="zh-CN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微软雅黑 Light" panose="020B0502040204020203" charset="-122"/>
                  <a:ea typeface="微软雅黑 Light" panose="020B0502040204020203" charset="-122"/>
                  <a:cs typeface="+mn-cs"/>
                </a:rPr>
                <a:t>出库</a:t>
              </a:r>
            </a:p>
          </p:txBody>
        </p:sp>
        <p:pic>
          <p:nvPicPr>
            <p:cNvPr id="60" name="图片 59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95369" y="4572565"/>
              <a:ext cx="571555" cy="446985"/>
            </a:xfrm>
            <a:prstGeom prst="rect">
              <a:avLst/>
            </a:prstGeom>
          </p:spPr>
        </p:pic>
        <p:sp>
          <p:nvSpPr>
            <p:cNvPr id="61" name="文本框 60"/>
            <p:cNvSpPr txBox="1"/>
            <p:nvPr/>
          </p:nvSpPr>
          <p:spPr>
            <a:xfrm>
              <a:off x="8396410" y="3703147"/>
              <a:ext cx="936000" cy="275652"/>
            </a:xfrm>
            <a:prstGeom prst="rect">
              <a:avLst/>
            </a:prstGeom>
            <a:solidFill>
              <a:srgbClr val="E936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zh-CN"/>
              </a:defPPr>
              <a:lvl1pPr algn="ctr">
                <a:defRPr sz="1200">
                  <a:solidFill>
                    <a:schemeClr val="bg1"/>
                  </a:solidFill>
                  <a:latin typeface="+mj-ea"/>
                  <a:ea typeface="+mj-ea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 </a:t>
              </a:r>
              <a:r>
                <a:rPr kumimoji="0" lang="zh-CN" alt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仓库</a:t>
              </a:r>
              <a:r>
                <a:rPr kumimoji="0" lang="en-US" altLang="zh-CN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C</a:t>
              </a:r>
            </a:p>
          </p:txBody>
        </p:sp>
        <p:sp>
          <p:nvSpPr>
            <p:cNvPr id="62" name="文本框 61"/>
            <p:cNvSpPr txBox="1"/>
            <p:nvPr/>
          </p:nvSpPr>
          <p:spPr>
            <a:xfrm>
              <a:off x="7180609" y="3703147"/>
              <a:ext cx="936000" cy="275652"/>
            </a:xfrm>
            <a:prstGeom prst="rect">
              <a:avLst/>
            </a:prstGeom>
            <a:solidFill>
              <a:srgbClr val="E936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zh-CN"/>
              </a:defPPr>
              <a:lvl1pPr algn="ctr">
                <a:defRPr sz="1200">
                  <a:solidFill>
                    <a:schemeClr val="bg1"/>
                  </a:solidFill>
                  <a:latin typeface="+mj-ea"/>
                  <a:ea typeface="+mj-ea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 </a:t>
              </a:r>
              <a:r>
                <a:rPr kumimoji="0" lang="zh-CN" alt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仓库</a:t>
              </a:r>
              <a:r>
                <a:rPr kumimoji="0" lang="en-US" altLang="zh-CN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B</a:t>
              </a:r>
            </a:p>
          </p:txBody>
        </p:sp>
        <p:sp>
          <p:nvSpPr>
            <p:cNvPr id="63" name="文本框 62"/>
            <p:cNvSpPr txBox="1"/>
            <p:nvPr/>
          </p:nvSpPr>
          <p:spPr>
            <a:xfrm>
              <a:off x="5964808" y="3703147"/>
              <a:ext cx="936000" cy="275652"/>
            </a:xfrm>
            <a:prstGeom prst="rect">
              <a:avLst/>
            </a:prstGeom>
            <a:solidFill>
              <a:srgbClr val="E936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zh-CN"/>
              </a:defPPr>
              <a:lvl1pPr algn="ctr">
                <a:defRPr sz="1200">
                  <a:solidFill>
                    <a:schemeClr val="bg1"/>
                  </a:solidFill>
                  <a:latin typeface="+mj-ea"/>
                  <a:ea typeface="+mj-ea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 </a:t>
              </a:r>
              <a:r>
                <a:rPr kumimoji="0" lang="zh-CN" alt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仓库</a:t>
              </a:r>
              <a:r>
                <a:rPr kumimoji="0" lang="en-US" altLang="zh-CN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A</a:t>
              </a:r>
            </a:p>
          </p:txBody>
        </p:sp>
        <p:cxnSp>
          <p:nvCxnSpPr>
            <p:cNvPr id="64" name="直接箭头连接符 96"/>
            <p:cNvCxnSpPr/>
            <p:nvPr/>
          </p:nvCxnSpPr>
          <p:spPr>
            <a:xfrm>
              <a:off x="7965576" y="3114911"/>
              <a:ext cx="0" cy="182611"/>
            </a:xfrm>
            <a:prstGeom prst="straightConnector1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接箭头连接符 96"/>
            <p:cNvCxnSpPr/>
            <p:nvPr/>
          </p:nvCxnSpPr>
          <p:spPr>
            <a:xfrm>
              <a:off x="8486225" y="2751784"/>
              <a:ext cx="0" cy="116428"/>
            </a:xfrm>
            <a:prstGeom prst="straightConnector1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箭头连接符 96"/>
            <p:cNvCxnSpPr/>
            <p:nvPr/>
          </p:nvCxnSpPr>
          <p:spPr>
            <a:xfrm>
              <a:off x="8486225" y="3114911"/>
              <a:ext cx="0" cy="182611"/>
            </a:xfrm>
            <a:prstGeom prst="straightConnector1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流程图: 可选过程 39"/>
            <p:cNvSpPr/>
            <p:nvPr/>
          </p:nvSpPr>
          <p:spPr>
            <a:xfrm>
              <a:off x="11208568" y="3605773"/>
              <a:ext cx="537147" cy="526415"/>
            </a:xfrm>
            <a:prstGeom prst="flowChartAlternateProcess">
              <a:avLst/>
            </a:prstGeom>
            <a:solidFill>
              <a:schemeClr val="bg1"/>
            </a:solidFill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rPr>
                <a:t> </a:t>
              </a:r>
              <a:r>
                <a:rPr kumimoji="0" lang="zh-CN" alt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库存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 数据</a:t>
              </a:r>
            </a:p>
          </p:txBody>
        </p:sp>
        <p:sp>
          <p:nvSpPr>
            <p:cNvPr id="68" name="流程图: 可选过程 39"/>
            <p:cNvSpPr/>
            <p:nvPr/>
          </p:nvSpPr>
          <p:spPr>
            <a:xfrm>
              <a:off x="11208568" y="4169956"/>
              <a:ext cx="537147" cy="526415"/>
            </a:xfrm>
            <a:prstGeom prst="flowChartAlternateProcess">
              <a:avLst/>
            </a:prstGeom>
            <a:solidFill>
              <a:schemeClr val="bg1"/>
            </a:solidFill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 </a:t>
              </a:r>
              <a:r>
                <a:rPr kumimoji="0" lang="zh-CN" alt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单量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 数据</a:t>
              </a:r>
            </a:p>
          </p:txBody>
        </p:sp>
        <p:sp>
          <p:nvSpPr>
            <p:cNvPr id="69" name="流程图: 可选过程 39"/>
            <p:cNvSpPr/>
            <p:nvPr/>
          </p:nvSpPr>
          <p:spPr>
            <a:xfrm>
              <a:off x="11208568" y="4746020"/>
              <a:ext cx="537147" cy="526415"/>
            </a:xfrm>
            <a:prstGeom prst="flowChartAlternateProcess">
              <a:avLst/>
            </a:prstGeom>
            <a:solidFill>
              <a:schemeClr val="bg1"/>
            </a:solidFill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rPr>
                <a:t> </a:t>
              </a:r>
              <a:r>
                <a:rPr kumimoji="0" lang="zh-CN" alt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计费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 数据</a:t>
              </a:r>
            </a:p>
          </p:txBody>
        </p:sp>
      </p:grpSp>
      <p:grpSp>
        <p:nvGrpSpPr>
          <p:cNvPr id="76" name="组合 75"/>
          <p:cNvGrpSpPr/>
          <p:nvPr/>
        </p:nvGrpSpPr>
        <p:grpSpPr>
          <a:xfrm>
            <a:off x="601380" y="2072984"/>
            <a:ext cx="3665254" cy="933450"/>
            <a:chOff x="10088" y="2243"/>
            <a:chExt cx="6495" cy="1470"/>
          </a:xfrm>
        </p:grpSpPr>
        <p:pic>
          <p:nvPicPr>
            <p:cNvPr id="77" name="图片 5" descr="343435383130383b343533303832363bbbf5bcdc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088" y="2478"/>
              <a:ext cx="737" cy="737"/>
            </a:xfrm>
            <a:prstGeom prst="rect">
              <a:avLst/>
            </a:prstGeom>
          </p:spPr>
        </p:pic>
        <p:sp>
          <p:nvSpPr>
            <p:cNvPr id="78" name="îṣļiḍè"/>
            <p:cNvSpPr txBox="1"/>
            <p:nvPr/>
          </p:nvSpPr>
          <p:spPr>
            <a:xfrm>
              <a:off x="11406" y="2243"/>
              <a:ext cx="3787" cy="10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b="1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储位管理</a:t>
              </a:r>
            </a:p>
            <a:p>
              <a:endParaRPr lang="zh-CN" altLang="en-US" sz="2000" b="1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9" name="isḻîḑè"/>
            <p:cNvSpPr txBox="1"/>
            <p:nvPr/>
          </p:nvSpPr>
          <p:spPr>
            <a:xfrm>
              <a:off x="11406" y="2747"/>
              <a:ext cx="5177" cy="966"/>
            </a:xfrm>
            <a:prstGeom prst="rect">
              <a:avLst/>
            </a:prstGeom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ts val="1500"/>
                </a:lnSpc>
                <a:defRPr sz="900"/>
              </a:lvl1pPr>
            </a:lstStyle>
            <a:p>
              <a:pPr fontAlgn="auto">
                <a:lnSpc>
                  <a:spcPct val="150000"/>
                </a:lnSpc>
              </a:pP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上架库位，库存库位，出库智能分配库位，方便仓库员工到具体库位去拣货</a:t>
              </a:r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 </a:t>
              </a: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，提高拣货效率</a:t>
              </a:r>
              <a:endPara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grpSp>
        <p:nvGrpSpPr>
          <p:cNvPr id="80" name="组合 79"/>
          <p:cNvGrpSpPr/>
          <p:nvPr/>
        </p:nvGrpSpPr>
        <p:grpSpPr>
          <a:xfrm>
            <a:off x="543558" y="3524824"/>
            <a:ext cx="3684772" cy="912495"/>
            <a:chOff x="1648" y="5791"/>
            <a:chExt cx="5350" cy="1437"/>
          </a:xfrm>
        </p:grpSpPr>
        <p:sp>
          <p:nvSpPr>
            <p:cNvPr id="81" name="iconfont-10043-4933217"/>
            <p:cNvSpPr/>
            <p:nvPr/>
          </p:nvSpPr>
          <p:spPr>
            <a:xfrm>
              <a:off x="1648" y="5987"/>
              <a:ext cx="737" cy="638"/>
            </a:xfrm>
            <a:custGeom>
              <a:avLst/>
              <a:gdLst>
                <a:gd name="T0" fmla="*/ 10695 w 12684"/>
                <a:gd name="T1" fmla="*/ 7013 h 10982"/>
                <a:gd name="T2" fmla="*/ 8714 w 12684"/>
                <a:gd name="T3" fmla="*/ 8913 h 10982"/>
                <a:gd name="T4" fmla="*/ 4278 w 12684"/>
                <a:gd name="T5" fmla="*/ 8913 h 10982"/>
                <a:gd name="T6" fmla="*/ 3487 w 12684"/>
                <a:gd name="T7" fmla="*/ 8122 h 10982"/>
                <a:gd name="T8" fmla="*/ 3487 w 12684"/>
                <a:gd name="T9" fmla="*/ 4557 h 10982"/>
                <a:gd name="T10" fmla="*/ 4040 w 12684"/>
                <a:gd name="T11" fmla="*/ 4637 h 10982"/>
                <a:gd name="T12" fmla="*/ 8792 w 12684"/>
                <a:gd name="T13" fmla="*/ 4637 h 10982"/>
                <a:gd name="T14" fmla="*/ 10694 w 12684"/>
                <a:gd name="T15" fmla="*/ 6220 h 10982"/>
                <a:gd name="T16" fmla="*/ 12673 w 12684"/>
                <a:gd name="T17" fmla="*/ 4240 h 10982"/>
                <a:gd name="T18" fmla="*/ 10694 w 12684"/>
                <a:gd name="T19" fmla="*/ 2260 h 10982"/>
                <a:gd name="T20" fmla="*/ 8792 w 12684"/>
                <a:gd name="T21" fmla="*/ 3844 h 10982"/>
                <a:gd name="T22" fmla="*/ 4277 w 12684"/>
                <a:gd name="T23" fmla="*/ 3844 h 10982"/>
                <a:gd name="T24" fmla="*/ 3486 w 12684"/>
                <a:gd name="T25" fmla="*/ 3052 h 10982"/>
                <a:gd name="T26" fmla="*/ 3486 w 12684"/>
                <a:gd name="T27" fmla="*/ 1388 h 10982"/>
                <a:gd name="T28" fmla="*/ 5545 w 12684"/>
                <a:gd name="T29" fmla="*/ 1388 h 10982"/>
                <a:gd name="T30" fmla="*/ 6336 w 12684"/>
                <a:gd name="T31" fmla="*/ 707 h 10982"/>
                <a:gd name="T32" fmla="*/ 5636 w 12684"/>
                <a:gd name="T33" fmla="*/ 7 h 10982"/>
                <a:gd name="T34" fmla="*/ 884 w 12684"/>
                <a:gd name="T35" fmla="*/ 7 h 10982"/>
                <a:gd name="T36" fmla="*/ 0 w 12684"/>
                <a:gd name="T37" fmla="*/ 707 h 10982"/>
                <a:gd name="T38" fmla="*/ 792 w 12684"/>
                <a:gd name="T39" fmla="*/ 1388 h 10982"/>
                <a:gd name="T40" fmla="*/ 2456 w 12684"/>
                <a:gd name="T41" fmla="*/ 1388 h 10982"/>
                <a:gd name="T42" fmla="*/ 2456 w 12684"/>
                <a:gd name="T43" fmla="*/ 8121 h 10982"/>
                <a:gd name="T44" fmla="*/ 4040 w 12684"/>
                <a:gd name="T45" fmla="*/ 9704 h 10982"/>
                <a:gd name="T46" fmla="*/ 8872 w 12684"/>
                <a:gd name="T47" fmla="*/ 9704 h 10982"/>
                <a:gd name="T48" fmla="*/ 10693 w 12684"/>
                <a:gd name="T49" fmla="*/ 10972 h 10982"/>
                <a:gd name="T50" fmla="*/ 12672 w 12684"/>
                <a:gd name="T51" fmla="*/ 8992 h 10982"/>
                <a:gd name="T52" fmla="*/ 10695 w 12684"/>
                <a:gd name="T53" fmla="*/ 7013 h 10982"/>
                <a:gd name="T54" fmla="*/ 10695 w 12684"/>
                <a:gd name="T55" fmla="*/ 3053 h 10982"/>
                <a:gd name="T56" fmla="*/ 11881 w 12684"/>
                <a:gd name="T57" fmla="*/ 4240 h 10982"/>
                <a:gd name="T58" fmla="*/ 10695 w 12684"/>
                <a:gd name="T59" fmla="*/ 5428 h 10982"/>
                <a:gd name="T60" fmla="*/ 9506 w 12684"/>
                <a:gd name="T61" fmla="*/ 4240 h 10982"/>
                <a:gd name="T62" fmla="*/ 10695 w 12684"/>
                <a:gd name="T63" fmla="*/ 3053 h 10982"/>
                <a:gd name="T64" fmla="*/ 10695 w 12684"/>
                <a:gd name="T65" fmla="*/ 10181 h 10982"/>
                <a:gd name="T66" fmla="*/ 9506 w 12684"/>
                <a:gd name="T67" fmla="*/ 8993 h 10982"/>
                <a:gd name="T68" fmla="*/ 10695 w 12684"/>
                <a:gd name="T69" fmla="*/ 7805 h 10982"/>
                <a:gd name="T70" fmla="*/ 11881 w 12684"/>
                <a:gd name="T71" fmla="*/ 8993 h 10982"/>
                <a:gd name="T72" fmla="*/ 10695 w 12684"/>
                <a:gd name="T73" fmla="*/ 10181 h 109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684" h="10982">
                  <a:moveTo>
                    <a:pt x="10695" y="7013"/>
                  </a:moveTo>
                  <a:cubicBezTo>
                    <a:pt x="9665" y="7013"/>
                    <a:pt x="8793" y="7884"/>
                    <a:pt x="8714" y="8913"/>
                  </a:cubicBezTo>
                  <a:lnTo>
                    <a:pt x="4278" y="8913"/>
                  </a:lnTo>
                  <a:cubicBezTo>
                    <a:pt x="3883" y="8913"/>
                    <a:pt x="3487" y="8517"/>
                    <a:pt x="3487" y="8122"/>
                  </a:cubicBezTo>
                  <a:lnTo>
                    <a:pt x="3487" y="4557"/>
                  </a:lnTo>
                  <a:cubicBezTo>
                    <a:pt x="3644" y="4557"/>
                    <a:pt x="3804" y="4637"/>
                    <a:pt x="4040" y="4637"/>
                  </a:cubicBezTo>
                  <a:lnTo>
                    <a:pt x="8792" y="4637"/>
                  </a:lnTo>
                  <a:cubicBezTo>
                    <a:pt x="8951" y="5508"/>
                    <a:pt x="9743" y="6220"/>
                    <a:pt x="10694" y="6220"/>
                  </a:cubicBezTo>
                  <a:cubicBezTo>
                    <a:pt x="11803" y="6220"/>
                    <a:pt x="12673" y="5349"/>
                    <a:pt x="12673" y="4240"/>
                  </a:cubicBezTo>
                  <a:cubicBezTo>
                    <a:pt x="12673" y="3132"/>
                    <a:pt x="11803" y="2260"/>
                    <a:pt x="10694" y="2260"/>
                  </a:cubicBezTo>
                  <a:cubicBezTo>
                    <a:pt x="9743" y="2260"/>
                    <a:pt x="8951" y="2973"/>
                    <a:pt x="8792" y="3844"/>
                  </a:cubicBezTo>
                  <a:lnTo>
                    <a:pt x="4277" y="3844"/>
                  </a:lnTo>
                  <a:cubicBezTo>
                    <a:pt x="3882" y="3844"/>
                    <a:pt x="3486" y="3448"/>
                    <a:pt x="3486" y="3052"/>
                  </a:cubicBezTo>
                  <a:lnTo>
                    <a:pt x="3486" y="1388"/>
                  </a:lnTo>
                  <a:lnTo>
                    <a:pt x="5545" y="1388"/>
                  </a:lnTo>
                  <a:cubicBezTo>
                    <a:pt x="5941" y="1388"/>
                    <a:pt x="6336" y="1103"/>
                    <a:pt x="6336" y="707"/>
                  </a:cubicBezTo>
                  <a:cubicBezTo>
                    <a:pt x="6343" y="317"/>
                    <a:pt x="6026" y="0"/>
                    <a:pt x="5636" y="7"/>
                  </a:cubicBezTo>
                  <a:lnTo>
                    <a:pt x="884" y="7"/>
                  </a:lnTo>
                  <a:cubicBezTo>
                    <a:pt x="488" y="7"/>
                    <a:pt x="0" y="232"/>
                    <a:pt x="0" y="707"/>
                  </a:cubicBezTo>
                  <a:cubicBezTo>
                    <a:pt x="0" y="1182"/>
                    <a:pt x="396" y="1388"/>
                    <a:pt x="792" y="1388"/>
                  </a:cubicBezTo>
                  <a:lnTo>
                    <a:pt x="2456" y="1388"/>
                  </a:lnTo>
                  <a:lnTo>
                    <a:pt x="2456" y="8121"/>
                  </a:lnTo>
                  <a:cubicBezTo>
                    <a:pt x="2456" y="8992"/>
                    <a:pt x="3169" y="9704"/>
                    <a:pt x="4040" y="9704"/>
                  </a:cubicBezTo>
                  <a:lnTo>
                    <a:pt x="8872" y="9704"/>
                  </a:lnTo>
                  <a:cubicBezTo>
                    <a:pt x="9188" y="10418"/>
                    <a:pt x="9901" y="10972"/>
                    <a:pt x="10693" y="10972"/>
                  </a:cubicBezTo>
                  <a:cubicBezTo>
                    <a:pt x="11791" y="10982"/>
                    <a:pt x="12684" y="10089"/>
                    <a:pt x="12672" y="8992"/>
                  </a:cubicBezTo>
                  <a:cubicBezTo>
                    <a:pt x="12684" y="7894"/>
                    <a:pt x="11792" y="7002"/>
                    <a:pt x="10695" y="7013"/>
                  </a:cubicBezTo>
                  <a:close/>
                  <a:moveTo>
                    <a:pt x="10695" y="3053"/>
                  </a:moveTo>
                  <a:cubicBezTo>
                    <a:pt x="11328" y="3053"/>
                    <a:pt x="11881" y="3607"/>
                    <a:pt x="11881" y="4240"/>
                  </a:cubicBezTo>
                  <a:cubicBezTo>
                    <a:pt x="11881" y="4874"/>
                    <a:pt x="11328" y="5428"/>
                    <a:pt x="10695" y="5428"/>
                  </a:cubicBezTo>
                  <a:cubicBezTo>
                    <a:pt x="10060" y="5428"/>
                    <a:pt x="9506" y="4874"/>
                    <a:pt x="9506" y="4240"/>
                  </a:cubicBezTo>
                  <a:cubicBezTo>
                    <a:pt x="9506" y="3607"/>
                    <a:pt x="10060" y="3053"/>
                    <a:pt x="10695" y="3053"/>
                  </a:cubicBezTo>
                  <a:close/>
                  <a:moveTo>
                    <a:pt x="10695" y="10181"/>
                  </a:moveTo>
                  <a:cubicBezTo>
                    <a:pt x="10060" y="10181"/>
                    <a:pt x="9506" y="9627"/>
                    <a:pt x="9506" y="8993"/>
                  </a:cubicBezTo>
                  <a:cubicBezTo>
                    <a:pt x="9506" y="8360"/>
                    <a:pt x="10060" y="7805"/>
                    <a:pt x="10695" y="7805"/>
                  </a:cubicBezTo>
                  <a:cubicBezTo>
                    <a:pt x="11328" y="7805"/>
                    <a:pt x="11881" y="8360"/>
                    <a:pt x="11881" y="8993"/>
                  </a:cubicBezTo>
                  <a:cubicBezTo>
                    <a:pt x="11881" y="9627"/>
                    <a:pt x="11328" y="10181"/>
                    <a:pt x="10695" y="10181"/>
                  </a:cubicBezTo>
                  <a:close/>
                </a:path>
              </a:pathLst>
            </a:custGeom>
            <a:solidFill>
              <a:srgbClr val="F663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isḻîḑè"/>
            <p:cNvSpPr txBox="1"/>
            <p:nvPr/>
          </p:nvSpPr>
          <p:spPr>
            <a:xfrm>
              <a:off x="2784" y="6262"/>
              <a:ext cx="4214" cy="966"/>
            </a:xfrm>
            <a:prstGeom prst="rect">
              <a:avLst/>
            </a:prstGeom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ts val="1500"/>
                </a:lnSpc>
                <a:defRPr sz="900"/>
              </a:lvl1pPr>
            </a:lstStyle>
            <a:p>
              <a:pPr algn="l" defTabSz="1216660" fontAlgn="auto">
                <a:lnSpc>
                  <a:spcPct val="150000"/>
                </a:lnSpc>
                <a:spcBef>
                  <a:spcPts val="0"/>
                </a:spcBef>
                <a:defRPr/>
              </a:pPr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C-</a:t>
              </a:r>
              <a:r>
                <a:rPr lang="en-US" altLang="zh-CN" sz="1200" dirty="0" err="1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WMS多种作业模式</a:t>
              </a: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多种发货需求</a:t>
              </a:r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，灵活配置出入库流程节点。</a:t>
              </a:r>
            </a:p>
          </p:txBody>
        </p:sp>
        <p:sp>
          <p:nvSpPr>
            <p:cNvPr id="83" name="iS1íḋê"/>
            <p:cNvSpPr txBox="1"/>
            <p:nvPr/>
          </p:nvSpPr>
          <p:spPr>
            <a:xfrm>
              <a:off x="2787" y="5791"/>
              <a:ext cx="3787" cy="5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b="1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自定义流程节点</a:t>
              </a:r>
            </a:p>
          </p:txBody>
        </p:sp>
      </p:grpSp>
      <p:grpSp>
        <p:nvGrpSpPr>
          <p:cNvPr id="84" name="组合 83"/>
          <p:cNvGrpSpPr/>
          <p:nvPr/>
        </p:nvGrpSpPr>
        <p:grpSpPr>
          <a:xfrm>
            <a:off x="619200" y="4836771"/>
            <a:ext cx="3486844" cy="894715"/>
            <a:chOff x="1648" y="8730"/>
            <a:chExt cx="5442" cy="1409"/>
          </a:xfrm>
        </p:grpSpPr>
        <p:pic>
          <p:nvPicPr>
            <p:cNvPr id="85" name="图片 34" descr="303b32313535333439343bcdcfbbf5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648" y="8850"/>
              <a:ext cx="737" cy="737"/>
            </a:xfrm>
            <a:prstGeom prst="rect">
              <a:avLst/>
            </a:prstGeom>
          </p:spPr>
        </p:pic>
        <p:sp>
          <p:nvSpPr>
            <p:cNvPr id="86" name="isḻîḑè"/>
            <p:cNvSpPr txBox="1"/>
            <p:nvPr/>
          </p:nvSpPr>
          <p:spPr>
            <a:xfrm>
              <a:off x="2876" y="9173"/>
              <a:ext cx="4214" cy="966"/>
            </a:xfrm>
            <a:prstGeom prst="rect">
              <a:avLst/>
            </a:prstGeom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ts val="1500"/>
                </a:lnSpc>
                <a:defRPr sz="900"/>
              </a:lvl1pPr>
            </a:lstStyle>
            <a:p>
              <a:pPr fontAlgn="auto">
                <a:lnSpc>
                  <a:spcPct val="150000"/>
                </a:lnSpc>
              </a:pP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支持</a:t>
              </a:r>
              <a:r>
                <a:rPr lang="en-US" sz="1200" dirty="0" err="1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整散分离拣选，整件汇总分播拣选，散件摘果式拣选</a:t>
              </a: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。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87" name="iS1íḋê"/>
            <p:cNvSpPr txBox="1"/>
            <p:nvPr/>
          </p:nvSpPr>
          <p:spPr>
            <a:xfrm>
              <a:off x="2861" y="8730"/>
              <a:ext cx="3787" cy="5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多种拣货方式</a:t>
              </a:r>
            </a:p>
          </p:txBody>
        </p:sp>
      </p:grpSp>
      <p:sp>
        <p:nvSpPr>
          <p:cNvPr id="89" name="矩形 88"/>
          <p:cNvSpPr/>
          <p:nvPr/>
        </p:nvSpPr>
        <p:spPr bwMode="auto">
          <a:xfrm>
            <a:off x="619200" y="911707"/>
            <a:ext cx="11003672" cy="669897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lnSpc>
                <a:spcPct val="150000"/>
              </a:lnSpc>
              <a:defRPr/>
            </a:pPr>
            <a:r>
              <a:rPr lang="zh-CN" altLang="en-US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场景描述：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系统根据入库</a:t>
            </a:r>
            <a:r>
              <a:rPr lang="en-US" altLang="zh-CN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/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出库策略，自动生成拣货波次，将拣货任务推送给相应的仓库作业人员，作业人员领取拣货任务后，自动推荐上架</a:t>
            </a:r>
            <a:r>
              <a:rPr lang="en-US" altLang="zh-CN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/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拣货顺序及线路，拣货完成后，计算计件工资</a:t>
            </a:r>
            <a:endParaRPr lang="en-US" altLang="zh-CN" sz="1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99000" y="277752"/>
            <a:ext cx="9216000" cy="460800"/>
          </a:xfrm>
        </p:spPr>
        <p:txBody>
          <a:bodyPr/>
          <a:lstStyle/>
          <a:p>
            <a:r>
              <a:rPr lang="zh-CN" altLang="en-US" dirty="0"/>
              <a:t>配送管理</a:t>
            </a:r>
            <a:r>
              <a:rPr lang="en-US" altLang="zh-CN" dirty="0"/>
              <a:t>-</a:t>
            </a:r>
            <a:r>
              <a:rPr lang="zh-CN" altLang="en-US" dirty="0"/>
              <a:t>衔接多角色，实现仓配一体数智化管理的工具</a:t>
            </a:r>
          </a:p>
        </p:txBody>
      </p:sp>
      <p:sp>
        <p:nvSpPr>
          <p:cNvPr id="35" name="矩形: 圆角 34"/>
          <p:cNvSpPr/>
          <p:nvPr/>
        </p:nvSpPr>
        <p:spPr>
          <a:xfrm>
            <a:off x="459558" y="1072281"/>
            <a:ext cx="11426422" cy="550796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200"/>
          </a:p>
        </p:txBody>
      </p:sp>
      <p:sp>
        <p:nvSpPr>
          <p:cNvPr id="39" name="矩形: 圆角 38"/>
          <p:cNvSpPr/>
          <p:nvPr/>
        </p:nvSpPr>
        <p:spPr>
          <a:xfrm>
            <a:off x="1473200" y="5007107"/>
            <a:ext cx="7467600" cy="1479424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200"/>
          </a:p>
        </p:txBody>
      </p:sp>
      <p:sp>
        <p:nvSpPr>
          <p:cNvPr id="40" name="流程图: 接点 39"/>
          <p:cNvSpPr/>
          <p:nvPr/>
        </p:nvSpPr>
        <p:spPr>
          <a:xfrm>
            <a:off x="3027889" y="2650843"/>
            <a:ext cx="1788640" cy="1796947"/>
          </a:xfrm>
          <a:prstGeom prst="flowChartConnector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latin typeface="+mn-ea"/>
              </a:rPr>
              <a:t>智能</a:t>
            </a:r>
            <a:endParaRPr lang="en-US" altLang="zh-CN" sz="1600" b="1" dirty="0">
              <a:latin typeface="+mn-ea"/>
            </a:endParaRPr>
          </a:p>
          <a:p>
            <a:pPr algn="ctr"/>
            <a:r>
              <a:rPr lang="zh-CN" altLang="en-US" sz="1600" b="1" dirty="0">
                <a:latin typeface="+mn-ea"/>
              </a:rPr>
              <a:t>调度</a:t>
            </a:r>
          </a:p>
        </p:txBody>
      </p:sp>
      <p:sp>
        <p:nvSpPr>
          <p:cNvPr id="41" name="流程图: 接点 40"/>
          <p:cNvSpPr/>
          <p:nvPr/>
        </p:nvSpPr>
        <p:spPr>
          <a:xfrm>
            <a:off x="4384129" y="2650843"/>
            <a:ext cx="1788640" cy="1796947"/>
          </a:xfrm>
          <a:prstGeom prst="flowChartConnector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latin typeface="+mn-ea"/>
              </a:rPr>
              <a:t>高效</a:t>
            </a:r>
            <a:endParaRPr lang="en-US" altLang="zh-CN" sz="1600" b="1" dirty="0">
              <a:latin typeface="+mn-ea"/>
            </a:endParaRPr>
          </a:p>
          <a:p>
            <a:pPr algn="ctr"/>
            <a:r>
              <a:rPr lang="zh-CN" altLang="en-US" sz="1600" b="1" dirty="0">
                <a:latin typeface="+mn-ea"/>
              </a:rPr>
              <a:t>配送</a:t>
            </a:r>
          </a:p>
        </p:txBody>
      </p:sp>
      <p:sp>
        <p:nvSpPr>
          <p:cNvPr id="42" name="流程图: 接点 41"/>
          <p:cNvSpPr/>
          <p:nvPr/>
        </p:nvSpPr>
        <p:spPr>
          <a:xfrm>
            <a:off x="5770849" y="2650843"/>
            <a:ext cx="1788640" cy="1796947"/>
          </a:xfrm>
          <a:prstGeom prst="flowChartConnector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latin typeface="+mn-ea"/>
              </a:rPr>
              <a:t>多方</a:t>
            </a:r>
            <a:endParaRPr lang="en-US" altLang="zh-CN" sz="1600" b="1" dirty="0">
              <a:latin typeface="+mn-ea"/>
            </a:endParaRPr>
          </a:p>
          <a:p>
            <a:pPr algn="ctr"/>
            <a:r>
              <a:rPr lang="zh-CN" altLang="en-US" sz="1600" b="1" dirty="0">
                <a:latin typeface="+mn-ea"/>
              </a:rPr>
              <a:t>协同</a:t>
            </a:r>
          </a:p>
        </p:txBody>
      </p:sp>
      <p:cxnSp>
        <p:nvCxnSpPr>
          <p:cNvPr id="43" name="连接符: 肘形 42"/>
          <p:cNvCxnSpPr>
            <a:stCxn id="40" idx="2"/>
          </p:cNvCxnSpPr>
          <p:nvPr/>
        </p:nvCxnSpPr>
        <p:spPr>
          <a:xfrm rot="10800000">
            <a:off x="2204929" y="2650851"/>
            <a:ext cx="822960" cy="898466"/>
          </a:xfrm>
          <a:prstGeom prst="bentConnector2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4" name="文本框 43"/>
          <p:cNvSpPr txBox="1"/>
          <p:nvPr/>
        </p:nvSpPr>
        <p:spPr>
          <a:xfrm>
            <a:off x="713275" y="2052320"/>
            <a:ext cx="185820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200" b="1" dirty="0">
                <a:solidFill>
                  <a:schemeClr val="accent5">
                    <a:lumMod val="75000"/>
                  </a:schemeClr>
                </a:solidFill>
                <a:latin typeface="+mn-ea"/>
              </a:rPr>
              <a:t>线路规划</a:t>
            </a:r>
            <a:endParaRPr lang="en-US" altLang="zh-CN" sz="1200" b="1" dirty="0">
              <a:solidFill>
                <a:schemeClr val="accent5">
                  <a:lumMod val="75000"/>
                </a:schemeClr>
              </a:solidFill>
              <a:latin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200" b="1" dirty="0">
                <a:solidFill>
                  <a:schemeClr val="accent5">
                    <a:lumMod val="75000"/>
                  </a:schemeClr>
                </a:solidFill>
                <a:latin typeface="+mn-ea"/>
              </a:rPr>
              <a:t>派车策略</a:t>
            </a:r>
            <a:endParaRPr lang="en-US" altLang="zh-CN" sz="1200" b="1" dirty="0">
              <a:solidFill>
                <a:schemeClr val="accent5">
                  <a:lumMod val="75000"/>
                </a:schemeClr>
              </a:solidFill>
              <a:latin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200" b="1" dirty="0">
                <a:solidFill>
                  <a:schemeClr val="accent5">
                    <a:lumMod val="75000"/>
                  </a:schemeClr>
                </a:solidFill>
                <a:latin typeface="+mn-ea"/>
              </a:rPr>
              <a:t>自动派车</a:t>
            </a:r>
            <a:endParaRPr lang="en-US" altLang="zh-CN" sz="1200" b="1" dirty="0">
              <a:solidFill>
                <a:schemeClr val="accent5">
                  <a:lumMod val="75000"/>
                </a:schemeClr>
              </a:solidFill>
              <a:latin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200" b="1" dirty="0">
                <a:solidFill>
                  <a:schemeClr val="accent5">
                    <a:lumMod val="75000"/>
                  </a:schemeClr>
                </a:solidFill>
                <a:latin typeface="+mn-ea"/>
              </a:rPr>
              <a:t>人工派车</a:t>
            </a:r>
            <a:endParaRPr lang="en-US" altLang="zh-CN" sz="1200" b="1" dirty="0">
              <a:solidFill>
                <a:schemeClr val="accent5">
                  <a:lumMod val="75000"/>
                </a:schemeClr>
              </a:solidFill>
              <a:latin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200" b="1" dirty="0">
                <a:solidFill>
                  <a:schemeClr val="accent5">
                    <a:lumMod val="75000"/>
                  </a:schemeClr>
                </a:solidFill>
                <a:latin typeface="+mn-ea"/>
              </a:rPr>
              <a:t>地图派车</a:t>
            </a:r>
            <a:endParaRPr lang="en-US" altLang="zh-CN" sz="1200" b="1" dirty="0">
              <a:solidFill>
                <a:schemeClr val="accent5">
                  <a:lumMod val="75000"/>
                </a:schemeClr>
              </a:solidFill>
              <a:latin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200" b="1" dirty="0">
                <a:solidFill>
                  <a:schemeClr val="accent5">
                    <a:lumMod val="75000"/>
                  </a:schemeClr>
                </a:solidFill>
                <a:latin typeface="+mn-ea"/>
              </a:rPr>
              <a:t>装载量评估</a:t>
            </a:r>
            <a:endParaRPr lang="en-US" altLang="zh-CN" sz="1200" b="1" dirty="0">
              <a:solidFill>
                <a:schemeClr val="accent5">
                  <a:lumMod val="75000"/>
                </a:schemeClr>
              </a:solidFill>
              <a:latin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200" b="1" dirty="0">
                <a:solidFill>
                  <a:schemeClr val="accent5">
                    <a:lumMod val="75000"/>
                  </a:schemeClr>
                </a:solidFill>
                <a:latin typeface="+mn-ea"/>
              </a:rPr>
              <a:t>派车线路合理性评估</a:t>
            </a:r>
            <a:endParaRPr lang="en-US" altLang="zh-CN" sz="1200" b="1" dirty="0">
              <a:solidFill>
                <a:schemeClr val="accent5">
                  <a:lumMod val="75000"/>
                </a:schemeClr>
              </a:solidFill>
              <a:latin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200" b="1" dirty="0">
                <a:solidFill>
                  <a:schemeClr val="accent5">
                    <a:lumMod val="75000"/>
                  </a:schemeClr>
                </a:solidFill>
                <a:latin typeface="+mn-ea"/>
              </a:rPr>
              <a:t>配送达成分析</a:t>
            </a:r>
            <a:endParaRPr lang="en-US" altLang="zh-CN" sz="1200" b="1" dirty="0">
              <a:solidFill>
                <a:schemeClr val="accent5">
                  <a:lumMod val="75000"/>
                </a:schemeClr>
              </a:solidFill>
              <a:latin typeface="+mn-ea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8808637" y="1193080"/>
            <a:ext cx="222689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200" b="1" dirty="0">
                <a:solidFill>
                  <a:schemeClr val="accent6">
                    <a:lumMod val="75000"/>
                  </a:schemeClr>
                </a:solidFill>
                <a:latin typeface="+mn-ea"/>
              </a:rPr>
              <a:t>扫码装车配送</a:t>
            </a:r>
            <a:endParaRPr lang="en-US" altLang="zh-CN" sz="1200" b="1" dirty="0">
              <a:solidFill>
                <a:schemeClr val="accent6">
                  <a:lumMod val="75000"/>
                </a:schemeClr>
              </a:solidFill>
              <a:latin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200" b="1" dirty="0">
                <a:solidFill>
                  <a:schemeClr val="accent6">
                    <a:lumMod val="75000"/>
                  </a:schemeClr>
                </a:solidFill>
                <a:latin typeface="+mn-ea"/>
              </a:rPr>
              <a:t>按任务装车配送</a:t>
            </a:r>
            <a:endParaRPr lang="en-US" altLang="zh-CN" sz="1200" b="1" dirty="0">
              <a:solidFill>
                <a:schemeClr val="accent6">
                  <a:lumMod val="75000"/>
                </a:schemeClr>
              </a:solidFill>
              <a:latin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200" b="1" dirty="0">
                <a:solidFill>
                  <a:schemeClr val="accent6">
                    <a:lumMod val="75000"/>
                  </a:schemeClr>
                </a:solidFill>
                <a:latin typeface="+mn-ea"/>
              </a:rPr>
              <a:t>地图导航</a:t>
            </a:r>
            <a:endParaRPr lang="en-US" altLang="zh-CN" sz="1200" b="1" dirty="0">
              <a:solidFill>
                <a:schemeClr val="accent6">
                  <a:lumMod val="75000"/>
                </a:schemeClr>
              </a:solidFill>
              <a:latin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200" b="1" dirty="0">
                <a:solidFill>
                  <a:schemeClr val="accent6">
                    <a:lumMod val="75000"/>
                  </a:schemeClr>
                </a:solidFill>
                <a:latin typeface="+mn-ea"/>
              </a:rPr>
              <a:t>全收</a:t>
            </a:r>
            <a:r>
              <a:rPr lang="en-US" altLang="zh-CN" sz="1200" b="1" dirty="0">
                <a:solidFill>
                  <a:schemeClr val="accent6">
                    <a:lumMod val="75000"/>
                  </a:schemeClr>
                </a:solidFill>
                <a:latin typeface="+mn-ea"/>
              </a:rPr>
              <a:t>/</a:t>
            </a:r>
            <a:r>
              <a:rPr lang="zh-CN" altLang="en-US" sz="1200" b="1" dirty="0">
                <a:solidFill>
                  <a:schemeClr val="accent6">
                    <a:lumMod val="75000"/>
                  </a:schemeClr>
                </a:solidFill>
                <a:latin typeface="+mn-ea"/>
              </a:rPr>
              <a:t>拒收</a:t>
            </a:r>
            <a:r>
              <a:rPr lang="en-US" altLang="zh-CN" sz="1200" b="1" dirty="0">
                <a:solidFill>
                  <a:schemeClr val="accent6">
                    <a:lumMod val="75000"/>
                  </a:schemeClr>
                </a:solidFill>
                <a:latin typeface="+mn-ea"/>
              </a:rPr>
              <a:t>/</a:t>
            </a:r>
            <a:r>
              <a:rPr lang="zh-CN" altLang="en-US" sz="1200" b="1" dirty="0">
                <a:solidFill>
                  <a:schemeClr val="accent6">
                    <a:lumMod val="75000"/>
                  </a:schemeClr>
                </a:solidFill>
                <a:latin typeface="+mn-ea"/>
              </a:rPr>
              <a:t>部分收</a:t>
            </a:r>
            <a:endParaRPr lang="en-US" altLang="zh-CN" sz="1200" b="1" dirty="0">
              <a:solidFill>
                <a:schemeClr val="accent6">
                  <a:lumMod val="75000"/>
                </a:schemeClr>
              </a:solidFill>
              <a:latin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200" b="1" dirty="0">
                <a:solidFill>
                  <a:schemeClr val="accent6">
                    <a:lumMod val="75000"/>
                  </a:schemeClr>
                </a:solidFill>
                <a:latin typeface="+mn-ea"/>
              </a:rPr>
              <a:t>收款</a:t>
            </a:r>
            <a:r>
              <a:rPr lang="en-US" altLang="zh-CN" sz="1200" b="1" dirty="0">
                <a:solidFill>
                  <a:schemeClr val="accent6">
                    <a:lumMod val="75000"/>
                  </a:schemeClr>
                </a:solidFill>
                <a:latin typeface="+mn-ea"/>
              </a:rPr>
              <a:t>/</a:t>
            </a:r>
            <a:r>
              <a:rPr lang="zh-CN" altLang="en-US" sz="1200" b="1" dirty="0">
                <a:solidFill>
                  <a:schemeClr val="accent6">
                    <a:lumMod val="75000"/>
                  </a:schemeClr>
                </a:solidFill>
                <a:latin typeface="+mn-ea"/>
              </a:rPr>
              <a:t>退货</a:t>
            </a:r>
            <a:endParaRPr lang="en-US" altLang="zh-CN" sz="1200" b="1" dirty="0">
              <a:solidFill>
                <a:schemeClr val="accent6">
                  <a:lumMod val="75000"/>
                </a:schemeClr>
              </a:solidFill>
              <a:latin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200" b="1" dirty="0">
                <a:solidFill>
                  <a:schemeClr val="accent6">
                    <a:lumMod val="75000"/>
                  </a:schemeClr>
                </a:solidFill>
                <a:latin typeface="+mn-ea"/>
              </a:rPr>
              <a:t>卸货拍照</a:t>
            </a:r>
            <a:endParaRPr lang="en-US" altLang="zh-CN" sz="1200" b="1" dirty="0">
              <a:solidFill>
                <a:schemeClr val="accent6">
                  <a:lumMod val="75000"/>
                </a:schemeClr>
              </a:solidFill>
              <a:latin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200" b="1" dirty="0">
                <a:solidFill>
                  <a:schemeClr val="accent6">
                    <a:lumMod val="75000"/>
                  </a:schemeClr>
                </a:solidFill>
                <a:latin typeface="+mn-ea"/>
              </a:rPr>
              <a:t>今日业绩排名</a:t>
            </a:r>
            <a:r>
              <a:rPr lang="en-US" altLang="zh-CN" sz="1200" b="1" dirty="0">
                <a:solidFill>
                  <a:schemeClr val="accent6">
                    <a:lumMod val="75000"/>
                  </a:schemeClr>
                </a:solidFill>
                <a:latin typeface="+mn-ea"/>
              </a:rPr>
              <a:t>/</a:t>
            </a:r>
            <a:r>
              <a:rPr lang="zh-CN" altLang="en-US" sz="1200" b="1" dirty="0">
                <a:solidFill>
                  <a:schemeClr val="accent6">
                    <a:lumMod val="75000"/>
                  </a:schemeClr>
                </a:solidFill>
                <a:latin typeface="+mn-ea"/>
              </a:rPr>
              <a:t>送达量分析</a:t>
            </a:r>
            <a:endParaRPr lang="en-US" altLang="zh-CN" sz="1200" b="1" dirty="0">
              <a:solidFill>
                <a:schemeClr val="accent6">
                  <a:lumMod val="75000"/>
                </a:schemeClr>
              </a:solidFill>
              <a:latin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200" b="1" dirty="0">
                <a:solidFill>
                  <a:schemeClr val="accent6">
                    <a:lumMod val="75000"/>
                  </a:schemeClr>
                </a:solidFill>
                <a:latin typeface="+mn-ea"/>
              </a:rPr>
              <a:t>今日预提成</a:t>
            </a:r>
            <a:endParaRPr lang="en-US" altLang="zh-CN" sz="1200" b="1" dirty="0">
              <a:solidFill>
                <a:schemeClr val="accent6">
                  <a:lumMod val="75000"/>
                </a:schemeClr>
              </a:solidFill>
              <a:latin typeface="+mn-ea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8645679" y="3447607"/>
            <a:ext cx="26885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200" b="1" dirty="0">
                <a:latin typeface="+mn-ea"/>
              </a:rPr>
              <a:t>库管：打印汇总信息给库管拣货</a:t>
            </a:r>
            <a:endParaRPr lang="en-US" altLang="zh-CN" sz="1200" b="1" dirty="0">
              <a:latin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200" b="1" dirty="0">
                <a:latin typeface="+mn-ea"/>
              </a:rPr>
              <a:t>司机：打印单据给司机送货签收</a:t>
            </a:r>
            <a:endParaRPr lang="en-US" altLang="zh-CN" sz="1200" b="1" dirty="0">
              <a:latin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200" b="1" dirty="0">
                <a:latin typeface="+mn-ea"/>
              </a:rPr>
              <a:t>财务：对账交款</a:t>
            </a:r>
            <a:r>
              <a:rPr lang="en-US" altLang="zh-CN" sz="1200" b="1" dirty="0">
                <a:latin typeface="+mn-ea"/>
              </a:rPr>
              <a:t>/</a:t>
            </a:r>
            <a:r>
              <a:rPr lang="zh-CN" altLang="en-US" sz="1200" b="1" dirty="0">
                <a:latin typeface="+mn-ea"/>
              </a:rPr>
              <a:t>审核收款并核销</a:t>
            </a:r>
            <a:endParaRPr lang="en-US" altLang="zh-CN" sz="1200" b="1" dirty="0">
              <a:latin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200" b="1" dirty="0">
                <a:latin typeface="+mn-ea"/>
              </a:rPr>
              <a:t>财务：生成计件工资数据</a:t>
            </a:r>
            <a:endParaRPr lang="en-US" altLang="zh-CN" sz="1200" b="1" dirty="0">
              <a:latin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200" b="1" dirty="0">
                <a:latin typeface="+mn-ea"/>
              </a:rPr>
              <a:t>调度：派车及配送执行分析</a:t>
            </a:r>
            <a:endParaRPr lang="en-US" altLang="zh-CN" sz="1200" b="1" dirty="0">
              <a:latin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200" b="1" dirty="0">
                <a:latin typeface="+mn-ea"/>
              </a:rPr>
              <a:t>客户：小程序查询配送状态</a:t>
            </a:r>
            <a:endParaRPr lang="en-US" altLang="zh-CN" sz="1200" b="1" dirty="0">
              <a:latin typeface="+mn-ea"/>
            </a:endParaRPr>
          </a:p>
        </p:txBody>
      </p:sp>
      <p:sp>
        <p:nvSpPr>
          <p:cNvPr id="47" name="矩形: 圆角 46"/>
          <p:cNvSpPr/>
          <p:nvPr/>
        </p:nvSpPr>
        <p:spPr>
          <a:xfrm>
            <a:off x="3033141" y="1249680"/>
            <a:ext cx="4439920" cy="80264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200" b="1" dirty="0">
                <a:solidFill>
                  <a:schemeClr val="tx1"/>
                </a:solidFill>
              </a:rPr>
              <a:t>自配送：</a:t>
            </a:r>
            <a:endParaRPr lang="en-US" altLang="zh-CN" sz="1200" b="1" dirty="0">
              <a:solidFill>
                <a:schemeClr val="tx1"/>
              </a:solidFill>
            </a:endParaRPr>
          </a:p>
          <a:p>
            <a:pPr algn="ctr"/>
            <a:r>
              <a:rPr lang="zh-CN" altLang="en-US" sz="1200" b="1" dirty="0">
                <a:solidFill>
                  <a:schemeClr val="tx1"/>
                </a:solidFill>
              </a:rPr>
              <a:t>衔接多角色，实现仓配一体数智化管理</a:t>
            </a:r>
          </a:p>
        </p:txBody>
      </p:sp>
      <p:sp>
        <p:nvSpPr>
          <p:cNvPr id="48" name="椭圆 47"/>
          <p:cNvSpPr/>
          <p:nvPr/>
        </p:nvSpPr>
        <p:spPr>
          <a:xfrm>
            <a:off x="4615625" y="5155568"/>
            <a:ext cx="1418640" cy="507660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200" dirty="0"/>
              <a:t>跑店管理</a:t>
            </a:r>
          </a:p>
        </p:txBody>
      </p:sp>
      <p:cxnSp>
        <p:nvCxnSpPr>
          <p:cNvPr id="49" name="连接符: 肘形 48"/>
          <p:cNvCxnSpPr/>
          <p:nvPr/>
        </p:nvCxnSpPr>
        <p:spPr>
          <a:xfrm>
            <a:off x="7264160" y="3688080"/>
            <a:ext cx="1321040" cy="426343"/>
          </a:xfrm>
          <a:prstGeom prst="bentConnector3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连接符: 肘形 49"/>
          <p:cNvCxnSpPr>
            <a:stCxn id="41" idx="7"/>
          </p:cNvCxnSpPr>
          <p:nvPr/>
        </p:nvCxnSpPr>
        <p:spPr>
          <a:xfrm rot="5400000" flipH="1" flipV="1">
            <a:off x="7162404" y="1358999"/>
            <a:ext cx="303426" cy="2806576"/>
          </a:xfrm>
          <a:prstGeom prst="bentConnector2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1" name="椭圆 50"/>
          <p:cNvSpPr/>
          <p:nvPr/>
        </p:nvSpPr>
        <p:spPr>
          <a:xfrm>
            <a:off x="6506040" y="5155568"/>
            <a:ext cx="1418640" cy="507660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200" dirty="0"/>
              <a:t>移动下单</a:t>
            </a:r>
          </a:p>
        </p:txBody>
      </p:sp>
      <p:sp>
        <p:nvSpPr>
          <p:cNvPr id="52" name="椭圆 51"/>
          <p:cNvSpPr/>
          <p:nvPr/>
        </p:nvSpPr>
        <p:spPr>
          <a:xfrm>
            <a:off x="5610588" y="5794726"/>
            <a:ext cx="1418640" cy="507660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200" dirty="0"/>
              <a:t>计件工资</a:t>
            </a:r>
            <a:endParaRPr lang="en-US" altLang="zh-CN" sz="1200" dirty="0"/>
          </a:p>
        </p:txBody>
      </p:sp>
      <p:sp>
        <p:nvSpPr>
          <p:cNvPr id="53" name="椭圆 52"/>
          <p:cNvSpPr/>
          <p:nvPr/>
        </p:nvSpPr>
        <p:spPr>
          <a:xfrm>
            <a:off x="3667954" y="5794726"/>
            <a:ext cx="1418640" cy="507660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200" dirty="0"/>
              <a:t>移动仓管</a:t>
            </a:r>
            <a:endParaRPr lang="en-US" altLang="zh-CN" sz="1200" dirty="0"/>
          </a:p>
        </p:txBody>
      </p:sp>
      <p:sp>
        <p:nvSpPr>
          <p:cNvPr id="54" name="文本框 53"/>
          <p:cNvSpPr txBox="1"/>
          <p:nvPr/>
        </p:nvSpPr>
        <p:spPr>
          <a:xfrm>
            <a:off x="1617213" y="5876005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ea"/>
                <a:ea typeface="+mj-ea"/>
              </a:rPr>
              <a:t>业务衔接</a:t>
            </a:r>
          </a:p>
        </p:txBody>
      </p:sp>
      <p:sp>
        <p:nvSpPr>
          <p:cNvPr id="55" name="椭圆 54"/>
          <p:cNvSpPr/>
          <p:nvPr/>
        </p:nvSpPr>
        <p:spPr>
          <a:xfrm>
            <a:off x="2725209" y="5155568"/>
            <a:ext cx="1418640" cy="507660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200" dirty="0"/>
              <a:t>销售业务</a:t>
            </a:r>
            <a:endParaRPr lang="en-US" altLang="zh-CN" sz="1200" dirty="0"/>
          </a:p>
        </p:txBody>
      </p:sp>
      <p:sp>
        <p:nvSpPr>
          <p:cNvPr id="56" name="箭头: 上下 55"/>
          <p:cNvSpPr/>
          <p:nvPr/>
        </p:nvSpPr>
        <p:spPr>
          <a:xfrm>
            <a:off x="3592233" y="4507915"/>
            <a:ext cx="309401" cy="438231"/>
          </a:xfrm>
          <a:prstGeom prst="up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200"/>
          </a:p>
        </p:txBody>
      </p:sp>
      <p:sp>
        <p:nvSpPr>
          <p:cNvPr id="57" name="箭头: 上下 56"/>
          <p:cNvSpPr/>
          <p:nvPr/>
        </p:nvSpPr>
        <p:spPr>
          <a:xfrm>
            <a:off x="5123748" y="4507915"/>
            <a:ext cx="309401" cy="438231"/>
          </a:xfrm>
          <a:prstGeom prst="up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200"/>
          </a:p>
        </p:txBody>
      </p:sp>
      <p:sp>
        <p:nvSpPr>
          <p:cNvPr id="58" name="箭头: 上下 57"/>
          <p:cNvSpPr/>
          <p:nvPr/>
        </p:nvSpPr>
        <p:spPr>
          <a:xfrm>
            <a:off x="6610904" y="4507915"/>
            <a:ext cx="309401" cy="438231"/>
          </a:xfrm>
          <a:prstGeom prst="up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2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8201" y="260969"/>
            <a:ext cx="9216000" cy="460800"/>
          </a:xfrm>
        </p:spPr>
        <p:txBody>
          <a:bodyPr/>
          <a:lstStyle/>
          <a:p>
            <a:r>
              <a:rPr lang="zh-CN" altLang="en-US" dirty="0"/>
              <a:t>配送管理</a:t>
            </a:r>
            <a:r>
              <a:rPr lang="en-US" altLang="zh-CN" dirty="0"/>
              <a:t>-</a:t>
            </a:r>
            <a:r>
              <a:rPr lang="zh-CN" altLang="en-US" dirty="0"/>
              <a:t>衔接多角色，实现仓配一体数智化管理的工具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000" y="1737190"/>
            <a:ext cx="1430214" cy="103494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5511" y="1661349"/>
            <a:ext cx="1590798" cy="92333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4896" y="5665142"/>
            <a:ext cx="1509112" cy="885529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88505" y="2927366"/>
            <a:ext cx="119135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solidFill>
                  <a:srgbClr val="FF0000"/>
                </a:solidFill>
              </a:rPr>
              <a:t>调度员</a:t>
            </a:r>
            <a:endParaRPr lang="en-US" altLang="zh-CN" sz="1400" b="1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400" dirty="0"/>
              <a:t>线路规划</a:t>
            </a:r>
            <a:endParaRPr lang="en-US" altLang="zh-CN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400" dirty="0"/>
              <a:t>派车</a:t>
            </a:r>
            <a:endParaRPr lang="en-US" altLang="zh-CN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400" dirty="0"/>
              <a:t>汇总打单</a:t>
            </a:r>
            <a:endParaRPr lang="en-US" altLang="zh-CN" sz="1400" dirty="0"/>
          </a:p>
        </p:txBody>
      </p:sp>
      <p:sp>
        <p:nvSpPr>
          <p:cNvPr id="7" name="文本框 6"/>
          <p:cNvSpPr txBox="1"/>
          <p:nvPr/>
        </p:nvSpPr>
        <p:spPr>
          <a:xfrm>
            <a:off x="5315878" y="5844292"/>
            <a:ext cx="8322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solidFill>
                  <a:srgbClr val="FF0000"/>
                </a:solidFill>
              </a:rPr>
              <a:t>库管员</a:t>
            </a:r>
            <a:endParaRPr lang="en-US" altLang="zh-CN" sz="1400" b="1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400" dirty="0"/>
              <a:t>拣货</a:t>
            </a:r>
            <a:endParaRPr lang="en-US" altLang="zh-CN" sz="1400" dirty="0"/>
          </a:p>
        </p:txBody>
      </p:sp>
      <p:sp>
        <p:nvSpPr>
          <p:cNvPr id="8" name="文本框 7"/>
          <p:cNvSpPr txBox="1"/>
          <p:nvPr/>
        </p:nvSpPr>
        <p:spPr>
          <a:xfrm>
            <a:off x="4172342" y="2389439"/>
            <a:ext cx="83227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solidFill>
                  <a:srgbClr val="FF0000"/>
                </a:solidFill>
              </a:rPr>
              <a:t>司机</a:t>
            </a:r>
            <a:endParaRPr lang="en-US" altLang="zh-CN" sz="1400" b="1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400" dirty="0"/>
              <a:t>装车</a:t>
            </a:r>
            <a:endParaRPr lang="en-US" altLang="zh-CN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400" dirty="0"/>
              <a:t>配送</a:t>
            </a:r>
            <a:endParaRPr lang="en-US" altLang="zh-CN" sz="1400" dirty="0"/>
          </a:p>
        </p:txBody>
      </p:sp>
      <p:grpSp>
        <p:nvGrpSpPr>
          <p:cNvPr id="9" name="组合 8"/>
          <p:cNvGrpSpPr/>
          <p:nvPr/>
        </p:nvGrpSpPr>
        <p:grpSpPr>
          <a:xfrm>
            <a:off x="9254115" y="1585425"/>
            <a:ext cx="2167940" cy="1697974"/>
            <a:chOff x="8737343" y="4236370"/>
            <a:chExt cx="2855473" cy="2130515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37343" y="4236370"/>
              <a:ext cx="1580791" cy="1533525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>
              <a:off x="10496591" y="5169729"/>
              <a:ext cx="1096225" cy="11971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b="1" dirty="0">
                  <a:solidFill>
                    <a:srgbClr val="FF0000"/>
                  </a:solidFill>
                </a:rPr>
                <a:t>客户</a:t>
              </a:r>
              <a:endParaRPr lang="en-US" altLang="zh-CN" sz="1400" b="1" dirty="0">
                <a:solidFill>
                  <a:srgbClr val="FF0000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zh-CN" altLang="en-US" sz="1400" dirty="0"/>
                <a:t>签收</a:t>
              </a:r>
              <a:endParaRPr lang="en-US" altLang="zh-CN" sz="1400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zh-CN" altLang="en-US" sz="1400" dirty="0"/>
                <a:t>付款</a:t>
              </a:r>
              <a:endParaRPr lang="en-US" altLang="zh-CN" sz="1400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zh-CN" altLang="en-US" sz="1400" dirty="0"/>
                <a:t>退货</a:t>
              </a:r>
              <a:endParaRPr lang="en-US" altLang="zh-CN" sz="1400" dirty="0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8978888" y="5294284"/>
            <a:ext cx="2391526" cy="1364944"/>
            <a:chOff x="9414841" y="1543789"/>
            <a:chExt cx="2730765" cy="1519059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14841" y="1543789"/>
              <a:ext cx="1195387" cy="1398244"/>
            </a:xfrm>
            <a:prstGeom prst="rect">
              <a:avLst/>
            </a:prstGeom>
          </p:spPr>
        </p:pic>
        <p:sp>
          <p:nvSpPr>
            <p:cNvPr id="14" name="文本框 13"/>
            <p:cNvSpPr txBox="1"/>
            <p:nvPr/>
          </p:nvSpPr>
          <p:spPr>
            <a:xfrm>
              <a:off x="10785260" y="2240782"/>
              <a:ext cx="1360346" cy="8220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b="1" dirty="0">
                  <a:solidFill>
                    <a:srgbClr val="FF0000"/>
                  </a:solidFill>
                </a:rPr>
                <a:t>财务</a:t>
              </a:r>
              <a:endParaRPr lang="en-US" altLang="zh-CN" sz="1400" b="1" dirty="0">
                <a:solidFill>
                  <a:srgbClr val="FF0000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zh-CN" altLang="en-US" sz="1400" dirty="0"/>
                <a:t>对账收款</a:t>
              </a:r>
              <a:endParaRPr lang="en-US" altLang="zh-CN" sz="1400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zh-CN" altLang="en-US" sz="1400" dirty="0"/>
                <a:t>核算提成</a:t>
              </a:r>
              <a:endParaRPr lang="en-US" altLang="zh-CN" sz="1400" dirty="0"/>
            </a:p>
          </p:txBody>
        </p:sp>
      </p:grpSp>
      <p:cxnSp>
        <p:nvCxnSpPr>
          <p:cNvPr id="15" name="直接箭头连接符 14"/>
          <p:cNvCxnSpPr/>
          <p:nvPr/>
        </p:nvCxnSpPr>
        <p:spPr>
          <a:xfrm>
            <a:off x="2373169" y="2217830"/>
            <a:ext cx="2172327" cy="0"/>
          </a:xfrm>
          <a:prstGeom prst="straightConnector1">
            <a:avLst/>
          </a:prstGeom>
          <a:ln w="22225">
            <a:solidFill>
              <a:schemeClr val="accent1">
                <a:lumMod val="60000"/>
                <a:lumOff val="4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6" name="组合 15"/>
          <p:cNvGrpSpPr/>
          <p:nvPr/>
        </p:nvGrpSpPr>
        <p:grpSpPr>
          <a:xfrm>
            <a:off x="6964615" y="3099141"/>
            <a:ext cx="1987084" cy="2252735"/>
            <a:chOff x="7501631" y="2486348"/>
            <a:chExt cx="1987084" cy="2252735"/>
          </a:xfrm>
          <a:solidFill>
            <a:schemeClr val="accent2">
              <a:lumMod val="50000"/>
            </a:schemeClr>
          </a:solidFill>
        </p:grpSpPr>
        <p:cxnSp>
          <p:nvCxnSpPr>
            <p:cNvPr id="17" name="直接箭头连接符 16"/>
            <p:cNvCxnSpPr/>
            <p:nvPr/>
          </p:nvCxnSpPr>
          <p:spPr>
            <a:xfrm>
              <a:off x="7501631" y="2486348"/>
              <a:ext cx="1987084" cy="2252735"/>
            </a:xfrm>
            <a:prstGeom prst="straightConnector1">
              <a:avLst/>
            </a:prstGeom>
            <a:grpFill/>
            <a:ln w="22225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8" name="文本框 17"/>
            <p:cNvSpPr txBox="1"/>
            <p:nvPr/>
          </p:nvSpPr>
          <p:spPr>
            <a:xfrm rot="2874740">
              <a:off x="8315387" y="3477676"/>
              <a:ext cx="1247107" cy="307777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1400" dirty="0">
                  <a:solidFill>
                    <a:schemeClr val="bg1"/>
                  </a:solidFill>
                </a:rPr>
                <a:t>4</a:t>
              </a:r>
              <a:r>
                <a:rPr lang="zh-CN" altLang="en-US" sz="1400" dirty="0">
                  <a:solidFill>
                    <a:schemeClr val="bg1"/>
                  </a:solidFill>
                </a:rPr>
                <a:t>对账交款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6874488" y="1711964"/>
            <a:ext cx="2451201" cy="450227"/>
            <a:chOff x="7285998" y="1407148"/>
            <a:chExt cx="2172327" cy="450227"/>
          </a:xfrm>
          <a:solidFill>
            <a:schemeClr val="accent2">
              <a:lumMod val="50000"/>
            </a:schemeClr>
          </a:solidFill>
        </p:grpSpPr>
        <p:cxnSp>
          <p:nvCxnSpPr>
            <p:cNvPr id="20" name="直接箭头连接符 19"/>
            <p:cNvCxnSpPr/>
            <p:nvPr/>
          </p:nvCxnSpPr>
          <p:spPr>
            <a:xfrm>
              <a:off x="7285998" y="1857375"/>
              <a:ext cx="2172327" cy="0"/>
            </a:xfrm>
            <a:prstGeom prst="straightConnector1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21" name="文本框 20"/>
            <p:cNvSpPr txBox="1"/>
            <p:nvPr/>
          </p:nvSpPr>
          <p:spPr>
            <a:xfrm>
              <a:off x="7320892" y="1407148"/>
              <a:ext cx="1676627" cy="307777"/>
            </a:xfrm>
            <a:prstGeom prst="rect">
              <a:avLst/>
            </a:prstGeom>
            <a:grpFill/>
            <a:ln w="3810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1400" dirty="0">
                  <a:solidFill>
                    <a:schemeClr val="bg1"/>
                  </a:solidFill>
                </a:rPr>
                <a:t>3</a:t>
              </a:r>
              <a:r>
                <a:rPr lang="zh-CN" altLang="en-US" sz="1400" dirty="0">
                  <a:solidFill>
                    <a:schemeClr val="bg1"/>
                  </a:solidFill>
                </a:rPr>
                <a:t>送货、收款、收退货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4327702" y="2818228"/>
            <a:ext cx="1316728" cy="2476051"/>
            <a:chOff x="5642962" y="2704693"/>
            <a:chExt cx="538763" cy="2057807"/>
          </a:xfrm>
          <a:solidFill>
            <a:schemeClr val="accent2">
              <a:lumMod val="50000"/>
            </a:schemeClr>
          </a:solidFill>
        </p:grpSpPr>
        <p:cxnSp>
          <p:nvCxnSpPr>
            <p:cNvPr id="23" name="直接箭头连接符 22"/>
            <p:cNvCxnSpPr/>
            <p:nvPr/>
          </p:nvCxnSpPr>
          <p:spPr>
            <a:xfrm flipV="1">
              <a:off x="5642962" y="2704693"/>
              <a:ext cx="538763" cy="2057807"/>
            </a:xfrm>
            <a:prstGeom prst="straightConnector1">
              <a:avLst/>
            </a:prstGeom>
            <a:ln w="22225">
              <a:solidFill>
                <a:schemeClr val="accent1">
                  <a:lumMod val="60000"/>
                  <a:lumOff val="40000"/>
                </a:schemeClr>
              </a:solidFill>
              <a:headEnd type="none" w="med" len="med"/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4" name="文本框 23"/>
            <p:cNvSpPr txBox="1"/>
            <p:nvPr/>
          </p:nvSpPr>
          <p:spPr>
            <a:xfrm rot="17972221">
              <a:off x="5096498" y="3677237"/>
              <a:ext cx="1346754" cy="125933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1400" dirty="0">
                  <a:solidFill>
                    <a:schemeClr val="bg1"/>
                  </a:solidFill>
                </a:rPr>
                <a:t>2</a:t>
              </a:r>
              <a:r>
                <a:rPr lang="zh-CN" altLang="en-US" sz="1400" dirty="0">
                  <a:solidFill>
                    <a:schemeClr val="bg1"/>
                  </a:solidFill>
                </a:rPr>
                <a:t>交接、装车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2373169" y="2927366"/>
            <a:ext cx="1450076" cy="2476045"/>
            <a:chOff x="2737168" y="2704693"/>
            <a:chExt cx="1234757" cy="2057807"/>
          </a:xfrm>
        </p:grpSpPr>
        <p:cxnSp>
          <p:nvCxnSpPr>
            <p:cNvPr id="26" name="直接箭头连接符 25"/>
            <p:cNvCxnSpPr/>
            <p:nvPr/>
          </p:nvCxnSpPr>
          <p:spPr>
            <a:xfrm>
              <a:off x="2737168" y="2704693"/>
              <a:ext cx="1234757" cy="2057807"/>
            </a:xfrm>
            <a:prstGeom prst="straightConnector1">
              <a:avLst/>
            </a:prstGeom>
            <a:ln w="19050">
              <a:solidFill>
                <a:schemeClr val="accent1">
                  <a:lumMod val="60000"/>
                  <a:lumOff val="40000"/>
                </a:schemeClr>
              </a:solidFill>
              <a:headEnd type="none" w="med" len="med"/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7" name="文本框 26"/>
            <p:cNvSpPr txBox="1"/>
            <p:nvPr/>
          </p:nvSpPr>
          <p:spPr>
            <a:xfrm rot="3532064">
              <a:off x="2553528" y="3612756"/>
              <a:ext cx="2027474" cy="26207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1400" dirty="0">
                  <a:ln w="0"/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1</a:t>
              </a:r>
              <a:r>
                <a:rPr lang="zh-CN" altLang="en-US" sz="1400" dirty="0">
                  <a:ln w="0"/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先派车，再拣货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 rot="160750" flipH="1">
            <a:off x="4985510" y="2927370"/>
            <a:ext cx="1176421" cy="2600458"/>
            <a:chOff x="7501631" y="2486348"/>
            <a:chExt cx="1987084" cy="2252735"/>
          </a:xfrm>
          <a:solidFill>
            <a:schemeClr val="accent2">
              <a:lumMod val="50000"/>
            </a:schemeClr>
          </a:solidFill>
        </p:grpSpPr>
        <p:cxnSp>
          <p:nvCxnSpPr>
            <p:cNvPr id="29" name="直接箭头连接符 28"/>
            <p:cNvCxnSpPr/>
            <p:nvPr/>
          </p:nvCxnSpPr>
          <p:spPr>
            <a:xfrm>
              <a:off x="7501631" y="2486348"/>
              <a:ext cx="1987084" cy="2252735"/>
            </a:xfrm>
            <a:prstGeom prst="straightConnector1">
              <a:avLst/>
            </a:prstGeom>
            <a:ln w="22225">
              <a:solidFill>
                <a:schemeClr val="accent1">
                  <a:lumMod val="60000"/>
                  <a:lumOff val="40000"/>
                </a:schemeClr>
              </a:solidFill>
              <a:headEnd type="none" w="med" len="med"/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0" name="文本框 29"/>
            <p:cNvSpPr txBox="1"/>
            <p:nvPr/>
          </p:nvSpPr>
          <p:spPr>
            <a:xfrm rot="3974408">
              <a:off x="7645390" y="3537742"/>
              <a:ext cx="861245" cy="519864"/>
            </a:xfrm>
            <a:prstGeom prst="rect">
              <a:avLst/>
            </a:prstGeom>
            <a:grpFill/>
            <a:ln w="38100">
              <a:solidFill>
                <a:schemeClr val="accent2">
                  <a:lumMod val="5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1400" dirty="0">
                  <a:solidFill>
                    <a:schemeClr val="bg1"/>
                  </a:solidFill>
                </a:rPr>
                <a:t>5</a:t>
              </a:r>
              <a:r>
                <a:rPr lang="zh-CN" altLang="en-US" sz="1400" dirty="0">
                  <a:solidFill>
                    <a:schemeClr val="bg1"/>
                  </a:solidFill>
                </a:rPr>
                <a:t>退货返仓</a:t>
              </a:r>
            </a:p>
          </p:txBody>
        </p:sp>
      </p:grpSp>
      <p:sp>
        <p:nvSpPr>
          <p:cNvPr id="31" name="文本框 30"/>
          <p:cNvSpPr txBox="1"/>
          <p:nvPr/>
        </p:nvSpPr>
        <p:spPr>
          <a:xfrm flipH="1">
            <a:off x="2782704" y="1779187"/>
            <a:ext cx="1353256" cy="307777"/>
          </a:xfrm>
          <a:prstGeom prst="rect">
            <a:avLst/>
          </a:prstGeom>
          <a:solidFill>
            <a:schemeClr val="accent2">
              <a:lumMod val="50000"/>
            </a:schemeClr>
          </a:solidFill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</a:rPr>
              <a:t>2</a:t>
            </a:r>
            <a:r>
              <a:rPr lang="zh-CN" altLang="en-US" sz="1400" dirty="0">
                <a:solidFill>
                  <a:schemeClr val="bg1"/>
                </a:solidFill>
              </a:rPr>
              <a:t>装车任务下发</a:t>
            </a:r>
          </a:p>
        </p:txBody>
      </p:sp>
      <p:grpSp>
        <p:nvGrpSpPr>
          <p:cNvPr id="32" name="组合 31"/>
          <p:cNvGrpSpPr/>
          <p:nvPr/>
        </p:nvGrpSpPr>
        <p:grpSpPr>
          <a:xfrm flipH="1" flipV="1">
            <a:off x="2057924" y="3118191"/>
            <a:ext cx="1343684" cy="2720380"/>
            <a:chOff x="7282782" y="1605350"/>
            <a:chExt cx="2115510" cy="3917394"/>
          </a:xfrm>
        </p:grpSpPr>
        <p:cxnSp>
          <p:nvCxnSpPr>
            <p:cNvPr id="33" name="直接箭头连接符 32"/>
            <p:cNvCxnSpPr/>
            <p:nvPr/>
          </p:nvCxnSpPr>
          <p:spPr>
            <a:xfrm>
              <a:off x="7282782" y="2069251"/>
              <a:ext cx="2115510" cy="3453493"/>
            </a:xfrm>
            <a:prstGeom prst="straightConnector1">
              <a:avLst/>
            </a:prstGeom>
            <a:ln w="22225">
              <a:solidFill>
                <a:schemeClr val="accent1">
                  <a:lumMod val="60000"/>
                  <a:lumOff val="40000"/>
                </a:schemeClr>
              </a:solidFill>
              <a:headEnd type="none" w="med" len="med"/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4" name="文本框 33"/>
            <p:cNvSpPr txBox="1"/>
            <p:nvPr/>
          </p:nvSpPr>
          <p:spPr>
            <a:xfrm rot="3723127" flipV="1">
              <a:off x="6610904" y="3144178"/>
              <a:ext cx="3562224" cy="484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/>
                <a:t>1</a:t>
              </a:r>
              <a:r>
                <a:rPr lang="zh-CN" altLang="en-US" sz="1400" dirty="0"/>
                <a:t>先拣货出库，再派车</a:t>
              </a:r>
            </a:p>
          </p:txBody>
        </p:sp>
      </p:grpSp>
      <p:cxnSp>
        <p:nvCxnSpPr>
          <p:cNvPr id="36" name="直接箭头连接符 35"/>
          <p:cNvCxnSpPr/>
          <p:nvPr/>
        </p:nvCxnSpPr>
        <p:spPr>
          <a:xfrm>
            <a:off x="6783609" y="2146909"/>
            <a:ext cx="2172327" cy="0"/>
          </a:xfrm>
          <a:prstGeom prst="straightConnector1">
            <a:avLst/>
          </a:prstGeom>
          <a:ln w="22225">
            <a:solidFill>
              <a:schemeClr val="accent1">
                <a:lumMod val="60000"/>
                <a:lumOff val="4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矩形 36"/>
          <p:cNvSpPr/>
          <p:nvPr/>
        </p:nvSpPr>
        <p:spPr bwMode="auto">
          <a:xfrm>
            <a:off x="619200" y="858217"/>
            <a:ext cx="11003672" cy="669897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lnSpc>
                <a:spcPct val="150000"/>
              </a:lnSpc>
              <a:defRPr/>
            </a:pPr>
            <a:r>
              <a:rPr lang="zh-CN" altLang="en-US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场景描述：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订单到仓库后，仓管人员按派车情况或线路集中拣货，司机在发货区根据任务装车，按照线路派送，派送结束后，回到公司对账交款，并再次装车配送</a:t>
            </a:r>
            <a:endParaRPr lang="en-US" altLang="zh-CN" sz="1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矩形 37"/>
          <p:cNvSpPr/>
          <p:nvPr/>
        </p:nvSpPr>
        <p:spPr bwMode="auto">
          <a:xfrm>
            <a:off x="619200" y="836227"/>
            <a:ext cx="11003672" cy="669897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lnSpc>
                <a:spcPct val="150000"/>
              </a:lnSpc>
              <a:defRPr/>
            </a:pPr>
            <a:r>
              <a:rPr lang="zh-CN" altLang="en-US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场景描述：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订单到仓库后，仓管人员按派车情况或线路集中拣货，司机在发货区根据任务装车，按照线路派送，派送结束后，回到公司对账交款，并再次装车配送</a:t>
            </a:r>
            <a:endParaRPr lang="en-US" altLang="zh-CN" sz="1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9200" y="297471"/>
            <a:ext cx="9216000" cy="460800"/>
          </a:xfrm>
        </p:spPr>
        <p:txBody>
          <a:bodyPr/>
          <a:lstStyle/>
          <a:p>
            <a:r>
              <a:rPr lang="zh-CN" altLang="en-US" dirty="0"/>
              <a:t>配送管理</a:t>
            </a:r>
            <a:r>
              <a:rPr lang="en-US" altLang="zh-CN" dirty="0"/>
              <a:t>-</a:t>
            </a:r>
            <a:r>
              <a:rPr lang="zh-CN" altLang="en-US" dirty="0"/>
              <a:t>衔接多角色，实现仓配一体数智化管理的工具</a:t>
            </a:r>
          </a:p>
        </p:txBody>
      </p:sp>
      <p:sp>
        <p:nvSpPr>
          <p:cNvPr id="30" name="矩形: 圆角 29"/>
          <p:cNvSpPr/>
          <p:nvPr/>
        </p:nvSpPr>
        <p:spPr>
          <a:xfrm>
            <a:off x="7810566" y="5152791"/>
            <a:ext cx="1517989" cy="946666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solidFill>
                  <a:srgbClr val="FF0000"/>
                </a:solidFill>
              </a:rPr>
              <a:t>避免丢货</a:t>
            </a:r>
            <a:endParaRPr lang="en-US" altLang="zh-CN" sz="1600" b="1" dirty="0">
              <a:solidFill>
                <a:srgbClr val="FF0000"/>
              </a:solidFill>
            </a:endParaRPr>
          </a:p>
          <a:p>
            <a:pPr algn="ctr"/>
            <a:r>
              <a:rPr lang="zh-CN" altLang="en-US" sz="1600" b="1" dirty="0">
                <a:solidFill>
                  <a:srgbClr val="FF0000"/>
                </a:solidFill>
              </a:rPr>
              <a:t>减少损失</a:t>
            </a:r>
            <a:endParaRPr lang="en-US" altLang="zh-CN" sz="1600" b="1" dirty="0">
              <a:solidFill>
                <a:srgbClr val="FF0000"/>
              </a:solidFill>
            </a:endParaRPr>
          </a:p>
        </p:txBody>
      </p:sp>
      <p:sp>
        <p:nvSpPr>
          <p:cNvPr id="31" name="矩形: 圆角 30"/>
          <p:cNvSpPr/>
          <p:nvPr/>
        </p:nvSpPr>
        <p:spPr>
          <a:xfrm>
            <a:off x="9726856" y="5152791"/>
            <a:ext cx="1517989" cy="946666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solidFill>
                  <a:srgbClr val="FF0000"/>
                </a:solidFill>
              </a:rPr>
              <a:t>提升工作效率</a:t>
            </a:r>
            <a:endParaRPr lang="en-US" altLang="zh-CN" sz="1600" b="1" dirty="0">
              <a:solidFill>
                <a:srgbClr val="FF0000"/>
              </a:solidFill>
            </a:endParaRPr>
          </a:p>
          <a:p>
            <a:pPr algn="ctr"/>
            <a:r>
              <a:rPr lang="zh-CN" altLang="en-US" sz="1600" b="1" dirty="0">
                <a:solidFill>
                  <a:srgbClr val="FF0000"/>
                </a:solidFill>
              </a:rPr>
              <a:t>节省人力成本</a:t>
            </a:r>
            <a:endParaRPr lang="en-US" altLang="zh-CN" sz="1600" b="1" dirty="0">
              <a:solidFill>
                <a:srgbClr val="FF0000"/>
              </a:solidFill>
            </a:endParaRPr>
          </a:p>
        </p:txBody>
      </p:sp>
      <p:sp>
        <p:nvSpPr>
          <p:cNvPr id="32" name="矩形: 圆角 31"/>
          <p:cNvSpPr/>
          <p:nvPr/>
        </p:nvSpPr>
        <p:spPr>
          <a:xfrm>
            <a:off x="5901321" y="5152791"/>
            <a:ext cx="1517989" cy="946666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solidFill>
                  <a:srgbClr val="FF0000"/>
                </a:solidFill>
              </a:rPr>
              <a:t>合理调度</a:t>
            </a:r>
            <a:endParaRPr lang="en-US" altLang="zh-CN" sz="1600" b="1" dirty="0">
              <a:solidFill>
                <a:srgbClr val="FF0000"/>
              </a:solidFill>
            </a:endParaRPr>
          </a:p>
          <a:p>
            <a:pPr algn="ctr"/>
            <a:r>
              <a:rPr lang="zh-CN" altLang="en-US" sz="1600" b="1" dirty="0">
                <a:solidFill>
                  <a:srgbClr val="FF0000"/>
                </a:solidFill>
              </a:rPr>
              <a:t>提升运力</a:t>
            </a:r>
            <a:endParaRPr lang="en-US" altLang="zh-CN" sz="1600" b="1" dirty="0">
              <a:solidFill>
                <a:srgbClr val="FF0000"/>
              </a:solidFill>
            </a:endParaRPr>
          </a:p>
        </p:txBody>
      </p:sp>
      <p:pic>
        <p:nvPicPr>
          <p:cNvPr id="37" name="图片 3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9074" y="1222120"/>
            <a:ext cx="1722955" cy="3466824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8104" y="1222120"/>
            <a:ext cx="1680760" cy="3466822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0506" y="1222120"/>
            <a:ext cx="1674339" cy="3466822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200" y="1194162"/>
            <a:ext cx="4723387" cy="2165560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200" y="3435289"/>
            <a:ext cx="4723386" cy="2692511"/>
          </a:xfrm>
          <a:prstGeom prst="rect">
            <a:avLst/>
          </a:prstGeom>
          <a:ln>
            <a:solidFill>
              <a:srgbClr val="E8121A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矩形 164"/>
          <p:cNvSpPr/>
          <p:nvPr/>
        </p:nvSpPr>
        <p:spPr>
          <a:xfrm>
            <a:off x="4645281" y="1261329"/>
            <a:ext cx="2901436" cy="110799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600" b="1" i="0" u="none" strike="noStrike" kern="1200" cap="none" spc="-300" normalizeH="0" baseline="0" noProof="0" dirty="0">
                <a:ln>
                  <a:noFill/>
                </a:ln>
                <a:solidFill>
                  <a:srgbClr val="BC000B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PART 1</a:t>
            </a:r>
            <a:endParaRPr kumimoji="0" lang="zh-CN" altLang="en-US" sz="6600" b="1" i="0" u="none" strike="noStrike" kern="1200" cap="none" spc="-300" normalizeH="0" baseline="0" noProof="0" dirty="0">
              <a:ln>
                <a:noFill/>
              </a:ln>
              <a:solidFill>
                <a:srgbClr val="BC000B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2491739"/>
            <a:ext cx="12192000" cy="1154448"/>
          </a:xfrm>
          <a:prstGeom prst="rect">
            <a:avLst/>
          </a:prstGeom>
          <a:solidFill>
            <a:srgbClr val="BC0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软雅黑 Light" panose="020B0502040204020203" charset="-122"/>
              <a:cs typeface="+mn-cs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925913" y="2727912"/>
            <a:ext cx="73661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4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快消行业正式进入跑马圈地时代</a:t>
            </a:r>
          </a:p>
        </p:txBody>
      </p:sp>
      <p:cxnSp>
        <p:nvCxnSpPr>
          <p:cNvPr id="11" name="直接连接符 10"/>
          <p:cNvCxnSpPr/>
          <p:nvPr/>
        </p:nvCxnSpPr>
        <p:spPr>
          <a:xfrm>
            <a:off x="4481523" y="3883328"/>
            <a:ext cx="3512820" cy="0"/>
          </a:xfrm>
          <a:prstGeom prst="line">
            <a:avLst/>
          </a:prstGeom>
          <a:noFill/>
          <a:ln w="38100">
            <a:gradFill flip="none" rotWithShape="1">
              <a:gsLst>
                <a:gs pos="0">
                  <a:schemeClr val="bg1">
                    <a:alpha val="0"/>
                  </a:schemeClr>
                </a:gs>
                <a:gs pos="88000">
                  <a:srgbClr val="FF0000"/>
                </a:gs>
                <a:gs pos="100000">
                  <a:srgbClr val="FF0000"/>
                </a:gs>
              </a:gsLst>
              <a:lin ang="108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3" name="图片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55250" y="207645"/>
            <a:ext cx="1510665" cy="720725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9200" y="274971"/>
            <a:ext cx="9216000" cy="460800"/>
          </a:xfrm>
        </p:spPr>
        <p:txBody>
          <a:bodyPr/>
          <a:lstStyle/>
          <a:p>
            <a:r>
              <a:rPr lang="zh-CN" altLang="en-US" dirty="0"/>
              <a:t>业务、仓配相辅相成 驱动业务高增长</a:t>
            </a:r>
          </a:p>
        </p:txBody>
      </p:sp>
      <p:cxnSp>
        <p:nvCxnSpPr>
          <p:cNvPr id="3" name="直接箭头连接符 2"/>
          <p:cNvCxnSpPr/>
          <p:nvPr/>
        </p:nvCxnSpPr>
        <p:spPr>
          <a:xfrm>
            <a:off x="4670788" y="3496852"/>
            <a:ext cx="2702091" cy="0"/>
          </a:xfrm>
          <a:prstGeom prst="straightConnector1">
            <a:avLst/>
          </a:prstGeom>
          <a:ln w="1905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" name="直接箭头连接符 3"/>
          <p:cNvCxnSpPr/>
          <p:nvPr/>
        </p:nvCxnSpPr>
        <p:spPr>
          <a:xfrm flipH="1">
            <a:off x="4670788" y="3976905"/>
            <a:ext cx="2702091" cy="0"/>
          </a:xfrm>
          <a:prstGeom prst="straightConnector1">
            <a:avLst/>
          </a:prstGeom>
          <a:ln w="2222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" name="八边形 4"/>
          <p:cNvSpPr/>
          <p:nvPr/>
        </p:nvSpPr>
        <p:spPr>
          <a:xfrm>
            <a:off x="2846585" y="2920788"/>
            <a:ext cx="1728192" cy="1632177"/>
          </a:xfrm>
          <a:prstGeom prst="octagon">
            <a:avLst/>
          </a:prstGeom>
          <a:solidFill>
            <a:srgbClr val="E5001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业务端</a:t>
            </a:r>
          </a:p>
        </p:txBody>
      </p:sp>
      <p:sp>
        <p:nvSpPr>
          <p:cNvPr id="6" name="八边形 5"/>
          <p:cNvSpPr/>
          <p:nvPr/>
        </p:nvSpPr>
        <p:spPr>
          <a:xfrm>
            <a:off x="7486224" y="2824778"/>
            <a:ext cx="1728192" cy="1632177"/>
          </a:xfrm>
          <a:prstGeom prst="octagon">
            <a:avLst/>
          </a:prstGeom>
          <a:solidFill>
            <a:srgbClr val="E5001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仓配端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178237" y="3027423"/>
            <a:ext cx="1440160" cy="318100"/>
          </a:xfrm>
          <a:prstGeom prst="rect">
            <a:avLst/>
          </a:prstGeom>
          <a:solidFill>
            <a:srgbClr val="DC050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6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订货商城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178237" y="3603486"/>
            <a:ext cx="1440160" cy="318100"/>
          </a:xfrm>
          <a:prstGeom prst="rect">
            <a:avLst/>
          </a:prstGeom>
          <a:solidFill>
            <a:srgbClr val="DC050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6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跑店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178237" y="4179548"/>
            <a:ext cx="1440160" cy="318100"/>
          </a:xfrm>
          <a:prstGeom prst="rect">
            <a:avLst/>
          </a:prstGeom>
          <a:solidFill>
            <a:srgbClr val="DC050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6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智慧营销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9446423" y="2901279"/>
            <a:ext cx="1440160" cy="318100"/>
          </a:xfrm>
          <a:prstGeom prst="rect">
            <a:avLst/>
          </a:prstGeom>
          <a:solidFill>
            <a:srgbClr val="DC050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6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移动仓管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9446423" y="3477342"/>
            <a:ext cx="1440160" cy="318100"/>
          </a:xfrm>
          <a:prstGeom prst="rect">
            <a:avLst/>
          </a:prstGeom>
          <a:solidFill>
            <a:srgbClr val="DC050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6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CWMS</a:t>
            </a:r>
            <a:endParaRPr lang="zh-CN" altLang="en-US" sz="1465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9446423" y="4053405"/>
            <a:ext cx="1440160" cy="318100"/>
          </a:xfrm>
          <a:prstGeom prst="rect">
            <a:avLst/>
          </a:prstGeom>
          <a:solidFill>
            <a:srgbClr val="DC050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6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自配送</a:t>
            </a:r>
            <a:r>
              <a:rPr lang="en-US" altLang="zh-CN" sz="146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TMS</a:t>
            </a:r>
            <a:endParaRPr lang="zh-CN" altLang="en-US" sz="1465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605905" y="2618740"/>
            <a:ext cx="2911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订单实时，仓储及时响应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提升订单量，加强终端开发和管控，让一条配送线路有更多的客户，订单充足，减少空跑</a:t>
            </a:r>
            <a:endParaRPr lang="zh-CN" altLang="en-US" sz="13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670789" y="4005162"/>
            <a:ext cx="27843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提高周转，减少呆滞，保证商品日期新鲜，提高客户信任度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高效拣货配送配送，提高客户满意度，让订单更多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186725" y="1954022"/>
            <a:ext cx="7571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rgbClr val="E8121A"/>
                </a:solidFill>
                <a:latin typeface="+mj-ea"/>
                <a:ea typeface="+mj-ea"/>
              </a:rPr>
              <a:t>战斗部队和后勤部队紧密配合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6865" y="264235"/>
            <a:ext cx="9216000" cy="460800"/>
          </a:xfrm>
        </p:spPr>
        <p:txBody>
          <a:bodyPr/>
          <a:lstStyle/>
          <a:p>
            <a:r>
              <a:rPr lang="zh-CN" altLang="en-US" dirty="0"/>
              <a:t>加强费用管控，提升管理效益</a:t>
            </a:r>
          </a:p>
        </p:txBody>
      </p:sp>
      <p:sp>
        <p:nvSpPr>
          <p:cNvPr id="3" name="矩形: 圆角 16"/>
          <p:cNvSpPr/>
          <p:nvPr/>
        </p:nvSpPr>
        <p:spPr>
          <a:xfrm>
            <a:off x="594164" y="3333351"/>
            <a:ext cx="3102152" cy="1424005"/>
          </a:xfrm>
          <a:prstGeom prst="roundRect">
            <a:avLst>
              <a:gd name="adj" fmla="val 5343"/>
            </a:avLst>
          </a:prstGeom>
          <a:solidFill>
            <a:srgbClr val="FFFFFF">
              <a:alpha val="67000"/>
            </a:srgbClr>
          </a:solidFill>
          <a:ln w="19050">
            <a:solidFill>
              <a:srgbClr val="E60012"/>
            </a:solidFill>
            <a:miter lim="400000"/>
          </a:ln>
        </p:spPr>
        <p:txBody>
          <a:bodyPr lIns="0" tIns="0" rIns="0" bIns="0" anchor="ctr"/>
          <a:lstStyle/>
          <a:p>
            <a:pPr algn="ctr" defTabSz="825500">
              <a:defRPr sz="28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endParaRPr/>
          </a:p>
        </p:txBody>
      </p:sp>
      <p:sp>
        <p:nvSpPr>
          <p:cNvPr id="4" name="直接连接符 17"/>
          <p:cNvSpPr/>
          <p:nvPr/>
        </p:nvSpPr>
        <p:spPr>
          <a:xfrm>
            <a:off x="911215" y="3744712"/>
            <a:ext cx="2627107" cy="2"/>
          </a:xfrm>
          <a:prstGeom prst="line">
            <a:avLst/>
          </a:prstGeom>
          <a:ln w="12700">
            <a:solidFill>
              <a:srgbClr val="808080"/>
            </a:solidFill>
            <a:prstDash val="dash"/>
            <a:miter lim="400000"/>
            <a:headEnd type="oval"/>
            <a:tailEnd type="oval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5" name="矩形: 圆角 16"/>
          <p:cNvSpPr/>
          <p:nvPr/>
        </p:nvSpPr>
        <p:spPr>
          <a:xfrm>
            <a:off x="594165" y="4896090"/>
            <a:ext cx="3102152" cy="1480061"/>
          </a:xfrm>
          <a:prstGeom prst="roundRect">
            <a:avLst>
              <a:gd name="adj" fmla="val 5343"/>
            </a:avLst>
          </a:prstGeom>
          <a:solidFill>
            <a:srgbClr val="FFFFFF">
              <a:alpha val="61000"/>
            </a:srgbClr>
          </a:solidFill>
          <a:ln w="19050">
            <a:solidFill>
              <a:srgbClr val="E60012"/>
            </a:solidFill>
            <a:miter lim="400000"/>
          </a:ln>
        </p:spPr>
        <p:txBody>
          <a:bodyPr lIns="0" tIns="0" rIns="0" bIns="0" anchor="ctr"/>
          <a:lstStyle/>
          <a:p>
            <a:pPr algn="ctr" defTabSz="825500">
              <a:defRPr sz="28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endParaRPr/>
          </a:p>
        </p:txBody>
      </p:sp>
      <p:sp>
        <p:nvSpPr>
          <p:cNvPr id="6" name="直接连接符 17"/>
          <p:cNvSpPr/>
          <p:nvPr/>
        </p:nvSpPr>
        <p:spPr>
          <a:xfrm>
            <a:off x="1050950" y="5263676"/>
            <a:ext cx="2201280" cy="2"/>
          </a:xfrm>
          <a:prstGeom prst="line">
            <a:avLst/>
          </a:prstGeom>
          <a:ln w="12700">
            <a:solidFill>
              <a:srgbClr val="808080"/>
            </a:solidFill>
            <a:prstDash val="dash"/>
            <a:miter lim="400000"/>
            <a:headEnd type="oval"/>
            <a:tailEnd type="oval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7" name="矩形 1"/>
          <p:cNvSpPr txBox="1"/>
          <p:nvPr/>
        </p:nvSpPr>
        <p:spPr>
          <a:xfrm>
            <a:off x="911215" y="5292163"/>
            <a:ext cx="2855248" cy="1025213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/>
          <a:p>
            <a:pPr>
              <a:lnSpc>
                <a:spcPct val="150000"/>
              </a:lnSpc>
              <a:defRPr sz="1600"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微软雅黑 Light" panose="020B0502040204020203" charset="-122"/>
              </a:defRPr>
            </a:pPr>
            <a:r>
              <a:rPr sz="1400" dirty="0" err="1"/>
              <a:t>费用填报工作量大</a:t>
            </a:r>
            <a:endParaRPr sz="1400" dirty="0"/>
          </a:p>
          <a:p>
            <a:pPr>
              <a:lnSpc>
                <a:spcPct val="150000"/>
              </a:lnSpc>
              <a:defRPr sz="1600"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微软雅黑 Light" panose="020B0502040204020203" charset="-122"/>
              </a:defRPr>
            </a:pPr>
            <a:r>
              <a:rPr sz="1400" dirty="0" err="1"/>
              <a:t>手工统计又不够精准</a:t>
            </a:r>
            <a:endParaRPr sz="1400" dirty="0"/>
          </a:p>
          <a:p>
            <a:pPr>
              <a:lnSpc>
                <a:spcPct val="150000"/>
              </a:lnSpc>
              <a:defRPr sz="1600"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微软雅黑 Light" panose="020B0502040204020203" charset="-122"/>
              </a:defRPr>
            </a:pPr>
            <a:r>
              <a:rPr sz="1400" dirty="0" err="1"/>
              <a:t>投入产出无对比，费用发生无分析</a:t>
            </a:r>
            <a:endParaRPr sz="1400" dirty="0"/>
          </a:p>
        </p:txBody>
      </p:sp>
      <p:sp>
        <p:nvSpPr>
          <p:cNvPr id="8" name="矩形 3"/>
          <p:cNvSpPr txBox="1"/>
          <p:nvPr/>
        </p:nvSpPr>
        <p:spPr>
          <a:xfrm>
            <a:off x="1025765" y="3402632"/>
            <a:ext cx="2094479" cy="338550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 algn="ctr">
              <a:defRPr b="1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lvl1pPr>
          </a:lstStyle>
          <a:p>
            <a:r>
              <a:rPr sz="1600" dirty="0" err="1"/>
              <a:t>费用计提</a:t>
            </a:r>
            <a:r>
              <a:rPr sz="1600" dirty="0"/>
              <a:t>\</a:t>
            </a:r>
            <a:r>
              <a:rPr sz="1600" dirty="0" err="1"/>
              <a:t>兑付无依据</a:t>
            </a:r>
            <a:r>
              <a:rPr sz="1600" dirty="0"/>
              <a:t> </a:t>
            </a:r>
          </a:p>
        </p:txBody>
      </p:sp>
      <p:sp>
        <p:nvSpPr>
          <p:cNvPr id="9" name="矩形 4"/>
          <p:cNvSpPr txBox="1"/>
          <p:nvPr/>
        </p:nvSpPr>
        <p:spPr>
          <a:xfrm>
            <a:off x="1128272" y="4927373"/>
            <a:ext cx="1889464" cy="338550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lvl1pPr algn="ctr" defTabSz="1219200">
              <a:defRPr b="1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lvl1pPr>
          </a:lstStyle>
          <a:p>
            <a:r>
              <a:rPr sz="1600" dirty="0" err="1"/>
              <a:t>费用管控不清晰</a:t>
            </a:r>
            <a:endParaRPr sz="1600" dirty="0"/>
          </a:p>
        </p:txBody>
      </p:sp>
      <p:sp>
        <p:nvSpPr>
          <p:cNvPr id="10" name="矩形 6"/>
          <p:cNvSpPr txBox="1"/>
          <p:nvPr/>
        </p:nvSpPr>
        <p:spPr>
          <a:xfrm>
            <a:off x="911215" y="3740101"/>
            <a:ext cx="2652507" cy="1025213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/>
          <a:p>
            <a:pPr>
              <a:lnSpc>
                <a:spcPct val="150000"/>
              </a:lnSpc>
              <a:defRPr sz="1600"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微软雅黑 Light" panose="020B0502040204020203" charset="-122"/>
              </a:defRPr>
            </a:pPr>
            <a:r>
              <a:rPr sz="1400" dirty="0" err="1"/>
              <a:t>终端费用合同无体现</a:t>
            </a:r>
            <a:endParaRPr sz="1400" dirty="0"/>
          </a:p>
          <a:p>
            <a:pPr>
              <a:lnSpc>
                <a:spcPct val="150000"/>
              </a:lnSpc>
              <a:defRPr sz="1600"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微软雅黑 Light" panose="020B0502040204020203" charset="-122"/>
              </a:defRPr>
            </a:pPr>
            <a:r>
              <a:rPr sz="1400" dirty="0" err="1"/>
              <a:t>费用计提滞后、单据漏填</a:t>
            </a:r>
            <a:endParaRPr sz="1400" dirty="0"/>
          </a:p>
          <a:p>
            <a:pPr>
              <a:lnSpc>
                <a:spcPct val="150000"/>
              </a:lnSpc>
              <a:defRPr sz="1600"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微软雅黑 Light" panose="020B0502040204020203" charset="-122"/>
              </a:defRPr>
            </a:pPr>
            <a:r>
              <a:rPr sz="1400" dirty="0" err="1"/>
              <a:t>费用兑付无标准</a:t>
            </a:r>
            <a:endParaRPr sz="1400" dirty="0"/>
          </a:p>
        </p:txBody>
      </p:sp>
      <p:sp>
        <p:nvSpPr>
          <p:cNvPr id="11" name="矩形: 圆角 16"/>
          <p:cNvSpPr/>
          <p:nvPr/>
        </p:nvSpPr>
        <p:spPr>
          <a:xfrm>
            <a:off x="606865" y="1708140"/>
            <a:ext cx="3089451" cy="1486477"/>
          </a:xfrm>
          <a:prstGeom prst="roundRect">
            <a:avLst>
              <a:gd name="adj" fmla="val 5343"/>
            </a:avLst>
          </a:prstGeom>
          <a:solidFill>
            <a:srgbClr val="FFFFFF">
              <a:alpha val="67000"/>
            </a:srgbClr>
          </a:solidFill>
          <a:ln w="19050">
            <a:solidFill>
              <a:srgbClr val="E60012"/>
            </a:solidFill>
            <a:miter lim="400000"/>
          </a:ln>
        </p:spPr>
        <p:txBody>
          <a:bodyPr lIns="0" tIns="0" rIns="0" bIns="0" anchor="ctr"/>
          <a:lstStyle/>
          <a:p>
            <a:pPr algn="ctr" defTabSz="825500">
              <a:defRPr sz="28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endParaRPr/>
          </a:p>
        </p:txBody>
      </p:sp>
      <p:sp>
        <p:nvSpPr>
          <p:cNvPr id="12" name="矩形 2"/>
          <p:cNvSpPr txBox="1"/>
          <p:nvPr/>
        </p:nvSpPr>
        <p:spPr>
          <a:xfrm>
            <a:off x="1206103" y="1792545"/>
            <a:ext cx="1733804" cy="338550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 algn="ctr" defTabSz="1219200">
              <a:defRPr b="1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lvl1pPr>
          </a:lstStyle>
          <a:p>
            <a:r>
              <a:rPr sz="1600" dirty="0" err="1"/>
              <a:t>业务员管控不到位</a:t>
            </a:r>
            <a:endParaRPr sz="1600" dirty="0"/>
          </a:p>
        </p:txBody>
      </p:sp>
      <p:sp>
        <p:nvSpPr>
          <p:cNvPr id="13" name="矩形 5"/>
          <p:cNvSpPr txBox="1"/>
          <p:nvPr/>
        </p:nvSpPr>
        <p:spPr>
          <a:xfrm>
            <a:off x="911216" y="2153295"/>
            <a:ext cx="2785100" cy="1025213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/>
          <a:p>
            <a:pPr>
              <a:lnSpc>
                <a:spcPct val="150000"/>
              </a:lnSpc>
              <a:defRPr sz="1600"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微软雅黑 Light" panose="020B0502040204020203" charset="-122"/>
              </a:defRPr>
            </a:pPr>
            <a:r>
              <a:rPr sz="1400" dirty="0" err="1"/>
              <a:t>终端陈列费合同未签署</a:t>
            </a:r>
            <a:endParaRPr sz="1400" dirty="0"/>
          </a:p>
          <a:p>
            <a:pPr>
              <a:lnSpc>
                <a:spcPct val="150000"/>
              </a:lnSpc>
              <a:defRPr sz="1600"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微软雅黑 Light" panose="020B0502040204020203" charset="-122"/>
              </a:defRPr>
            </a:pPr>
            <a:r>
              <a:rPr sz="1400" dirty="0" err="1"/>
              <a:t>终端虚假陈列</a:t>
            </a:r>
            <a:endParaRPr sz="1400" dirty="0"/>
          </a:p>
          <a:p>
            <a:pPr>
              <a:lnSpc>
                <a:spcPct val="150000"/>
              </a:lnSpc>
              <a:defRPr sz="1600"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微软雅黑 Light" panose="020B0502040204020203" charset="-122"/>
              </a:defRPr>
            </a:pPr>
            <a:r>
              <a:rPr sz="1400" dirty="0" err="1"/>
              <a:t>虚假</a:t>
            </a:r>
            <a:r>
              <a:rPr sz="1400" dirty="0"/>
              <a:t>\</a:t>
            </a:r>
            <a:r>
              <a:rPr sz="1400" dirty="0" err="1"/>
              <a:t>预支</a:t>
            </a:r>
            <a:r>
              <a:rPr sz="1400" dirty="0"/>
              <a:t>\</a:t>
            </a:r>
            <a:r>
              <a:rPr sz="1400" dirty="0" err="1"/>
              <a:t>逾期发放费用</a:t>
            </a:r>
            <a:endParaRPr sz="1400" dirty="0"/>
          </a:p>
        </p:txBody>
      </p:sp>
      <p:sp>
        <p:nvSpPr>
          <p:cNvPr id="14" name="直接连接符 17"/>
          <p:cNvSpPr/>
          <p:nvPr/>
        </p:nvSpPr>
        <p:spPr>
          <a:xfrm>
            <a:off x="911216" y="2152641"/>
            <a:ext cx="2627107" cy="2"/>
          </a:xfrm>
          <a:prstGeom prst="line">
            <a:avLst/>
          </a:prstGeom>
          <a:ln w="12700">
            <a:solidFill>
              <a:srgbClr val="808080"/>
            </a:solidFill>
            <a:prstDash val="dash"/>
            <a:miter lim="400000"/>
            <a:headEnd type="oval"/>
            <a:tailEnd type="oval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7" name="矩形 16"/>
          <p:cNvSpPr/>
          <p:nvPr/>
        </p:nvSpPr>
        <p:spPr bwMode="auto">
          <a:xfrm>
            <a:off x="594164" y="834003"/>
            <a:ext cx="11003672" cy="669897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lnSpc>
                <a:spcPct val="150000"/>
              </a:lnSpc>
              <a:defRPr/>
            </a:pPr>
            <a:r>
              <a:rPr lang="zh-CN" altLang="en-US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场景描述：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经销商费用类型众多，进场费、陈列费、促销费</a:t>
            </a:r>
            <a:r>
              <a:rPr lang="en-US" altLang="zh-CN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，大部分企业在费用管控环节处于黑匣子状态，在当前微利时代，费用的精细化管控，成为企业盈利的关键因素之一</a:t>
            </a:r>
          </a:p>
        </p:txBody>
      </p:sp>
      <p:sp>
        <p:nvSpPr>
          <p:cNvPr id="30" name="矩形 18"/>
          <p:cNvSpPr/>
          <p:nvPr/>
        </p:nvSpPr>
        <p:spPr>
          <a:xfrm>
            <a:off x="7257159" y="1862222"/>
            <a:ext cx="4274807" cy="1228631"/>
          </a:xfrm>
          <a:prstGeom prst="rect">
            <a:avLst/>
          </a:prstGeom>
          <a:solidFill>
            <a:srgbClr val="FFFFFF">
              <a:alpha val="60000"/>
            </a:srgbClr>
          </a:solidFill>
          <a:ln w="12700">
            <a:solidFill>
              <a:srgbClr val="A6A6A6"/>
            </a:solidFill>
            <a:prstDash val="sysDash"/>
            <a:miter/>
          </a:ln>
        </p:spPr>
        <p:txBody>
          <a:bodyPr lIns="0" tIns="0" rIns="0" bIns="0" anchor="ctr"/>
          <a:lstStyle/>
          <a:p>
            <a:pPr algn="ctr">
              <a:defRPr sz="2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endParaRPr/>
          </a:p>
        </p:txBody>
      </p:sp>
      <p:grpSp>
        <p:nvGrpSpPr>
          <p:cNvPr id="31" name="圆角矩形 28"/>
          <p:cNvGrpSpPr/>
          <p:nvPr/>
        </p:nvGrpSpPr>
        <p:grpSpPr>
          <a:xfrm>
            <a:off x="7566096" y="1644286"/>
            <a:ext cx="3094712" cy="434520"/>
            <a:chOff x="0" y="-1"/>
            <a:chExt cx="3094710" cy="434519"/>
          </a:xfrm>
        </p:grpSpPr>
        <p:sp>
          <p:nvSpPr>
            <p:cNvPr id="32" name="圆角矩形"/>
            <p:cNvSpPr/>
            <p:nvPr/>
          </p:nvSpPr>
          <p:spPr>
            <a:xfrm>
              <a:off x="0" y="-1"/>
              <a:ext cx="3094710" cy="434519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10000">
                  <a:srgbClr val="E60012"/>
                </a:gs>
                <a:gs pos="100000">
                  <a:srgbClr val="F26E44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defRPr>
              </a:pPr>
              <a:endParaRPr/>
            </a:p>
          </p:txBody>
        </p:sp>
        <p:sp>
          <p:nvSpPr>
            <p:cNvPr id="33" name="厂商活动方案记录"/>
            <p:cNvSpPr txBox="1"/>
            <p:nvPr/>
          </p:nvSpPr>
          <p:spPr>
            <a:xfrm>
              <a:off x="63632" y="47982"/>
              <a:ext cx="2967445" cy="3385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defRPr>
              </a:lvl1pPr>
            </a:lstStyle>
            <a:p>
              <a:r>
                <a:rPr sz="1600" dirty="0" err="1"/>
                <a:t>厂商活动方案记录</a:t>
              </a:r>
              <a:endParaRPr sz="1600" dirty="0"/>
            </a:p>
          </p:txBody>
        </p:sp>
      </p:grpSp>
      <p:sp>
        <p:nvSpPr>
          <p:cNvPr id="35" name="作为经销商，接厂商活动方案时，可直接在系统中体现。…"/>
          <p:cNvSpPr txBox="1"/>
          <p:nvPr/>
        </p:nvSpPr>
        <p:spPr>
          <a:xfrm>
            <a:off x="7335947" y="2196688"/>
            <a:ext cx="4117078" cy="798360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>
              <a:lnSpc>
                <a:spcPct val="150000"/>
              </a:lnSpc>
              <a:defRPr sz="14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sz="1200" dirty="0" err="1"/>
              <a:t>作为经销商，接厂商活动方案时，可直接在系统中体现</a:t>
            </a:r>
            <a:r>
              <a:rPr sz="1200" dirty="0"/>
              <a:t>。</a:t>
            </a:r>
          </a:p>
          <a:p>
            <a:pPr>
              <a:lnSpc>
                <a:spcPct val="150000"/>
              </a:lnSpc>
              <a:defRPr sz="14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sz="1200" dirty="0" err="1"/>
              <a:t>后续可直接查看费用发放是否超标。厂商报销是否到位，投入产出分析有据可依</a:t>
            </a:r>
            <a:endParaRPr sz="1200" dirty="0"/>
          </a:p>
        </p:txBody>
      </p:sp>
      <p:sp>
        <p:nvSpPr>
          <p:cNvPr id="36" name="矩形 14"/>
          <p:cNvSpPr/>
          <p:nvPr/>
        </p:nvSpPr>
        <p:spPr>
          <a:xfrm>
            <a:off x="7257159" y="3411877"/>
            <a:ext cx="4274807" cy="1237207"/>
          </a:xfrm>
          <a:prstGeom prst="rect">
            <a:avLst/>
          </a:prstGeom>
          <a:solidFill>
            <a:srgbClr val="FFFFFF">
              <a:alpha val="60000"/>
            </a:srgbClr>
          </a:solidFill>
          <a:ln w="12700">
            <a:solidFill>
              <a:srgbClr val="A6A6A6"/>
            </a:solidFill>
            <a:prstDash val="sysDash"/>
            <a:miter/>
          </a:ln>
        </p:spPr>
        <p:txBody>
          <a:bodyPr lIns="0" tIns="0" rIns="0" bIns="0" anchor="ctr"/>
          <a:lstStyle/>
          <a:p>
            <a:pPr algn="ctr">
              <a:defRPr sz="2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endParaRPr/>
          </a:p>
        </p:txBody>
      </p:sp>
      <p:grpSp>
        <p:nvGrpSpPr>
          <p:cNvPr id="37" name="圆角矩形 28"/>
          <p:cNvGrpSpPr/>
          <p:nvPr/>
        </p:nvGrpSpPr>
        <p:grpSpPr>
          <a:xfrm>
            <a:off x="7629728" y="3194617"/>
            <a:ext cx="3094714" cy="434520"/>
            <a:chOff x="-1" y="-1"/>
            <a:chExt cx="3094713" cy="434519"/>
          </a:xfrm>
        </p:grpSpPr>
        <p:sp>
          <p:nvSpPr>
            <p:cNvPr id="38" name="圆角矩形"/>
            <p:cNvSpPr/>
            <p:nvPr/>
          </p:nvSpPr>
          <p:spPr>
            <a:xfrm>
              <a:off x="-1" y="-1"/>
              <a:ext cx="3094713" cy="434519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10000">
                  <a:srgbClr val="E60012"/>
                </a:gs>
                <a:gs pos="100000">
                  <a:srgbClr val="F26E44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defRPr>
              </a:pPr>
              <a:endParaRPr/>
            </a:p>
          </p:txBody>
        </p:sp>
        <p:sp>
          <p:nvSpPr>
            <p:cNvPr id="39" name="费用协议快速生成"/>
            <p:cNvSpPr txBox="1"/>
            <p:nvPr/>
          </p:nvSpPr>
          <p:spPr>
            <a:xfrm>
              <a:off x="63631" y="47982"/>
              <a:ext cx="2967447" cy="3385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defRPr>
              </a:lvl1pPr>
            </a:lstStyle>
            <a:p>
              <a:r>
                <a:rPr sz="1600" dirty="0" err="1"/>
                <a:t>费用协议快速生成</a:t>
              </a:r>
              <a:endParaRPr sz="1600" dirty="0"/>
            </a:p>
          </p:txBody>
        </p:sp>
      </p:grpSp>
      <p:sp>
        <p:nvSpPr>
          <p:cNvPr id="40" name="TextBox 30"/>
          <p:cNvSpPr txBox="1"/>
          <p:nvPr/>
        </p:nvSpPr>
        <p:spPr>
          <a:xfrm>
            <a:off x="7335946" y="3758395"/>
            <a:ext cx="4117079" cy="613690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lvl1pPr>
              <a:lnSpc>
                <a:spcPct val="150000"/>
              </a:lnSpc>
              <a:defRPr sz="14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lvl1pPr>
          </a:lstStyle>
          <a:p>
            <a:r>
              <a:rPr sz="1200" dirty="0" err="1"/>
              <a:t>参照统一活动方案根据不同终端签署费用合同</a:t>
            </a:r>
            <a:r>
              <a:rPr sz="1200" dirty="0"/>
              <a:t>\</a:t>
            </a:r>
            <a:r>
              <a:rPr sz="1200" dirty="0" err="1"/>
              <a:t>协议，录入简单。将费用计提依据前置，确保费用发生有据可依</a:t>
            </a:r>
            <a:r>
              <a:rPr sz="1200" dirty="0"/>
              <a:t>。</a:t>
            </a:r>
          </a:p>
        </p:txBody>
      </p:sp>
      <p:sp>
        <p:nvSpPr>
          <p:cNvPr id="41" name="矩形 24"/>
          <p:cNvSpPr/>
          <p:nvPr/>
        </p:nvSpPr>
        <p:spPr>
          <a:xfrm>
            <a:off x="7275350" y="5139382"/>
            <a:ext cx="4274806" cy="1162934"/>
          </a:xfrm>
          <a:prstGeom prst="rect">
            <a:avLst/>
          </a:prstGeom>
          <a:solidFill>
            <a:srgbClr val="FFFFFF">
              <a:alpha val="60000"/>
            </a:srgbClr>
          </a:solidFill>
          <a:ln w="12700">
            <a:solidFill>
              <a:srgbClr val="A6A6A6"/>
            </a:solidFill>
            <a:prstDash val="sysDash"/>
            <a:miter/>
          </a:ln>
        </p:spPr>
        <p:txBody>
          <a:bodyPr lIns="0" tIns="0" rIns="0" bIns="0" anchor="ctr"/>
          <a:lstStyle/>
          <a:p>
            <a:pPr algn="ctr">
              <a:defRPr sz="2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endParaRPr/>
          </a:p>
        </p:txBody>
      </p:sp>
      <p:grpSp>
        <p:nvGrpSpPr>
          <p:cNvPr id="42" name="圆角矩形 28"/>
          <p:cNvGrpSpPr/>
          <p:nvPr/>
        </p:nvGrpSpPr>
        <p:grpSpPr>
          <a:xfrm>
            <a:off x="7663783" y="4752849"/>
            <a:ext cx="3094712" cy="434520"/>
            <a:chOff x="0" y="-1"/>
            <a:chExt cx="3094710" cy="434519"/>
          </a:xfrm>
        </p:grpSpPr>
        <p:sp>
          <p:nvSpPr>
            <p:cNvPr id="43" name="圆角矩形"/>
            <p:cNvSpPr/>
            <p:nvPr/>
          </p:nvSpPr>
          <p:spPr>
            <a:xfrm>
              <a:off x="0" y="-1"/>
              <a:ext cx="3094710" cy="434519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10000">
                  <a:srgbClr val="E60012"/>
                </a:gs>
                <a:gs pos="100000">
                  <a:srgbClr val="F26E44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defRPr>
              </a:pPr>
              <a:endParaRPr/>
            </a:p>
          </p:txBody>
        </p:sp>
        <p:sp>
          <p:nvSpPr>
            <p:cNvPr id="44" name="批量核查极速生单"/>
            <p:cNvSpPr txBox="1"/>
            <p:nvPr/>
          </p:nvSpPr>
          <p:spPr>
            <a:xfrm>
              <a:off x="63632" y="47982"/>
              <a:ext cx="2967445" cy="3385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defRPr>
              </a:lvl1pPr>
            </a:lstStyle>
            <a:p>
              <a:r>
                <a:rPr sz="1600" dirty="0" err="1"/>
                <a:t>批量核查极速生单</a:t>
              </a:r>
              <a:endParaRPr sz="1600" dirty="0"/>
            </a:p>
          </p:txBody>
        </p:sp>
      </p:grpSp>
      <p:sp>
        <p:nvSpPr>
          <p:cNvPr id="45" name="TextBox 30"/>
          <p:cNvSpPr txBox="1"/>
          <p:nvPr/>
        </p:nvSpPr>
        <p:spPr>
          <a:xfrm>
            <a:off x="7345496" y="5403542"/>
            <a:ext cx="4186469" cy="890689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/>
          <a:p>
            <a:pPr>
              <a:lnSpc>
                <a:spcPct val="150000"/>
              </a:lnSpc>
              <a:defRPr sz="14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sz="1200" dirty="0" err="1"/>
              <a:t>可根据业务员拜访客户时拍摄的商品陈列、销售情况核查</a:t>
            </a:r>
            <a:r>
              <a:rPr sz="1200" dirty="0"/>
              <a:t>。</a:t>
            </a:r>
          </a:p>
          <a:p>
            <a:pPr>
              <a:lnSpc>
                <a:spcPct val="150000"/>
              </a:lnSpc>
              <a:defRPr sz="14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sz="1200" dirty="0" err="1"/>
              <a:t>根据终端实际情况，按标准进行费用确认，兑付，并提供付款预警</a:t>
            </a:r>
            <a:r>
              <a:rPr sz="1200" dirty="0"/>
              <a:t>。</a:t>
            </a:r>
          </a:p>
        </p:txBody>
      </p:sp>
      <p:sp>
        <p:nvSpPr>
          <p:cNvPr id="46" name="箭头: 右 45"/>
          <p:cNvSpPr/>
          <p:nvPr/>
        </p:nvSpPr>
        <p:spPr>
          <a:xfrm>
            <a:off x="4309210" y="2633356"/>
            <a:ext cx="2562911" cy="2746776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9200" y="261766"/>
            <a:ext cx="9216000" cy="460800"/>
          </a:xfrm>
        </p:spPr>
        <p:txBody>
          <a:bodyPr/>
          <a:lstStyle/>
          <a:p>
            <a:r>
              <a:rPr lang="zh-CN" altLang="en-US" dirty="0"/>
              <a:t>加强费用管控，提升管理效益</a:t>
            </a:r>
          </a:p>
        </p:txBody>
      </p:sp>
      <p:pic>
        <p:nvPicPr>
          <p:cNvPr id="18" name="图像" descr="图像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221" y="1207916"/>
            <a:ext cx="6089612" cy="1684139"/>
          </a:xfrm>
          <a:prstGeom prst="rect">
            <a:avLst/>
          </a:prstGeom>
          <a:ln w="12700">
            <a:solidFill>
              <a:schemeClr val="bg2"/>
            </a:solidFill>
            <a:miter lim="400000"/>
            <a:headEnd/>
            <a:tailEnd/>
          </a:ln>
        </p:spPr>
      </p:pic>
      <p:pic>
        <p:nvPicPr>
          <p:cNvPr id="22" name="图片 21" descr="表格&#10;&#10;描述已自动生成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221" y="2995320"/>
            <a:ext cx="6089616" cy="1808427"/>
          </a:xfrm>
          <a:prstGeom prst="rect">
            <a:avLst/>
          </a:prstGeom>
          <a:ln>
            <a:solidFill>
              <a:srgbClr val="E8121A"/>
            </a:solidFill>
          </a:ln>
        </p:spPr>
      </p:pic>
      <p:sp>
        <p:nvSpPr>
          <p:cNvPr id="23" name="TextBox 186"/>
          <p:cNvSpPr txBox="1"/>
          <p:nvPr/>
        </p:nvSpPr>
        <p:spPr>
          <a:xfrm>
            <a:off x="4742789" y="1287168"/>
            <a:ext cx="1594327" cy="253902"/>
          </a:xfrm>
          <a:prstGeom prst="rect">
            <a:avLst/>
          </a:prstGeom>
          <a:solidFill>
            <a:srgbClr val="E8121A"/>
          </a:solidFill>
          <a:ln w="12700">
            <a:miter lim="400000"/>
          </a:ln>
        </p:spPr>
        <p:txBody>
          <a:bodyPr lIns="34283" tIns="34283" rIns="34283" bIns="34283" anchor="ctr">
            <a:spAutoFit/>
          </a:bodyPr>
          <a:lstStyle>
            <a:lvl1pPr>
              <a:defRPr sz="1600" b="1">
                <a:solidFill>
                  <a:srgbClr val="40404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①费用</a:t>
            </a:r>
            <a:r>
              <a:rPr sz="12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方案录入</a:t>
            </a:r>
            <a:endParaRPr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TextBox 186"/>
          <p:cNvSpPr txBox="1"/>
          <p:nvPr/>
        </p:nvSpPr>
        <p:spPr>
          <a:xfrm>
            <a:off x="4742790" y="3114962"/>
            <a:ext cx="1594327" cy="253902"/>
          </a:xfrm>
          <a:prstGeom prst="rect">
            <a:avLst/>
          </a:prstGeom>
          <a:solidFill>
            <a:srgbClr val="E8121A"/>
          </a:solidFill>
          <a:ln w="12700">
            <a:miter lim="400000"/>
          </a:ln>
        </p:spPr>
        <p:txBody>
          <a:bodyPr lIns="34283" tIns="34283" rIns="34283" bIns="34283" anchor="ctr">
            <a:spAutoFit/>
          </a:bodyPr>
          <a:lstStyle>
            <a:lvl1pPr>
              <a:defRPr sz="1600" b="1">
                <a:solidFill>
                  <a:srgbClr val="40404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④费用确认发放</a:t>
            </a:r>
            <a:endParaRPr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TextBox 186"/>
          <p:cNvSpPr txBox="1"/>
          <p:nvPr/>
        </p:nvSpPr>
        <p:spPr>
          <a:xfrm>
            <a:off x="10003623" y="1104504"/>
            <a:ext cx="2004350" cy="4054942"/>
          </a:xfrm>
          <a:prstGeom prst="rect">
            <a:avLst/>
          </a:prstGeom>
          <a:noFill/>
          <a:ln w="12700">
            <a:noFill/>
            <a:miter lim="400000"/>
          </a:ln>
        </p:spPr>
        <p:txBody>
          <a:bodyPr wrap="square" lIns="34283" tIns="34283" rIns="34283" bIns="34283" anchor="ctr">
            <a:spAutoFit/>
          </a:bodyPr>
          <a:lstStyle>
            <a:lvl1pPr>
              <a:defRPr sz="1600" b="1">
                <a:solidFill>
                  <a:srgbClr val="40404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费用方案录入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方案名称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费用名称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下发标准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执行周期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计提方式、计提时点</a:t>
            </a:r>
          </a:p>
          <a:p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费用协议生成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业务员手机端直接参照方案生成费用协议</a:t>
            </a:r>
            <a:endParaRPr lang="en-US" altLang="zh-CN" sz="1000" b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费用执行期间自动将总额分摊到月</a:t>
            </a:r>
            <a:endParaRPr lang="en-US" sz="1000" b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费用执行监督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sz="11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跑店时可对执行期间的费用拍照</a:t>
            </a:r>
            <a:endParaRPr lang="en-US" altLang="zh-CN" sz="1100" b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sz="11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业务主管可按费用协议查看照片</a:t>
            </a:r>
            <a:endParaRPr lang="en-US" sz="1100" b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费用协议批量生单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sz="11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应兑付</a:t>
            </a:r>
            <a:r>
              <a:rPr lang="en-US" altLang="zh-CN" sz="11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1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报销费用预警</a:t>
            </a:r>
            <a:endParaRPr lang="en-US" altLang="zh-CN" sz="1100" b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sz="11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费用执行情况检查</a:t>
            </a:r>
            <a:endParaRPr lang="en-US" altLang="zh-CN" sz="1100" b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sz="11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费用协议批量生成费用单</a:t>
            </a:r>
            <a:endParaRPr lang="en-US" altLang="zh-CN" sz="1100" b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费用分析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投入产出分析</a:t>
            </a:r>
            <a:endParaRPr lang="en-US" altLang="zh-CN" sz="1000" b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费用执行分析</a:t>
            </a:r>
            <a:endParaRPr lang="en-US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326845" y="5124404"/>
            <a:ext cx="1168112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accent3">
                    <a:lumMod val="75000"/>
                  </a:schemeClr>
                </a:solidFill>
                <a:latin typeface="+mj-ea"/>
                <a:ea typeface="+mj-ea"/>
              </a:rPr>
              <a:t>通过费用管控将各类费用清晰化、合理化，清楚的知道投入多少，哪些费用增长的不正常；</a:t>
            </a:r>
            <a:endParaRPr lang="en-US" altLang="zh-CN" sz="1600" b="1" dirty="0">
              <a:solidFill>
                <a:schemeClr val="accent3">
                  <a:lumMod val="75000"/>
                </a:schemeClr>
              </a:solidFill>
              <a:latin typeface="+mj-ea"/>
              <a:ea typeface="+mj-ea"/>
            </a:endParaRPr>
          </a:p>
          <a:p>
            <a:pPr algn="ctr"/>
            <a:endParaRPr lang="en-US" altLang="zh-CN" sz="1600" b="1" dirty="0">
              <a:solidFill>
                <a:schemeClr val="accent3">
                  <a:lumMod val="75000"/>
                </a:schemeClr>
              </a:solidFill>
              <a:latin typeface="+mj-ea"/>
              <a:ea typeface="+mj-ea"/>
            </a:endParaRPr>
          </a:p>
          <a:p>
            <a:pPr algn="ctr"/>
            <a:r>
              <a:rPr lang="zh-CN" altLang="en-US" sz="1600" b="1" dirty="0">
                <a:solidFill>
                  <a:schemeClr val="accent3">
                    <a:lumMod val="75000"/>
                  </a:schemeClr>
                </a:solidFill>
                <a:latin typeface="+mj-ea"/>
                <a:ea typeface="+mj-ea"/>
              </a:rPr>
              <a:t>让终端费用的投放真正能够执行下去，费用投入了，销量上得来，利润才会提升；</a:t>
            </a:r>
            <a:endParaRPr lang="en-US" altLang="zh-CN" sz="1600" b="1" dirty="0">
              <a:solidFill>
                <a:schemeClr val="accent3">
                  <a:lumMod val="75000"/>
                </a:schemeClr>
              </a:solidFill>
              <a:latin typeface="+mj-ea"/>
              <a:ea typeface="+mj-ea"/>
            </a:endParaRPr>
          </a:p>
          <a:p>
            <a:pPr algn="ctr"/>
            <a:endParaRPr lang="en-US" altLang="zh-CN" sz="1600" b="1" dirty="0">
              <a:solidFill>
                <a:schemeClr val="accent3">
                  <a:lumMod val="75000"/>
                </a:schemeClr>
              </a:solidFill>
              <a:latin typeface="+mj-ea"/>
              <a:ea typeface="+mj-ea"/>
            </a:endParaRPr>
          </a:p>
          <a:p>
            <a:pPr algn="ctr"/>
            <a:r>
              <a:rPr lang="zh-CN" altLang="en-US" sz="1600" b="1" dirty="0">
                <a:solidFill>
                  <a:schemeClr val="accent3">
                    <a:lumMod val="75000"/>
                  </a:schemeClr>
                </a:solidFill>
                <a:latin typeface="+mj-ea"/>
                <a:ea typeface="+mj-ea"/>
              </a:rPr>
              <a:t>分析付出的费用与产生的收入是正比，投入同样的费用，能获得更高的收益，让费用的投放更有效果，才是费用管控的终极目标。</a:t>
            </a:r>
          </a:p>
        </p:txBody>
      </p:sp>
      <p:pic>
        <p:nvPicPr>
          <p:cNvPr id="33" name="图片 32" descr="表格&#10;&#10;低可信度描述已自动生成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800" y="1207918"/>
            <a:ext cx="1661580" cy="3595830"/>
          </a:xfrm>
          <a:prstGeom prst="rect">
            <a:avLst/>
          </a:prstGeom>
          <a:ln>
            <a:solidFill>
              <a:srgbClr val="E8121A"/>
            </a:solidFill>
          </a:ln>
        </p:spPr>
      </p:pic>
      <p:sp>
        <p:nvSpPr>
          <p:cNvPr id="34" name="TextBox 186"/>
          <p:cNvSpPr txBox="1"/>
          <p:nvPr/>
        </p:nvSpPr>
        <p:spPr>
          <a:xfrm>
            <a:off x="6501959" y="3948891"/>
            <a:ext cx="1637421" cy="253902"/>
          </a:xfrm>
          <a:prstGeom prst="rect">
            <a:avLst/>
          </a:prstGeom>
          <a:solidFill>
            <a:srgbClr val="E8121A"/>
          </a:solidFill>
          <a:ln w="12700">
            <a:miter lim="400000"/>
          </a:ln>
        </p:spPr>
        <p:txBody>
          <a:bodyPr wrap="square" lIns="34283" tIns="34283" rIns="34283" bIns="34283" anchor="ctr">
            <a:spAutoFit/>
          </a:bodyPr>
          <a:lstStyle>
            <a:lvl1pPr>
              <a:defRPr sz="1600" b="1">
                <a:solidFill>
                  <a:srgbClr val="40404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②终端费用协议生成</a:t>
            </a:r>
            <a:endParaRPr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5" name="图像" descr="图像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9343" y="1216416"/>
            <a:ext cx="1655693" cy="3587331"/>
          </a:xfrm>
          <a:prstGeom prst="rect">
            <a:avLst/>
          </a:prstGeom>
          <a:ln w="12700">
            <a:solidFill>
              <a:srgbClr val="E8121A"/>
            </a:solidFill>
            <a:miter lim="400000"/>
            <a:headEnd/>
            <a:tailEnd/>
          </a:ln>
        </p:spPr>
      </p:pic>
      <p:sp>
        <p:nvSpPr>
          <p:cNvPr id="36" name="TextBox 186"/>
          <p:cNvSpPr txBox="1"/>
          <p:nvPr/>
        </p:nvSpPr>
        <p:spPr>
          <a:xfrm>
            <a:off x="8229344" y="3280498"/>
            <a:ext cx="1655692" cy="253902"/>
          </a:xfrm>
          <a:prstGeom prst="rect">
            <a:avLst/>
          </a:prstGeom>
          <a:solidFill>
            <a:srgbClr val="E8121A"/>
          </a:solidFill>
          <a:ln w="12700">
            <a:miter lim="400000"/>
          </a:ln>
        </p:spPr>
        <p:txBody>
          <a:bodyPr wrap="square" lIns="34283" tIns="34283" rIns="34283" bIns="34283" anchor="ctr">
            <a:spAutoFit/>
          </a:bodyPr>
          <a:lstStyle>
            <a:lvl1pPr>
              <a:defRPr sz="1600" b="1">
                <a:solidFill>
                  <a:srgbClr val="40404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③费用协议执行监督</a:t>
            </a:r>
            <a:endParaRPr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9200" y="288827"/>
            <a:ext cx="9216000" cy="460800"/>
          </a:xfrm>
        </p:spPr>
        <p:txBody>
          <a:bodyPr/>
          <a:lstStyle/>
          <a:p>
            <a:r>
              <a:rPr lang="zh-CN" altLang="en-US" dirty="0"/>
              <a:t>精细化数据洞察业务</a:t>
            </a:r>
          </a:p>
        </p:txBody>
      </p:sp>
      <p:graphicFrame>
        <p:nvGraphicFramePr>
          <p:cNvPr id="3" name="表格 5"/>
          <p:cNvGraphicFramePr>
            <a:graphicFrameLocks noGrp="1"/>
          </p:cNvGraphicFramePr>
          <p:nvPr/>
        </p:nvGraphicFramePr>
        <p:xfrm>
          <a:off x="619200" y="890435"/>
          <a:ext cx="10644633" cy="5597571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18228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33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522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062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7616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客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9752">
                <a:tc>
                  <a:txBody>
                    <a:bodyPr/>
                    <a:lstStyle/>
                    <a:p>
                      <a:pPr marL="171450" indent="-171450" algn="l" defTabSz="914400" rtl="0" eaLnBrk="1" latinLnBrk="0" hangingPunct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100" kern="1200" dirty="0">
                          <a:solidFill>
                            <a:schemeClr val="tx1"/>
                          </a:solidFill>
                        </a:rPr>
                        <a:t>销售数量</a:t>
                      </a:r>
                      <a:endParaRPr lang="en-US" altLang="zh-CN" sz="1100" kern="1200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algn="l" defTabSz="914400" rtl="0" eaLnBrk="1" latinLnBrk="0" hangingPunct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100" kern="1200" dirty="0">
                          <a:solidFill>
                            <a:schemeClr val="tx1"/>
                          </a:solidFill>
                        </a:rPr>
                        <a:t>销售额</a:t>
                      </a:r>
                      <a:endParaRPr lang="en-US" altLang="zh-CN" sz="1100" kern="1200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algn="l" defTabSz="914400" rtl="0" eaLnBrk="1" latinLnBrk="0" hangingPunct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100" kern="1200" dirty="0">
                          <a:solidFill>
                            <a:schemeClr val="tx1"/>
                          </a:solidFill>
                        </a:rPr>
                        <a:t>毛利</a:t>
                      </a:r>
                      <a:endParaRPr lang="en-US" altLang="zh-CN" sz="1100" kern="1200" dirty="0">
                        <a:solidFill>
                          <a:schemeClr val="tx1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lvl="0" indent="-171450" algn="l" defTabSz="914400" rtl="0" eaLnBrk="1" latinLnBrk="0" hangingPunct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100" kern="1200" dirty="0">
                          <a:solidFill>
                            <a:schemeClr val="tx1"/>
                          </a:solidFill>
                        </a:rPr>
                        <a:t>应收账款期末余额</a:t>
                      </a:r>
                    </a:p>
                    <a:p>
                      <a:pPr marL="171450" lvl="0" indent="-171450" algn="l" defTabSz="914400" rtl="0" eaLnBrk="1" latinLnBrk="0" hangingPunct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100" kern="1200" dirty="0">
                          <a:solidFill>
                            <a:schemeClr val="tx1"/>
                          </a:solidFill>
                        </a:rPr>
                        <a:t>长账龄应收账款余额及回收情况</a:t>
                      </a:r>
                      <a:endParaRPr lang="en-US" altLang="zh-CN" sz="1100" kern="1200" dirty="0">
                        <a:solidFill>
                          <a:schemeClr val="tx1"/>
                        </a:solidFill>
                      </a:endParaRPr>
                    </a:p>
                    <a:p>
                      <a:pPr marL="171450" lvl="0" indent="-171450" algn="l" defTabSz="914400" rtl="0" eaLnBrk="1" latinLnBrk="0" hangingPunct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100" kern="1200" dirty="0">
                          <a:solidFill>
                            <a:schemeClr val="tx1"/>
                          </a:solidFill>
                        </a:rPr>
                        <a:t>前五大（十大）客户信用期情况及应收账款余额</a:t>
                      </a:r>
                    </a:p>
                    <a:p>
                      <a:pPr marL="171450" lvl="0" indent="-171450" algn="l" defTabSz="914400" rtl="0" eaLnBrk="1" latinLnBrk="0" hangingPunct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100" kern="1200" dirty="0">
                          <a:solidFill>
                            <a:schemeClr val="tx1"/>
                          </a:solidFill>
                        </a:rPr>
                        <a:t>大额逾期应收账款催收情况</a:t>
                      </a:r>
                      <a:endParaRPr lang="en-US" altLang="zh-CN" sz="1100" kern="1200" dirty="0">
                        <a:solidFill>
                          <a:schemeClr val="tx1"/>
                        </a:solidFill>
                      </a:endParaRPr>
                    </a:p>
                    <a:p>
                      <a:pPr marL="171450" lvl="0" indent="-171450" algn="l" defTabSz="914400" rtl="0" eaLnBrk="1" latinLnBrk="0" hangingPunct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100" kern="1200" dirty="0">
                          <a:solidFill>
                            <a:schemeClr val="tx1"/>
                          </a:solidFill>
                        </a:rPr>
                        <a:t>到期借款及供应商应付款</a:t>
                      </a:r>
                      <a:endParaRPr lang="zh-CN" altLang="en-US" sz="1100" kern="1200" dirty="0">
                        <a:solidFill>
                          <a:schemeClr val="tx1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l" defTabSz="914400" rtl="0" eaLnBrk="1" latinLnBrk="0" hangingPunct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100" kern="1200" dirty="0">
                          <a:solidFill>
                            <a:schemeClr val="tx1"/>
                          </a:solidFill>
                        </a:rPr>
                        <a:t>单品毛利贡献率</a:t>
                      </a:r>
                      <a:endParaRPr lang="en-US" altLang="zh-CN" sz="1100" kern="1200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algn="l" defTabSz="914400" rtl="0" eaLnBrk="1" latinLnBrk="0" hangingPunct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100" kern="1200" dirty="0">
                          <a:solidFill>
                            <a:schemeClr val="tx1"/>
                          </a:solidFill>
                        </a:rPr>
                        <a:t>安全库存</a:t>
                      </a:r>
                      <a:endParaRPr lang="en-US" altLang="zh-CN" sz="1100" kern="1200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algn="l" defTabSz="914400" rtl="0" eaLnBrk="1" latinLnBrk="0" hangingPunct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100" kern="1200" dirty="0">
                          <a:solidFill>
                            <a:schemeClr val="tx1"/>
                          </a:solidFill>
                        </a:rPr>
                        <a:t>单品销量增长率</a:t>
                      </a:r>
                      <a:endParaRPr lang="en-US" altLang="zh-CN" sz="1100" kern="1200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algn="l" defTabSz="914400" rtl="0" eaLnBrk="1" latinLnBrk="0" hangingPunct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100" kern="1200" dirty="0">
                          <a:solidFill>
                            <a:schemeClr val="tx1"/>
                          </a:solidFill>
                        </a:rPr>
                        <a:t>单品周转率</a:t>
                      </a:r>
                      <a:endParaRPr lang="en-US" altLang="zh-CN" sz="1100" kern="1200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algn="l" defTabSz="914400" rtl="0" eaLnBrk="1" latinLnBrk="0" hangingPunct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100" kern="1200" dirty="0">
                          <a:solidFill>
                            <a:schemeClr val="tx1"/>
                          </a:solidFill>
                        </a:rPr>
                        <a:t>品牌、品类贡献率</a:t>
                      </a:r>
                      <a:endParaRPr lang="en-US" altLang="zh-CN" sz="1100" kern="1200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algn="l" defTabSz="914400" rtl="0" eaLnBrk="1" latinLnBrk="0" hangingPunct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100" kern="1200" dirty="0">
                          <a:solidFill>
                            <a:schemeClr val="tx1"/>
                          </a:solidFill>
                        </a:rPr>
                        <a:t>单品区域贡献率</a:t>
                      </a:r>
                      <a:endParaRPr lang="en-US" altLang="zh-CN" sz="1100" kern="1200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algn="l" defTabSz="914400" rtl="0" eaLnBrk="1" latinLnBrk="0" hangingPunct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endParaRPr lang="zh-CN" altLang="en-US" sz="1100" kern="1200" dirty="0">
                        <a:solidFill>
                          <a:schemeClr val="tx1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l" defTabSz="914400" rtl="0" eaLnBrk="1" latinLnBrk="0" hangingPunct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100" kern="1200" dirty="0">
                          <a:solidFill>
                            <a:schemeClr val="tx1"/>
                          </a:solidFill>
                        </a:rPr>
                        <a:t>网点数字指标</a:t>
                      </a:r>
                    </a:p>
                    <a:p>
                      <a:pPr marL="171450" indent="-171450" algn="l" defTabSz="914400" rtl="0" eaLnBrk="1" latinLnBrk="0" hangingPunct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100" kern="1200" dirty="0">
                          <a:solidFill>
                            <a:schemeClr val="tx1"/>
                          </a:solidFill>
                        </a:rPr>
                        <a:t>分级：按GMV/按毛利贡献度等划分等级</a:t>
                      </a:r>
                    </a:p>
                    <a:p>
                      <a:pPr marL="171450" indent="-171450" algn="l" defTabSz="914400" rtl="0" eaLnBrk="1" latinLnBrk="0" hangingPunct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100" kern="1200" dirty="0">
                          <a:solidFill>
                            <a:schemeClr val="tx1"/>
                          </a:solidFill>
                        </a:rPr>
                        <a:t>类型：CVS/传统食杂/BC类中超/KA卖场/A类</a:t>
                      </a:r>
                      <a:r>
                        <a:rPr lang="en-US" altLang="zh-CN" sz="1100" kern="1200" dirty="0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zh-CN" altLang="en-US" sz="1100" kern="1200" dirty="0">
                          <a:solidFill>
                            <a:schemeClr val="tx1"/>
                          </a:solidFill>
                        </a:rPr>
                        <a:t>类</a:t>
                      </a:r>
                      <a:r>
                        <a:rPr lang="en-US" altLang="zh-CN" sz="1100" kern="1200" dirty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zh-CN" altLang="en-US" sz="1100" kern="1200" dirty="0">
                          <a:solidFill>
                            <a:schemeClr val="tx1"/>
                          </a:solidFill>
                        </a:rPr>
                        <a:t>类餐饮</a:t>
                      </a:r>
                    </a:p>
                    <a:p>
                      <a:pPr marL="171450" indent="-171450" algn="l" defTabSz="914400" rtl="0" eaLnBrk="1" latinLnBrk="0" hangingPunct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100" kern="1200" dirty="0">
                          <a:solidFill>
                            <a:schemeClr val="tx1"/>
                          </a:solidFill>
                        </a:rPr>
                        <a:t>标签：位置（车站/社区/写字楼/）、面积等</a:t>
                      </a:r>
                    </a:p>
                    <a:p>
                      <a:pPr marL="171450" indent="-171450" algn="l" defTabSz="914400" rtl="0" eaLnBrk="1" latinLnBrk="0" hangingPunct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100" kern="1200" dirty="0">
                          <a:solidFill>
                            <a:schemeClr val="tx1"/>
                          </a:solidFill>
                        </a:rPr>
                        <a:t>活跃：周/月/季/年进货频率</a:t>
                      </a:r>
                      <a:endParaRPr lang="en-US" altLang="zh-CN" sz="1100" kern="1200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algn="l" defTabSz="914400" rtl="0" eaLnBrk="1" latinLnBrk="0" hangingPunct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100" kern="1200" dirty="0">
                          <a:solidFill>
                            <a:schemeClr val="tx1"/>
                          </a:solidFill>
                        </a:rPr>
                        <a:t>铺货：产品上架率</a:t>
                      </a:r>
                      <a:r>
                        <a:rPr lang="en-US" altLang="zh-CN" sz="1100" kern="1200" dirty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zh-CN" altLang="en-US" sz="1100" kern="1200" dirty="0">
                          <a:solidFill>
                            <a:schemeClr val="tx1"/>
                          </a:solidFill>
                        </a:rPr>
                        <a:t>新品未订</a:t>
                      </a:r>
                      <a:endParaRPr lang="en-US" altLang="zh-CN" sz="1100" kern="1200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algn="l" defTabSz="914400" rtl="0" eaLnBrk="1" latinLnBrk="0" hangingPunct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100" kern="1200" dirty="0">
                          <a:solidFill>
                            <a:schemeClr val="tx1"/>
                          </a:solidFill>
                        </a:rPr>
                        <a:t>流失：有无流失征兆</a:t>
                      </a:r>
                    </a:p>
                    <a:p>
                      <a:pPr marL="171450" indent="-171450" algn="l" defTabSz="914400" rtl="0" eaLnBrk="1" latinLnBrk="0" hangingPunct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100" kern="1200" dirty="0">
                          <a:solidFill>
                            <a:schemeClr val="tx1"/>
                          </a:solidFill>
                        </a:rPr>
                        <a:t>客情：陈列/专供/普通</a:t>
                      </a:r>
                      <a:endParaRPr lang="en-US" altLang="zh-CN" sz="1100" kern="1200" dirty="0">
                        <a:solidFill>
                          <a:schemeClr val="tx1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9752">
                <a:tc>
                  <a:txBody>
                    <a:bodyPr/>
                    <a:lstStyle/>
                    <a:p>
                      <a:pPr marL="171450" indent="-171450" algn="l" defTabSz="914400" rtl="0" eaLnBrk="1" latinLnBrk="0" hangingPunct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100" kern="1200" dirty="0">
                          <a:solidFill>
                            <a:schemeClr val="tx1"/>
                          </a:solidFill>
                        </a:rPr>
                        <a:t>拜访达成率</a:t>
                      </a:r>
                      <a:endParaRPr lang="en-US" altLang="zh-CN" sz="1100" kern="1200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algn="l" defTabSz="914400" rtl="0" eaLnBrk="1" latinLnBrk="0" hangingPunct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100" kern="1200" dirty="0">
                          <a:solidFill>
                            <a:schemeClr val="tx1"/>
                          </a:solidFill>
                        </a:rPr>
                        <a:t>拜访成单率</a:t>
                      </a:r>
                      <a:endParaRPr lang="en-US" altLang="zh-CN" sz="1100" kern="1200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algn="l" defTabSz="914400" rtl="0" eaLnBrk="1" latinLnBrk="0" hangingPunct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100" kern="1200" dirty="0">
                          <a:solidFill>
                            <a:schemeClr val="tx1"/>
                          </a:solidFill>
                        </a:rPr>
                        <a:t>产品铺货率</a:t>
                      </a:r>
                      <a:endParaRPr lang="en-US" altLang="zh-CN" sz="1100" kern="1200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algn="l" defTabSz="914400" rtl="0" eaLnBrk="1" latinLnBrk="0" hangingPunct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100" kern="1200" dirty="0">
                          <a:solidFill>
                            <a:schemeClr val="tx1"/>
                          </a:solidFill>
                        </a:rPr>
                        <a:t>动销标准化</a:t>
                      </a:r>
                      <a:endParaRPr lang="en-US" altLang="zh-CN" sz="1100" kern="1200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algn="l" defTabSz="914400" rtl="0" eaLnBrk="1" latinLnBrk="0" hangingPunct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100" kern="1200" dirty="0">
                          <a:solidFill>
                            <a:schemeClr val="tx1"/>
                          </a:solidFill>
                        </a:rPr>
                        <a:t>拓新</a:t>
                      </a:r>
                      <a:endParaRPr lang="en-US" altLang="zh-CN" sz="1100" kern="1200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algn="l" defTabSz="914400" rtl="0" eaLnBrk="1" latinLnBrk="0" hangingPunct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100" kern="1200" dirty="0">
                          <a:solidFill>
                            <a:schemeClr val="tx1"/>
                          </a:solidFill>
                        </a:rPr>
                        <a:t>留存</a:t>
                      </a:r>
                      <a:endParaRPr lang="en-US" altLang="zh-CN" sz="1100" kern="1200" dirty="0">
                        <a:solidFill>
                          <a:schemeClr val="tx1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l" defTabSz="914400" rtl="0" eaLnBrk="1" latinLnBrk="0" hangingPunct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100" kern="1200" dirty="0">
                          <a:solidFill>
                            <a:schemeClr val="tx1"/>
                          </a:solidFill>
                        </a:rPr>
                        <a:t>余额</a:t>
                      </a:r>
                      <a:endParaRPr lang="en-US" altLang="zh-CN" sz="1100" kern="1200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algn="l" defTabSz="914400" rtl="0" eaLnBrk="1" latinLnBrk="0" hangingPunct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100" kern="1200" dirty="0">
                          <a:solidFill>
                            <a:schemeClr val="tx1"/>
                          </a:solidFill>
                        </a:rPr>
                        <a:t>未来一段时间的盈余和短缺预测</a:t>
                      </a:r>
                      <a:endParaRPr lang="en-US" altLang="zh-CN" sz="1100" kern="1200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algn="l" defTabSz="914400" rtl="0" eaLnBrk="1" latinLnBrk="0" hangingPunct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100" kern="1200" dirty="0">
                          <a:solidFill>
                            <a:schemeClr val="tx1"/>
                          </a:solidFill>
                        </a:rPr>
                        <a:t>未来一段时间的投资支出所需</a:t>
                      </a:r>
                      <a:endParaRPr lang="en-US" altLang="zh-CN" sz="1100" kern="1200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algn="l" defTabSz="914400" rtl="0" eaLnBrk="1" latinLnBrk="0" hangingPunct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100" kern="1200" dirty="0">
                          <a:solidFill>
                            <a:schemeClr val="tx1"/>
                          </a:solidFill>
                        </a:rPr>
                        <a:t>偿债能力和营运效率</a:t>
                      </a:r>
                    </a:p>
                    <a:p>
                      <a:pPr marL="171450" indent="-171450" algn="l" defTabSz="914400" rtl="0" eaLnBrk="1" latinLnBrk="0" hangingPunct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endParaRPr lang="zh-CN" altLang="en-US" sz="1100" kern="1200" dirty="0">
                        <a:solidFill>
                          <a:schemeClr val="tx1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l" defTabSz="914400" rtl="0" eaLnBrk="1" latinLnBrk="0" hangingPunct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100" kern="1200" dirty="0">
                          <a:solidFill>
                            <a:schemeClr val="tx1"/>
                          </a:solidFill>
                        </a:rPr>
                        <a:t>单品结构：</a:t>
                      </a:r>
                      <a:endParaRPr lang="en-US" altLang="zh-CN" sz="1100" kern="1200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algn="l" defTabSz="914400" rtl="0" eaLnBrk="1" latinLnBrk="0" hangingPunct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100" kern="1200" dirty="0">
                          <a:solidFill>
                            <a:schemeClr val="tx1"/>
                          </a:solidFill>
                        </a:rPr>
                        <a:t>核心商品</a:t>
                      </a:r>
                      <a:endParaRPr lang="en-US" altLang="zh-CN" sz="1100" kern="1200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algn="l" defTabSz="914400" rtl="0" eaLnBrk="1" latinLnBrk="0" hangingPunct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100" kern="1200" dirty="0">
                          <a:solidFill>
                            <a:schemeClr val="tx1"/>
                          </a:solidFill>
                        </a:rPr>
                        <a:t>普通商品</a:t>
                      </a:r>
                      <a:endParaRPr lang="en-US" altLang="zh-CN" sz="1100" kern="1200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algn="l" defTabSz="914400" rtl="0" eaLnBrk="1" latinLnBrk="0" hangingPunct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100" kern="1200" dirty="0">
                          <a:solidFill>
                            <a:schemeClr val="tx1"/>
                          </a:solidFill>
                        </a:rPr>
                        <a:t>重点评估商品</a:t>
                      </a:r>
                      <a:endParaRPr lang="en-US" altLang="zh-CN" sz="1100" kern="1200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algn="l" defTabSz="914400" rtl="0" eaLnBrk="1" latinLnBrk="0" hangingPunct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100" kern="1200" dirty="0">
                          <a:solidFill>
                            <a:schemeClr val="tx1"/>
                          </a:solidFill>
                        </a:rPr>
                        <a:t>淘汰品</a:t>
                      </a:r>
                      <a:endParaRPr lang="en-US" altLang="zh-CN" sz="1100" kern="1200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algn="l" defTabSz="914400" rtl="0" eaLnBrk="1" latinLnBrk="0" hangingPunct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100" kern="1200" dirty="0">
                          <a:solidFill>
                            <a:schemeClr val="tx1"/>
                          </a:solidFill>
                        </a:rPr>
                        <a:t>新品</a:t>
                      </a:r>
                      <a:endParaRPr lang="en-US" altLang="zh-CN" sz="1100" kern="1200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algn="l" defTabSz="914400" rtl="0" eaLnBrk="1" latinLnBrk="0" hangingPunct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endParaRPr lang="zh-CN" altLang="en-US" sz="1100" kern="1200" dirty="0">
                        <a:solidFill>
                          <a:schemeClr val="tx1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l" defTabSz="914400" rtl="0" eaLnBrk="1" latinLnBrk="0" hangingPunct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100" kern="1200" dirty="0">
                          <a:solidFill>
                            <a:schemeClr val="tx1"/>
                          </a:solidFill>
                        </a:rPr>
                        <a:t>客户总数：正式客户</a:t>
                      </a:r>
                      <a:r>
                        <a:rPr lang="en-US" altLang="zh-CN" sz="1100" kern="1200" dirty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zh-CN" altLang="en-US" sz="1100" kern="1200" dirty="0">
                          <a:solidFill>
                            <a:schemeClr val="tx1"/>
                          </a:solidFill>
                        </a:rPr>
                        <a:t>潜在客户</a:t>
                      </a:r>
                      <a:endParaRPr lang="en-US" altLang="zh-CN" sz="1100" kern="1200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algn="l" defTabSz="914400" rtl="0" eaLnBrk="1" latinLnBrk="0" hangingPunct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100" kern="1200" dirty="0">
                          <a:solidFill>
                            <a:schemeClr val="tx1"/>
                          </a:solidFill>
                        </a:rPr>
                        <a:t>高价值客户</a:t>
                      </a:r>
                      <a:endParaRPr lang="en-US" altLang="zh-CN" sz="1100" kern="1200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algn="l" defTabSz="914400" rtl="0" eaLnBrk="1" latinLnBrk="0" hangingPunct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100" kern="1200" dirty="0">
                          <a:solidFill>
                            <a:schemeClr val="tx1"/>
                          </a:solidFill>
                        </a:rPr>
                        <a:t>活跃客户</a:t>
                      </a:r>
                      <a:endParaRPr lang="en-US" altLang="zh-CN" sz="1100" kern="1200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algn="l" defTabSz="914400" rtl="0" eaLnBrk="1" latinLnBrk="0" hangingPunct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100" kern="1200" dirty="0">
                          <a:solidFill>
                            <a:schemeClr val="tx1"/>
                          </a:solidFill>
                        </a:rPr>
                        <a:t>新客户</a:t>
                      </a:r>
                      <a:endParaRPr lang="zh-CN" altLang="en-US" sz="1100" kern="1200" dirty="0">
                        <a:solidFill>
                          <a:schemeClr val="tx1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9752">
                <a:tc>
                  <a:txBody>
                    <a:bodyPr/>
                    <a:lstStyle/>
                    <a:p>
                      <a:pPr marL="171450" indent="-171450" algn="l" defTabSz="914400" rtl="0" eaLnBrk="1" latinLnBrk="0" hangingPunct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100" kern="1200" dirty="0">
                          <a:solidFill>
                            <a:schemeClr val="tx1"/>
                          </a:solidFill>
                        </a:rPr>
                        <a:t>回款</a:t>
                      </a:r>
                      <a:endParaRPr lang="en-US" altLang="zh-CN" sz="1100" kern="1200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algn="l" defTabSz="914400" rtl="0" eaLnBrk="1" latinLnBrk="0" hangingPunct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100" kern="1200" dirty="0">
                          <a:solidFill>
                            <a:schemeClr val="tx1"/>
                          </a:solidFill>
                        </a:rPr>
                        <a:t>费用</a:t>
                      </a:r>
                      <a:endParaRPr lang="en-US" altLang="zh-CN" sz="1100" kern="1200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algn="l" defTabSz="914400" rtl="0" eaLnBrk="1" latinLnBrk="0" hangingPunct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100" kern="1200" dirty="0">
                          <a:solidFill>
                            <a:schemeClr val="tx1"/>
                          </a:solidFill>
                        </a:rPr>
                        <a:t>净利润</a:t>
                      </a:r>
                      <a:endParaRPr lang="en-US" altLang="zh-CN" sz="1100" kern="1200" dirty="0">
                        <a:solidFill>
                          <a:schemeClr val="tx1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l" defTabSz="914400" rtl="0" eaLnBrk="1" latinLnBrk="0" hangingPunct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100" kern="1200" dirty="0">
                          <a:solidFill>
                            <a:schemeClr val="tx1"/>
                          </a:solidFill>
                        </a:rPr>
                        <a:t>净资产收益率（</a:t>
                      </a:r>
                      <a:r>
                        <a:rPr lang="en-US" altLang="zh-CN" sz="1100" kern="1200" dirty="0">
                          <a:solidFill>
                            <a:schemeClr val="tx1"/>
                          </a:solidFill>
                        </a:rPr>
                        <a:t>ROE</a:t>
                      </a:r>
                      <a:r>
                        <a:rPr lang="zh-CN" altLang="en-US" sz="1100" kern="1200" dirty="0">
                          <a:solidFill>
                            <a:schemeClr val="tx1"/>
                          </a:solidFill>
                        </a:rPr>
                        <a:t>）</a:t>
                      </a:r>
                      <a:endParaRPr lang="en-US" altLang="zh-CN" sz="1100" kern="1200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algn="l" defTabSz="914400" rtl="0" eaLnBrk="1" latinLnBrk="0" hangingPunct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100" kern="1200" dirty="0">
                          <a:solidFill>
                            <a:schemeClr val="tx1"/>
                          </a:solidFill>
                        </a:rPr>
                        <a:t>投入产出比（</a:t>
                      </a:r>
                      <a:r>
                        <a:rPr lang="en-US" altLang="zh-CN" sz="1100" kern="1200" dirty="0">
                          <a:solidFill>
                            <a:schemeClr val="tx1"/>
                          </a:solidFill>
                        </a:rPr>
                        <a:t>ROI</a:t>
                      </a:r>
                      <a:r>
                        <a:rPr lang="zh-CN" altLang="en-US" sz="1100" kern="1200" dirty="0">
                          <a:solidFill>
                            <a:schemeClr val="tx1"/>
                          </a:solidFill>
                        </a:rPr>
                        <a:t>）</a:t>
                      </a:r>
                      <a:endParaRPr lang="en-US" altLang="zh-CN" sz="1100" kern="1200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algn="l" defTabSz="914400" rtl="0" eaLnBrk="1" latinLnBrk="0" hangingPunct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sz="1100" kern="1200" dirty="0">
                          <a:solidFill>
                            <a:schemeClr val="tx1"/>
                          </a:solidFill>
                        </a:rPr>
                        <a:t>…….</a:t>
                      </a:r>
                    </a:p>
                    <a:p>
                      <a:pPr marL="171450" indent="-171450" algn="l" defTabSz="914400" rtl="0" eaLnBrk="1" latinLnBrk="0" hangingPunct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endParaRPr lang="zh-CN" altLang="en-US" sz="1100" kern="1200" dirty="0">
                        <a:solidFill>
                          <a:schemeClr val="tx1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l" defTabSz="914400" rtl="0" eaLnBrk="1" latinLnBrk="0" hangingPunct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endParaRPr lang="zh-CN" altLang="en-US" sz="1100" kern="1200">
                        <a:solidFill>
                          <a:schemeClr val="tx1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l" defTabSz="914400" rtl="0" eaLnBrk="1" latinLnBrk="0" hangingPunct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100" kern="1200" dirty="0">
                          <a:solidFill>
                            <a:schemeClr val="tx1"/>
                          </a:solidFill>
                        </a:rPr>
                        <a:t>即将流失客户</a:t>
                      </a:r>
                      <a:endParaRPr lang="en-US" altLang="zh-CN" sz="1100" kern="1200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algn="l" defTabSz="914400" rtl="0" eaLnBrk="1" latinLnBrk="0" hangingPunct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100" kern="1200" dirty="0">
                          <a:solidFill>
                            <a:schemeClr val="tx1"/>
                          </a:solidFill>
                        </a:rPr>
                        <a:t>订货持续下滑客户</a:t>
                      </a:r>
                      <a:endParaRPr lang="en-US" altLang="zh-CN" sz="1100" kern="1200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algn="l" defTabSz="914400" rtl="0" eaLnBrk="1" latinLnBrk="0" hangingPunct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100" kern="1200" dirty="0">
                          <a:solidFill>
                            <a:schemeClr val="tx1"/>
                          </a:solidFill>
                        </a:rPr>
                        <a:t>订货周期异常客户</a:t>
                      </a:r>
                      <a:endParaRPr lang="en-US" altLang="zh-CN" sz="1100" kern="1200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algn="l" defTabSz="914400" rtl="0" eaLnBrk="1" latinLnBrk="0" hangingPunct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100" kern="1200" dirty="0">
                          <a:solidFill>
                            <a:schemeClr val="tx1"/>
                          </a:solidFill>
                        </a:rPr>
                        <a:t>动销品项数下滑客户</a:t>
                      </a:r>
                      <a:endParaRPr lang="en-US" altLang="zh-CN" sz="1100" kern="1200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algn="l" defTabSz="914400" rtl="0" eaLnBrk="1" latinLnBrk="0" hangingPunct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100" kern="1200" dirty="0">
                          <a:solidFill>
                            <a:schemeClr val="tx1"/>
                          </a:solidFill>
                        </a:rPr>
                        <a:t>超期未跟进</a:t>
                      </a:r>
                      <a:endParaRPr lang="en-US" altLang="zh-CN" sz="1100" kern="1200" dirty="0">
                        <a:solidFill>
                          <a:schemeClr val="tx1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9200" y="284756"/>
            <a:ext cx="9216000" cy="460800"/>
          </a:xfrm>
        </p:spPr>
        <p:txBody>
          <a:bodyPr/>
          <a:lstStyle/>
          <a:p>
            <a:r>
              <a:rPr lang="zh-CN" altLang="en-US" dirty="0"/>
              <a:t>商品分析与客户运营的营销平台</a:t>
            </a:r>
          </a:p>
        </p:txBody>
      </p:sp>
      <p:sp>
        <p:nvSpPr>
          <p:cNvPr id="3" name="椭圆 2"/>
          <p:cNvSpPr>
            <a:spLocks noChangeAspect="1"/>
          </p:cNvSpPr>
          <p:nvPr/>
        </p:nvSpPr>
        <p:spPr>
          <a:xfrm>
            <a:off x="1691269" y="4387711"/>
            <a:ext cx="108000" cy="108000"/>
          </a:xfrm>
          <a:prstGeom prst="ellipse">
            <a:avLst/>
          </a:prstGeom>
          <a:solidFill>
            <a:srgbClr val="E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sp>
        <p:nvSpPr>
          <p:cNvPr id="4" name="椭圆 3"/>
          <p:cNvSpPr>
            <a:spLocks noChangeAspect="1"/>
          </p:cNvSpPr>
          <p:nvPr/>
        </p:nvSpPr>
        <p:spPr>
          <a:xfrm>
            <a:off x="9974658" y="4441711"/>
            <a:ext cx="108000" cy="108000"/>
          </a:xfrm>
          <a:prstGeom prst="ellipse">
            <a:avLst/>
          </a:prstGeom>
          <a:solidFill>
            <a:srgbClr val="E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sp>
        <p:nvSpPr>
          <p:cNvPr id="5" name="椭圆 4"/>
          <p:cNvSpPr>
            <a:spLocks noChangeAspect="1"/>
          </p:cNvSpPr>
          <p:nvPr/>
        </p:nvSpPr>
        <p:spPr>
          <a:xfrm>
            <a:off x="4533360" y="4889553"/>
            <a:ext cx="108000" cy="108000"/>
          </a:xfrm>
          <a:prstGeom prst="ellipse">
            <a:avLst/>
          </a:prstGeom>
          <a:solidFill>
            <a:srgbClr val="E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sp>
        <p:nvSpPr>
          <p:cNvPr id="6" name="椭圆 5"/>
          <p:cNvSpPr>
            <a:spLocks noChangeAspect="1"/>
          </p:cNvSpPr>
          <p:nvPr/>
        </p:nvSpPr>
        <p:spPr>
          <a:xfrm>
            <a:off x="7507563" y="4889553"/>
            <a:ext cx="108000" cy="108000"/>
          </a:xfrm>
          <a:prstGeom prst="ellipse">
            <a:avLst/>
          </a:prstGeom>
          <a:solidFill>
            <a:srgbClr val="E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371356" y="3577505"/>
            <a:ext cx="15784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提高营收</a:t>
            </a:r>
          </a:p>
        </p:txBody>
      </p:sp>
      <p:sp>
        <p:nvSpPr>
          <p:cNvPr id="8" name="矩形 7"/>
          <p:cNvSpPr/>
          <p:nvPr/>
        </p:nvSpPr>
        <p:spPr>
          <a:xfrm>
            <a:off x="9618163" y="4744060"/>
            <a:ext cx="923330" cy="2769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线上推广</a:t>
            </a:r>
          </a:p>
        </p:txBody>
      </p:sp>
      <p:sp>
        <p:nvSpPr>
          <p:cNvPr id="9" name="矩形 8"/>
          <p:cNvSpPr/>
          <p:nvPr/>
        </p:nvSpPr>
        <p:spPr>
          <a:xfrm>
            <a:off x="9589279" y="5202500"/>
            <a:ext cx="1072625" cy="6460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92075" indent="-79375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企业店铺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推广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92075" indent="-79375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商品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推广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92075" indent="-79375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促销活动推广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123447" y="5117247"/>
            <a:ext cx="923330" cy="2769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商品分析</a:t>
            </a:r>
          </a:p>
        </p:txBody>
      </p:sp>
      <p:sp>
        <p:nvSpPr>
          <p:cNvPr id="11" name="矩形 10"/>
          <p:cNvSpPr/>
          <p:nvPr/>
        </p:nvSpPr>
        <p:spPr>
          <a:xfrm>
            <a:off x="7127367" y="5557259"/>
            <a:ext cx="809625" cy="8676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92075" indent="-79375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商品标签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92075" indent="-79375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商品分析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92075" indent="-79375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处理建议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92075" indent="-79375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商品分享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979363" y="5117247"/>
            <a:ext cx="923330" cy="2769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客户全貌</a:t>
            </a:r>
          </a:p>
        </p:txBody>
      </p:sp>
      <p:sp>
        <p:nvSpPr>
          <p:cNvPr id="13" name="矩形 12"/>
          <p:cNvSpPr/>
          <p:nvPr/>
        </p:nvSpPr>
        <p:spPr>
          <a:xfrm>
            <a:off x="3937807" y="5542889"/>
            <a:ext cx="1073105" cy="8676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92075" indent="-79375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客户基本资料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92075" indent="-79375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客户营销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92075" indent="-79375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销售分析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92075" indent="-79375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客户互动情况</a:t>
            </a:r>
          </a:p>
        </p:txBody>
      </p:sp>
      <p:sp>
        <p:nvSpPr>
          <p:cNvPr id="14" name="矩形 13"/>
          <p:cNvSpPr/>
          <p:nvPr/>
        </p:nvSpPr>
        <p:spPr>
          <a:xfrm>
            <a:off x="1202811" y="5202500"/>
            <a:ext cx="1192917" cy="10892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92075" indent="-79375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新增客户分析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92075" indent="-79375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客户购买力分析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92075" indent="-79375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客户流失预警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92075" indent="-79375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客户回款预警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92075" indent="-79375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客户退货分析</a:t>
            </a:r>
          </a:p>
        </p:txBody>
      </p:sp>
      <p:sp>
        <p:nvSpPr>
          <p:cNvPr id="15" name="右箭头 32"/>
          <p:cNvSpPr/>
          <p:nvPr/>
        </p:nvSpPr>
        <p:spPr>
          <a:xfrm>
            <a:off x="2022760" y="2236582"/>
            <a:ext cx="513740" cy="528604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右箭头 35"/>
          <p:cNvSpPr/>
          <p:nvPr/>
        </p:nvSpPr>
        <p:spPr>
          <a:xfrm rot="10800000">
            <a:off x="9676999" y="2236583"/>
            <a:ext cx="504928" cy="528604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左右箭头 38"/>
          <p:cNvSpPr/>
          <p:nvPr/>
        </p:nvSpPr>
        <p:spPr>
          <a:xfrm>
            <a:off x="5531046" y="2363082"/>
            <a:ext cx="1129908" cy="484632"/>
          </a:xfrm>
          <a:prstGeom prst="left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0308194" y="1265552"/>
            <a:ext cx="1112805" cy="461665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2400" b="1" dirty="0">
                <a:ln w="22225">
                  <a:noFill/>
                  <a:prstDash val="solid"/>
                </a:ln>
                <a:solidFill>
                  <a:srgbClr val="EE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业务员</a:t>
            </a:r>
          </a:p>
        </p:txBody>
      </p:sp>
      <p:sp>
        <p:nvSpPr>
          <p:cNvPr id="19" name="矩形 18"/>
          <p:cNvSpPr/>
          <p:nvPr/>
        </p:nvSpPr>
        <p:spPr>
          <a:xfrm>
            <a:off x="725282" y="1268994"/>
            <a:ext cx="1112805" cy="461665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2400" b="1" cap="none" spc="0" dirty="0">
                <a:ln w="22225">
                  <a:noFill/>
                  <a:prstDash val="solid"/>
                </a:ln>
                <a:solidFill>
                  <a:srgbClr val="EE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管理者</a:t>
            </a:r>
          </a:p>
        </p:txBody>
      </p:sp>
      <p:sp>
        <p:nvSpPr>
          <p:cNvPr id="20" name="椭圆 19"/>
          <p:cNvSpPr/>
          <p:nvPr/>
        </p:nvSpPr>
        <p:spPr>
          <a:xfrm>
            <a:off x="3009912" y="1746504"/>
            <a:ext cx="2057400" cy="2057400"/>
          </a:xfrm>
          <a:prstGeom prst="ellipse">
            <a:avLst/>
          </a:pr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2000" b="1" dirty="0"/>
          </a:p>
        </p:txBody>
      </p:sp>
      <p:sp>
        <p:nvSpPr>
          <p:cNvPr id="21" name="椭圆 20"/>
          <p:cNvSpPr/>
          <p:nvPr/>
        </p:nvSpPr>
        <p:spPr>
          <a:xfrm>
            <a:off x="3343668" y="2080260"/>
            <a:ext cx="1389888" cy="1389888"/>
          </a:xfrm>
          <a:prstGeom prst="ellipse">
            <a:avLst/>
          </a:prstGeom>
          <a:solidFill>
            <a:srgbClr val="E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2000" b="1" dirty="0"/>
              <a:t>客户</a:t>
            </a:r>
          </a:p>
        </p:txBody>
      </p:sp>
      <p:sp>
        <p:nvSpPr>
          <p:cNvPr id="22" name="椭圆 21"/>
          <p:cNvSpPr/>
          <p:nvPr/>
        </p:nvSpPr>
        <p:spPr>
          <a:xfrm>
            <a:off x="3626218" y="1251814"/>
            <a:ext cx="824789" cy="824789"/>
          </a:xfrm>
          <a:prstGeom prst="ellipse">
            <a:avLst/>
          </a:prstGeom>
          <a:solidFill>
            <a:schemeClr val="bg1">
              <a:alpha val="30000"/>
            </a:schemeClr>
          </a:solidFill>
          <a:ln w="6350">
            <a:solidFill>
              <a:schemeClr val="bg1">
                <a:lumMod val="65000"/>
                <a:alpha val="7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dirty="0">
                <a:solidFill>
                  <a:schemeClr val="tx1">
                    <a:lumMod val="90000"/>
                    <a:lumOff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即将</a:t>
            </a:r>
          </a:p>
          <a:p>
            <a:pPr algn="ctr"/>
            <a:r>
              <a:rPr lang="zh-CN" altLang="en-US" sz="1200" dirty="0">
                <a:solidFill>
                  <a:schemeClr val="tx1">
                    <a:lumMod val="90000"/>
                    <a:lumOff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流失</a:t>
            </a:r>
            <a:endParaRPr lang="en-US" altLang="zh-CN" sz="1200" dirty="0">
              <a:solidFill>
                <a:schemeClr val="tx1">
                  <a:lumMod val="90000"/>
                  <a:lumOff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4515486" y="1709014"/>
            <a:ext cx="824789" cy="824789"/>
          </a:xfrm>
          <a:prstGeom prst="ellipse">
            <a:avLst/>
          </a:prstGeom>
          <a:solidFill>
            <a:schemeClr val="bg1">
              <a:alpha val="30000"/>
            </a:schemeClr>
          </a:solidFill>
          <a:ln w="6350">
            <a:solidFill>
              <a:schemeClr val="bg1">
                <a:lumMod val="65000"/>
                <a:alpha val="7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zh-CN" altLang="en-US" sz="1200" dirty="0">
                <a:solidFill>
                  <a:schemeClr val="tx1">
                    <a:lumMod val="90000"/>
                    <a:lumOff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回购</a:t>
            </a:r>
            <a:endParaRPr lang="en-US" altLang="zh-CN" sz="1200" dirty="0">
              <a:solidFill>
                <a:schemeClr val="tx1">
                  <a:lumMod val="90000"/>
                  <a:lumOff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1" algn="ctr"/>
            <a:r>
              <a:rPr lang="zh-CN" altLang="en-US" sz="1200" dirty="0">
                <a:solidFill>
                  <a:schemeClr val="tx1">
                    <a:lumMod val="90000"/>
                    <a:lumOff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异常</a:t>
            </a:r>
          </a:p>
        </p:txBody>
      </p:sp>
      <p:sp>
        <p:nvSpPr>
          <p:cNvPr id="24" name="椭圆 23"/>
          <p:cNvSpPr/>
          <p:nvPr/>
        </p:nvSpPr>
        <p:spPr>
          <a:xfrm>
            <a:off x="4698366" y="2649150"/>
            <a:ext cx="824789" cy="824789"/>
          </a:xfrm>
          <a:prstGeom prst="ellipse">
            <a:avLst/>
          </a:prstGeom>
          <a:solidFill>
            <a:schemeClr val="bg1">
              <a:alpha val="30000"/>
            </a:schemeClr>
          </a:solidFill>
          <a:ln w="6350">
            <a:solidFill>
              <a:schemeClr val="bg1">
                <a:lumMod val="65000"/>
                <a:alpha val="7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zh-CN" altLang="en-US" sz="1200" dirty="0">
                <a:solidFill>
                  <a:schemeClr val="tx1">
                    <a:lumMod val="90000"/>
                    <a:lumOff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退货率高</a:t>
            </a:r>
          </a:p>
        </p:txBody>
      </p:sp>
      <p:sp>
        <p:nvSpPr>
          <p:cNvPr id="25" name="椭圆 24"/>
          <p:cNvSpPr/>
          <p:nvPr/>
        </p:nvSpPr>
        <p:spPr>
          <a:xfrm>
            <a:off x="4113150" y="3361798"/>
            <a:ext cx="824789" cy="824789"/>
          </a:xfrm>
          <a:prstGeom prst="ellipse">
            <a:avLst/>
          </a:prstGeom>
          <a:solidFill>
            <a:schemeClr val="bg1">
              <a:alpha val="30000"/>
            </a:schemeClr>
          </a:solidFill>
          <a:ln w="6350">
            <a:solidFill>
              <a:schemeClr val="bg1">
                <a:lumMod val="65000"/>
                <a:alpha val="7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zh-CN" altLang="en-US" sz="1200" dirty="0">
                <a:solidFill>
                  <a:schemeClr val="tx1">
                    <a:lumMod val="90000"/>
                    <a:lumOff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逾期未结款</a:t>
            </a:r>
          </a:p>
        </p:txBody>
      </p:sp>
      <p:sp>
        <p:nvSpPr>
          <p:cNvPr id="26" name="椭圆 25"/>
          <p:cNvSpPr/>
          <p:nvPr/>
        </p:nvSpPr>
        <p:spPr>
          <a:xfrm>
            <a:off x="3156478" y="3361798"/>
            <a:ext cx="824789" cy="824789"/>
          </a:xfrm>
          <a:prstGeom prst="ellipse">
            <a:avLst/>
          </a:prstGeom>
          <a:solidFill>
            <a:schemeClr val="bg1">
              <a:alpha val="30000"/>
            </a:schemeClr>
          </a:solidFill>
          <a:ln w="6350">
            <a:solidFill>
              <a:schemeClr val="bg1">
                <a:lumMod val="65000"/>
                <a:alpha val="7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zh-CN" altLang="en-US" sz="1200" dirty="0">
                <a:solidFill>
                  <a:schemeClr val="tx1">
                    <a:lumMod val="90000"/>
                    <a:lumOff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新客户</a:t>
            </a:r>
          </a:p>
        </p:txBody>
      </p:sp>
      <p:sp>
        <p:nvSpPr>
          <p:cNvPr id="27" name="椭圆 26"/>
          <p:cNvSpPr/>
          <p:nvPr/>
        </p:nvSpPr>
        <p:spPr>
          <a:xfrm>
            <a:off x="2552974" y="2649150"/>
            <a:ext cx="824789" cy="824789"/>
          </a:xfrm>
          <a:prstGeom prst="ellipse">
            <a:avLst/>
          </a:prstGeom>
          <a:solidFill>
            <a:schemeClr val="bg1">
              <a:alpha val="30000"/>
            </a:schemeClr>
          </a:solidFill>
          <a:ln w="6350">
            <a:solidFill>
              <a:schemeClr val="bg1">
                <a:lumMod val="65000"/>
                <a:alpha val="7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zh-CN" altLang="en-US" sz="1200" dirty="0">
                <a:solidFill>
                  <a:schemeClr val="tx1">
                    <a:lumMod val="90000"/>
                    <a:lumOff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推广</a:t>
            </a:r>
            <a:endParaRPr lang="en-US" altLang="zh-CN" sz="1200" dirty="0">
              <a:solidFill>
                <a:schemeClr val="tx1">
                  <a:lumMod val="90000"/>
                  <a:lumOff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1" algn="ctr"/>
            <a:r>
              <a:rPr lang="zh-CN" altLang="en-US" sz="1200" dirty="0">
                <a:solidFill>
                  <a:schemeClr val="tx1">
                    <a:lumMod val="90000"/>
                    <a:lumOff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互动</a:t>
            </a:r>
          </a:p>
        </p:txBody>
      </p:sp>
      <p:sp>
        <p:nvSpPr>
          <p:cNvPr id="28" name="椭圆 27"/>
          <p:cNvSpPr/>
          <p:nvPr/>
        </p:nvSpPr>
        <p:spPr>
          <a:xfrm>
            <a:off x="2744998" y="1709014"/>
            <a:ext cx="824789" cy="824789"/>
          </a:xfrm>
          <a:prstGeom prst="ellipse">
            <a:avLst/>
          </a:prstGeom>
          <a:solidFill>
            <a:schemeClr val="bg1">
              <a:alpha val="30000"/>
            </a:schemeClr>
          </a:solidFill>
          <a:ln w="6350">
            <a:solidFill>
              <a:schemeClr val="bg1">
                <a:lumMod val="65000"/>
                <a:alpha val="7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zh-CN" altLang="en-US" sz="1200" dirty="0">
                <a:solidFill>
                  <a:schemeClr val="tx1">
                    <a:lumMod val="90000"/>
                    <a:lumOff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铺货率</a:t>
            </a:r>
          </a:p>
        </p:txBody>
      </p:sp>
      <p:sp>
        <p:nvSpPr>
          <p:cNvPr id="29" name="椭圆 28"/>
          <p:cNvSpPr/>
          <p:nvPr/>
        </p:nvSpPr>
        <p:spPr>
          <a:xfrm>
            <a:off x="7114146" y="1746504"/>
            <a:ext cx="2057400" cy="2057400"/>
          </a:xfrm>
          <a:prstGeom prst="ellipse">
            <a:avLst/>
          </a:pr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2000" b="1" dirty="0"/>
          </a:p>
        </p:txBody>
      </p:sp>
      <p:sp>
        <p:nvSpPr>
          <p:cNvPr id="30" name="椭圆 29"/>
          <p:cNvSpPr/>
          <p:nvPr/>
        </p:nvSpPr>
        <p:spPr>
          <a:xfrm>
            <a:off x="7447902" y="2080260"/>
            <a:ext cx="1389888" cy="1389888"/>
          </a:xfrm>
          <a:prstGeom prst="ellipse">
            <a:avLst/>
          </a:prstGeom>
          <a:solidFill>
            <a:srgbClr val="E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/>
              <a:t>商品</a:t>
            </a:r>
          </a:p>
        </p:txBody>
      </p:sp>
      <p:sp>
        <p:nvSpPr>
          <p:cNvPr id="31" name="椭圆 30"/>
          <p:cNvSpPr/>
          <p:nvPr/>
        </p:nvSpPr>
        <p:spPr>
          <a:xfrm>
            <a:off x="7730452" y="1251814"/>
            <a:ext cx="824789" cy="824789"/>
          </a:xfrm>
          <a:prstGeom prst="ellipse">
            <a:avLst/>
          </a:prstGeom>
          <a:solidFill>
            <a:schemeClr val="bg1">
              <a:alpha val="30000"/>
            </a:schemeClr>
          </a:solidFill>
          <a:ln w="6350">
            <a:solidFill>
              <a:schemeClr val="bg1">
                <a:lumMod val="65000"/>
                <a:alpha val="7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1200" dirty="0">
                <a:solidFill>
                  <a:schemeClr val="tx1">
                    <a:lumMod val="90000"/>
                    <a:lumOff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商品</a:t>
            </a:r>
            <a:endParaRPr lang="en-US" altLang="zh-CN" sz="1200" dirty="0">
              <a:solidFill>
                <a:schemeClr val="tx1">
                  <a:lumMod val="90000"/>
                  <a:lumOff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algn="ctr"/>
            <a:r>
              <a:rPr lang="zh-CN" altLang="en-US" sz="1200" dirty="0">
                <a:solidFill>
                  <a:schemeClr val="tx1">
                    <a:lumMod val="90000"/>
                    <a:lumOff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标签</a:t>
            </a:r>
          </a:p>
        </p:txBody>
      </p:sp>
      <p:sp>
        <p:nvSpPr>
          <p:cNvPr id="32" name="椭圆 31"/>
          <p:cNvSpPr/>
          <p:nvPr/>
        </p:nvSpPr>
        <p:spPr>
          <a:xfrm>
            <a:off x="8619720" y="1709014"/>
            <a:ext cx="824789" cy="824789"/>
          </a:xfrm>
          <a:prstGeom prst="ellipse">
            <a:avLst/>
          </a:prstGeom>
          <a:solidFill>
            <a:schemeClr val="bg1">
              <a:alpha val="30000"/>
            </a:schemeClr>
          </a:solidFill>
          <a:ln w="6350">
            <a:solidFill>
              <a:schemeClr val="bg1">
                <a:lumMod val="65000"/>
                <a:alpha val="7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1200" dirty="0">
                <a:solidFill>
                  <a:schemeClr val="tx1">
                    <a:lumMod val="90000"/>
                    <a:lumOff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淘汰品</a:t>
            </a:r>
          </a:p>
        </p:txBody>
      </p:sp>
      <p:sp>
        <p:nvSpPr>
          <p:cNvPr id="33" name="椭圆 32"/>
          <p:cNvSpPr/>
          <p:nvPr/>
        </p:nvSpPr>
        <p:spPr>
          <a:xfrm>
            <a:off x="8802600" y="2649150"/>
            <a:ext cx="824789" cy="824789"/>
          </a:xfrm>
          <a:prstGeom prst="ellipse">
            <a:avLst/>
          </a:prstGeom>
          <a:solidFill>
            <a:schemeClr val="bg1">
              <a:alpha val="30000"/>
            </a:schemeClr>
          </a:solidFill>
          <a:ln w="6350">
            <a:solidFill>
              <a:schemeClr val="bg1">
                <a:lumMod val="65000"/>
                <a:alpha val="7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1200" dirty="0">
                <a:solidFill>
                  <a:schemeClr val="tx1">
                    <a:lumMod val="90000"/>
                    <a:lumOff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滞销品</a:t>
            </a:r>
          </a:p>
        </p:txBody>
      </p:sp>
      <p:sp>
        <p:nvSpPr>
          <p:cNvPr id="34" name="椭圆 33"/>
          <p:cNvSpPr/>
          <p:nvPr/>
        </p:nvSpPr>
        <p:spPr>
          <a:xfrm>
            <a:off x="8217384" y="3361798"/>
            <a:ext cx="824789" cy="824789"/>
          </a:xfrm>
          <a:prstGeom prst="ellipse">
            <a:avLst/>
          </a:prstGeom>
          <a:solidFill>
            <a:schemeClr val="bg1">
              <a:alpha val="30000"/>
            </a:schemeClr>
          </a:solidFill>
          <a:ln w="6350">
            <a:solidFill>
              <a:schemeClr val="bg1">
                <a:lumMod val="65000"/>
                <a:alpha val="7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1200" dirty="0">
                <a:solidFill>
                  <a:schemeClr val="tx1">
                    <a:lumMod val="90000"/>
                    <a:lumOff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畅销品</a:t>
            </a:r>
          </a:p>
        </p:txBody>
      </p:sp>
      <p:sp>
        <p:nvSpPr>
          <p:cNvPr id="35" name="椭圆 34"/>
          <p:cNvSpPr/>
          <p:nvPr/>
        </p:nvSpPr>
        <p:spPr>
          <a:xfrm>
            <a:off x="7260712" y="3361798"/>
            <a:ext cx="824789" cy="824789"/>
          </a:xfrm>
          <a:prstGeom prst="ellipse">
            <a:avLst/>
          </a:prstGeom>
          <a:solidFill>
            <a:schemeClr val="bg1">
              <a:alpha val="30000"/>
            </a:schemeClr>
          </a:solidFill>
          <a:ln w="6350">
            <a:solidFill>
              <a:schemeClr val="bg1">
                <a:lumMod val="65000"/>
                <a:alpha val="7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1200" dirty="0">
                <a:solidFill>
                  <a:schemeClr val="tx1">
                    <a:lumMod val="90000"/>
                    <a:lumOff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查询分析</a:t>
            </a:r>
          </a:p>
        </p:txBody>
      </p:sp>
      <p:sp>
        <p:nvSpPr>
          <p:cNvPr id="36" name="椭圆 35"/>
          <p:cNvSpPr/>
          <p:nvPr/>
        </p:nvSpPr>
        <p:spPr>
          <a:xfrm>
            <a:off x="6657208" y="2649150"/>
            <a:ext cx="824789" cy="824789"/>
          </a:xfrm>
          <a:prstGeom prst="ellipse">
            <a:avLst/>
          </a:prstGeom>
          <a:solidFill>
            <a:schemeClr val="bg1">
              <a:alpha val="30000"/>
            </a:schemeClr>
          </a:solidFill>
          <a:ln w="6350">
            <a:solidFill>
              <a:schemeClr val="bg1">
                <a:lumMod val="65000"/>
                <a:alpha val="7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1200" dirty="0">
                <a:solidFill>
                  <a:schemeClr val="tx1">
                    <a:lumMod val="90000"/>
                    <a:lumOff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处理建议</a:t>
            </a:r>
          </a:p>
        </p:txBody>
      </p:sp>
      <p:sp>
        <p:nvSpPr>
          <p:cNvPr id="37" name="椭圆 36"/>
          <p:cNvSpPr/>
          <p:nvPr/>
        </p:nvSpPr>
        <p:spPr>
          <a:xfrm>
            <a:off x="6849232" y="1709014"/>
            <a:ext cx="824789" cy="824789"/>
          </a:xfrm>
          <a:prstGeom prst="ellipse">
            <a:avLst/>
          </a:prstGeom>
          <a:solidFill>
            <a:schemeClr val="bg1">
              <a:alpha val="30000"/>
            </a:schemeClr>
          </a:solidFill>
          <a:ln w="6350">
            <a:solidFill>
              <a:schemeClr val="bg1">
                <a:lumMod val="65000"/>
                <a:alpha val="7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1200" dirty="0">
                <a:solidFill>
                  <a:schemeClr val="tx1">
                    <a:lumMod val="90000"/>
                    <a:lumOff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商品分享</a:t>
            </a:r>
          </a:p>
        </p:txBody>
      </p:sp>
      <p:pic>
        <p:nvPicPr>
          <p:cNvPr id="38" name="图片 3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9360" y="1755648"/>
            <a:ext cx="1490472" cy="1490472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304" y="1746504"/>
            <a:ext cx="1508760" cy="1508760"/>
          </a:xfrm>
          <a:prstGeom prst="rect">
            <a:avLst/>
          </a:prstGeom>
        </p:spPr>
      </p:pic>
      <p:sp>
        <p:nvSpPr>
          <p:cNvPr id="40" name="矩形 39"/>
          <p:cNvSpPr/>
          <p:nvPr/>
        </p:nvSpPr>
        <p:spPr>
          <a:xfrm>
            <a:off x="1216610" y="4717012"/>
            <a:ext cx="110236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客户运营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9200" y="247134"/>
            <a:ext cx="9216000" cy="460800"/>
          </a:xfrm>
        </p:spPr>
        <p:txBody>
          <a:bodyPr/>
          <a:lstStyle/>
          <a:p>
            <a:r>
              <a:rPr lang="zh-CN" altLang="en-US" dirty="0"/>
              <a:t>客户分析</a:t>
            </a:r>
            <a:r>
              <a:rPr lang="en-US" altLang="zh-CN" dirty="0"/>
              <a:t>-</a:t>
            </a:r>
            <a:r>
              <a:rPr lang="zh-CN" altLang="en-US" dirty="0"/>
              <a:t>数据赋能提升增长</a:t>
            </a:r>
          </a:p>
        </p:txBody>
      </p:sp>
      <p:sp>
        <p:nvSpPr>
          <p:cNvPr id="3" name="圆角矩形 23"/>
          <p:cNvSpPr/>
          <p:nvPr/>
        </p:nvSpPr>
        <p:spPr>
          <a:xfrm>
            <a:off x="770532" y="2404799"/>
            <a:ext cx="5082715" cy="3472814"/>
          </a:xfrm>
          <a:prstGeom prst="roundRect">
            <a:avLst>
              <a:gd name="adj" fmla="val 5511"/>
            </a:avLst>
          </a:prstGeom>
          <a:solidFill>
            <a:schemeClr val="bg1">
              <a:alpha val="30000"/>
            </a:schemeClr>
          </a:solidFill>
          <a:ln w="6350">
            <a:solidFill>
              <a:schemeClr val="tx1">
                <a:lumMod val="75000"/>
                <a:lumOff val="25000"/>
                <a:alpha val="7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zh-CN" altLang="en-US" sz="1400"/>
          </a:p>
        </p:txBody>
      </p:sp>
      <p:sp>
        <p:nvSpPr>
          <p:cNvPr id="4" name="文本框 3"/>
          <p:cNvSpPr txBox="1"/>
          <p:nvPr/>
        </p:nvSpPr>
        <p:spPr>
          <a:xfrm>
            <a:off x="3182383" y="1526723"/>
            <a:ext cx="5827236" cy="400110"/>
          </a:xfrm>
          <a:prstGeom prst="rect">
            <a:avLst/>
          </a:prstGeom>
          <a:noFill/>
          <a:ln w="12700" cmpd="sng">
            <a:noFill/>
            <a:prstDash val="solid"/>
          </a:ln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EE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全方位、多维度客户经营分析，助力营收高增长。</a:t>
            </a:r>
          </a:p>
        </p:txBody>
      </p:sp>
      <p:sp>
        <p:nvSpPr>
          <p:cNvPr id="5" name="右箭头 95"/>
          <p:cNvSpPr/>
          <p:nvPr/>
        </p:nvSpPr>
        <p:spPr>
          <a:xfrm>
            <a:off x="8669654" y="3828781"/>
            <a:ext cx="661381" cy="366911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7000">
                <a:srgbClr val="F26E44">
                  <a:alpha val="0"/>
                </a:srgbClr>
              </a:gs>
              <a:gs pos="81000">
                <a:srgbClr val="E60012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32670" y="2334422"/>
            <a:ext cx="2094230" cy="3609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24030" y="2584648"/>
            <a:ext cx="1714549" cy="2875009"/>
          </a:xfrm>
          <a:prstGeom prst="rect">
            <a:avLst/>
          </a:prstGeom>
          <a:ln>
            <a:noFill/>
            <a:prstDash val="dashDot"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72064" y="2334422"/>
            <a:ext cx="2094230" cy="3609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37218" y="2568211"/>
            <a:ext cx="1740069" cy="2927736"/>
          </a:xfrm>
          <a:prstGeom prst="rect">
            <a:avLst/>
          </a:prstGeom>
        </p:spPr>
      </p:pic>
      <p:sp>
        <p:nvSpPr>
          <p:cNvPr id="10" name="圆角矩形 94"/>
          <p:cNvSpPr/>
          <p:nvPr/>
        </p:nvSpPr>
        <p:spPr>
          <a:xfrm>
            <a:off x="6845876" y="3627135"/>
            <a:ext cx="1706858" cy="1058411"/>
          </a:xfrm>
          <a:prstGeom prst="roundRect">
            <a:avLst>
              <a:gd name="adj" fmla="val 7694"/>
            </a:avLst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右箭头 50"/>
          <p:cNvSpPr/>
          <p:nvPr/>
        </p:nvSpPr>
        <p:spPr>
          <a:xfrm>
            <a:off x="5704676" y="3840580"/>
            <a:ext cx="1052705" cy="366911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7000">
                <a:srgbClr val="F26E44">
                  <a:alpha val="0"/>
                </a:srgbClr>
              </a:gs>
              <a:gs pos="81000">
                <a:srgbClr val="E60012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" name="组合 11"/>
          <p:cNvGrpSpPr/>
          <p:nvPr/>
        </p:nvGrpSpPr>
        <p:grpSpPr>
          <a:xfrm>
            <a:off x="1241215" y="2736974"/>
            <a:ext cx="4141349" cy="2767681"/>
            <a:chOff x="1168070" y="2086752"/>
            <a:chExt cx="4141349" cy="2767681"/>
          </a:xfrm>
        </p:grpSpPr>
        <p:grpSp>
          <p:nvGrpSpPr>
            <p:cNvPr id="13" name="组合 12"/>
            <p:cNvGrpSpPr/>
            <p:nvPr/>
          </p:nvGrpSpPr>
          <p:grpSpPr>
            <a:xfrm>
              <a:off x="2022066" y="2368027"/>
              <a:ext cx="2486406" cy="2486406"/>
              <a:chOff x="2022066" y="2368027"/>
              <a:chExt cx="2486406" cy="2486406"/>
            </a:xfrm>
          </p:grpSpPr>
          <p:sp>
            <p:nvSpPr>
              <p:cNvPr id="31" name="弧形 30"/>
              <p:cNvSpPr/>
              <p:nvPr>
                <p:custDataLst>
                  <p:tags r:id="rId15"/>
                </p:custDataLst>
              </p:nvPr>
            </p:nvSpPr>
            <p:spPr>
              <a:xfrm>
                <a:off x="2022066" y="2368027"/>
                <a:ext cx="2486406" cy="2486406"/>
              </a:xfrm>
              <a:prstGeom prst="arc">
                <a:avLst>
                  <a:gd name="adj1" fmla="val 15353387"/>
                  <a:gd name="adj2" fmla="val 14174446"/>
                </a:avLst>
              </a:prstGeom>
              <a:ln w="12700">
                <a:solidFill>
                  <a:srgbClr val="F26E44"/>
                </a:solidFill>
              </a:ln>
            </p:spPr>
            <p:style>
              <a:lnRef idx="1">
                <a:srgbClr val="0CADDC"/>
              </a:lnRef>
              <a:fillRef idx="0">
                <a:srgbClr val="0CADDC"/>
              </a:fillRef>
              <a:effectRef idx="0">
                <a:srgbClr val="0CADDC"/>
              </a:effectRef>
              <a:fontRef idx="minor">
                <a:srgbClr val="5F5F5F"/>
              </a:fontRef>
            </p:style>
            <p:txBody>
              <a:bodyPr wrap="none" rtlCol="0" anchor="ctr">
                <a:normAutofit/>
              </a:bodyPr>
              <a:lstStyle/>
              <a:p>
                <a:pPr algn="ctr"/>
                <a:endParaRPr lang="zh-CN" altLang="en-US" sz="24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2" name="等腰三角形 31"/>
              <p:cNvSpPr/>
              <p:nvPr>
                <p:custDataLst>
                  <p:tags r:id="rId16"/>
                </p:custDataLst>
              </p:nvPr>
            </p:nvSpPr>
            <p:spPr>
              <a:xfrm rot="2984630">
                <a:off x="2550692" y="2461665"/>
                <a:ext cx="168449" cy="145215"/>
              </a:xfrm>
              <a:prstGeom prst="triangle">
                <a:avLst/>
              </a:prstGeom>
              <a:solidFill>
                <a:srgbClr val="F26E44"/>
              </a:solidFill>
              <a:ln>
                <a:noFill/>
              </a:ln>
            </p:spPr>
            <p:style>
              <a:lnRef idx="2">
                <a:srgbClr val="0CADDC">
                  <a:shade val="50000"/>
                </a:srgbClr>
              </a:lnRef>
              <a:fillRef idx="1">
                <a:srgbClr val="0CADDC"/>
              </a:fillRef>
              <a:effectRef idx="0">
                <a:srgbClr val="0CADDC"/>
              </a:effectRef>
              <a:fontRef idx="minor">
                <a:sysClr val="window" lastClr="FFFFFF"/>
              </a:fontRef>
            </p:style>
            <p:txBody>
              <a:bodyPr wrap="none" rtlCol="0" anchor="ctr">
                <a:noAutofit/>
              </a:bodyPr>
              <a:lstStyle/>
              <a:p>
                <a:pPr algn="ctr"/>
                <a:endParaRPr lang="zh-CN" altLang="en-US" sz="7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4" name="椭圆 13"/>
            <p:cNvSpPr/>
            <p:nvPr/>
          </p:nvSpPr>
          <p:spPr>
            <a:xfrm>
              <a:off x="2264229" y="2593369"/>
              <a:ext cx="2039591" cy="203959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kumimoji="1" lang="zh-CN" altLang="en-US" sz="24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5" name="椭圆 14"/>
            <p:cNvSpPr/>
            <p:nvPr>
              <p:custDataLst>
                <p:tags r:id="rId1"/>
              </p:custDataLst>
            </p:nvPr>
          </p:nvSpPr>
          <p:spPr>
            <a:xfrm>
              <a:off x="3352202" y="2338561"/>
              <a:ext cx="86997" cy="86997"/>
            </a:xfrm>
            <a:prstGeom prst="ellipse">
              <a:avLst/>
            </a:prstGeom>
            <a:solidFill>
              <a:srgbClr val="F26E44"/>
            </a:solidFill>
            <a:ln>
              <a:noFill/>
            </a:ln>
          </p:spPr>
          <p:style>
            <a:lnRef idx="2">
              <a:srgbClr val="0CADDC">
                <a:shade val="50000"/>
              </a:srgbClr>
            </a:lnRef>
            <a:fillRef idx="1">
              <a:srgbClr val="0CADDC"/>
            </a:fillRef>
            <a:effectRef idx="0">
              <a:srgbClr val="0CADDC"/>
            </a:effectRef>
            <a:fontRef idx="minor">
              <a:sysClr val="window" lastClr="FFFFFF"/>
            </a:fontRef>
          </p:style>
          <p:txBody>
            <a:bodyPr wrap="none" rtlCol="0" anchor="ctr">
              <a:noAutofit/>
            </a:bodyPr>
            <a:lstStyle/>
            <a:p>
              <a:pPr algn="ctr"/>
              <a:endParaRPr lang="zh-CN" altLang="en-US" sz="7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椭圆 15"/>
            <p:cNvSpPr/>
            <p:nvPr>
              <p:custDataLst>
                <p:tags r:id="rId2"/>
              </p:custDataLst>
            </p:nvPr>
          </p:nvSpPr>
          <p:spPr>
            <a:xfrm>
              <a:off x="4366300" y="3091783"/>
              <a:ext cx="86997" cy="86997"/>
            </a:xfrm>
            <a:prstGeom prst="ellipse">
              <a:avLst/>
            </a:prstGeom>
            <a:solidFill>
              <a:srgbClr val="F26E44"/>
            </a:solidFill>
            <a:ln>
              <a:noFill/>
            </a:ln>
          </p:spPr>
          <p:style>
            <a:lnRef idx="2">
              <a:srgbClr val="0CADDC">
                <a:shade val="50000"/>
              </a:srgbClr>
            </a:lnRef>
            <a:fillRef idx="1">
              <a:srgbClr val="0CADDC"/>
            </a:fillRef>
            <a:effectRef idx="0">
              <a:srgbClr val="0CADDC"/>
            </a:effectRef>
            <a:fontRef idx="minor">
              <a:sysClr val="window" lastClr="FFFFFF"/>
            </a:fontRef>
          </p:style>
          <p:txBody>
            <a:bodyPr wrap="none" rtlCol="0" anchor="ctr">
              <a:noAutofit/>
            </a:bodyPr>
            <a:lstStyle/>
            <a:p>
              <a:pPr algn="ctr"/>
              <a:endParaRPr lang="zh-CN" altLang="en-US" sz="7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椭圆 16"/>
            <p:cNvSpPr/>
            <p:nvPr>
              <p:custDataLst>
                <p:tags r:id="rId3"/>
              </p:custDataLst>
            </p:nvPr>
          </p:nvSpPr>
          <p:spPr>
            <a:xfrm>
              <a:off x="4424596" y="3883662"/>
              <a:ext cx="86997" cy="86997"/>
            </a:xfrm>
            <a:prstGeom prst="ellipse">
              <a:avLst/>
            </a:prstGeom>
            <a:solidFill>
              <a:srgbClr val="F26E44"/>
            </a:solidFill>
            <a:ln>
              <a:noFill/>
            </a:ln>
          </p:spPr>
          <p:style>
            <a:lnRef idx="2">
              <a:srgbClr val="0CADDC">
                <a:shade val="50000"/>
              </a:srgbClr>
            </a:lnRef>
            <a:fillRef idx="1">
              <a:srgbClr val="0CADDC"/>
            </a:fillRef>
            <a:effectRef idx="0">
              <a:srgbClr val="0CADDC"/>
            </a:effectRef>
            <a:fontRef idx="minor">
              <a:sysClr val="window" lastClr="FFFFFF"/>
            </a:fontRef>
          </p:style>
          <p:txBody>
            <a:bodyPr wrap="none" rtlCol="0" anchor="ctr">
              <a:noAutofit/>
            </a:bodyPr>
            <a:lstStyle/>
            <a:p>
              <a:pPr algn="ctr"/>
              <a:endParaRPr lang="zh-CN" altLang="en-US" sz="7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椭圆 17"/>
            <p:cNvSpPr/>
            <p:nvPr>
              <p:custDataLst>
                <p:tags r:id="rId4"/>
              </p:custDataLst>
            </p:nvPr>
          </p:nvSpPr>
          <p:spPr>
            <a:xfrm>
              <a:off x="1990183" y="3651641"/>
              <a:ext cx="86997" cy="86997"/>
            </a:xfrm>
            <a:prstGeom prst="ellipse">
              <a:avLst/>
            </a:prstGeom>
            <a:solidFill>
              <a:srgbClr val="F26E44"/>
            </a:solidFill>
            <a:ln>
              <a:noFill/>
            </a:ln>
          </p:spPr>
          <p:style>
            <a:lnRef idx="2">
              <a:srgbClr val="0CADDC">
                <a:shade val="50000"/>
              </a:srgbClr>
            </a:lnRef>
            <a:fillRef idx="1">
              <a:srgbClr val="0CADDC"/>
            </a:fillRef>
            <a:effectRef idx="0">
              <a:srgbClr val="0CADDC"/>
            </a:effectRef>
            <a:fontRef idx="minor">
              <a:sysClr val="window" lastClr="FFFFFF"/>
            </a:fontRef>
          </p:style>
          <p:txBody>
            <a:bodyPr wrap="none" rtlCol="0" anchor="ctr">
              <a:noAutofit/>
            </a:bodyPr>
            <a:lstStyle/>
            <a:p>
              <a:pPr algn="ctr"/>
              <a:endParaRPr lang="zh-CN" altLang="en-US" sz="7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椭圆 18"/>
            <p:cNvSpPr/>
            <p:nvPr>
              <p:custDataLst>
                <p:tags r:id="rId5"/>
              </p:custDataLst>
            </p:nvPr>
          </p:nvSpPr>
          <p:spPr>
            <a:xfrm>
              <a:off x="2380555" y="2640409"/>
              <a:ext cx="86997" cy="86997"/>
            </a:xfrm>
            <a:prstGeom prst="ellipse">
              <a:avLst/>
            </a:prstGeom>
            <a:solidFill>
              <a:srgbClr val="F26E44"/>
            </a:solidFill>
            <a:ln>
              <a:noFill/>
            </a:ln>
          </p:spPr>
          <p:style>
            <a:lnRef idx="2">
              <a:srgbClr val="0CADDC">
                <a:shade val="50000"/>
              </a:srgbClr>
            </a:lnRef>
            <a:fillRef idx="1">
              <a:srgbClr val="0CADDC"/>
            </a:fillRef>
            <a:effectRef idx="0">
              <a:srgbClr val="0CADDC"/>
            </a:effectRef>
            <a:fontRef idx="minor">
              <a:sysClr val="window" lastClr="FFFFFF"/>
            </a:fontRef>
          </p:style>
          <p:txBody>
            <a:bodyPr wrap="none" rtlCol="0" anchor="ctr">
              <a:noAutofit/>
            </a:bodyPr>
            <a:lstStyle/>
            <a:p>
              <a:pPr algn="ctr"/>
              <a:endParaRPr lang="zh-CN" altLang="en-US" sz="7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矩形 19"/>
            <p:cNvSpPr/>
            <p:nvPr>
              <p:custDataLst>
                <p:tags r:id="rId6"/>
              </p:custDataLst>
            </p:nvPr>
          </p:nvSpPr>
          <p:spPr>
            <a:xfrm>
              <a:off x="3459913" y="2086752"/>
              <a:ext cx="929207" cy="211166"/>
            </a:xfrm>
            <a:prstGeom prst="rect">
              <a:avLst/>
            </a:prstGeom>
          </p:spPr>
          <p:txBody>
            <a:bodyPr wrap="none" lIns="0" tIns="0" rIns="0" bIns="0" anchor="ctr" anchorCtr="0">
              <a:noAutofit/>
            </a:bodyPr>
            <a:lstStyle/>
            <a:p>
              <a:pPr lvl="0"/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购买力分析</a:t>
              </a:r>
            </a:p>
          </p:txBody>
        </p:sp>
        <p:sp>
          <p:nvSpPr>
            <p:cNvPr id="21" name="矩形 20"/>
            <p:cNvSpPr/>
            <p:nvPr>
              <p:custDataLst>
                <p:tags r:id="rId7"/>
              </p:custDataLst>
            </p:nvPr>
          </p:nvSpPr>
          <p:spPr>
            <a:xfrm>
              <a:off x="4519171" y="3020041"/>
              <a:ext cx="754853" cy="211166"/>
            </a:xfrm>
            <a:prstGeom prst="rect">
              <a:avLst/>
            </a:prstGeom>
          </p:spPr>
          <p:txBody>
            <a:bodyPr wrap="none" lIns="0" tIns="0" rIns="0" bIns="0" anchor="ctr" anchorCtr="0">
              <a:normAutofit fontScale="92500" lnSpcReduction="10000"/>
            </a:bodyPr>
            <a:lstStyle/>
            <a:p>
              <a:pPr lvl="0"/>
              <a:r>
                <a:rPr lang="zh-CN" altLang="fr-F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流失分析</a:t>
              </a:r>
            </a:p>
          </p:txBody>
        </p:sp>
        <p:sp>
          <p:nvSpPr>
            <p:cNvPr id="22" name="矩形 21"/>
            <p:cNvSpPr/>
            <p:nvPr>
              <p:custDataLst>
                <p:tags r:id="rId8"/>
              </p:custDataLst>
            </p:nvPr>
          </p:nvSpPr>
          <p:spPr>
            <a:xfrm>
              <a:off x="4572846" y="3824159"/>
              <a:ext cx="736573" cy="211166"/>
            </a:xfrm>
            <a:prstGeom prst="rect">
              <a:avLst/>
            </a:prstGeom>
          </p:spPr>
          <p:txBody>
            <a:bodyPr wrap="none" lIns="0" tIns="0" rIns="0" bIns="0" anchor="ctr" anchorCtr="0">
              <a:normAutofit fontScale="92500" lnSpcReduction="10000"/>
            </a:bodyPr>
            <a:lstStyle/>
            <a:p>
              <a:pPr lvl="0"/>
              <a:r>
                <a:rPr lang="zh-CN" altLang="fr-F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退货分析</a:t>
              </a:r>
            </a:p>
          </p:txBody>
        </p:sp>
        <p:sp>
          <p:nvSpPr>
            <p:cNvPr id="23" name="矩形 22"/>
            <p:cNvSpPr/>
            <p:nvPr>
              <p:custDataLst>
                <p:tags r:id="rId9"/>
              </p:custDataLst>
            </p:nvPr>
          </p:nvSpPr>
          <p:spPr>
            <a:xfrm>
              <a:off x="1168070" y="3579161"/>
              <a:ext cx="748957" cy="232283"/>
            </a:xfrm>
            <a:prstGeom prst="rect">
              <a:avLst/>
            </a:prstGeom>
          </p:spPr>
          <p:txBody>
            <a:bodyPr wrap="none" lIns="0" tIns="0" rIns="0" bIns="0" anchor="ctr" anchorCtr="0">
              <a:normAutofit fontScale="92500" lnSpcReduction="20000"/>
            </a:bodyPr>
            <a:lstStyle/>
            <a:p>
              <a:pPr algn="r"/>
              <a:r>
                <a:rPr lang="zh-CN" altLang="fr-FR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推广互动</a:t>
              </a:r>
            </a:p>
          </p:txBody>
        </p:sp>
        <p:sp>
          <p:nvSpPr>
            <p:cNvPr id="24" name="矩形 23"/>
            <p:cNvSpPr/>
            <p:nvPr>
              <p:custDataLst>
                <p:tags r:id="rId10"/>
              </p:custDataLst>
            </p:nvPr>
          </p:nvSpPr>
          <p:spPr>
            <a:xfrm>
              <a:off x="1498436" y="2556068"/>
              <a:ext cx="741042" cy="232283"/>
            </a:xfrm>
            <a:prstGeom prst="rect">
              <a:avLst/>
            </a:prstGeom>
          </p:spPr>
          <p:txBody>
            <a:bodyPr wrap="none" lIns="0" tIns="0" rIns="0" bIns="0" anchor="ctr" anchorCtr="0">
              <a:normAutofit fontScale="92500" lnSpcReduction="20000"/>
            </a:bodyPr>
            <a:lstStyle/>
            <a:p>
              <a:pPr algn="r"/>
              <a:r>
                <a:rPr lang="zh-CN" altLang="fr-FR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客户关怀</a:t>
              </a:r>
            </a:p>
          </p:txBody>
        </p:sp>
        <p:sp>
          <p:nvSpPr>
            <p:cNvPr id="25" name="椭圆 24"/>
            <p:cNvSpPr/>
            <p:nvPr>
              <p:custDataLst>
                <p:tags r:id="rId11"/>
              </p:custDataLst>
            </p:nvPr>
          </p:nvSpPr>
          <p:spPr>
            <a:xfrm>
              <a:off x="2532693" y="4594285"/>
              <a:ext cx="86997" cy="86997"/>
            </a:xfrm>
            <a:prstGeom prst="ellipse">
              <a:avLst/>
            </a:prstGeom>
            <a:solidFill>
              <a:srgbClr val="F26E44"/>
            </a:solidFill>
            <a:ln>
              <a:noFill/>
            </a:ln>
          </p:spPr>
          <p:style>
            <a:lnRef idx="2">
              <a:srgbClr val="0CADDC">
                <a:shade val="50000"/>
              </a:srgbClr>
            </a:lnRef>
            <a:fillRef idx="1">
              <a:srgbClr val="0CADDC"/>
            </a:fillRef>
            <a:effectRef idx="0">
              <a:srgbClr val="0CADDC"/>
            </a:effectRef>
            <a:fontRef idx="minor">
              <a:sysClr val="window" lastClr="FFFFFF"/>
            </a:fontRef>
          </p:style>
          <p:txBody>
            <a:bodyPr wrap="none" rtlCol="0" anchor="ctr">
              <a:noAutofit/>
            </a:bodyPr>
            <a:lstStyle/>
            <a:p>
              <a:pPr algn="ctr"/>
              <a:endParaRPr lang="zh-CN" altLang="en-US" sz="7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" name="矩形 25"/>
            <p:cNvSpPr/>
            <p:nvPr>
              <p:custDataLst>
                <p:tags r:id="rId12"/>
              </p:custDataLst>
            </p:nvPr>
          </p:nvSpPr>
          <p:spPr>
            <a:xfrm>
              <a:off x="1634121" y="4562364"/>
              <a:ext cx="760357" cy="211166"/>
            </a:xfrm>
            <a:prstGeom prst="rect">
              <a:avLst/>
            </a:prstGeom>
          </p:spPr>
          <p:txBody>
            <a:bodyPr wrap="none" lIns="0" tIns="0" rIns="0" bIns="0" anchor="ctr" anchorCtr="0">
              <a:normAutofit fontScale="92500" lnSpcReduction="10000"/>
            </a:bodyPr>
            <a:lstStyle/>
            <a:p>
              <a:pPr algn="r"/>
              <a:r>
                <a:rPr lang="zh-CN" altLang="fr-F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新客分析</a:t>
              </a:r>
            </a:p>
          </p:txBody>
        </p:sp>
        <p:sp>
          <p:nvSpPr>
            <p:cNvPr id="27" name="椭圆 26"/>
            <p:cNvSpPr/>
            <p:nvPr>
              <p:custDataLst>
                <p:tags r:id="rId13"/>
              </p:custDataLst>
            </p:nvPr>
          </p:nvSpPr>
          <p:spPr>
            <a:xfrm>
              <a:off x="3817123" y="4657247"/>
              <a:ext cx="86997" cy="86997"/>
            </a:xfrm>
            <a:prstGeom prst="ellipse">
              <a:avLst/>
            </a:prstGeom>
            <a:solidFill>
              <a:srgbClr val="F26E44"/>
            </a:solidFill>
            <a:ln>
              <a:noFill/>
            </a:ln>
          </p:spPr>
          <p:style>
            <a:lnRef idx="2">
              <a:srgbClr val="0CADDC">
                <a:shade val="50000"/>
              </a:srgbClr>
            </a:lnRef>
            <a:fillRef idx="1">
              <a:srgbClr val="0CADDC"/>
            </a:fillRef>
            <a:effectRef idx="0">
              <a:srgbClr val="0CADDC"/>
            </a:effectRef>
            <a:fontRef idx="minor">
              <a:sysClr val="window" lastClr="FFFFFF"/>
            </a:fontRef>
          </p:style>
          <p:txBody>
            <a:bodyPr wrap="none" rtlCol="0" anchor="ctr">
              <a:noAutofit/>
            </a:bodyPr>
            <a:lstStyle/>
            <a:p>
              <a:pPr algn="ctr"/>
              <a:endParaRPr lang="zh-CN" altLang="en-US" sz="7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" name="矩形 27"/>
            <p:cNvSpPr/>
            <p:nvPr>
              <p:custDataLst>
                <p:tags r:id="rId14"/>
              </p:custDataLst>
            </p:nvPr>
          </p:nvSpPr>
          <p:spPr>
            <a:xfrm>
              <a:off x="3992074" y="4619194"/>
              <a:ext cx="733309" cy="229883"/>
            </a:xfrm>
            <a:prstGeom prst="rect">
              <a:avLst/>
            </a:prstGeom>
          </p:spPr>
          <p:txBody>
            <a:bodyPr wrap="none" lIns="0" tIns="0" rIns="0" bIns="0" anchor="ctr" anchorCtr="0">
              <a:normAutofit fontScale="92500" lnSpcReduction="20000"/>
            </a:bodyPr>
            <a:lstStyle/>
            <a:p>
              <a:pPr lvl="0"/>
              <a:r>
                <a:rPr lang="zh-CN" altLang="fr-FR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回款预警</a:t>
              </a:r>
            </a:p>
          </p:txBody>
        </p:sp>
        <p:sp>
          <p:nvSpPr>
            <p:cNvPr id="29" name="矩形 28"/>
            <p:cNvSpPr/>
            <p:nvPr/>
          </p:nvSpPr>
          <p:spPr>
            <a:xfrm>
              <a:off x="2557384" y="3792974"/>
              <a:ext cx="141577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fr-FR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客户分析</a:t>
              </a:r>
            </a:p>
          </p:txBody>
        </p:sp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2767642" y="3023687"/>
              <a:ext cx="995255" cy="738415"/>
            </a:xfrm>
            <a:prstGeom prst="rect">
              <a:avLst/>
            </a:prstGeom>
          </p:spPr>
        </p:pic>
      </p:grpSp>
      <p:cxnSp>
        <p:nvCxnSpPr>
          <p:cNvPr id="33" name="直接连接符 32"/>
          <p:cNvCxnSpPr/>
          <p:nvPr/>
        </p:nvCxnSpPr>
        <p:spPr>
          <a:xfrm>
            <a:off x="8972094" y="1723520"/>
            <a:ext cx="2303653" cy="0"/>
          </a:xfrm>
          <a:prstGeom prst="line">
            <a:avLst/>
          </a:prstGeom>
          <a:ln>
            <a:solidFill>
              <a:srgbClr val="E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>
            <a:off x="802732" y="1723520"/>
            <a:ext cx="2303653" cy="0"/>
          </a:xfrm>
          <a:prstGeom prst="line">
            <a:avLst/>
          </a:prstGeom>
          <a:ln>
            <a:solidFill>
              <a:srgbClr val="E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86854" y="277300"/>
            <a:ext cx="9216000" cy="460800"/>
          </a:xfrm>
        </p:spPr>
        <p:txBody>
          <a:bodyPr/>
          <a:lstStyle/>
          <a:p>
            <a:r>
              <a:rPr lang="zh-CN" altLang="en-US" dirty="0"/>
              <a:t>商品分析</a:t>
            </a:r>
            <a:r>
              <a:rPr lang="en-US" altLang="zh-CN" dirty="0"/>
              <a:t>-</a:t>
            </a:r>
            <a:r>
              <a:rPr lang="zh-CN" altLang="en-US" dirty="0"/>
              <a:t>优化商品结构</a:t>
            </a:r>
          </a:p>
        </p:txBody>
      </p:sp>
      <p:sp>
        <p:nvSpPr>
          <p:cNvPr id="3" name="ïṧḷïḓê-Rectangle: Rounded Corners 9"/>
          <p:cNvSpPr/>
          <p:nvPr/>
        </p:nvSpPr>
        <p:spPr>
          <a:xfrm rot="10800000">
            <a:off x="2493924" y="1867285"/>
            <a:ext cx="9868525" cy="3873859"/>
          </a:xfrm>
          <a:prstGeom prst="rect">
            <a:avLst/>
          </a:prstGeom>
          <a:gradFill>
            <a:gsLst>
              <a:gs pos="17000">
                <a:schemeClr val="bg1">
                  <a:alpha val="0"/>
                </a:schemeClr>
              </a:gs>
              <a:gs pos="99115">
                <a:schemeClr val="bg1">
                  <a:alpha val="0"/>
                </a:schemeClr>
              </a:gs>
              <a:gs pos="95000">
                <a:schemeClr val="bg1"/>
              </a:gs>
            </a:gsLst>
            <a:lin ang="0" scaled="1"/>
          </a:gradFill>
          <a:ln w="12700" cap="rnd" cmpd="sng" algn="ctr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21920" tIns="60960" rIns="121920" bIns="60960" numCol="1" spcCol="0" rtlCol="0" fromWordArt="0" anchor="ctr" anchorCtr="0" forceAA="0" compatLnSpc="1">
            <a:normAutofit/>
          </a:bodyPr>
          <a:lstStyle/>
          <a:p>
            <a:pPr algn="ctr"/>
            <a:endParaRPr lang="en-US" altLang="zh-CN" sz="2665" b="1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08723" y="891204"/>
            <a:ext cx="11455750" cy="369332"/>
          </a:xfrm>
          <a:prstGeom prst="rect">
            <a:avLst/>
          </a:prstGeom>
          <a:noFill/>
          <a:ln w="12700" cmpd="sng">
            <a:noFill/>
            <a:prstDash val="solid"/>
          </a:ln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90000"/>
                    <a:lumOff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结合“商品结构模型”</a:t>
            </a:r>
            <a:r>
              <a:rPr lang="en-GB" altLang="zh-CN" dirty="0">
                <a:solidFill>
                  <a:schemeClr val="tx1">
                    <a:lumMod val="90000"/>
                    <a:lumOff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T+</a:t>
            </a:r>
            <a:r>
              <a:rPr lang="zh-CN" altLang="en-US" dirty="0">
                <a:solidFill>
                  <a:schemeClr val="tx1">
                    <a:lumMod val="90000"/>
                    <a:lumOff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智慧营销移动端展示每层的运营指标数据。</a:t>
            </a:r>
            <a:endParaRPr lang="en-US" altLang="zh-CN" dirty="0">
              <a:solidFill>
                <a:schemeClr val="tx1">
                  <a:lumMod val="90000"/>
                  <a:lumOff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887232" y="1954431"/>
            <a:ext cx="1691305" cy="461665"/>
          </a:xfrm>
          <a:prstGeom prst="rect">
            <a:avLst/>
          </a:prstGeom>
          <a:noFill/>
          <a:ln>
            <a:noFill/>
            <a:prstDash val="dashDot"/>
          </a:ln>
        </p:spPr>
        <p:txBody>
          <a:bodyPr wrap="square" rtlCol="0">
            <a:spAutoFit/>
          </a:bodyPr>
          <a:lstStyle/>
          <a:p>
            <a:pPr marL="88900" indent="-88900"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贡献八成业绩品</a:t>
            </a:r>
            <a:endParaRPr lang="en-US" altLang="zh-CN" sz="12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高毛利畅销品</a:t>
            </a:r>
            <a:endParaRPr lang="en-US" altLang="zh-CN" sz="12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>
            <a:fillRect/>
          </a:stretch>
        </p:blipFill>
        <p:spPr>
          <a:xfrm>
            <a:off x="9072131" y="1611354"/>
            <a:ext cx="2305996" cy="4146425"/>
          </a:xfrm>
          <a:prstGeom prst="rect">
            <a:avLst/>
          </a:prstGeom>
          <a:ln>
            <a:noFill/>
            <a:prstDash val="solid"/>
          </a:ln>
        </p:spPr>
      </p:pic>
      <p:sp>
        <p:nvSpPr>
          <p:cNvPr id="7" name="文本框 6"/>
          <p:cNvSpPr txBox="1"/>
          <p:nvPr/>
        </p:nvSpPr>
        <p:spPr>
          <a:xfrm>
            <a:off x="5286638" y="2574797"/>
            <a:ext cx="2828600" cy="461665"/>
          </a:xfrm>
          <a:prstGeom prst="rect">
            <a:avLst/>
          </a:prstGeom>
          <a:noFill/>
          <a:ln>
            <a:noFill/>
            <a:prstDash val="dashDot"/>
          </a:ln>
        </p:spPr>
        <p:txBody>
          <a:bodyPr wrap="square" rtlCol="0">
            <a:spAutoFit/>
          </a:bodyPr>
          <a:lstStyle/>
          <a:p>
            <a:pPr marL="88900" indent="-88900"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潜力品</a:t>
            </a:r>
            <a:endParaRPr lang="en-US" altLang="zh-CN" sz="12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高毛利率低销量、高销量低毛利率</a:t>
            </a:r>
            <a:endParaRPr lang="en-US" altLang="zh-CN" sz="12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078492" y="3191123"/>
            <a:ext cx="3184825" cy="461665"/>
          </a:xfrm>
          <a:prstGeom prst="rect">
            <a:avLst/>
          </a:prstGeom>
          <a:noFill/>
          <a:ln>
            <a:noFill/>
            <a:prstDash val="dashDot"/>
          </a:ln>
        </p:spPr>
        <p:txBody>
          <a:bodyPr wrap="square" rtlCol="0">
            <a:spAutoFit/>
          </a:bodyPr>
          <a:lstStyle/>
          <a:p>
            <a:pPr marL="88900" indent="-88900"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滞销品、临期品、高退货率品</a:t>
            </a:r>
            <a:endParaRPr lang="en-US" altLang="zh-CN" sz="12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销售额下滑、进货后从未销售商品</a:t>
            </a:r>
            <a:endParaRPr lang="en-US" altLang="zh-CN" sz="12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910977" y="4066614"/>
            <a:ext cx="1061385" cy="276999"/>
          </a:xfrm>
          <a:prstGeom prst="rect">
            <a:avLst/>
          </a:prstGeom>
          <a:noFill/>
          <a:ln>
            <a:noFill/>
            <a:prstDash val="dashDot"/>
          </a:ln>
        </p:spPr>
        <p:txBody>
          <a:bodyPr wrap="square" rtlCol="0">
            <a:spAutoFit/>
          </a:bodyPr>
          <a:lstStyle/>
          <a:p>
            <a:pPr marL="88900" indent="-88900"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淘汰品</a:t>
            </a:r>
            <a:endParaRPr lang="en-US" altLang="zh-CN" sz="12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374278" y="4860561"/>
            <a:ext cx="1366206" cy="646331"/>
          </a:xfrm>
          <a:prstGeom prst="rect">
            <a:avLst/>
          </a:prstGeom>
          <a:noFill/>
          <a:ln>
            <a:noFill/>
            <a:prstDash val="dashDot"/>
          </a:ln>
        </p:spPr>
        <p:txBody>
          <a:bodyPr wrap="square" rtlCol="0">
            <a:spAutoFit/>
          </a:bodyPr>
          <a:lstStyle/>
          <a:p>
            <a:pPr marL="88900" indent="-88900"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潜力新品、</a:t>
            </a:r>
            <a:endParaRPr lang="en-US" altLang="zh-CN" sz="12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推广感兴趣新品、</a:t>
            </a:r>
            <a:endParaRPr lang="en-US" altLang="zh-CN" sz="12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辅货率查询</a:t>
            </a:r>
            <a:endParaRPr lang="en-US" altLang="zh-CN" sz="12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0" y="1886840"/>
            <a:ext cx="4980381" cy="4622801"/>
            <a:chOff x="-2073868" y="1668193"/>
            <a:chExt cx="6412187" cy="5951806"/>
          </a:xfrm>
        </p:grpSpPr>
        <p:sp>
          <p:nvSpPr>
            <p:cNvPr id="12" name="菱形 11"/>
            <p:cNvSpPr/>
            <p:nvPr/>
          </p:nvSpPr>
          <p:spPr>
            <a:xfrm>
              <a:off x="-404523" y="3665166"/>
              <a:ext cx="3086698" cy="970200"/>
            </a:xfrm>
            <a:prstGeom prst="diamond">
              <a:avLst/>
            </a:prstGeom>
            <a:solidFill>
              <a:srgbClr val="C00000">
                <a:alpha val="10000"/>
              </a:srgbClr>
            </a:solidFill>
            <a:ln>
              <a:solidFill>
                <a:srgbClr val="D91518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3" name="梯形 12"/>
            <p:cNvSpPr/>
            <p:nvPr/>
          </p:nvSpPr>
          <p:spPr>
            <a:xfrm rot="1035720">
              <a:off x="-1009561" y="4365457"/>
              <a:ext cx="2382382" cy="1208887"/>
            </a:xfrm>
            <a:prstGeom prst="trapezoid">
              <a:avLst>
                <a:gd name="adj" fmla="val 31110"/>
              </a:avLst>
            </a:prstGeom>
            <a:solidFill>
              <a:srgbClr val="C00000">
                <a:alpha val="5000"/>
              </a:srgbClr>
            </a:solidFill>
            <a:ln>
              <a:solidFill>
                <a:srgbClr val="D9151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4" name="梯形 13"/>
            <p:cNvSpPr/>
            <p:nvPr/>
          </p:nvSpPr>
          <p:spPr>
            <a:xfrm rot="20564280" flipH="1">
              <a:off x="909254" y="4365461"/>
              <a:ext cx="2382382" cy="1208887"/>
            </a:xfrm>
            <a:prstGeom prst="trapezoid">
              <a:avLst>
                <a:gd name="adj" fmla="val 31110"/>
              </a:avLst>
            </a:prstGeom>
            <a:solidFill>
              <a:srgbClr val="C00000">
                <a:alpha val="5000"/>
              </a:srgbClr>
            </a:solidFill>
            <a:ln>
              <a:solidFill>
                <a:srgbClr val="D9151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5" name="菱形 14"/>
            <p:cNvSpPr/>
            <p:nvPr/>
          </p:nvSpPr>
          <p:spPr>
            <a:xfrm>
              <a:off x="137002" y="2989018"/>
              <a:ext cx="2003530" cy="639076"/>
            </a:xfrm>
            <a:prstGeom prst="diamond">
              <a:avLst/>
            </a:prstGeom>
            <a:solidFill>
              <a:srgbClr val="C00000">
                <a:alpha val="10000"/>
              </a:srgbClr>
            </a:solidFill>
            <a:ln>
              <a:solidFill>
                <a:srgbClr val="D91518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6" name="梯形 15"/>
            <p:cNvSpPr/>
            <p:nvPr/>
          </p:nvSpPr>
          <p:spPr>
            <a:xfrm rot="1035720">
              <a:off x="-264379" y="3457290"/>
              <a:ext cx="1552688" cy="790093"/>
            </a:xfrm>
            <a:prstGeom prst="trapezoid">
              <a:avLst>
                <a:gd name="adj" fmla="val 31110"/>
              </a:avLst>
            </a:prstGeom>
            <a:solidFill>
              <a:srgbClr val="C00000">
                <a:alpha val="5000"/>
              </a:srgbClr>
            </a:solidFill>
            <a:ln>
              <a:solidFill>
                <a:srgbClr val="D9151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7" name="梯形 16"/>
            <p:cNvSpPr/>
            <p:nvPr/>
          </p:nvSpPr>
          <p:spPr>
            <a:xfrm rot="20564280" flipH="1">
              <a:off x="986951" y="3457290"/>
              <a:ext cx="1552688" cy="790093"/>
            </a:xfrm>
            <a:prstGeom prst="trapezoid">
              <a:avLst>
                <a:gd name="adj" fmla="val 31110"/>
              </a:avLst>
            </a:prstGeom>
            <a:solidFill>
              <a:srgbClr val="C00000">
                <a:alpha val="5000"/>
              </a:srgbClr>
            </a:solidFill>
            <a:ln>
              <a:solidFill>
                <a:srgbClr val="D9151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8" name="菱形 17"/>
            <p:cNvSpPr/>
            <p:nvPr/>
          </p:nvSpPr>
          <p:spPr>
            <a:xfrm>
              <a:off x="575624" y="2449777"/>
              <a:ext cx="1113537" cy="337341"/>
            </a:xfrm>
            <a:prstGeom prst="diamond">
              <a:avLst/>
            </a:prstGeom>
            <a:solidFill>
              <a:srgbClr val="C00000">
                <a:alpha val="10000"/>
              </a:srgbClr>
            </a:solidFill>
            <a:ln>
              <a:solidFill>
                <a:srgbClr val="D91518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9" name="梯形 18"/>
            <p:cNvSpPr/>
            <p:nvPr/>
          </p:nvSpPr>
          <p:spPr>
            <a:xfrm rot="1035720">
              <a:off x="263864" y="2698292"/>
              <a:ext cx="990317" cy="631764"/>
            </a:xfrm>
            <a:prstGeom prst="trapezoid">
              <a:avLst>
                <a:gd name="adj" fmla="val 31110"/>
              </a:avLst>
            </a:prstGeom>
            <a:solidFill>
              <a:srgbClr val="C00000">
                <a:alpha val="5000"/>
              </a:srgbClr>
            </a:solidFill>
            <a:ln>
              <a:solidFill>
                <a:srgbClr val="D9151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0" name="梯形 19"/>
            <p:cNvSpPr/>
            <p:nvPr/>
          </p:nvSpPr>
          <p:spPr>
            <a:xfrm rot="20564280" flipH="1">
              <a:off x="1021071" y="2698292"/>
              <a:ext cx="990317" cy="631764"/>
            </a:xfrm>
            <a:prstGeom prst="trapezoid">
              <a:avLst>
                <a:gd name="adj" fmla="val 31110"/>
              </a:avLst>
            </a:prstGeom>
            <a:solidFill>
              <a:srgbClr val="C00000">
                <a:alpha val="5000"/>
              </a:srgbClr>
            </a:solidFill>
            <a:ln>
              <a:solidFill>
                <a:srgbClr val="D9151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1" name="三角形 42"/>
            <p:cNvSpPr/>
            <p:nvPr/>
          </p:nvSpPr>
          <p:spPr>
            <a:xfrm rot="16200000">
              <a:off x="373060" y="1905754"/>
              <a:ext cx="995390" cy="520268"/>
            </a:xfrm>
            <a:prstGeom prst="triangle">
              <a:avLst>
                <a:gd name="adj" fmla="val 17542"/>
              </a:avLst>
            </a:prstGeom>
            <a:solidFill>
              <a:srgbClr val="C00000">
                <a:alpha val="5000"/>
              </a:srgbClr>
            </a:solidFill>
            <a:ln>
              <a:solidFill>
                <a:srgbClr val="D9151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2" name="三角形 43"/>
            <p:cNvSpPr/>
            <p:nvPr/>
          </p:nvSpPr>
          <p:spPr>
            <a:xfrm rot="5400000" flipH="1">
              <a:off x="895930" y="1905754"/>
              <a:ext cx="995390" cy="520268"/>
            </a:xfrm>
            <a:prstGeom prst="triangle">
              <a:avLst>
                <a:gd name="adj" fmla="val 17542"/>
              </a:avLst>
            </a:prstGeom>
            <a:solidFill>
              <a:srgbClr val="C00000">
                <a:alpha val="5000"/>
              </a:srgbClr>
            </a:solidFill>
            <a:ln>
              <a:solidFill>
                <a:srgbClr val="D9151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3" name="梯形 22"/>
            <p:cNvSpPr/>
            <p:nvPr/>
          </p:nvSpPr>
          <p:spPr>
            <a:xfrm rot="1035720">
              <a:off x="-1931028" y="5704264"/>
              <a:ext cx="3367389" cy="1462754"/>
            </a:xfrm>
            <a:prstGeom prst="trapezoid">
              <a:avLst>
                <a:gd name="adj" fmla="val 31110"/>
              </a:avLst>
            </a:prstGeom>
            <a:solidFill>
              <a:srgbClr val="C00000">
                <a:alpha val="5000"/>
              </a:srgbClr>
            </a:solidFill>
            <a:ln>
              <a:solidFill>
                <a:srgbClr val="D9151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4" name="梯形 23"/>
            <p:cNvSpPr/>
            <p:nvPr/>
          </p:nvSpPr>
          <p:spPr>
            <a:xfrm rot="20564280" flipH="1">
              <a:off x="861909" y="5701872"/>
              <a:ext cx="3351266" cy="1462754"/>
            </a:xfrm>
            <a:prstGeom prst="trapezoid">
              <a:avLst>
                <a:gd name="adj" fmla="val 31110"/>
              </a:avLst>
            </a:prstGeom>
            <a:solidFill>
              <a:srgbClr val="C00000">
                <a:alpha val="5000"/>
              </a:srgbClr>
            </a:solidFill>
            <a:ln>
              <a:solidFill>
                <a:srgbClr val="D9151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5" name="菱形 24"/>
            <p:cNvSpPr/>
            <p:nvPr/>
          </p:nvSpPr>
          <p:spPr>
            <a:xfrm>
              <a:off x="-1206146" y="4653280"/>
              <a:ext cx="4680866" cy="1442720"/>
            </a:xfrm>
            <a:prstGeom prst="diamond">
              <a:avLst/>
            </a:prstGeom>
            <a:solidFill>
              <a:srgbClr val="C00000">
                <a:alpha val="10000"/>
              </a:srgbClr>
            </a:solidFill>
            <a:ln>
              <a:solidFill>
                <a:srgbClr val="D91518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6" name="菱形 25"/>
            <p:cNvSpPr/>
            <p:nvPr/>
          </p:nvSpPr>
          <p:spPr>
            <a:xfrm>
              <a:off x="-2073868" y="5648960"/>
              <a:ext cx="6412187" cy="1971039"/>
            </a:xfrm>
            <a:prstGeom prst="diamond">
              <a:avLst/>
            </a:prstGeom>
            <a:solidFill>
              <a:srgbClr val="C00000">
                <a:alpha val="10000"/>
              </a:srgbClr>
            </a:solidFill>
            <a:ln>
              <a:solidFill>
                <a:srgbClr val="D91518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27" name="Freeform 5"/>
          <p:cNvSpPr/>
          <p:nvPr/>
        </p:nvSpPr>
        <p:spPr bwMode="auto">
          <a:xfrm>
            <a:off x="3630055" y="2000847"/>
            <a:ext cx="1199713" cy="412750"/>
          </a:xfrm>
          <a:custGeom>
            <a:avLst/>
            <a:gdLst>
              <a:gd name="T0" fmla="*/ 11 w 434"/>
              <a:gd name="T1" fmla="*/ 0 h 107"/>
              <a:gd name="T2" fmla="*/ 0 w 434"/>
              <a:gd name="T3" fmla="*/ 12 h 107"/>
              <a:gd name="T4" fmla="*/ 0 w 434"/>
              <a:gd name="T5" fmla="*/ 96 h 107"/>
              <a:gd name="T6" fmla="*/ 11 w 434"/>
              <a:gd name="T7" fmla="*/ 107 h 107"/>
              <a:gd name="T8" fmla="*/ 386 w 434"/>
              <a:gd name="T9" fmla="*/ 107 h 107"/>
              <a:gd name="T10" fmla="*/ 434 w 434"/>
              <a:gd name="T11" fmla="*/ 59 h 107"/>
              <a:gd name="T12" fmla="*/ 434 w 434"/>
              <a:gd name="T13" fmla="*/ 12 h 107"/>
              <a:gd name="T14" fmla="*/ 423 w 434"/>
              <a:gd name="T15" fmla="*/ 0 h 107"/>
              <a:gd name="T16" fmla="*/ 11 w 434"/>
              <a:gd name="T17" fmla="*/ 0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34" h="107">
                <a:moveTo>
                  <a:pt x="11" y="0"/>
                </a:moveTo>
                <a:cubicBezTo>
                  <a:pt x="11" y="0"/>
                  <a:pt x="0" y="0"/>
                  <a:pt x="0" y="12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96"/>
                  <a:pt x="0" y="107"/>
                  <a:pt x="11" y="107"/>
                </a:cubicBezTo>
                <a:cubicBezTo>
                  <a:pt x="386" y="107"/>
                  <a:pt x="386" y="107"/>
                  <a:pt x="386" y="107"/>
                </a:cubicBezTo>
                <a:cubicBezTo>
                  <a:pt x="386" y="107"/>
                  <a:pt x="434" y="107"/>
                  <a:pt x="434" y="59"/>
                </a:cubicBezTo>
                <a:cubicBezTo>
                  <a:pt x="434" y="12"/>
                  <a:pt x="434" y="12"/>
                  <a:pt x="434" y="12"/>
                </a:cubicBezTo>
                <a:cubicBezTo>
                  <a:pt x="434" y="12"/>
                  <a:pt x="434" y="0"/>
                  <a:pt x="423" y="0"/>
                </a:cubicBezTo>
                <a:lnTo>
                  <a:pt x="11" y="0"/>
                </a:lnTo>
                <a:close/>
              </a:path>
            </a:pathLst>
          </a:custGeom>
          <a:solidFill>
            <a:srgbClr val="EE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/>
            <a:r>
              <a:rPr lang="zh-CN" altLang="en-US" sz="1600" b="1" spc="3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核心商品</a:t>
            </a:r>
          </a:p>
        </p:txBody>
      </p:sp>
      <p:sp>
        <p:nvSpPr>
          <p:cNvPr id="28" name="Freeform 5"/>
          <p:cNvSpPr/>
          <p:nvPr/>
        </p:nvSpPr>
        <p:spPr bwMode="auto">
          <a:xfrm>
            <a:off x="3985655" y="2622106"/>
            <a:ext cx="1209873" cy="412750"/>
          </a:xfrm>
          <a:custGeom>
            <a:avLst/>
            <a:gdLst>
              <a:gd name="T0" fmla="*/ 11 w 434"/>
              <a:gd name="T1" fmla="*/ 0 h 107"/>
              <a:gd name="T2" fmla="*/ 0 w 434"/>
              <a:gd name="T3" fmla="*/ 12 h 107"/>
              <a:gd name="T4" fmla="*/ 0 w 434"/>
              <a:gd name="T5" fmla="*/ 96 h 107"/>
              <a:gd name="T6" fmla="*/ 11 w 434"/>
              <a:gd name="T7" fmla="*/ 107 h 107"/>
              <a:gd name="T8" fmla="*/ 386 w 434"/>
              <a:gd name="T9" fmla="*/ 107 h 107"/>
              <a:gd name="T10" fmla="*/ 434 w 434"/>
              <a:gd name="T11" fmla="*/ 59 h 107"/>
              <a:gd name="T12" fmla="*/ 434 w 434"/>
              <a:gd name="T13" fmla="*/ 12 h 107"/>
              <a:gd name="T14" fmla="*/ 423 w 434"/>
              <a:gd name="T15" fmla="*/ 0 h 107"/>
              <a:gd name="T16" fmla="*/ 11 w 434"/>
              <a:gd name="T17" fmla="*/ 0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34" h="107">
                <a:moveTo>
                  <a:pt x="11" y="0"/>
                </a:moveTo>
                <a:cubicBezTo>
                  <a:pt x="11" y="0"/>
                  <a:pt x="0" y="0"/>
                  <a:pt x="0" y="12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96"/>
                  <a:pt x="0" y="107"/>
                  <a:pt x="11" y="107"/>
                </a:cubicBezTo>
                <a:cubicBezTo>
                  <a:pt x="386" y="107"/>
                  <a:pt x="386" y="107"/>
                  <a:pt x="386" y="107"/>
                </a:cubicBezTo>
                <a:cubicBezTo>
                  <a:pt x="386" y="107"/>
                  <a:pt x="434" y="107"/>
                  <a:pt x="434" y="59"/>
                </a:cubicBezTo>
                <a:cubicBezTo>
                  <a:pt x="434" y="12"/>
                  <a:pt x="434" y="12"/>
                  <a:pt x="434" y="12"/>
                </a:cubicBezTo>
                <a:cubicBezTo>
                  <a:pt x="434" y="12"/>
                  <a:pt x="434" y="0"/>
                  <a:pt x="423" y="0"/>
                </a:cubicBezTo>
                <a:lnTo>
                  <a:pt x="11" y="0"/>
                </a:lnTo>
                <a:close/>
              </a:path>
            </a:pathLst>
          </a:custGeom>
          <a:solidFill>
            <a:srgbClr val="EE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/>
            <a:r>
              <a:rPr lang="zh-CN" altLang="en-US" sz="1600" b="1" spc="3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普通商品</a:t>
            </a:r>
          </a:p>
        </p:txBody>
      </p:sp>
      <p:sp>
        <p:nvSpPr>
          <p:cNvPr id="29" name="Freeform 5"/>
          <p:cNvSpPr/>
          <p:nvPr/>
        </p:nvSpPr>
        <p:spPr bwMode="auto">
          <a:xfrm>
            <a:off x="4371735" y="3223045"/>
            <a:ext cx="1646238" cy="412750"/>
          </a:xfrm>
          <a:custGeom>
            <a:avLst/>
            <a:gdLst>
              <a:gd name="T0" fmla="*/ 11 w 434"/>
              <a:gd name="T1" fmla="*/ 0 h 107"/>
              <a:gd name="T2" fmla="*/ 0 w 434"/>
              <a:gd name="T3" fmla="*/ 12 h 107"/>
              <a:gd name="T4" fmla="*/ 0 w 434"/>
              <a:gd name="T5" fmla="*/ 96 h 107"/>
              <a:gd name="T6" fmla="*/ 11 w 434"/>
              <a:gd name="T7" fmla="*/ 107 h 107"/>
              <a:gd name="T8" fmla="*/ 386 w 434"/>
              <a:gd name="T9" fmla="*/ 107 h 107"/>
              <a:gd name="T10" fmla="*/ 434 w 434"/>
              <a:gd name="T11" fmla="*/ 59 h 107"/>
              <a:gd name="T12" fmla="*/ 434 w 434"/>
              <a:gd name="T13" fmla="*/ 12 h 107"/>
              <a:gd name="T14" fmla="*/ 423 w 434"/>
              <a:gd name="T15" fmla="*/ 0 h 107"/>
              <a:gd name="T16" fmla="*/ 11 w 434"/>
              <a:gd name="T17" fmla="*/ 0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34" h="107">
                <a:moveTo>
                  <a:pt x="11" y="0"/>
                </a:moveTo>
                <a:cubicBezTo>
                  <a:pt x="11" y="0"/>
                  <a:pt x="0" y="0"/>
                  <a:pt x="0" y="12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96"/>
                  <a:pt x="0" y="107"/>
                  <a:pt x="11" y="107"/>
                </a:cubicBezTo>
                <a:cubicBezTo>
                  <a:pt x="386" y="107"/>
                  <a:pt x="386" y="107"/>
                  <a:pt x="386" y="107"/>
                </a:cubicBezTo>
                <a:cubicBezTo>
                  <a:pt x="386" y="107"/>
                  <a:pt x="434" y="107"/>
                  <a:pt x="434" y="59"/>
                </a:cubicBezTo>
                <a:cubicBezTo>
                  <a:pt x="434" y="12"/>
                  <a:pt x="434" y="12"/>
                  <a:pt x="434" y="12"/>
                </a:cubicBezTo>
                <a:cubicBezTo>
                  <a:pt x="434" y="12"/>
                  <a:pt x="434" y="0"/>
                  <a:pt x="423" y="0"/>
                </a:cubicBezTo>
                <a:lnTo>
                  <a:pt x="11" y="0"/>
                </a:lnTo>
                <a:close/>
              </a:path>
            </a:pathLst>
          </a:custGeom>
          <a:solidFill>
            <a:srgbClr val="EE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/>
            <a:r>
              <a:rPr lang="zh-CN" altLang="en-US" sz="1600" b="1" spc="3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重点评估商品</a:t>
            </a:r>
          </a:p>
        </p:txBody>
      </p:sp>
      <p:sp>
        <p:nvSpPr>
          <p:cNvPr id="30" name="Freeform 5"/>
          <p:cNvSpPr/>
          <p:nvPr/>
        </p:nvSpPr>
        <p:spPr bwMode="auto">
          <a:xfrm>
            <a:off x="4900055" y="4006864"/>
            <a:ext cx="946983" cy="412750"/>
          </a:xfrm>
          <a:custGeom>
            <a:avLst/>
            <a:gdLst>
              <a:gd name="T0" fmla="*/ 11 w 434"/>
              <a:gd name="T1" fmla="*/ 0 h 107"/>
              <a:gd name="T2" fmla="*/ 0 w 434"/>
              <a:gd name="T3" fmla="*/ 12 h 107"/>
              <a:gd name="T4" fmla="*/ 0 w 434"/>
              <a:gd name="T5" fmla="*/ 96 h 107"/>
              <a:gd name="T6" fmla="*/ 11 w 434"/>
              <a:gd name="T7" fmla="*/ 107 h 107"/>
              <a:gd name="T8" fmla="*/ 386 w 434"/>
              <a:gd name="T9" fmla="*/ 107 h 107"/>
              <a:gd name="T10" fmla="*/ 434 w 434"/>
              <a:gd name="T11" fmla="*/ 59 h 107"/>
              <a:gd name="T12" fmla="*/ 434 w 434"/>
              <a:gd name="T13" fmla="*/ 12 h 107"/>
              <a:gd name="T14" fmla="*/ 423 w 434"/>
              <a:gd name="T15" fmla="*/ 0 h 107"/>
              <a:gd name="T16" fmla="*/ 11 w 434"/>
              <a:gd name="T17" fmla="*/ 0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34" h="107">
                <a:moveTo>
                  <a:pt x="11" y="0"/>
                </a:moveTo>
                <a:cubicBezTo>
                  <a:pt x="11" y="0"/>
                  <a:pt x="0" y="0"/>
                  <a:pt x="0" y="12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96"/>
                  <a:pt x="0" y="107"/>
                  <a:pt x="11" y="107"/>
                </a:cubicBezTo>
                <a:cubicBezTo>
                  <a:pt x="386" y="107"/>
                  <a:pt x="386" y="107"/>
                  <a:pt x="386" y="107"/>
                </a:cubicBezTo>
                <a:cubicBezTo>
                  <a:pt x="386" y="107"/>
                  <a:pt x="434" y="107"/>
                  <a:pt x="434" y="59"/>
                </a:cubicBezTo>
                <a:cubicBezTo>
                  <a:pt x="434" y="12"/>
                  <a:pt x="434" y="12"/>
                  <a:pt x="434" y="12"/>
                </a:cubicBezTo>
                <a:cubicBezTo>
                  <a:pt x="434" y="12"/>
                  <a:pt x="434" y="0"/>
                  <a:pt x="423" y="0"/>
                </a:cubicBezTo>
                <a:lnTo>
                  <a:pt x="11" y="0"/>
                </a:lnTo>
                <a:close/>
              </a:path>
            </a:pathLst>
          </a:custGeom>
          <a:solidFill>
            <a:srgbClr val="EE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/>
            <a:r>
              <a:rPr lang="zh-CN" altLang="en-US" sz="1600" b="1" spc="3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淘汰品</a:t>
            </a:r>
          </a:p>
        </p:txBody>
      </p:sp>
      <p:sp>
        <p:nvSpPr>
          <p:cNvPr id="31" name="Freeform 5"/>
          <p:cNvSpPr/>
          <p:nvPr/>
        </p:nvSpPr>
        <p:spPr bwMode="auto">
          <a:xfrm>
            <a:off x="5519815" y="4973561"/>
            <a:ext cx="750133" cy="412750"/>
          </a:xfrm>
          <a:custGeom>
            <a:avLst/>
            <a:gdLst>
              <a:gd name="T0" fmla="*/ 11 w 434"/>
              <a:gd name="T1" fmla="*/ 0 h 107"/>
              <a:gd name="T2" fmla="*/ 0 w 434"/>
              <a:gd name="T3" fmla="*/ 12 h 107"/>
              <a:gd name="T4" fmla="*/ 0 w 434"/>
              <a:gd name="T5" fmla="*/ 96 h 107"/>
              <a:gd name="T6" fmla="*/ 11 w 434"/>
              <a:gd name="T7" fmla="*/ 107 h 107"/>
              <a:gd name="T8" fmla="*/ 386 w 434"/>
              <a:gd name="T9" fmla="*/ 107 h 107"/>
              <a:gd name="T10" fmla="*/ 434 w 434"/>
              <a:gd name="T11" fmla="*/ 59 h 107"/>
              <a:gd name="T12" fmla="*/ 434 w 434"/>
              <a:gd name="T13" fmla="*/ 12 h 107"/>
              <a:gd name="T14" fmla="*/ 423 w 434"/>
              <a:gd name="T15" fmla="*/ 0 h 107"/>
              <a:gd name="T16" fmla="*/ 11 w 434"/>
              <a:gd name="T17" fmla="*/ 0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34" h="107">
                <a:moveTo>
                  <a:pt x="11" y="0"/>
                </a:moveTo>
                <a:cubicBezTo>
                  <a:pt x="11" y="0"/>
                  <a:pt x="0" y="0"/>
                  <a:pt x="0" y="12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96"/>
                  <a:pt x="0" y="107"/>
                  <a:pt x="11" y="107"/>
                </a:cubicBezTo>
                <a:cubicBezTo>
                  <a:pt x="386" y="107"/>
                  <a:pt x="386" y="107"/>
                  <a:pt x="386" y="107"/>
                </a:cubicBezTo>
                <a:cubicBezTo>
                  <a:pt x="386" y="107"/>
                  <a:pt x="434" y="107"/>
                  <a:pt x="434" y="59"/>
                </a:cubicBezTo>
                <a:cubicBezTo>
                  <a:pt x="434" y="12"/>
                  <a:pt x="434" y="12"/>
                  <a:pt x="434" y="12"/>
                </a:cubicBezTo>
                <a:cubicBezTo>
                  <a:pt x="434" y="12"/>
                  <a:pt x="434" y="0"/>
                  <a:pt x="423" y="0"/>
                </a:cubicBezTo>
                <a:lnTo>
                  <a:pt x="11" y="0"/>
                </a:lnTo>
                <a:close/>
              </a:path>
            </a:pathLst>
          </a:custGeom>
          <a:solidFill>
            <a:srgbClr val="EE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/>
            <a:r>
              <a:rPr lang="zh-CN" altLang="en-US" sz="1600" b="1" spc="3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新品</a:t>
            </a:r>
          </a:p>
        </p:txBody>
      </p:sp>
      <p:cxnSp>
        <p:nvCxnSpPr>
          <p:cNvPr id="32" name="直接连接符 16" descr="e7d195523061f1c074694c8bbf98be7b1e4b015d796375963FD28840057458461C7CA0DAD340D15583DEDFC2E3241C4F392EF3A8B4D067B40CF4F149DD7E51F346B0CAB1BCCF6DB2480C67273C6C9E4C08495BA9E053F989E71ACE07A8739A520095689E208D6B809ABCF0A3D1A8395D871D965FADCA24DCB3E6A8C25AD400CC16E1D6A2735A735D"/>
          <p:cNvCxnSpPr/>
          <p:nvPr/>
        </p:nvCxnSpPr>
        <p:spPr>
          <a:xfrm flipH="1">
            <a:off x="2693628" y="2202441"/>
            <a:ext cx="924562" cy="0"/>
          </a:xfrm>
          <a:prstGeom prst="line">
            <a:avLst/>
          </a:prstGeom>
          <a:ln w="6350">
            <a:solidFill>
              <a:srgbClr val="D71518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16" descr="e7d195523061f1c074694c8bbf98be7b1e4b015d796375963FD28840057458461C7CA0DAD340D15583DEDFC2E3241C4F392EF3A8B4D067B40CF4F149DD7E51F346B0CAB1BCCF6DB2480C67273C6C9E4C08495BA9E053F989E71ACE07A8739A520095689E208D6B809ABCF0A3D1A8395D871D965FADCA24DCB3E6A8C25AD400CC16E1D6A2735A735D"/>
          <p:cNvCxnSpPr/>
          <p:nvPr/>
        </p:nvCxnSpPr>
        <p:spPr>
          <a:xfrm flipH="1">
            <a:off x="3059388" y="2820425"/>
            <a:ext cx="924562" cy="0"/>
          </a:xfrm>
          <a:prstGeom prst="line">
            <a:avLst/>
          </a:prstGeom>
          <a:ln w="6350">
            <a:solidFill>
              <a:srgbClr val="D71518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16" descr="e7d195523061f1c074694c8bbf98be7b1e4b015d796375963FD28840057458461C7CA0DAD340D15583DEDFC2E3241C4F392EF3A8B4D067B40CF4F149DD7E51F346B0CAB1BCCF6DB2480C67273C6C9E4C08495BA9E053F989E71ACE07A8739A520095689E208D6B809ABCF0A3D1A8395D871D965FADCA24DCB3E6A8C25AD400CC16E1D6A2735A735D"/>
          <p:cNvCxnSpPr/>
          <p:nvPr/>
        </p:nvCxnSpPr>
        <p:spPr>
          <a:xfrm flipH="1">
            <a:off x="3445468" y="3416809"/>
            <a:ext cx="924562" cy="0"/>
          </a:xfrm>
          <a:prstGeom prst="line">
            <a:avLst/>
          </a:prstGeom>
          <a:ln w="6350">
            <a:solidFill>
              <a:srgbClr val="D71518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16" descr="e7d195523061f1c074694c8bbf98be7b1e4b015d796375963FD28840057458461C7CA0DAD340D15583DEDFC2E3241C4F392EF3A8B4D067B40CF4F149DD7E51F346B0CAB1BCCF6DB2480C67273C6C9E4C08495BA9E053F989E71ACE07A8739A520095689E208D6B809ABCF0A3D1A8395D871D965FADCA24DCB3E6A8C25AD400CC16E1D6A2735A735D"/>
          <p:cNvCxnSpPr/>
          <p:nvPr/>
        </p:nvCxnSpPr>
        <p:spPr>
          <a:xfrm flipH="1">
            <a:off x="3973788" y="4198737"/>
            <a:ext cx="924562" cy="0"/>
          </a:xfrm>
          <a:prstGeom prst="line">
            <a:avLst/>
          </a:prstGeom>
          <a:ln w="6350">
            <a:solidFill>
              <a:srgbClr val="D71518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16" descr="e7d195523061f1c074694c8bbf98be7b1e4b015d796375963FD28840057458461C7CA0DAD340D15583DEDFC2E3241C4F392EF3A8B4D067B40CF4F149DD7E51F346B0CAB1BCCF6DB2480C67273C6C9E4C08495BA9E053F989E71ACE07A8739A520095689E208D6B809ABCF0A3D1A8395D871D965FADCA24DCB3E6A8C25AD400CC16E1D6A2735A735D"/>
          <p:cNvCxnSpPr/>
          <p:nvPr/>
        </p:nvCxnSpPr>
        <p:spPr>
          <a:xfrm flipH="1">
            <a:off x="4593548" y="5167489"/>
            <a:ext cx="924562" cy="0"/>
          </a:xfrm>
          <a:prstGeom prst="line">
            <a:avLst/>
          </a:prstGeom>
          <a:ln w="6350">
            <a:solidFill>
              <a:srgbClr val="D71518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634353" y="268259"/>
            <a:ext cx="9216000" cy="460800"/>
          </a:xfrm>
        </p:spPr>
        <p:txBody>
          <a:bodyPr/>
          <a:lstStyle/>
          <a:p>
            <a:r>
              <a:rPr lang="en-US" altLang="zh-CN" dirty="0"/>
              <a:t>TC18.0</a:t>
            </a:r>
            <a:r>
              <a:rPr lang="zh-CN" altLang="en-US" dirty="0"/>
              <a:t>新商贸</a:t>
            </a:r>
            <a:r>
              <a:rPr lang="en-US" altLang="zh-CN" dirty="0"/>
              <a:t>-</a:t>
            </a:r>
            <a:r>
              <a:rPr lang="zh-CN" altLang="en-US" dirty="0"/>
              <a:t>全渠道 全链路 全场景</a:t>
            </a:r>
          </a:p>
        </p:txBody>
      </p:sp>
      <p:sp>
        <p:nvSpPr>
          <p:cNvPr id="4" name="矩形 3"/>
          <p:cNvSpPr/>
          <p:nvPr/>
        </p:nvSpPr>
        <p:spPr>
          <a:xfrm>
            <a:off x="93328" y="4411648"/>
            <a:ext cx="11964477" cy="82723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5" name="矩形 4"/>
          <p:cNvSpPr/>
          <p:nvPr/>
        </p:nvSpPr>
        <p:spPr>
          <a:xfrm>
            <a:off x="93330" y="3707647"/>
            <a:ext cx="11964477" cy="704001"/>
          </a:xfrm>
          <a:prstGeom prst="rect">
            <a:avLst/>
          </a:prstGeom>
          <a:solidFill>
            <a:srgbClr val="A7D9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6" name="文本框 5"/>
          <p:cNvSpPr txBox="1"/>
          <p:nvPr/>
        </p:nvSpPr>
        <p:spPr>
          <a:xfrm>
            <a:off x="1600172" y="4054694"/>
            <a:ext cx="1813534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135" b="1" dirty="0"/>
              <a:t>强底座</a:t>
            </a:r>
            <a:endParaRPr lang="en-US" altLang="zh-CN" sz="2135" b="1" dirty="0"/>
          </a:p>
          <a:p>
            <a:pPr algn="ctr"/>
            <a:r>
              <a:rPr lang="zh-CN" altLang="en-US" sz="1600" dirty="0"/>
              <a:t>业财票税档一体化</a:t>
            </a:r>
            <a:endParaRPr lang="en-US" altLang="zh-CN" sz="1600" dirty="0"/>
          </a:p>
        </p:txBody>
      </p:sp>
      <p:sp>
        <p:nvSpPr>
          <p:cNvPr id="7" name="文本框 6"/>
          <p:cNvSpPr txBox="1"/>
          <p:nvPr/>
        </p:nvSpPr>
        <p:spPr>
          <a:xfrm>
            <a:off x="4930048" y="4822852"/>
            <a:ext cx="43040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/>
              <a:t>自动凭证   智能财报  多维度报表</a:t>
            </a:r>
          </a:p>
        </p:txBody>
      </p:sp>
      <p:sp>
        <p:nvSpPr>
          <p:cNvPr id="8" name="矩形 7"/>
          <p:cNvSpPr/>
          <p:nvPr/>
        </p:nvSpPr>
        <p:spPr>
          <a:xfrm>
            <a:off x="1427323" y="2965504"/>
            <a:ext cx="1219746" cy="682605"/>
          </a:xfrm>
          <a:prstGeom prst="rect">
            <a:avLst/>
          </a:prstGeom>
          <a:solidFill>
            <a:srgbClr val="FFC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1435553" y="1549373"/>
            <a:ext cx="1211516" cy="1312971"/>
          </a:xfrm>
          <a:prstGeom prst="rect">
            <a:avLst/>
          </a:prstGeom>
          <a:solidFill>
            <a:srgbClr val="FFE1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rgbClr val="00B050"/>
                </a:solidFill>
              </a:rPr>
              <a:t>跑店</a:t>
            </a:r>
            <a:endParaRPr lang="en-US" altLang="zh-CN" b="1" dirty="0">
              <a:solidFill>
                <a:srgbClr val="00B05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0833873" y="1514241"/>
            <a:ext cx="1203411" cy="1312971"/>
          </a:xfrm>
          <a:prstGeom prst="rect">
            <a:avLst/>
          </a:prstGeom>
          <a:solidFill>
            <a:srgbClr val="FFE1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rgbClr val="00B050"/>
                </a:solidFill>
              </a:rPr>
              <a:t>营销管理</a:t>
            </a:r>
            <a:endParaRPr lang="en-US" altLang="zh-CN" b="1" dirty="0">
              <a:solidFill>
                <a:srgbClr val="00B05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9496144" y="1518083"/>
            <a:ext cx="1203411" cy="1312971"/>
          </a:xfrm>
          <a:prstGeom prst="rect">
            <a:avLst/>
          </a:prstGeom>
          <a:solidFill>
            <a:srgbClr val="FFE1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rgbClr val="00B050"/>
                </a:solidFill>
              </a:rPr>
              <a:t>合伙人</a:t>
            </a:r>
            <a:endParaRPr lang="en-US" altLang="zh-CN" b="1" dirty="0">
              <a:solidFill>
                <a:srgbClr val="00B05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771650" y="1556291"/>
            <a:ext cx="1222313" cy="1312971"/>
          </a:xfrm>
          <a:prstGeom prst="rect">
            <a:avLst/>
          </a:prstGeom>
          <a:solidFill>
            <a:srgbClr val="FFE1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rgbClr val="00B050"/>
                </a:solidFill>
              </a:rPr>
              <a:t>车访销</a:t>
            </a:r>
            <a:endParaRPr lang="zh-CN" altLang="en-US" dirty="0">
              <a:solidFill>
                <a:srgbClr val="00B050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9493105" y="2963795"/>
            <a:ext cx="1203411" cy="667685"/>
          </a:xfrm>
          <a:prstGeom prst="rect">
            <a:avLst/>
          </a:prstGeom>
          <a:solidFill>
            <a:srgbClr val="FFC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 flipH="1">
            <a:off x="1837608" y="2960273"/>
            <a:ext cx="802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15" name="文本框 14"/>
          <p:cNvSpPr txBox="1"/>
          <p:nvPr/>
        </p:nvSpPr>
        <p:spPr>
          <a:xfrm>
            <a:off x="4710799" y="3815154"/>
            <a:ext cx="46330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/>
              <a:t>实时成本 批号管理 效期管理 价格管理 客户类型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4975371" y="4025972"/>
            <a:ext cx="44773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/>
              <a:t>销售管理 采购管理 库存管理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5197053" y="4604139"/>
            <a:ext cx="42847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/>
              <a:t>费用管理 发票管理 往来管理 资产管理</a:t>
            </a:r>
          </a:p>
        </p:txBody>
      </p:sp>
      <p:sp>
        <p:nvSpPr>
          <p:cNvPr id="18" name="矩形 17"/>
          <p:cNvSpPr/>
          <p:nvPr/>
        </p:nvSpPr>
        <p:spPr>
          <a:xfrm>
            <a:off x="2774768" y="2964861"/>
            <a:ext cx="1219746" cy="667685"/>
          </a:xfrm>
          <a:prstGeom prst="rect">
            <a:avLst/>
          </a:prstGeom>
          <a:solidFill>
            <a:srgbClr val="FFC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2634857" y="3108745"/>
            <a:ext cx="149138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dirty="0">
                <a:latin typeface="微软雅黑 Light" panose="020B0502040204020203" charset="-122"/>
                <a:ea typeface="微软雅黑 Light" panose="020B0502040204020203" charset="-122"/>
              </a:rPr>
              <a:t>移动下单 数据赋能</a:t>
            </a:r>
            <a:endParaRPr lang="en-US" altLang="zh-CN" sz="1100" dirty="0">
              <a:latin typeface="微软雅黑 Light" panose="020B0502040204020203" charset="-122"/>
              <a:ea typeface="微软雅黑 Light" panose="020B0502040204020203" charset="-122"/>
            </a:endParaRPr>
          </a:p>
          <a:p>
            <a:pPr algn="ctr"/>
            <a:r>
              <a:rPr lang="zh-CN" altLang="en-US" sz="1100" dirty="0">
                <a:latin typeface="微软雅黑 Light" panose="020B0502040204020203" charset="-122"/>
                <a:ea typeface="微软雅黑 Light" panose="020B0502040204020203" charset="-122"/>
              </a:rPr>
              <a:t>业财一体</a:t>
            </a:r>
            <a:endParaRPr lang="en-US" altLang="zh-CN" sz="1100" dirty="0">
              <a:latin typeface="微软雅黑 Light" panose="020B0502040204020203" charset="-122"/>
              <a:ea typeface="微软雅黑 Light" panose="020B0502040204020203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9408707" y="3093062"/>
            <a:ext cx="13578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dirty="0">
                <a:latin typeface="微软雅黑 Light" panose="020B0502040204020203" charset="-122"/>
                <a:ea typeface="微软雅黑 Light" panose="020B0502040204020203" charset="-122"/>
              </a:rPr>
              <a:t>费用分摊 净利考核</a:t>
            </a:r>
            <a:endParaRPr lang="en-US" altLang="zh-CN" sz="1100" dirty="0">
              <a:latin typeface="微软雅黑 Light" panose="020B0502040204020203" charset="-122"/>
              <a:ea typeface="微软雅黑 Light" panose="020B0502040204020203" charset="-122"/>
            </a:endParaRPr>
          </a:p>
          <a:p>
            <a:pPr algn="ctr"/>
            <a:r>
              <a:rPr lang="zh-CN" altLang="en-US" sz="1100" dirty="0">
                <a:latin typeface="微软雅黑 Light" panose="020B0502040204020203" charset="-122"/>
                <a:ea typeface="微软雅黑 Light" panose="020B0502040204020203" charset="-122"/>
              </a:rPr>
              <a:t>赋能组织</a:t>
            </a:r>
            <a:endParaRPr lang="en-US" altLang="zh-CN" sz="1100" dirty="0">
              <a:latin typeface="微软雅黑 Light" panose="020B0502040204020203" charset="-122"/>
              <a:ea typeface="微软雅黑 Light" panose="020B0502040204020203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0833872" y="2940814"/>
            <a:ext cx="1203411" cy="667685"/>
          </a:xfrm>
          <a:prstGeom prst="rect">
            <a:avLst/>
          </a:prstGeom>
          <a:solidFill>
            <a:srgbClr val="FFC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/>
          </a:p>
        </p:txBody>
      </p:sp>
      <p:sp>
        <p:nvSpPr>
          <p:cNvPr id="22" name="文本框 21"/>
          <p:cNvSpPr txBox="1"/>
          <p:nvPr/>
        </p:nvSpPr>
        <p:spPr>
          <a:xfrm>
            <a:off x="10862455" y="2977578"/>
            <a:ext cx="109457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dirty="0">
                <a:latin typeface="微软雅黑 Light" panose="020B0502040204020203" charset="-122"/>
                <a:ea typeface="微软雅黑 Light" panose="020B0502040204020203" charset="-122"/>
              </a:rPr>
              <a:t>客户分层</a:t>
            </a:r>
            <a:endParaRPr lang="en-US" altLang="zh-CN" sz="1100" dirty="0">
              <a:latin typeface="微软雅黑 Light" panose="020B0502040204020203" charset="-122"/>
              <a:ea typeface="微软雅黑 Light" panose="020B0502040204020203" charset="-122"/>
            </a:endParaRPr>
          </a:p>
          <a:p>
            <a:pPr algn="ctr"/>
            <a:r>
              <a:rPr lang="zh-CN" altLang="en-US" sz="1100" dirty="0">
                <a:latin typeface="微软雅黑 Light" panose="020B0502040204020203" charset="-122"/>
                <a:ea typeface="微软雅黑 Light" panose="020B0502040204020203" charset="-122"/>
              </a:rPr>
              <a:t>商品分层</a:t>
            </a:r>
            <a:endParaRPr lang="en-US" altLang="zh-CN" sz="1100" dirty="0">
              <a:latin typeface="微软雅黑 Light" panose="020B0502040204020203" charset="-122"/>
              <a:ea typeface="微软雅黑 Light" panose="020B0502040204020203" charset="-122"/>
            </a:endParaRPr>
          </a:p>
          <a:p>
            <a:pPr algn="ctr"/>
            <a:r>
              <a:rPr lang="zh-CN" altLang="en-US" sz="1100" dirty="0">
                <a:latin typeface="微软雅黑 Light" panose="020B0502040204020203" charset="-122"/>
                <a:ea typeface="微软雅黑 Light" panose="020B0502040204020203" charset="-122"/>
              </a:rPr>
              <a:t>智能预警</a:t>
            </a:r>
            <a:endParaRPr lang="en-US" altLang="zh-CN" sz="1100" dirty="0">
              <a:latin typeface="微软雅黑 Light" panose="020B0502040204020203" charset="-122"/>
              <a:ea typeface="微软雅黑 Light" panose="020B0502040204020203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4120251" y="1541467"/>
            <a:ext cx="1203411" cy="1312971"/>
          </a:xfrm>
          <a:prstGeom prst="rect">
            <a:avLst/>
          </a:prstGeom>
          <a:solidFill>
            <a:srgbClr val="FFE1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rgbClr val="00B050"/>
                </a:solidFill>
              </a:rPr>
              <a:t>移动仓管</a:t>
            </a:r>
            <a:r>
              <a:rPr lang="en-US" altLang="zh-CN" b="1" dirty="0">
                <a:solidFill>
                  <a:srgbClr val="00B050"/>
                </a:solidFill>
              </a:rPr>
              <a:t>/</a:t>
            </a:r>
          </a:p>
          <a:p>
            <a:pPr algn="ctr"/>
            <a:r>
              <a:rPr lang="en-US" altLang="zh-CN" b="1" dirty="0">
                <a:solidFill>
                  <a:srgbClr val="00B050"/>
                </a:solidFill>
              </a:rPr>
              <a:t>CWMS</a:t>
            </a:r>
          </a:p>
        </p:txBody>
      </p:sp>
      <p:sp>
        <p:nvSpPr>
          <p:cNvPr id="24" name="矩形 23"/>
          <p:cNvSpPr/>
          <p:nvPr/>
        </p:nvSpPr>
        <p:spPr>
          <a:xfrm>
            <a:off x="4120251" y="2963795"/>
            <a:ext cx="1203411" cy="667685"/>
          </a:xfrm>
          <a:prstGeom prst="rect">
            <a:avLst/>
          </a:prstGeom>
          <a:solidFill>
            <a:srgbClr val="FFC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4147783" y="3111503"/>
            <a:ext cx="10945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100" dirty="0">
                <a:latin typeface="微软雅黑 Light" panose="020B0502040204020203" charset="-122"/>
                <a:ea typeface="微软雅黑 Light" panose="020B0502040204020203" charset="-122"/>
              </a:rPr>
              <a:t> </a:t>
            </a:r>
          </a:p>
        </p:txBody>
      </p:sp>
      <p:sp>
        <p:nvSpPr>
          <p:cNvPr id="26" name="矩形 25"/>
          <p:cNvSpPr/>
          <p:nvPr/>
        </p:nvSpPr>
        <p:spPr>
          <a:xfrm>
            <a:off x="93331" y="2953839"/>
            <a:ext cx="1219746" cy="667685"/>
          </a:xfrm>
          <a:prstGeom prst="rect">
            <a:avLst/>
          </a:prstGeom>
          <a:solidFill>
            <a:srgbClr val="FFC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106188" y="1549373"/>
            <a:ext cx="1211516" cy="1312971"/>
          </a:xfrm>
          <a:prstGeom prst="rect">
            <a:avLst/>
          </a:prstGeom>
          <a:solidFill>
            <a:srgbClr val="FFE1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rgbClr val="00B050"/>
                </a:solidFill>
              </a:rPr>
              <a:t>订货商城</a:t>
            </a:r>
            <a:endParaRPr lang="en-US" altLang="zh-CN" b="1" dirty="0">
              <a:solidFill>
                <a:srgbClr val="00B050"/>
              </a:solidFill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1377153" y="3093062"/>
            <a:ext cx="137083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dirty="0">
                <a:latin typeface="微软雅黑 Light" panose="020B0502040204020203" charset="-122"/>
                <a:ea typeface="微软雅黑 Light" panose="020B0502040204020203" charset="-122"/>
              </a:rPr>
              <a:t>客户地图 线路规划</a:t>
            </a:r>
            <a:endParaRPr lang="en-US" altLang="zh-CN" sz="1100" dirty="0">
              <a:latin typeface="微软雅黑 Light" panose="020B0502040204020203" charset="-122"/>
              <a:ea typeface="微软雅黑 Light" panose="020B0502040204020203" charset="-122"/>
            </a:endParaRPr>
          </a:p>
          <a:p>
            <a:pPr algn="ctr"/>
            <a:r>
              <a:rPr lang="zh-CN" altLang="en-US" sz="1100" dirty="0">
                <a:latin typeface="微软雅黑 Light" panose="020B0502040204020203" charset="-122"/>
                <a:ea typeface="微软雅黑 Light" panose="020B0502040204020203" charset="-122"/>
              </a:rPr>
              <a:t>拜访标准 拜访计划</a:t>
            </a:r>
            <a:endParaRPr lang="en-US" altLang="zh-CN" sz="1100" dirty="0">
              <a:latin typeface="微软雅黑 Light" panose="020B0502040204020203" charset="-122"/>
              <a:ea typeface="微软雅黑 Light" panose="020B0502040204020203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45361" y="3084269"/>
            <a:ext cx="137423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dirty="0">
                <a:latin typeface="微软雅黑 Light" panose="020B0502040204020203" charset="-122"/>
                <a:ea typeface="微软雅黑 Light" panose="020B0502040204020203" charset="-122"/>
              </a:rPr>
              <a:t>线上订货 在线支付</a:t>
            </a:r>
            <a:endParaRPr lang="en-US" altLang="zh-CN" sz="1100" dirty="0">
              <a:latin typeface="微软雅黑 Light" panose="020B0502040204020203" charset="-122"/>
              <a:ea typeface="微软雅黑 Light" panose="020B0502040204020203" charset="-122"/>
            </a:endParaRPr>
          </a:p>
          <a:p>
            <a:pPr algn="ctr"/>
            <a:r>
              <a:rPr lang="zh-CN" altLang="en-US" sz="1100" dirty="0">
                <a:latin typeface="微软雅黑 Light" panose="020B0502040204020203" charset="-122"/>
                <a:ea typeface="微软雅黑 Light" panose="020B0502040204020203" charset="-122"/>
              </a:rPr>
              <a:t>物流跟踪 移动对账</a:t>
            </a:r>
            <a:endParaRPr lang="en-US" altLang="zh-CN" sz="1100" dirty="0">
              <a:latin typeface="微软雅黑 Light" panose="020B0502040204020203" charset="-122"/>
              <a:ea typeface="微软雅黑 Light" panose="020B0502040204020203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6790957" y="1537222"/>
            <a:ext cx="1200072" cy="1312971"/>
          </a:xfrm>
          <a:prstGeom prst="rect">
            <a:avLst/>
          </a:prstGeom>
          <a:solidFill>
            <a:srgbClr val="FFE1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rgbClr val="00B050"/>
                </a:solidFill>
              </a:rPr>
              <a:t>自配送</a:t>
            </a:r>
            <a:endParaRPr lang="en-US" altLang="zh-CN" b="1" dirty="0">
              <a:solidFill>
                <a:srgbClr val="00B050"/>
              </a:solidFill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6790956" y="2963795"/>
            <a:ext cx="1200073" cy="667685"/>
          </a:xfrm>
          <a:prstGeom prst="rect">
            <a:avLst/>
          </a:prstGeom>
          <a:solidFill>
            <a:srgbClr val="FFC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3804036" y="3005604"/>
            <a:ext cx="180942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dirty="0">
                <a:latin typeface="微软雅黑 Light" panose="020B0502040204020203" charset="-122"/>
                <a:ea typeface="微软雅黑 Light" panose="020B0502040204020203" charset="-122"/>
              </a:rPr>
              <a:t>扫码出入库 </a:t>
            </a:r>
            <a:endParaRPr lang="en-US" altLang="zh-CN" sz="1100" dirty="0">
              <a:latin typeface="微软雅黑 Light" panose="020B0502040204020203" charset="-122"/>
              <a:ea typeface="微软雅黑 Light" panose="020B0502040204020203" charset="-122"/>
            </a:endParaRPr>
          </a:p>
          <a:p>
            <a:pPr algn="ctr"/>
            <a:r>
              <a:rPr lang="zh-CN" altLang="en-US" sz="1100" dirty="0">
                <a:latin typeface="微软雅黑 Light" panose="020B0502040204020203" charset="-122"/>
                <a:ea typeface="微软雅黑 Light" panose="020B0502040204020203" charset="-122"/>
              </a:rPr>
              <a:t>拣货验货</a:t>
            </a:r>
            <a:endParaRPr lang="en-US" altLang="zh-CN" sz="1100" dirty="0">
              <a:latin typeface="微软雅黑 Light" panose="020B0502040204020203" charset="-122"/>
              <a:ea typeface="微软雅黑 Light" panose="020B0502040204020203" charset="-122"/>
            </a:endParaRPr>
          </a:p>
          <a:p>
            <a:pPr algn="ctr"/>
            <a:r>
              <a:rPr lang="zh-CN" altLang="en-US" sz="1100" dirty="0">
                <a:latin typeface="微软雅黑 Light" panose="020B0502040204020203" charset="-122"/>
                <a:ea typeface="微软雅黑 Light" panose="020B0502040204020203" charset="-122"/>
              </a:rPr>
              <a:t>智能策略</a:t>
            </a:r>
            <a:endParaRPr lang="en-US" altLang="zh-CN" sz="1100" dirty="0">
              <a:latin typeface="微软雅黑 Light" panose="020B0502040204020203" charset="-122"/>
              <a:ea typeface="微软雅黑 Light" panose="020B0502040204020203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6614299" y="3082193"/>
            <a:ext cx="152314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dirty="0">
                <a:latin typeface="微软雅黑 Light" panose="020B0502040204020203" charset="-122"/>
                <a:ea typeface="微软雅黑 Light" panose="020B0502040204020203" charset="-122"/>
              </a:rPr>
              <a:t>智能派车 按车拣货</a:t>
            </a:r>
            <a:endParaRPr lang="en-US" altLang="zh-CN" sz="1100" dirty="0">
              <a:latin typeface="微软雅黑 Light" panose="020B0502040204020203" charset="-122"/>
              <a:ea typeface="微软雅黑 Light" panose="020B0502040204020203" charset="-122"/>
            </a:endParaRPr>
          </a:p>
          <a:p>
            <a:pPr algn="ctr"/>
            <a:r>
              <a:rPr lang="zh-CN" altLang="en-US" sz="1100" dirty="0">
                <a:latin typeface="微软雅黑 Light" panose="020B0502040204020203" charset="-122"/>
                <a:ea typeface="微软雅黑 Light" panose="020B0502040204020203" charset="-122"/>
              </a:rPr>
              <a:t>一键导航 收款交款</a:t>
            </a:r>
            <a:endParaRPr lang="en-US" altLang="zh-CN" sz="1100" dirty="0">
              <a:latin typeface="微软雅黑 Light" panose="020B0502040204020203" charset="-122"/>
              <a:ea typeface="微软雅黑 Light" panose="020B0502040204020203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5500092" y="5298418"/>
            <a:ext cx="1363786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全链路</a:t>
            </a:r>
            <a:endParaRPr lang="en-US" altLang="zh-CN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创新提效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2200280" y="5340614"/>
            <a:ext cx="1363786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全渠道</a:t>
            </a:r>
            <a:endParaRPr lang="en-US" altLang="zh-CN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创新经营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8799904" y="5311530"/>
            <a:ext cx="1363786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全场景</a:t>
            </a:r>
            <a:endParaRPr lang="en-US" altLang="zh-CN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创新工作</a:t>
            </a:r>
          </a:p>
        </p:txBody>
      </p:sp>
      <p:sp>
        <p:nvSpPr>
          <p:cNvPr id="37" name="矩形 36"/>
          <p:cNvSpPr/>
          <p:nvPr/>
        </p:nvSpPr>
        <p:spPr>
          <a:xfrm>
            <a:off x="5447909" y="1537222"/>
            <a:ext cx="1203411" cy="1312971"/>
          </a:xfrm>
          <a:prstGeom prst="rect">
            <a:avLst/>
          </a:prstGeom>
          <a:solidFill>
            <a:srgbClr val="FFE1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rgbClr val="00B050"/>
                </a:solidFill>
              </a:rPr>
              <a:t>序列号</a:t>
            </a:r>
            <a:endParaRPr lang="en-US" altLang="zh-CN" b="1" dirty="0">
              <a:solidFill>
                <a:srgbClr val="00B050"/>
              </a:solidFill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5475440" y="3111503"/>
            <a:ext cx="10945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100" dirty="0">
                <a:latin typeface="微软雅黑 Light" panose="020B0502040204020203" charset="-122"/>
                <a:ea typeface="微软雅黑 Light" panose="020B0502040204020203" charset="-122"/>
              </a:rPr>
              <a:t> </a:t>
            </a:r>
          </a:p>
        </p:txBody>
      </p:sp>
      <p:sp>
        <p:nvSpPr>
          <p:cNvPr id="39" name="矩形 38"/>
          <p:cNvSpPr/>
          <p:nvPr/>
        </p:nvSpPr>
        <p:spPr>
          <a:xfrm>
            <a:off x="5442115" y="2969324"/>
            <a:ext cx="1203411" cy="667685"/>
          </a:xfrm>
          <a:prstGeom prst="rect">
            <a:avLst/>
          </a:prstGeom>
          <a:solidFill>
            <a:srgbClr val="FFC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5375135" y="3075299"/>
            <a:ext cx="12751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dirty="0">
                <a:latin typeface="微软雅黑 Light" panose="020B0502040204020203" charset="-122"/>
                <a:ea typeface="微软雅黑 Light" panose="020B0502040204020203" charset="-122"/>
              </a:rPr>
              <a:t>一物一码</a:t>
            </a:r>
            <a:endParaRPr lang="en-US" altLang="zh-CN" sz="1100" dirty="0">
              <a:latin typeface="微软雅黑 Light" panose="020B0502040204020203" charset="-122"/>
              <a:ea typeface="微软雅黑 Light" panose="020B0502040204020203" charset="-122"/>
            </a:endParaRPr>
          </a:p>
          <a:p>
            <a:pPr algn="ctr"/>
            <a:r>
              <a:rPr lang="zh-CN" altLang="en-US" sz="1100" dirty="0">
                <a:latin typeface="微软雅黑 Light" panose="020B0502040204020203" charset="-122"/>
                <a:ea typeface="微软雅黑 Light" panose="020B0502040204020203" charset="-122"/>
              </a:rPr>
              <a:t>溯源管理</a:t>
            </a:r>
            <a:endParaRPr lang="en-US" altLang="zh-CN" sz="1100" dirty="0">
              <a:latin typeface="微软雅黑 Light" panose="020B0502040204020203" charset="-122"/>
              <a:ea typeface="微软雅黑 Light" panose="020B0502040204020203" charset="-122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8145212" y="1523612"/>
            <a:ext cx="1203411" cy="1312971"/>
          </a:xfrm>
          <a:prstGeom prst="rect">
            <a:avLst/>
          </a:prstGeom>
          <a:solidFill>
            <a:srgbClr val="FFE1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rgbClr val="00B050"/>
                </a:solidFill>
              </a:rPr>
              <a:t>费用管理</a:t>
            </a:r>
            <a:endParaRPr lang="en-US" altLang="zh-CN" b="1" dirty="0">
              <a:solidFill>
                <a:srgbClr val="00B050"/>
              </a:solidFill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8142173" y="2969324"/>
            <a:ext cx="1203411" cy="667685"/>
          </a:xfrm>
          <a:prstGeom prst="rect">
            <a:avLst/>
          </a:prstGeom>
          <a:solidFill>
            <a:srgbClr val="FFC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8060185" y="2922706"/>
            <a:ext cx="13578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dirty="0">
                <a:latin typeface="微软雅黑 Light" panose="020B0502040204020203" charset="-122"/>
                <a:ea typeface="微软雅黑 Light" panose="020B0502040204020203" charset="-122"/>
              </a:rPr>
              <a:t>费用方案制定</a:t>
            </a:r>
            <a:endParaRPr lang="en-US" altLang="zh-CN" sz="1100" dirty="0">
              <a:latin typeface="微软雅黑 Light" panose="020B0502040204020203" charset="-122"/>
              <a:ea typeface="微软雅黑 Light" panose="020B0502040204020203" charset="-122"/>
            </a:endParaRPr>
          </a:p>
          <a:p>
            <a:pPr algn="ctr"/>
            <a:r>
              <a:rPr lang="zh-CN" altLang="en-US" sz="1100" dirty="0">
                <a:latin typeface="微软雅黑 Light" panose="020B0502040204020203" charset="-122"/>
                <a:ea typeface="微软雅黑 Light" panose="020B0502040204020203" charset="-122"/>
              </a:rPr>
              <a:t>费用协议移动签署</a:t>
            </a:r>
            <a:endParaRPr lang="en-US" altLang="zh-CN" sz="1100" dirty="0">
              <a:latin typeface="微软雅黑 Light" panose="020B0502040204020203" charset="-122"/>
              <a:ea typeface="微软雅黑 Light" panose="020B0502040204020203" charset="-122"/>
            </a:endParaRPr>
          </a:p>
          <a:p>
            <a:pPr algn="ctr"/>
            <a:r>
              <a:rPr lang="zh-CN" altLang="en-US" sz="1100" dirty="0">
                <a:latin typeface="微软雅黑 Light" panose="020B0502040204020203" charset="-122"/>
                <a:ea typeface="微软雅黑 Light" panose="020B0502040204020203" charset="-122"/>
              </a:rPr>
              <a:t>费用执行过程监督</a:t>
            </a:r>
            <a:endParaRPr lang="en-US" altLang="zh-CN" sz="1100" dirty="0">
              <a:latin typeface="微软雅黑 Light" panose="020B0502040204020203" charset="-122"/>
              <a:ea typeface="微软雅黑 Light" panose="020B0502040204020203" charset="-122"/>
            </a:endParaRPr>
          </a:p>
          <a:p>
            <a:pPr algn="ctr"/>
            <a:r>
              <a:rPr lang="zh-CN" altLang="en-US" sz="1100" dirty="0">
                <a:latin typeface="微软雅黑 Light" panose="020B0502040204020203" charset="-122"/>
                <a:ea typeface="微软雅黑 Light" panose="020B0502040204020203" charset="-122"/>
              </a:rPr>
              <a:t>费用兑付</a:t>
            </a:r>
            <a:endParaRPr lang="en-US" altLang="zh-CN" sz="1100" dirty="0">
              <a:latin typeface="微软雅黑 Light" panose="020B0502040204020203" charset="-122"/>
              <a:ea typeface="微软雅黑 Light" panose="020B0502040204020203" charset="-122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矩形 164"/>
          <p:cNvSpPr/>
          <p:nvPr/>
        </p:nvSpPr>
        <p:spPr>
          <a:xfrm>
            <a:off x="4645281" y="1261329"/>
            <a:ext cx="2901436" cy="110799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600" b="1" i="0" u="none" strike="noStrike" kern="1200" cap="none" spc="-300" normalizeH="0" baseline="0" noProof="0" dirty="0">
                <a:ln>
                  <a:noFill/>
                </a:ln>
                <a:solidFill>
                  <a:srgbClr val="BC000B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PART 4</a:t>
            </a:r>
            <a:endParaRPr kumimoji="0" lang="zh-CN" altLang="en-US" sz="6600" b="1" i="0" u="none" strike="noStrike" kern="1200" cap="none" spc="-300" normalizeH="0" baseline="0" noProof="0" dirty="0">
              <a:ln>
                <a:noFill/>
              </a:ln>
              <a:solidFill>
                <a:srgbClr val="BC000B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2491739"/>
            <a:ext cx="12192000" cy="1154448"/>
          </a:xfrm>
          <a:prstGeom prst="rect">
            <a:avLst/>
          </a:prstGeom>
          <a:solidFill>
            <a:srgbClr val="BC0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软雅黑 Light" panose="020B0502040204020203" charset="-122"/>
              <a:cs typeface="+mn-cs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882632" y="2727912"/>
            <a:ext cx="642675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T+cloud</a:t>
            </a:r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快消行业典型应用</a:t>
            </a:r>
          </a:p>
        </p:txBody>
      </p:sp>
      <p:cxnSp>
        <p:nvCxnSpPr>
          <p:cNvPr id="11" name="直接连接符 10"/>
          <p:cNvCxnSpPr/>
          <p:nvPr/>
        </p:nvCxnSpPr>
        <p:spPr>
          <a:xfrm>
            <a:off x="4586777" y="3870171"/>
            <a:ext cx="3512820" cy="0"/>
          </a:xfrm>
          <a:prstGeom prst="line">
            <a:avLst/>
          </a:prstGeom>
          <a:noFill/>
          <a:ln w="38100">
            <a:gradFill flip="none" rotWithShape="1">
              <a:gsLst>
                <a:gs pos="0">
                  <a:schemeClr val="bg1">
                    <a:alpha val="0"/>
                  </a:schemeClr>
                </a:gs>
                <a:gs pos="88000">
                  <a:srgbClr val="FF0000"/>
                </a:gs>
                <a:gs pos="100000">
                  <a:srgbClr val="FF0000"/>
                </a:gs>
              </a:gsLst>
              <a:lin ang="108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962891" y="1651061"/>
            <a:ext cx="4447309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algn="l">
              <a:buClrTx/>
              <a:buSzTx/>
              <a:buFont typeface="Wingdings" panose="05000000000000000000" pitchFamily="2" charset="2"/>
              <a:buChar char="p"/>
            </a:pPr>
            <a:r>
              <a:rPr lang="zh-CN" altLang="en-US" sz="1800" dirty="0">
                <a:solidFill>
                  <a:srgbClr val="E8121A"/>
                </a:solidFill>
                <a:sym typeface="+mn-ea"/>
              </a:rPr>
              <a:t>多属性信息设置</a:t>
            </a:r>
            <a:endParaRPr lang="en-US" altLang="zh-CN" sz="1800" dirty="0">
              <a:solidFill>
                <a:srgbClr val="E8121A"/>
              </a:solidFill>
              <a:sym typeface="+mn-lt"/>
            </a:endParaRPr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lang="zh-CN" altLang="en-US" sz="1800" dirty="0">
                <a:solidFill>
                  <a:srgbClr val="E8121A"/>
                </a:solidFill>
                <a:sym typeface="+mn-lt"/>
              </a:rPr>
              <a:t>差异化价格管理</a:t>
            </a:r>
            <a:endParaRPr lang="en-US" altLang="zh-CN" sz="1800" dirty="0">
              <a:solidFill>
                <a:srgbClr val="E8121A"/>
              </a:solidFill>
              <a:sym typeface="+mn-lt"/>
            </a:endParaRPr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lang="zh-CN" altLang="en-US" sz="1800" dirty="0">
                <a:solidFill>
                  <a:srgbClr val="E8121A"/>
                </a:solidFill>
                <a:sym typeface="+mn-ea"/>
              </a:rPr>
              <a:t>商品逾期提醒</a:t>
            </a:r>
            <a:endParaRPr lang="en-US" altLang="zh-CN" sz="1800" dirty="0">
              <a:solidFill>
                <a:srgbClr val="E8121A"/>
              </a:solidFill>
              <a:sym typeface="+mn-ea"/>
            </a:endParaRPr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lang="zh-CN" altLang="en-US" sz="1800" dirty="0">
                <a:solidFill>
                  <a:srgbClr val="E8121A"/>
                </a:solidFill>
                <a:sym typeface="+mn-ea"/>
              </a:rPr>
              <a:t>一物一码</a:t>
            </a:r>
            <a:r>
              <a:rPr lang="en-US" altLang="zh-CN" sz="1800" dirty="0">
                <a:solidFill>
                  <a:srgbClr val="E8121A"/>
                </a:solidFill>
                <a:sym typeface="+mn-ea"/>
              </a:rPr>
              <a:t>-</a:t>
            </a:r>
            <a:r>
              <a:rPr lang="zh-CN" altLang="en-US" sz="1800" dirty="0">
                <a:solidFill>
                  <a:srgbClr val="E8121A"/>
                </a:solidFill>
                <a:sym typeface="+mn-ea"/>
              </a:rPr>
              <a:t>防窜货</a:t>
            </a:r>
            <a:endParaRPr lang="en-US" altLang="zh-CN" sz="1800" dirty="0">
              <a:solidFill>
                <a:srgbClr val="E8121A"/>
              </a:solidFill>
              <a:sym typeface="+mn-ea"/>
            </a:endParaRPr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lang="zh-CN" altLang="en-US" sz="1800" dirty="0">
                <a:solidFill>
                  <a:srgbClr val="E8121A"/>
                </a:solidFill>
                <a:sym typeface="+mn-ea"/>
              </a:rPr>
              <a:t>按需采购，全流程可视化</a:t>
            </a:r>
            <a:endParaRPr lang="en-US" altLang="zh-CN" sz="1800" dirty="0">
              <a:solidFill>
                <a:srgbClr val="E8121A"/>
              </a:solidFill>
              <a:sym typeface="+mn-ea"/>
            </a:endParaRPr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lang="zh-CN" altLang="en-US" sz="1800" dirty="0">
                <a:solidFill>
                  <a:srgbClr val="E8121A"/>
                </a:solidFill>
                <a:sym typeface="+mn-ea"/>
              </a:rPr>
              <a:t>押金及中奖瓶盖</a:t>
            </a:r>
            <a:endParaRPr lang="en-US" altLang="zh-CN" sz="1800" dirty="0">
              <a:solidFill>
                <a:srgbClr val="E8121A"/>
              </a:solidFill>
              <a:sym typeface="+mn-ea"/>
            </a:endParaRPr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lang="zh-CN" altLang="en-US" dirty="0">
                <a:solidFill>
                  <a:srgbClr val="E8121A"/>
                </a:solidFill>
                <a:sym typeface="+mn-lt"/>
              </a:rPr>
              <a:t>赠品管理</a:t>
            </a:r>
            <a:endParaRPr lang="en-US" altLang="zh-CN" sz="1800" dirty="0">
              <a:solidFill>
                <a:srgbClr val="E8121A"/>
              </a:solidFill>
              <a:sym typeface="+mn-lt"/>
            </a:endParaRPr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lang="zh-CN" altLang="en-US" dirty="0">
                <a:solidFill>
                  <a:srgbClr val="E8121A"/>
                </a:solidFill>
              </a:rPr>
              <a:t>批次促销</a:t>
            </a:r>
            <a:endParaRPr lang="en-US" altLang="zh-CN" dirty="0">
              <a:solidFill>
                <a:srgbClr val="E8121A"/>
              </a:solidFill>
            </a:endParaRPr>
          </a:p>
          <a:p>
            <a:pPr marL="285750" lvl="0" indent="-285750">
              <a:buClrTx/>
              <a:buSzTx/>
              <a:buFont typeface="Wingdings" panose="05000000000000000000" pitchFamily="2" charset="2"/>
              <a:buChar char="p"/>
            </a:pPr>
            <a:r>
              <a:rPr lang="zh-CN" altLang="en-US" dirty="0">
                <a:solidFill>
                  <a:srgbClr val="E8121A"/>
                </a:solidFill>
                <a:sym typeface="+mn-lt"/>
              </a:rPr>
              <a:t>返利做预付</a:t>
            </a:r>
            <a:endParaRPr lang="en-US" altLang="zh-CN" dirty="0">
              <a:solidFill>
                <a:srgbClr val="E8121A"/>
              </a:solidFill>
              <a:sym typeface="+mn-lt"/>
            </a:endParaRPr>
          </a:p>
          <a:p>
            <a:pPr marL="285750" lvl="0" indent="-285750">
              <a:buClrTx/>
              <a:buSzTx/>
              <a:buFont typeface="Wingdings" panose="05000000000000000000" pitchFamily="2" charset="2"/>
              <a:buChar char="p"/>
            </a:pPr>
            <a:r>
              <a:rPr lang="zh-CN" altLang="en-US" dirty="0">
                <a:solidFill>
                  <a:srgbClr val="E8121A"/>
                </a:solidFill>
                <a:sym typeface="+mn-ea"/>
              </a:rPr>
              <a:t>专款专用</a:t>
            </a:r>
            <a:endParaRPr lang="en-US" altLang="zh-CN" dirty="0">
              <a:solidFill>
                <a:srgbClr val="E8121A"/>
              </a:solidFill>
              <a:sym typeface="+mn-ea"/>
            </a:endParaRPr>
          </a:p>
          <a:p>
            <a:pPr marL="285750" lvl="0" indent="-285750">
              <a:buClrTx/>
              <a:buSzTx/>
              <a:buFont typeface="Wingdings" panose="05000000000000000000" pitchFamily="2" charset="2"/>
              <a:buChar char="p"/>
            </a:pPr>
            <a:r>
              <a:rPr lang="zh-CN" altLang="en-US" dirty="0">
                <a:solidFill>
                  <a:srgbClr val="E8121A"/>
                </a:solidFill>
                <a:sym typeface="+mn-ea"/>
              </a:rPr>
              <a:t>费用精细分摊</a:t>
            </a:r>
            <a:endParaRPr lang="zh-CN" altLang="en-US" dirty="0">
              <a:solidFill>
                <a:srgbClr val="E8121A"/>
              </a:solidFill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303818" y="1651061"/>
            <a:ext cx="444730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algn="l">
              <a:buClrTx/>
              <a:buSzTx/>
              <a:buFont typeface="Wingdings" panose="05000000000000000000" pitchFamily="2" charset="2"/>
              <a:buChar char="p"/>
            </a:pPr>
            <a:r>
              <a:rPr lang="zh-CN" altLang="en-US" sz="1800" dirty="0">
                <a:solidFill>
                  <a:srgbClr val="E8121A"/>
                </a:solidFill>
                <a:sym typeface="+mn-ea"/>
              </a:rPr>
              <a:t>借出</a:t>
            </a:r>
            <a:r>
              <a:rPr lang="en-US" altLang="zh-CN" sz="1800" dirty="0">
                <a:solidFill>
                  <a:srgbClr val="E8121A"/>
                </a:solidFill>
                <a:sym typeface="+mn-ea"/>
              </a:rPr>
              <a:t>/</a:t>
            </a:r>
            <a:r>
              <a:rPr lang="zh-CN" altLang="en-US" sz="1800" dirty="0">
                <a:solidFill>
                  <a:srgbClr val="E8121A"/>
                </a:solidFill>
                <a:sym typeface="+mn-ea"/>
              </a:rPr>
              <a:t>归还管理</a:t>
            </a:r>
            <a:endParaRPr lang="en-US" altLang="zh-CN" sz="1800" dirty="0">
              <a:solidFill>
                <a:srgbClr val="E8121A"/>
              </a:solidFill>
              <a:sym typeface="+mn-ea"/>
            </a:endParaRPr>
          </a:p>
          <a:p>
            <a:pPr marL="285750" lvl="0" indent="-285750" algn="l">
              <a:buClrTx/>
              <a:buSzTx/>
              <a:buFont typeface="Wingdings" panose="05000000000000000000" pitchFamily="2" charset="2"/>
              <a:buChar char="p"/>
            </a:pPr>
            <a:r>
              <a:rPr lang="zh-CN" altLang="en-US" dirty="0">
                <a:solidFill>
                  <a:srgbClr val="E8121A"/>
                </a:solidFill>
                <a:sym typeface="+mn-ea"/>
              </a:rPr>
              <a:t>资产投放管理</a:t>
            </a:r>
            <a:endParaRPr lang="en-US" altLang="zh-CN" dirty="0">
              <a:solidFill>
                <a:srgbClr val="E8121A"/>
              </a:solidFill>
              <a:sym typeface="+mn-ea"/>
            </a:endParaRPr>
          </a:p>
          <a:p>
            <a:pPr marL="285750" lvl="0" indent="-285750" algn="l">
              <a:buClrTx/>
              <a:buSzTx/>
              <a:buFont typeface="Wingdings" panose="05000000000000000000" pitchFamily="2" charset="2"/>
              <a:buChar char="p"/>
            </a:pPr>
            <a:r>
              <a:rPr lang="zh-CN" altLang="en-US" dirty="0">
                <a:solidFill>
                  <a:srgbClr val="E8121A"/>
                </a:solidFill>
                <a:sym typeface="+mn-ea"/>
              </a:rPr>
              <a:t>换货管理</a:t>
            </a:r>
            <a:endParaRPr lang="en-US" altLang="zh-CN" dirty="0">
              <a:solidFill>
                <a:srgbClr val="E8121A"/>
              </a:solidFill>
              <a:sym typeface="+mn-ea"/>
            </a:endParaRPr>
          </a:p>
          <a:p>
            <a:pPr marL="285750" lvl="0" indent="-285750" algn="l">
              <a:buClrTx/>
              <a:buSzTx/>
              <a:buFont typeface="Wingdings" panose="05000000000000000000" pitchFamily="2" charset="2"/>
              <a:buChar char="p"/>
            </a:pPr>
            <a:r>
              <a:rPr lang="en-US" altLang="zh-CN" dirty="0">
                <a:solidFill>
                  <a:srgbClr val="E8121A"/>
                </a:solidFill>
                <a:sym typeface="+mn-ea"/>
              </a:rPr>
              <a:t>……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3961" y="302692"/>
            <a:ext cx="9216000" cy="460800"/>
          </a:xfrm>
        </p:spPr>
        <p:txBody>
          <a:bodyPr/>
          <a:lstStyle/>
          <a:p>
            <a:r>
              <a:rPr lang="zh-CN" altLang="en-US" dirty="0"/>
              <a:t>国内快消行业新趋势</a:t>
            </a:r>
          </a:p>
        </p:txBody>
      </p:sp>
      <p:sp>
        <p:nvSpPr>
          <p:cNvPr id="3" name="AutoShape 3"/>
          <p:cNvSpPr/>
          <p:nvPr/>
        </p:nvSpPr>
        <p:spPr bwMode="auto">
          <a:xfrm>
            <a:off x="-1" y="3686381"/>
            <a:ext cx="2438400" cy="243750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39800"/>
          </a:solidFill>
          <a:ln>
            <a:noFill/>
          </a:ln>
          <a:effectLst/>
        </p:spPr>
        <p:txBody>
          <a:bodyPr lIns="0" tIns="0" rIns="0" bIns="0" anchor="ctr"/>
          <a:lstStyle/>
          <a:p>
            <a:pPr algn="ctr" eaLnBrk="1" hangingPunct="1">
              <a:lnSpc>
                <a:spcPct val="150000"/>
              </a:lnSpc>
              <a:defRPr/>
            </a:pPr>
            <a:endParaRPr lang="es-ES" sz="16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Calibri" panose="020F0502020204030204" charset="0"/>
              <a:sym typeface="Arial" panose="020B0604020202020204" pitchFamily="34" charset="0"/>
            </a:endParaRPr>
          </a:p>
        </p:txBody>
      </p:sp>
      <p:sp>
        <p:nvSpPr>
          <p:cNvPr id="46" name="AutoShape 8"/>
          <p:cNvSpPr/>
          <p:nvPr/>
        </p:nvSpPr>
        <p:spPr bwMode="auto">
          <a:xfrm>
            <a:off x="4876800" y="3686382"/>
            <a:ext cx="2438400" cy="243750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lIns="0" tIns="0" rIns="0" bIns="0" anchor="ctr"/>
          <a:lstStyle/>
          <a:p>
            <a:pPr algn="ctr" eaLnBrk="1" hangingPunct="1">
              <a:lnSpc>
                <a:spcPct val="150000"/>
              </a:lnSpc>
              <a:defRPr/>
            </a:pPr>
            <a:endParaRPr lang="es-ES" sz="16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Calibri" panose="020F0502020204030204" charset="0"/>
              <a:sym typeface="Arial" panose="020B0604020202020204" pitchFamily="34" charset="0"/>
            </a:endParaRPr>
          </a:p>
        </p:txBody>
      </p:sp>
      <p:sp>
        <p:nvSpPr>
          <p:cNvPr id="47" name="AutoShape 12"/>
          <p:cNvSpPr/>
          <p:nvPr/>
        </p:nvSpPr>
        <p:spPr bwMode="auto">
          <a:xfrm>
            <a:off x="7313694" y="1316767"/>
            <a:ext cx="2436895" cy="239939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616C"/>
          </a:solidFill>
          <a:ln>
            <a:noFill/>
          </a:ln>
          <a:effectLst/>
        </p:spPr>
        <p:txBody>
          <a:bodyPr lIns="0" tIns="0" rIns="0" bIns="0" anchor="ctr"/>
          <a:lstStyle/>
          <a:p>
            <a:pPr algn="ctr" eaLnBrk="1" hangingPunct="1">
              <a:lnSpc>
                <a:spcPct val="150000"/>
              </a:lnSpc>
              <a:defRPr/>
            </a:pPr>
            <a:endParaRPr lang="es-ES" sz="16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Calibri" panose="020F0502020204030204" charset="0"/>
              <a:sym typeface="Arial" panose="020B0604020202020204" pitchFamily="34" charset="0"/>
            </a:endParaRPr>
          </a:p>
        </p:txBody>
      </p:sp>
      <p:sp>
        <p:nvSpPr>
          <p:cNvPr id="48" name="AutoShape 18"/>
          <p:cNvSpPr/>
          <p:nvPr/>
        </p:nvSpPr>
        <p:spPr bwMode="auto">
          <a:xfrm>
            <a:off x="9753599" y="3716163"/>
            <a:ext cx="2438400" cy="239789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lIns="0" tIns="0" rIns="0" bIns="0" anchor="ctr"/>
          <a:lstStyle/>
          <a:p>
            <a:pPr algn="ctr" eaLnBrk="1" hangingPunct="1">
              <a:lnSpc>
                <a:spcPct val="150000"/>
              </a:lnSpc>
              <a:defRPr/>
            </a:pPr>
            <a:endParaRPr lang="es-ES" sz="16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Calibri" panose="020F0502020204030204" charset="0"/>
              <a:sym typeface="Arial" panose="020B0604020202020204" pitchFamily="34" charset="0"/>
            </a:endParaRPr>
          </a:p>
        </p:txBody>
      </p:sp>
      <p:sp>
        <p:nvSpPr>
          <p:cNvPr id="49" name="AutoShape 22"/>
          <p:cNvSpPr/>
          <p:nvPr/>
        </p:nvSpPr>
        <p:spPr bwMode="auto">
          <a:xfrm>
            <a:off x="2432380" y="1316767"/>
            <a:ext cx="2439905" cy="236961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60012"/>
          </a:solidFill>
          <a:ln>
            <a:noFill/>
          </a:ln>
          <a:effectLst/>
        </p:spPr>
        <p:txBody>
          <a:bodyPr lIns="0" tIns="0" rIns="0" bIns="0" anchor="ctr"/>
          <a:lstStyle/>
          <a:p>
            <a:pPr algn="ctr" eaLnBrk="1" hangingPunct="1">
              <a:lnSpc>
                <a:spcPct val="150000"/>
              </a:lnSpc>
              <a:defRPr/>
            </a:pPr>
            <a:endParaRPr lang="es-ES" sz="16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Calibri" panose="020F0502020204030204" charset="0"/>
              <a:sym typeface="Arial" panose="020B0604020202020204" pitchFamily="34" charset="0"/>
            </a:endParaRPr>
          </a:p>
        </p:txBody>
      </p:sp>
      <p:sp>
        <p:nvSpPr>
          <p:cNvPr id="50" name="TextBox 27"/>
          <p:cNvSpPr txBox="1"/>
          <p:nvPr/>
        </p:nvSpPr>
        <p:spPr>
          <a:xfrm>
            <a:off x="2487991" y="1922286"/>
            <a:ext cx="2328680" cy="1021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大型门店关闭整合，便利店增长迅速，线下依旧火爆；</a:t>
            </a:r>
          </a:p>
        </p:txBody>
      </p:sp>
      <p:sp>
        <p:nvSpPr>
          <p:cNvPr id="51" name="TextBox 28"/>
          <p:cNvSpPr txBox="1"/>
          <p:nvPr/>
        </p:nvSpPr>
        <p:spPr>
          <a:xfrm>
            <a:off x="3149630" y="146434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线上线下</a:t>
            </a:r>
          </a:p>
        </p:txBody>
      </p:sp>
      <p:sp>
        <p:nvSpPr>
          <p:cNvPr id="52" name="TextBox 29"/>
          <p:cNvSpPr txBox="1"/>
          <p:nvPr/>
        </p:nvSpPr>
        <p:spPr>
          <a:xfrm>
            <a:off x="7376292" y="1922286"/>
            <a:ext cx="2328680" cy="1021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从“大而全”到“小而美”的转变；线下经营需要“多而精”；</a:t>
            </a:r>
          </a:p>
        </p:txBody>
      </p:sp>
      <p:sp>
        <p:nvSpPr>
          <p:cNvPr id="53" name="TextBox 30"/>
          <p:cNvSpPr txBox="1"/>
          <p:nvPr/>
        </p:nvSpPr>
        <p:spPr>
          <a:xfrm>
            <a:off x="7948964" y="1464348"/>
            <a:ext cx="11833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品质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品类</a:t>
            </a:r>
          </a:p>
        </p:txBody>
      </p:sp>
      <p:sp>
        <p:nvSpPr>
          <p:cNvPr id="54" name="TextBox 31"/>
          <p:cNvSpPr txBox="1"/>
          <p:nvPr/>
        </p:nvSpPr>
        <p:spPr>
          <a:xfrm>
            <a:off x="54859" y="4361913"/>
            <a:ext cx="2328680" cy="1021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存量市场，总体增速放缓，但仍旧增长，趋于稳定；</a:t>
            </a:r>
          </a:p>
        </p:txBody>
      </p:sp>
      <p:sp>
        <p:nvSpPr>
          <p:cNvPr id="55" name="TextBox 32"/>
          <p:cNvSpPr txBox="1"/>
          <p:nvPr/>
        </p:nvSpPr>
        <p:spPr>
          <a:xfrm>
            <a:off x="716498" y="3903974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市场增速</a:t>
            </a:r>
          </a:p>
        </p:txBody>
      </p:sp>
      <p:sp>
        <p:nvSpPr>
          <p:cNvPr id="56" name="TextBox 33"/>
          <p:cNvSpPr txBox="1"/>
          <p:nvPr/>
        </p:nvSpPr>
        <p:spPr>
          <a:xfrm>
            <a:off x="4920157" y="4361912"/>
            <a:ext cx="2328680" cy="1341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同质化加剧过程中的个性化需求越发凸显，不同消费品的升级状态不同；</a:t>
            </a:r>
          </a:p>
        </p:txBody>
      </p:sp>
      <p:sp>
        <p:nvSpPr>
          <p:cNvPr id="57" name="TextBox 34"/>
          <p:cNvSpPr txBox="1"/>
          <p:nvPr/>
        </p:nvSpPr>
        <p:spPr>
          <a:xfrm>
            <a:off x="5479204" y="3903974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个性化需求</a:t>
            </a:r>
          </a:p>
        </p:txBody>
      </p:sp>
      <p:sp>
        <p:nvSpPr>
          <p:cNvPr id="58" name="TextBox 35"/>
          <p:cNvSpPr txBox="1"/>
          <p:nvPr/>
        </p:nvSpPr>
        <p:spPr>
          <a:xfrm>
            <a:off x="9819961" y="4361912"/>
            <a:ext cx="2328680" cy="701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消费者愿意接受更多的“便利溢价”；</a:t>
            </a:r>
          </a:p>
        </p:txBody>
      </p:sp>
      <p:sp>
        <p:nvSpPr>
          <p:cNvPr id="59" name="TextBox 36"/>
          <p:cNvSpPr txBox="1"/>
          <p:nvPr/>
        </p:nvSpPr>
        <p:spPr>
          <a:xfrm>
            <a:off x="10173824" y="3903974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为“便利”买单</a:t>
            </a:r>
          </a:p>
        </p:txBody>
      </p:sp>
      <p:pic>
        <p:nvPicPr>
          <p:cNvPr id="60" name="Picture 2" descr="E:\素材\大图\其他（无人）\480187760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8400" y="3686382"/>
            <a:ext cx="2438401" cy="2437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3" descr="E:\素材\大图\其他（无人）\500276092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3084" y="3714658"/>
            <a:ext cx="2437504" cy="2399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4" descr="E:\素材\大图\其他（无人）\500113666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6800" y="1333833"/>
            <a:ext cx="2438400" cy="2369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5" descr="E:\素材\大图\其他（无人）\500296369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53600" y="1316767"/>
            <a:ext cx="2438400" cy="2399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7" descr="E:\素材\大图\城市建筑\81ebb27ca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316766"/>
            <a:ext cx="2438400" cy="2369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矩形 164"/>
          <p:cNvSpPr/>
          <p:nvPr/>
        </p:nvSpPr>
        <p:spPr>
          <a:xfrm>
            <a:off x="4645281" y="1261329"/>
            <a:ext cx="2901436" cy="110799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600" b="1" i="0" u="none" strike="noStrike" kern="1200" cap="none" spc="-300" normalizeH="0" baseline="0" noProof="0" dirty="0">
                <a:ln>
                  <a:noFill/>
                </a:ln>
                <a:solidFill>
                  <a:srgbClr val="BC000B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PART 5</a:t>
            </a:r>
            <a:endParaRPr kumimoji="0" lang="zh-CN" altLang="en-US" sz="6600" b="1" i="0" u="none" strike="noStrike" kern="1200" cap="none" spc="-300" normalizeH="0" baseline="0" noProof="0" dirty="0">
              <a:ln>
                <a:noFill/>
              </a:ln>
              <a:solidFill>
                <a:srgbClr val="BC000B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2491739"/>
            <a:ext cx="12192000" cy="1154448"/>
          </a:xfrm>
          <a:prstGeom prst="rect">
            <a:avLst/>
          </a:prstGeom>
          <a:solidFill>
            <a:srgbClr val="BC0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软雅黑 Light" panose="020B0502040204020203" charset="-122"/>
              <a:cs typeface="+mn-cs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882632" y="2727912"/>
            <a:ext cx="642675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T+cloud</a:t>
            </a:r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快消行业典型客户</a:t>
            </a:r>
          </a:p>
        </p:txBody>
      </p:sp>
      <p:cxnSp>
        <p:nvCxnSpPr>
          <p:cNvPr id="11" name="直接连接符 10"/>
          <p:cNvCxnSpPr/>
          <p:nvPr/>
        </p:nvCxnSpPr>
        <p:spPr>
          <a:xfrm>
            <a:off x="4586777" y="3870171"/>
            <a:ext cx="3512820" cy="0"/>
          </a:xfrm>
          <a:prstGeom prst="line">
            <a:avLst/>
          </a:prstGeom>
          <a:noFill/>
          <a:ln w="38100">
            <a:gradFill flip="none" rotWithShape="1">
              <a:gsLst>
                <a:gs pos="0">
                  <a:schemeClr val="bg1">
                    <a:alpha val="0"/>
                  </a:schemeClr>
                </a:gs>
                <a:gs pos="88000">
                  <a:srgbClr val="FF0000"/>
                </a:gs>
                <a:gs pos="100000">
                  <a:srgbClr val="FF0000"/>
                </a:gs>
              </a:gsLst>
              <a:lin ang="108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635782" y="270591"/>
            <a:ext cx="9216000" cy="460800"/>
          </a:xfrm>
        </p:spPr>
        <p:txBody>
          <a:bodyPr/>
          <a:lstStyle/>
          <a:p>
            <a:r>
              <a:rPr lang="en-US" altLang="zh-CN" dirty="0" err="1"/>
              <a:t>T+Cloud</a:t>
            </a:r>
            <a:r>
              <a:rPr lang="zh-CN" altLang="en-US" dirty="0"/>
              <a:t>快消行业典型客户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600938" y="2548266"/>
            <a:ext cx="219986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长运商贸（成都雪花啤酒经销商）</a:t>
            </a:r>
            <a:endParaRPr lang="en-US" altLang="zh-CN" sz="11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应用</a:t>
            </a:r>
            <a:r>
              <a:rPr lang="en-US" altLang="zh-CN" sz="1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业财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跑店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自配送</a:t>
            </a:r>
            <a:endParaRPr lang="en-US" altLang="zh-CN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价值</a:t>
            </a:r>
            <a:r>
              <a:rPr lang="en-US" altLang="zh-CN" sz="1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业务全链路管理，精细化餐饮渠道管理，提高终端动销，高效配送，提高客户满意度</a:t>
            </a:r>
            <a:endParaRPr lang="en-US" altLang="zh-CN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 descr="图片包含 仓库, 室内, 行李, 建筑&#10;&#10;描述已自动生成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608" y="959705"/>
            <a:ext cx="2083601" cy="1495861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66478" y="2542361"/>
            <a:ext cx="21998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万锋供应链（南京蒙牛经销）</a:t>
            </a:r>
            <a:endParaRPr lang="en-US" altLang="zh-CN" sz="11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应用</a:t>
            </a:r>
            <a:r>
              <a:rPr lang="en-US" altLang="zh-CN" sz="1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新商贸全模块</a:t>
            </a:r>
            <a:endParaRPr lang="en-US" altLang="zh-CN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价值</a:t>
            </a:r>
            <a:r>
              <a:rPr lang="en-US" altLang="zh-CN" sz="1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业财融合，线上线下融合，对业务端实现从访店、陈列、订单、仓储、配送、核算的全链路管控</a:t>
            </a:r>
            <a:endParaRPr lang="en-US" altLang="zh-CN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96767" y="959705"/>
            <a:ext cx="2083601" cy="1507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文本框 8"/>
          <p:cNvSpPr txBox="1"/>
          <p:nvPr/>
        </p:nvSpPr>
        <p:spPr>
          <a:xfrm>
            <a:off x="6438366" y="2548266"/>
            <a:ext cx="22683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酒缘居（酒水批零及收藏）</a:t>
            </a:r>
            <a:endParaRPr lang="en-US" altLang="zh-CN" sz="11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应用</a:t>
            </a:r>
            <a:r>
              <a:rPr lang="en-US" altLang="zh-CN" sz="1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业财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序列号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自研商城</a:t>
            </a:r>
            <a:endParaRPr lang="en-US" altLang="zh-CN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价值</a:t>
            </a:r>
            <a:r>
              <a:rPr lang="en-US" altLang="zh-CN" sz="1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14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万瓶名酒，实现全过程交易追踪溯源</a:t>
            </a:r>
            <a:endParaRPr lang="en-US" altLang="zh-CN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660670" y="5316138"/>
            <a:ext cx="2317565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平杰商贸（雅安市休食粮油经销商）</a:t>
            </a:r>
            <a:endParaRPr lang="en-US" altLang="zh-CN" sz="11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应用</a:t>
            </a:r>
            <a:r>
              <a:rPr lang="en-US" altLang="zh-CN" sz="1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商贸全模块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合伙人管理</a:t>
            </a:r>
            <a:endParaRPr lang="en-US" altLang="zh-CN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价值</a:t>
            </a:r>
            <a:r>
              <a:rPr lang="en-US" altLang="zh-CN" sz="1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搭架一体化管理系统的基础上，通过合伙人管理实现经营单元独立核算，优化组织结构，按净利润考核分红，让员工为老板打工的心态转变为干自己的事业</a:t>
            </a:r>
            <a:endParaRPr lang="en-US" altLang="zh-CN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608" y="3731247"/>
            <a:ext cx="2080394" cy="1507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文本框 14"/>
          <p:cNvSpPr txBox="1"/>
          <p:nvPr/>
        </p:nvSpPr>
        <p:spPr>
          <a:xfrm>
            <a:off x="766478" y="5316138"/>
            <a:ext cx="219986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万氏商贸（樟树市休食经销商）</a:t>
            </a:r>
            <a:endParaRPr lang="en-US" altLang="zh-CN" sz="11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应用</a:t>
            </a:r>
            <a:r>
              <a:rPr lang="en-US" altLang="zh-CN" sz="1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业财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跑店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订货商城</a:t>
            </a:r>
            <a:endParaRPr lang="en-US" altLang="zh-CN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价值</a:t>
            </a:r>
            <a:r>
              <a:rPr lang="en-US" altLang="zh-CN" sz="1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加强业务员访店管理和终端陈列管理，线上线下结合满足灵活交易场景</a:t>
            </a:r>
            <a:endParaRPr lang="en-US" altLang="zh-CN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9213365" y="2535934"/>
            <a:ext cx="219986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昌荣食品（湖北冻品经销商）</a:t>
            </a:r>
            <a:endParaRPr lang="en-US" altLang="zh-CN" sz="11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应用</a:t>
            </a:r>
            <a:r>
              <a:rPr lang="en-US" altLang="zh-CN" sz="1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业财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订货商城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移动仓管</a:t>
            </a:r>
            <a:endParaRPr lang="en-US" altLang="zh-CN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价值</a:t>
            </a:r>
            <a:r>
              <a:rPr lang="en-US" altLang="zh-CN" sz="1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下游终端线上订货，市场政策直接专递到终点，减少</a:t>
            </a:r>
            <a:r>
              <a:rPr kumimoji="0" lang="zh-CN" altLang="en-US" sz="1100" b="0" i="0" u="none" strike="noStrike" kern="1200" cap="none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利益截留、传达失真情况</a:t>
            </a:r>
            <a:endParaRPr lang="en-US" altLang="zh-CN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 flipH="1">
            <a:off x="505087" y="922805"/>
            <a:ext cx="2613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品</a:t>
            </a:r>
            <a:endParaRPr lang="en-US" altLang="zh-CN" sz="1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牌</a:t>
            </a:r>
            <a:endParaRPr lang="en-US" altLang="zh-CN" sz="1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经</a:t>
            </a:r>
            <a:endParaRPr lang="en-US" altLang="zh-CN" sz="1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销</a:t>
            </a:r>
            <a:endParaRPr lang="en-US" altLang="zh-CN" sz="1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商</a:t>
            </a:r>
            <a:endParaRPr lang="en-US" altLang="zh-CN" sz="1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乳品</a:t>
            </a:r>
          </a:p>
        </p:txBody>
      </p:sp>
      <p:sp>
        <p:nvSpPr>
          <p:cNvPr id="18" name="文本框 17"/>
          <p:cNvSpPr txBox="1"/>
          <p:nvPr/>
        </p:nvSpPr>
        <p:spPr>
          <a:xfrm flipH="1">
            <a:off x="505087" y="3705382"/>
            <a:ext cx="2613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品</a:t>
            </a:r>
            <a:endParaRPr lang="en-US" altLang="zh-CN" sz="1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类经销商</a:t>
            </a:r>
            <a:endParaRPr lang="en-US" altLang="zh-CN" sz="1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休食</a:t>
            </a:r>
          </a:p>
        </p:txBody>
      </p:sp>
      <p:sp>
        <p:nvSpPr>
          <p:cNvPr id="19" name="文本框 18"/>
          <p:cNvSpPr txBox="1"/>
          <p:nvPr/>
        </p:nvSpPr>
        <p:spPr>
          <a:xfrm flipH="1">
            <a:off x="3357277" y="959705"/>
            <a:ext cx="2613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品牌经销商</a:t>
            </a:r>
            <a:endParaRPr lang="en-US" altLang="zh-CN" sz="1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啤酒</a:t>
            </a:r>
          </a:p>
        </p:txBody>
      </p:sp>
      <p:sp>
        <p:nvSpPr>
          <p:cNvPr id="20" name="文本框 19"/>
          <p:cNvSpPr txBox="1"/>
          <p:nvPr/>
        </p:nvSpPr>
        <p:spPr>
          <a:xfrm flipH="1">
            <a:off x="3365917" y="3732019"/>
            <a:ext cx="26139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品类经销商</a:t>
            </a:r>
            <a:endParaRPr lang="en-US" altLang="zh-CN" sz="1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食品粮油</a:t>
            </a:r>
            <a:endParaRPr lang="en-US" altLang="zh-CN" sz="1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 flipH="1">
            <a:off x="6203617" y="944606"/>
            <a:ext cx="2613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品类批零商</a:t>
            </a:r>
            <a:endParaRPr lang="en-US" altLang="zh-CN" sz="1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白酒</a:t>
            </a:r>
          </a:p>
        </p:txBody>
      </p:sp>
      <p:sp>
        <p:nvSpPr>
          <p:cNvPr id="22" name="文本框 21"/>
          <p:cNvSpPr txBox="1"/>
          <p:nvPr/>
        </p:nvSpPr>
        <p:spPr>
          <a:xfrm flipH="1">
            <a:off x="8979948" y="938167"/>
            <a:ext cx="2613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品类经销商</a:t>
            </a:r>
            <a:endParaRPr lang="en-US" altLang="zh-CN" sz="1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冻品</a:t>
            </a:r>
          </a:p>
        </p:txBody>
      </p:sp>
      <p:sp>
        <p:nvSpPr>
          <p:cNvPr id="28" name="文本框 27"/>
          <p:cNvSpPr txBox="1"/>
          <p:nvPr/>
        </p:nvSpPr>
        <p:spPr>
          <a:xfrm flipH="1">
            <a:off x="6176975" y="3731247"/>
            <a:ext cx="26139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品类经销商</a:t>
            </a:r>
            <a:endParaRPr lang="en-US" altLang="zh-CN" sz="1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休食水饮</a:t>
            </a:r>
            <a:endParaRPr lang="en-US" altLang="zh-CN" sz="1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6437001" y="5300907"/>
            <a:ext cx="24021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北京国英鉴（北京农夫经销商）</a:t>
            </a:r>
            <a:endParaRPr lang="en-US" altLang="zh-CN" sz="11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应用</a:t>
            </a:r>
            <a:r>
              <a:rPr lang="en-US" altLang="zh-CN" sz="1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新商贸全模块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合伙人管理</a:t>
            </a:r>
            <a:endParaRPr lang="en-US" altLang="zh-CN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价值</a:t>
            </a:r>
            <a:r>
              <a:rPr lang="en-US" altLang="zh-CN" sz="1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支撑全渠道业务统一管理，统一核算，通过合伙人管理对品牌事业部独立利润核算，不断优化组织结构，提升组织效能</a:t>
            </a:r>
            <a:endParaRPr lang="en-US" altLang="zh-CN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 flipH="1">
            <a:off x="8979948" y="3687868"/>
            <a:ext cx="2613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品类批零商</a:t>
            </a:r>
            <a:endParaRPr lang="en-US" altLang="zh-CN" sz="1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冻品</a:t>
            </a:r>
          </a:p>
        </p:txBody>
      </p:sp>
      <p:pic>
        <p:nvPicPr>
          <p:cNvPr id="34" name="图片 33" descr="房间里有许多行李&#10;&#10;中度可信度描述已自动生成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3099" y="3712489"/>
            <a:ext cx="2080394" cy="1520418"/>
          </a:xfrm>
          <a:prstGeom prst="rect">
            <a:avLst/>
          </a:prstGeom>
        </p:spPr>
      </p:pic>
      <p:sp>
        <p:nvSpPr>
          <p:cNvPr id="35" name="文本框 34"/>
          <p:cNvSpPr txBox="1"/>
          <p:nvPr/>
        </p:nvSpPr>
        <p:spPr>
          <a:xfrm>
            <a:off x="9213365" y="5289122"/>
            <a:ext cx="240219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恒泰冷链（福建冻品经销商）</a:t>
            </a:r>
            <a:endParaRPr lang="en-US" altLang="zh-CN" sz="11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应用</a:t>
            </a:r>
            <a:r>
              <a:rPr lang="en-US" altLang="zh-CN" sz="1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商贸全模块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零售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POS</a:t>
            </a:r>
          </a:p>
          <a:p>
            <a:r>
              <a:rPr lang="zh-CN" altLang="en-US" sz="1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价值</a:t>
            </a:r>
            <a:r>
              <a:rPr lang="en-US" altLang="zh-CN" sz="1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全渠道业务一体化管理，批发、零售均实现线上线下一体化营销，帮助企业实现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年业绩增长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倍</a:t>
            </a:r>
            <a:endParaRPr lang="en-US" altLang="zh-CN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9068" y="950622"/>
            <a:ext cx="2102369" cy="1495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图片 7" descr="男人戴着耳机&#10;&#10;描述已自动生成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9068" y="3764082"/>
            <a:ext cx="2102368" cy="1510960"/>
          </a:xfrm>
          <a:prstGeom prst="rect">
            <a:avLst/>
          </a:prstGeom>
        </p:spPr>
      </p:pic>
      <p:pic>
        <p:nvPicPr>
          <p:cNvPr id="12" name="图片 11" descr="人的照片上写着字&#10;&#10;描述已自动生成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4768" y="3764082"/>
            <a:ext cx="2127597" cy="1510960"/>
          </a:xfrm>
          <a:prstGeom prst="rect">
            <a:avLst/>
          </a:prstGeom>
        </p:spPr>
      </p:pic>
      <p:pic>
        <p:nvPicPr>
          <p:cNvPr id="24" name="图片 23" descr="街道上有店铺的标志绿色背景白色的字&#10;&#10;描述已自动生成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3099" y="952864"/>
            <a:ext cx="2109987" cy="1501877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619200" y="288827"/>
            <a:ext cx="9216000" cy="460800"/>
          </a:xfrm>
        </p:spPr>
        <p:txBody>
          <a:bodyPr/>
          <a:lstStyle/>
          <a:p>
            <a:r>
              <a:rPr lang="zh-CN" altLang="en-US" dirty="0"/>
              <a:t>众多知名品牌经销商的共同选择</a:t>
            </a:r>
          </a:p>
        </p:txBody>
      </p:sp>
      <p:pic>
        <p:nvPicPr>
          <p:cNvPr id="4" name="图片 3" descr="徽标, 公司名称&#10;&#10;描述已自动生成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3290" y="3053572"/>
            <a:ext cx="1110375" cy="447527"/>
          </a:xfrm>
          <a:prstGeom prst="rect">
            <a:avLst/>
          </a:prstGeom>
          <a:ln>
            <a:noFill/>
          </a:ln>
        </p:spPr>
      </p:pic>
      <p:pic>
        <p:nvPicPr>
          <p:cNvPr id="5" name="图片 4" descr="徽标&#10;&#10;描述已自动生成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2460" y="2967266"/>
            <a:ext cx="839175" cy="844902"/>
          </a:xfrm>
          <a:prstGeom prst="rect">
            <a:avLst/>
          </a:prstGeom>
          <a:ln>
            <a:noFill/>
          </a:ln>
        </p:spPr>
      </p:pic>
      <p:pic>
        <p:nvPicPr>
          <p:cNvPr id="6" name="图片 5" descr="卡通画&#10;&#10;中度可信度描述已自动生成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200" y="3027460"/>
            <a:ext cx="1110375" cy="447527"/>
          </a:xfrm>
          <a:prstGeom prst="rect">
            <a:avLst/>
          </a:prstGeom>
          <a:ln>
            <a:noFill/>
          </a:ln>
        </p:spPr>
      </p:pic>
      <p:pic>
        <p:nvPicPr>
          <p:cNvPr id="7" name="图片 6" descr="徽标&#10;&#10;中度可信度描述已自动生成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0082" y="1734698"/>
            <a:ext cx="1134230" cy="471316"/>
          </a:xfrm>
          <a:prstGeom prst="rect">
            <a:avLst/>
          </a:prstGeom>
          <a:ln>
            <a:noFill/>
          </a:ln>
        </p:spPr>
      </p:pic>
      <p:pic>
        <p:nvPicPr>
          <p:cNvPr id="8" name="图片 7" descr="徽标, 公司名称&#10;&#10;描述已自动生成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3073" y="2967266"/>
            <a:ext cx="839175" cy="844902"/>
          </a:xfrm>
          <a:prstGeom prst="rect">
            <a:avLst/>
          </a:prstGeom>
          <a:ln>
            <a:noFill/>
          </a:ln>
        </p:spPr>
      </p:pic>
      <p:pic>
        <p:nvPicPr>
          <p:cNvPr id="9" name="图片 8" descr="徽标&#10;&#10;描述已自动生成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3073" y="4089609"/>
            <a:ext cx="839175" cy="844902"/>
          </a:xfrm>
          <a:prstGeom prst="rect">
            <a:avLst/>
          </a:prstGeom>
          <a:ln>
            <a:noFill/>
          </a:ln>
        </p:spPr>
      </p:pic>
      <p:sp>
        <p:nvSpPr>
          <p:cNvPr id="10" name="文本框 9"/>
          <p:cNvSpPr txBox="1"/>
          <p:nvPr/>
        </p:nvSpPr>
        <p:spPr bwMode="auto">
          <a:xfrm>
            <a:off x="619200" y="1173858"/>
            <a:ext cx="4980312" cy="27039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vert="horz" wrap="square" lIns="0" tIns="0" rIns="0" bIns="0" numCol="1" rtlCol="0" anchor="t" anchorCtr="0" compatLnSpc="1">
            <a:spAutoFit/>
          </a:bodyPr>
          <a:lstStyle/>
          <a:p>
            <a:pPr marL="201930" indent="-201930" defTabSz="357505">
              <a:lnSpc>
                <a:spcPct val="140000"/>
              </a:lnSpc>
              <a:buClr>
                <a:schemeClr val="accent2"/>
              </a:buClr>
              <a:buSzPct val="85000"/>
              <a:buFont typeface="Wingdings" panose="05000000000000000000" pitchFamily="2" charset="2"/>
              <a:buChar char=""/>
            </a:pPr>
            <a:r>
              <a:rPr lang="zh-CN" altLang="en-US" sz="1400" dirty="0">
                <a:latin typeface="微软雅黑 Light" panose="020B0502040204020203" charset="-122"/>
                <a:ea typeface="微软雅黑 Light" panose="020B0502040204020203" charset="-122"/>
              </a:rPr>
              <a:t>和以下品牌厂家深度合作推动经销商数字化转型</a:t>
            </a:r>
          </a:p>
        </p:txBody>
      </p:sp>
      <p:sp>
        <p:nvSpPr>
          <p:cNvPr id="11" name="文本框 10"/>
          <p:cNvSpPr txBox="1"/>
          <p:nvPr/>
        </p:nvSpPr>
        <p:spPr bwMode="auto">
          <a:xfrm>
            <a:off x="521019" y="2415092"/>
            <a:ext cx="4980312" cy="27039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vert="horz" wrap="square" lIns="0" tIns="0" rIns="0" bIns="0" numCol="1" rtlCol="0" anchor="t" anchorCtr="0" compatLnSpc="1">
            <a:spAutoFit/>
          </a:bodyPr>
          <a:lstStyle/>
          <a:p>
            <a:pPr marL="201930" indent="-201930" defTabSz="357505">
              <a:lnSpc>
                <a:spcPct val="140000"/>
              </a:lnSpc>
              <a:buClr>
                <a:schemeClr val="accent2"/>
              </a:buClr>
              <a:buSzPct val="85000"/>
              <a:buFont typeface="Wingdings" panose="05000000000000000000" pitchFamily="2" charset="2"/>
              <a:buChar char=""/>
            </a:pPr>
            <a:r>
              <a:rPr lang="zh-CN" altLang="en-US" sz="1400" dirty="0">
                <a:latin typeface="微软雅黑 Light" panose="020B0502040204020203" charset="-122"/>
                <a:ea typeface="微软雅黑 Light" panose="020B0502040204020203" charset="-122"/>
              </a:rPr>
              <a:t>全国海量知名品牌经销商在使用</a:t>
            </a:r>
            <a:r>
              <a:rPr lang="en-US" altLang="zh-CN" sz="1400" dirty="0" err="1">
                <a:latin typeface="微软雅黑 Light" panose="020B0502040204020203" charset="-122"/>
                <a:ea typeface="微软雅黑 Light" panose="020B0502040204020203" charset="-122"/>
              </a:rPr>
              <a:t>T+Cloud</a:t>
            </a:r>
            <a:r>
              <a:rPr lang="zh-CN" altLang="en-US" sz="1400" dirty="0">
                <a:latin typeface="微软雅黑 Light" panose="020B0502040204020203" charset="-122"/>
                <a:ea typeface="微软雅黑 Light" panose="020B0502040204020203" charset="-122"/>
              </a:rPr>
              <a:t>管理企业</a:t>
            </a:r>
          </a:p>
        </p:txBody>
      </p:sp>
      <p:pic>
        <p:nvPicPr>
          <p:cNvPr id="12" name="图片 11" descr="徽标, 图标&#10;&#10;描述已自动生成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4167" y="3064923"/>
            <a:ext cx="839175" cy="844902"/>
          </a:xfrm>
          <a:prstGeom prst="rect">
            <a:avLst/>
          </a:prstGeom>
          <a:ln>
            <a:noFill/>
          </a:ln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5825" y="3006549"/>
            <a:ext cx="839175" cy="844902"/>
          </a:xfrm>
          <a:prstGeom prst="rect">
            <a:avLst/>
          </a:prstGeom>
          <a:ln>
            <a:noFill/>
          </a:ln>
        </p:spPr>
      </p:pic>
      <p:pic>
        <p:nvPicPr>
          <p:cNvPr id="14" name="图片 13" descr="图标&#10;&#10;描述已自动生成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8412" y="4090272"/>
            <a:ext cx="844930" cy="844902"/>
          </a:xfrm>
          <a:prstGeom prst="rect">
            <a:avLst/>
          </a:prstGeom>
          <a:ln>
            <a:noFill/>
          </a:ln>
        </p:spPr>
      </p:pic>
      <p:pic>
        <p:nvPicPr>
          <p:cNvPr id="15" name="图片 14" descr="徽标&#10;&#10;描述已自动生成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8029" y="3748529"/>
            <a:ext cx="1110376" cy="450097"/>
          </a:xfrm>
          <a:prstGeom prst="rect">
            <a:avLst/>
          </a:prstGeom>
          <a:ln>
            <a:noFill/>
          </a:ln>
        </p:spPr>
      </p:pic>
      <p:pic>
        <p:nvPicPr>
          <p:cNvPr id="16" name="图片 15" descr="徽标, 公司名称&#10;&#10;描述已自动生成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9384" y="1548547"/>
            <a:ext cx="1092979" cy="844902"/>
          </a:xfrm>
          <a:prstGeom prst="rect">
            <a:avLst/>
          </a:prstGeom>
          <a:ln>
            <a:noFill/>
          </a:ln>
        </p:spPr>
      </p:pic>
      <p:pic>
        <p:nvPicPr>
          <p:cNvPr id="17" name="图片 16" descr="卡通人物&#10;&#10;中度可信度描述已自动生成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200" y="3722417"/>
            <a:ext cx="1110126" cy="447527"/>
          </a:xfrm>
          <a:prstGeom prst="rect">
            <a:avLst/>
          </a:prstGeom>
          <a:ln>
            <a:noFill/>
          </a:ln>
        </p:spPr>
      </p:pic>
      <p:pic>
        <p:nvPicPr>
          <p:cNvPr id="18" name="图片 17" descr="文本&#10;&#10;描述已自动生成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200" y="4388239"/>
            <a:ext cx="1110375" cy="438313"/>
          </a:xfrm>
          <a:prstGeom prst="rect">
            <a:avLst/>
          </a:prstGeom>
          <a:ln>
            <a:noFill/>
          </a:ln>
        </p:spPr>
      </p:pic>
      <p:pic>
        <p:nvPicPr>
          <p:cNvPr id="19" name="图片 18" descr="徽标, 公司名称&#10;&#10;描述已自动生成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200" y="5177746"/>
            <a:ext cx="1110126" cy="966522"/>
          </a:xfrm>
          <a:prstGeom prst="rect">
            <a:avLst/>
          </a:prstGeom>
          <a:ln>
            <a:noFill/>
          </a:ln>
        </p:spPr>
      </p:pic>
      <p:pic>
        <p:nvPicPr>
          <p:cNvPr id="20" name="图片 19" descr="图片包含 文本&#10;&#10;描述已自动生成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8460" y="4409743"/>
            <a:ext cx="1110127" cy="447527"/>
          </a:xfrm>
          <a:prstGeom prst="rect">
            <a:avLst/>
          </a:prstGeom>
          <a:ln>
            <a:noFill/>
          </a:ln>
        </p:spPr>
      </p:pic>
      <p:pic>
        <p:nvPicPr>
          <p:cNvPr id="21" name="图片 20" descr="徽标&#10;&#10;描述已自动生成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0163" y="5269961"/>
            <a:ext cx="1152527" cy="966522"/>
          </a:xfrm>
          <a:prstGeom prst="rect">
            <a:avLst/>
          </a:prstGeom>
        </p:spPr>
      </p:pic>
      <p:pic>
        <p:nvPicPr>
          <p:cNvPr id="22" name="图片 21" descr="徽标, 公司名称&#10;&#10;描述已自动生成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7472" y="5112428"/>
            <a:ext cx="1110376" cy="1110376"/>
          </a:xfrm>
          <a:prstGeom prst="rect">
            <a:avLst/>
          </a:prstGeom>
        </p:spPr>
      </p:pic>
      <p:pic>
        <p:nvPicPr>
          <p:cNvPr id="23" name="图片 22" descr="卡通人物&#10;&#10;中度可信度描述已自动生成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1223" y="4058091"/>
            <a:ext cx="1110126" cy="460800"/>
          </a:xfrm>
          <a:prstGeom prst="rect">
            <a:avLst/>
          </a:prstGeom>
        </p:spPr>
      </p:pic>
      <p:pic>
        <p:nvPicPr>
          <p:cNvPr id="24" name="图片 23" descr="卡通画&#10;&#10;描述已自动生成"/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2039" y="4927545"/>
            <a:ext cx="988493" cy="403508"/>
          </a:xfrm>
          <a:prstGeom prst="rect">
            <a:avLst/>
          </a:prstGeom>
        </p:spPr>
      </p:pic>
      <p:pic>
        <p:nvPicPr>
          <p:cNvPr id="25" name="图片 24" descr="卡通画&#10;&#10;中度可信度描述已自动生成"/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8235" y="5614941"/>
            <a:ext cx="897639" cy="460799"/>
          </a:xfrm>
          <a:prstGeom prst="rect">
            <a:avLst/>
          </a:prstGeom>
        </p:spPr>
      </p:pic>
      <p:pic>
        <p:nvPicPr>
          <p:cNvPr id="26" name="图片 25" descr="手机屏幕截图&#10;&#10;中度可信度描述已自动生成"/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2460" y="4073543"/>
            <a:ext cx="893656" cy="484007"/>
          </a:xfrm>
          <a:prstGeom prst="rect">
            <a:avLst/>
          </a:prstGeom>
        </p:spPr>
      </p:pic>
      <p:pic>
        <p:nvPicPr>
          <p:cNvPr id="27" name="图片 26" descr="徽标, 公司名称&#10;&#10;描述已自动生成"/>
          <p:cNvPicPr>
            <a:picLocks noChangeAspect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2460" y="4832327"/>
            <a:ext cx="893656" cy="520205"/>
          </a:xfrm>
          <a:prstGeom prst="rect">
            <a:avLst/>
          </a:prstGeom>
        </p:spPr>
      </p:pic>
      <p:pic>
        <p:nvPicPr>
          <p:cNvPr id="28" name="图片 27" descr="黑白色的标志&#10;&#10;描述已自动生成"/>
          <p:cNvPicPr>
            <a:picLocks noChangeAspect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43046" y="5580623"/>
            <a:ext cx="946092" cy="460799"/>
          </a:xfrm>
          <a:prstGeom prst="rect">
            <a:avLst/>
          </a:prstGeom>
        </p:spPr>
      </p:pic>
      <p:pic>
        <p:nvPicPr>
          <p:cNvPr id="29" name="图片 28" descr="徽标&#10;&#10;描述已自动生成"/>
          <p:cNvPicPr>
            <a:picLocks noChangeAspect="1"/>
          </p:cNvPicPr>
          <p:nvPr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8412" y="5251970"/>
            <a:ext cx="893656" cy="706930"/>
          </a:xfrm>
          <a:prstGeom prst="rect">
            <a:avLst/>
          </a:prstGeom>
        </p:spPr>
      </p:pic>
      <p:pic>
        <p:nvPicPr>
          <p:cNvPr id="30" name="图片 29" descr="图片包含 徽标&#10;&#10;描述已自动生成"/>
          <p:cNvPicPr>
            <a:picLocks noChangeAspect="1"/>
          </p:cNvPicPr>
          <p:nvPr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616" y="1749214"/>
            <a:ext cx="1059305" cy="411234"/>
          </a:xfrm>
          <a:prstGeom prst="rect">
            <a:avLst/>
          </a:prstGeom>
        </p:spPr>
      </p:pic>
      <p:pic>
        <p:nvPicPr>
          <p:cNvPr id="31" name="图片 30" descr="卡通画&#10;&#10;中度可信度描述已自动生成"/>
          <p:cNvPicPr>
            <a:picLocks noChangeAspect="1"/>
          </p:cNvPicPr>
          <p:nvPr/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0163" y="1749214"/>
            <a:ext cx="1336186" cy="469277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矩形 164"/>
          <p:cNvSpPr/>
          <p:nvPr/>
        </p:nvSpPr>
        <p:spPr>
          <a:xfrm>
            <a:off x="4645281" y="1261329"/>
            <a:ext cx="2901436" cy="110799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600" b="1" i="0" u="none" strike="noStrike" kern="1200" cap="none" spc="-300" normalizeH="0" baseline="0" noProof="0" dirty="0">
                <a:ln>
                  <a:noFill/>
                </a:ln>
                <a:solidFill>
                  <a:srgbClr val="BC000B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PART 6</a:t>
            </a:r>
            <a:endParaRPr kumimoji="0" lang="zh-CN" altLang="en-US" sz="6600" b="1" i="0" u="none" strike="noStrike" kern="1200" cap="none" spc="-300" normalizeH="0" baseline="0" noProof="0" dirty="0">
              <a:ln>
                <a:noFill/>
              </a:ln>
              <a:solidFill>
                <a:srgbClr val="BC000B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2491739"/>
            <a:ext cx="12192000" cy="1154448"/>
          </a:xfrm>
          <a:prstGeom prst="rect">
            <a:avLst/>
          </a:prstGeom>
          <a:solidFill>
            <a:srgbClr val="BC0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软雅黑 Light" panose="020B0502040204020203" charset="-122"/>
              <a:cs typeface="+mn-cs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721276" y="2727912"/>
            <a:ext cx="274947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关于畅捷通</a:t>
            </a:r>
          </a:p>
        </p:txBody>
      </p:sp>
      <p:cxnSp>
        <p:nvCxnSpPr>
          <p:cNvPr id="11" name="直接连接符 10"/>
          <p:cNvCxnSpPr/>
          <p:nvPr/>
        </p:nvCxnSpPr>
        <p:spPr>
          <a:xfrm>
            <a:off x="4586777" y="3870171"/>
            <a:ext cx="3512820" cy="0"/>
          </a:xfrm>
          <a:prstGeom prst="line">
            <a:avLst/>
          </a:prstGeom>
          <a:noFill/>
          <a:ln w="38100">
            <a:gradFill flip="none" rotWithShape="1">
              <a:gsLst>
                <a:gs pos="0">
                  <a:schemeClr val="bg1">
                    <a:alpha val="0"/>
                  </a:schemeClr>
                </a:gs>
                <a:gs pos="88000">
                  <a:srgbClr val="FF0000"/>
                </a:gs>
                <a:gs pos="100000">
                  <a:srgbClr val="FF0000"/>
                </a:gs>
              </a:gsLst>
              <a:lin ang="108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rgbClr val="C00000"/>
                </a:solidFill>
              </a:rPr>
              <a:t>关于畅捷通</a:t>
            </a:r>
          </a:p>
        </p:txBody>
      </p:sp>
      <p:sp>
        <p:nvSpPr>
          <p:cNvPr id="4" name="矩形 3"/>
          <p:cNvSpPr/>
          <p:nvPr/>
        </p:nvSpPr>
        <p:spPr>
          <a:xfrm>
            <a:off x="0" y="3014505"/>
            <a:ext cx="12192000" cy="3843495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3016681"/>
            <a:ext cx="12192000" cy="36000"/>
          </a:xfrm>
          <a:prstGeom prst="rect">
            <a:avLst/>
          </a:prstGeom>
          <a:gradFill>
            <a:gsLst>
              <a:gs pos="100000">
                <a:srgbClr val="E60000">
                  <a:alpha val="5000"/>
                </a:srgbClr>
              </a:gs>
              <a:gs pos="0">
                <a:srgbClr val="E70A1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59605" y="4630226"/>
            <a:ext cx="10672791" cy="1661609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zh-CN" altLang="zh-CN" sz="1600" dirty="0">
                <a:solidFill>
                  <a:schemeClr val="tx1">
                    <a:lumMod val="90000"/>
                    <a:lumOff val="10000"/>
                  </a:schemeClr>
                </a:solidFill>
                <a:ea typeface="微软雅黑" panose="020B0503020204020204" pitchFamily="34" charset="-122"/>
              </a:rPr>
              <a:t>畅捷通信息技术股份有限公司（股份代码：</a:t>
            </a:r>
            <a:r>
              <a:rPr lang="en-US" altLang="zh-CN" sz="1600" dirty="0">
                <a:solidFill>
                  <a:schemeClr val="tx1">
                    <a:lumMod val="90000"/>
                    <a:lumOff val="10000"/>
                  </a:schemeClr>
                </a:solidFill>
                <a:ea typeface="微软雅黑" panose="020B0503020204020204" pitchFamily="34" charset="-122"/>
              </a:rPr>
              <a:t>1588.HK</a:t>
            </a:r>
            <a:r>
              <a:rPr lang="zh-CN" altLang="zh-CN" sz="1600" dirty="0">
                <a:solidFill>
                  <a:schemeClr val="tx1">
                    <a:lumMod val="90000"/>
                    <a:lumOff val="10000"/>
                  </a:schemeClr>
                </a:solidFill>
                <a:ea typeface="微软雅黑" panose="020B0503020204020204" pitchFamily="34" charset="-122"/>
              </a:rPr>
              <a:t>）是用友旗下成员企业。畅捷通致力于为小微企业提供社交化、个性化、服务化、小量化的生意管理支持。畅捷通针对小微企业财务及管理转型问题，过技术赋能，助力企业业务在线，改变传统的经营业态，实现利润持续增长。畅捷通充分利用</a:t>
            </a:r>
            <a:r>
              <a:rPr lang="en-US" altLang="zh-CN" sz="1600" dirty="0">
                <a:solidFill>
                  <a:schemeClr val="tx1">
                    <a:lumMod val="90000"/>
                    <a:lumOff val="10000"/>
                  </a:schemeClr>
                </a:solidFill>
                <a:ea typeface="微软雅黑" panose="020B0503020204020204" pitchFamily="34" charset="-122"/>
              </a:rPr>
              <a:t>SaaS</a:t>
            </a:r>
            <a:r>
              <a:rPr lang="zh-CN" altLang="zh-CN" sz="1600" dirty="0">
                <a:solidFill>
                  <a:schemeClr val="tx1">
                    <a:lumMod val="90000"/>
                    <a:lumOff val="10000"/>
                  </a:schemeClr>
                </a:solidFill>
                <a:ea typeface="微软雅黑" panose="020B0503020204020204" pitchFamily="34" charset="-122"/>
              </a:rPr>
              <a:t>业务与客户的高频互动的优势深挖客户的价值，从而多方面满足小微企业对云产品的需求。畅捷通未来业务将从</a:t>
            </a:r>
            <a:r>
              <a:rPr lang="en-US" altLang="zh-CN" sz="1600" dirty="0">
                <a:solidFill>
                  <a:schemeClr val="tx1">
                    <a:lumMod val="90000"/>
                    <a:lumOff val="10000"/>
                  </a:schemeClr>
                </a:solidFill>
                <a:ea typeface="微软雅黑" panose="020B0503020204020204" pitchFamily="34" charset="-122"/>
              </a:rPr>
              <a:t>SaaS</a:t>
            </a:r>
            <a:r>
              <a:rPr lang="zh-CN" altLang="zh-CN" sz="1600" dirty="0">
                <a:solidFill>
                  <a:schemeClr val="tx1">
                    <a:lumMod val="90000"/>
                    <a:lumOff val="10000"/>
                  </a:schemeClr>
                </a:solidFill>
                <a:ea typeface="微软雅黑" panose="020B0503020204020204" pitchFamily="34" charset="-122"/>
              </a:rPr>
              <a:t>市场拓展到企业业务运营服务的</a:t>
            </a:r>
            <a:r>
              <a:rPr lang="en-US" altLang="zh-CN" sz="1600" dirty="0" err="1">
                <a:solidFill>
                  <a:schemeClr val="tx1">
                    <a:lumMod val="90000"/>
                    <a:lumOff val="10000"/>
                  </a:schemeClr>
                </a:solidFill>
                <a:ea typeface="微软雅黑" panose="020B0503020204020204" pitchFamily="34" charset="-122"/>
              </a:rPr>
              <a:t>BaaS</a:t>
            </a:r>
            <a:r>
              <a:rPr lang="zh-CN" altLang="zh-CN" sz="1600" dirty="0">
                <a:solidFill>
                  <a:schemeClr val="tx1">
                    <a:lumMod val="90000"/>
                    <a:lumOff val="10000"/>
                  </a:schemeClr>
                </a:solidFill>
                <a:ea typeface="微软雅黑" panose="020B0503020204020204" pitchFamily="34" charset="-122"/>
              </a:rPr>
              <a:t>市场，并致力于成为中国最大的一站式小微企业服务平台。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090" y="1557460"/>
            <a:ext cx="5186371" cy="290600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2325" y="1557460"/>
            <a:ext cx="5178740" cy="2906004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7060" y="302260"/>
            <a:ext cx="5488940" cy="461010"/>
          </a:xfrm>
          <a:noFill/>
          <a:ln w="9525">
            <a:noFill/>
            <a:miter lim="800000"/>
          </a:ln>
        </p:spPr>
        <p:txBody>
          <a:bodyPr wrap="none" lIns="0" rtlCol="0" anchor="ctr">
            <a:noAutofit/>
          </a:bodyPr>
          <a:lstStyle>
            <a:lvl1pPr algn="l" defTabSz="12192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zh-CN" altLang="en-US" sz="2800" b="1" kern="1200" dirty="0">
                <a:gradFill>
                  <a:gsLst>
                    <a:gs pos="0">
                      <a:srgbClr val="E60012"/>
                    </a:gs>
                    <a:gs pos="100000">
                      <a:srgbClr val="F26E44"/>
                    </a:gs>
                  </a:gsLst>
                  <a:lin ang="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algn="l" defTabSz="9144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defTabSz="9144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defTabSz="9144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defTabSz="9144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609600" algn="l" defTabSz="9144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1219200" algn="l" defTabSz="9144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828800" algn="l" defTabSz="9144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2438400" algn="l" defTabSz="9144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lvl="0" algn="l">
              <a:buClrTx/>
              <a:buSzTx/>
              <a:buFontTx/>
            </a:pPr>
            <a:r>
              <a:rPr lang="zh-CN" altLang="en-US" sz="2400" dirty="0">
                <a:solidFill>
                  <a:srgbClr val="C00000"/>
                </a:solidFill>
                <a:sym typeface="+mn-ea"/>
              </a:rPr>
              <a:t>关于畅捷通</a:t>
            </a:r>
            <a:endParaRPr sz="2400" dirty="0">
              <a:solidFill>
                <a:srgbClr val="C00000"/>
              </a:solidFill>
              <a:sym typeface="+mn-ea"/>
            </a:endParaRPr>
          </a:p>
        </p:txBody>
      </p:sp>
      <p:pic>
        <p:nvPicPr>
          <p:cNvPr id="14394" name="image8.png" descr="image8.png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18">
            <a:alphaModFix amt="20000"/>
          </a:blip>
          <a:srcRect/>
          <a:stretch>
            <a:fillRect/>
          </a:stretch>
        </p:blipFill>
        <p:spPr>
          <a:xfrm>
            <a:off x="6877685" y="1323975"/>
            <a:ext cx="5344795" cy="5050155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19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964805" y="1555115"/>
            <a:ext cx="4237355" cy="4237355"/>
          </a:xfrm>
          <a:prstGeom prst="rect">
            <a:avLst/>
          </a:prstGeom>
        </p:spPr>
      </p:pic>
      <p:sp>
        <p:nvSpPr>
          <p:cNvPr id="14393" name="线条"/>
          <p:cNvSpPr/>
          <p:nvPr>
            <p:custDataLst>
              <p:tags r:id="rId3"/>
            </p:custDataLst>
          </p:nvPr>
        </p:nvSpPr>
        <p:spPr>
          <a:xfrm>
            <a:off x="1317050" y="1819277"/>
            <a:ext cx="902128" cy="1"/>
          </a:xfrm>
          <a:prstGeom prst="line">
            <a:avLst/>
          </a:prstGeom>
          <a:ln w="28575">
            <a:solidFill>
              <a:srgbClr val="000000">
                <a:lumMod val="50000"/>
                <a:lumOff val="50000"/>
              </a:srgbClr>
            </a:solidFill>
            <a:miter/>
          </a:ln>
        </p:spPr>
        <p:txBody>
          <a:bodyPr lIns="45719" rIns="45719"/>
          <a:lstStyle/>
          <a:p>
            <a:pPr>
              <a:lnSpc>
                <a:spcPct val="120000"/>
              </a:lnSpc>
            </a:pPr>
            <a:endParaRPr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" name="圆形"/>
          <p:cNvSpPr/>
          <p:nvPr>
            <p:custDataLst>
              <p:tags r:id="rId4"/>
            </p:custDataLst>
          </p:nvPr>
        </p:nvSpPr>
        <p:spPr>
          <a:xfrm>
            <a:off x="1402777" y="2086298"/>
            <a:ext cx="583961" cy="583961"/>
          </a:xfrm>
          <a:prstGeom prst="ellipse">
            <a:avLst/>
          </a:prstGeom>
          <a:solidFill>
            <a:srgbClr val="FF0000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algn="ctr">
              <a:lnSpc>
                <a:spcPct val="120000"/>
              </a:lnSpc>
              <a:defRPr>
                <a:solidFill>
                  <a:srgbClr val="FFFFFF"/>
                </a:solidFill>
              </a:defRPr>
            </a:pPr>
            <a:endParaRPr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" name="圆形"/>
          <p:cNvSpPr/>
          <p:nvPr>
            <p:custDataLst>
              <p:tags r:id="rId5"/>
            </p:custDataLst>
          </p:nvPr>
        </p:nvSpPr>
        <p:spPr>
          <a:xfrm>
            <a:off x="1402777" y="3192508"/>
            <a:ext cx="583961" cy="583961"/>
          </a:xfrm>
          <a:prstGeom prst="ellipse">
            <a:avLst/>
          </a:prstGeom>
          <a:solidFill>
            <a:srgbClr val="FF0000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algn="ctr">
              <a:lnSpc>
                <a:spcPct val="120000"/>
              </a:lnSpc>
              <a:defRPr>
                <a:solidFill>
                  <a:srgbClr val="FFFFFF"/>
                </a:solidFill>
              </a:defRPr>
            </a:pPr>
            <a:endParaRPr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" name="圆形"/>
          <p:cNvSpPr/>
          <p:nvPr>
            <p:custDataLst>
              <p:tags r:id="rId6"/>
            </p:custDataLst>
          </p:nvPr>
        </p:nvSpPr>
        <p:spPr>
          <a:xfrm>
            <a:off x="1402777" y="4298718"/>
            <a:ext cx="583961" cy="583961"/>
          </a:xfrm>
          <a:prstGeom prst="ellipse">
            <a:avLst/>
          </a:prstGeom>
          <a:solidFill>
            <a:srgbClr val="FF0000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algn="ctr">
              <a:lnSpc>
                <a:spcPct val="120000"/>
              </a:lnSpc>
              <a:defRPr>
                <a:solidFill>
                  <a:srgbClr val="FFFFFF"/>
                </a:solidFill>
              </a:defRPr>
            </a:pPr>
            <a:endParaRPr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圆形"/>
          <p:cNvSpPr/>
          <p:nvPr>
            <p:custDataLst>
              <p:tags r:id="rId7"/>
            </p:custDataLst>
          </p:nvPr>
        </p:nvSpPr>
        <p:spPr>
          <a:xfrm>
            <a:off x="1402777" y="5404928"/>
            <a:ext cx="583961" cy="583961"/>
          </a:xfrm>
          <a:prstGeom prst="ellipse">
            <a:avLst/>
          </a:prstGeom>
          <a:solidFill>
            <a:srgbClr val="FF0000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algn="ctr">
              <a:lnSpc>
                <a:spcPct val="120000"/>
              </a:lnSpc>
              <a:defRPr>
                <a:solidFill>
                  <a:srgbClr val="FFFFFF"/>
                </a:solidFill>
              </a:defRPr>
            </a:pPr>
            <a:endParaRPr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Very Fast"/>
          <p:cNvSpPr txBox="1"/>
          <p:nvPr>
            <p:custDataLst>
              <p:tags r:id="rId8"/>
            </p:custDataLst>
          </p:nvPr>
        </p:nvSpPr>
        <p:spPr>
          <a:xfrm>
            <a:off x="2141220" y="5271770"/>
            <a:ext cx="3955415" cy="478790"/>
          </a:xfrm>
          <a:prstGeom prst="rect">
            <a:avLst/>
          </a:prstGeom>
          <a:ln w="12700">
            <a:miter lim="400000"/>
          </a:ln>
        </p:spPr>
        <p:txBody>
          <a:bodyPr wrap="square" lIns="90000" tIns="46800" rIns="90000" bIns="0" anchor="b" anchorCtr="0">
            <a:normAutofit/>
          </a:bodyPr>
          <a:lstStyle>
            <a:lvl1pPr algn="r">
              <a:defRPr sz="1600">
                <a:solidFill>
                  <a:srgbClr val="1F74AD"/>
                </a:solidFill>
              </a:defRPr>
            </a:lvl1pPr>
          </a:lstStyle>
          <a:p>
            <a:pPr lvl="0" algn="l">
              <a:lnSpc>
                <a:spcPct val="130000"/>
              </a:lnSpc>
              <a:buClrTx/>
              <a:buSzTx/>
              <a:buFontTx/>
              <a:defRPr/>
            </a:pPr>
            <a:r>
              <a:rPr lang="zh-CN" altLang="en-US" b="1" spc="30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系统持续迭代升级能力</a:t>
            </a:r>
          </a:p>
        </p:txBody>
      </p:sp>
      <p:sp>
        <p:nvSpPr>
          <p:cNvPr id="36" name="Pellentesque bibendum risus eu neque maximus maximus."/>
          <p:cNvSpPr txBox="1"/>
          <p:nvPr>
            <p:custDataLst>
              <p:tags r:id="rId9"/>
            </p:custDataLst>
          </p:nvPr>
        </p:nvSpPr>
        <p:spPr>
          <a:xfrm>
            <a:off x="2141220" y="5768975"/>
            <a:ext cx="5254625" cy="624840"/>
          </a:xfrm>
          <a:prstGeom prst="rect">
            <a:avLst/>
          </a:prstGeom>
          <a:ln w="12700">
            <a:miter lim="400000"/>
          </a:ln>
        </p:spPr>
        <p:txBody>
          <a:bodyPr wrap="square" lIns="90000" tIns="0" rIns="90000">
            <a:normAutofit/>
          </a:bodyPr>
          <a:lstStyle>
            <a:lvl1pPr algn="r">
              <a:lnSpc>
                <a:spcPct val="150000"/>
              </a:lnSpc>
              <a:defRPr sz="1200">
                <a:solidFill>
                  <a:srgbClr val="44546A"/>
                </a:solidFill>
              </a:defRPr>
            </a:lvl1pPr>
          </a:lstStyle>
          <a:p>
            <a:pPr algn="l">
              <a:lnSpc>
                <a:spcPct val="120000"/>
              </a:lnSpc>
            </a:pPr>
            <a:r>
              <a:rPr lang="zh-CN" sz="1400" spc="150">
                <a:solidFill>
                  <a:sysClr val="window" lastClr="FFFFFF">
                    <a:lumMod val="65000"/>
                  </a:sys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紧跟客户需求和行业发展趋势，持续开发具有客户价值和市场卖点的功能模块，保持行业领先。</a:t>
            </a:r>
          </a:p>
        </p:txBody>
      </p:sp>
      <p:sp>
        <p:nvSpPr>
          <p:cNvPr id="27" name="Very Fast"/>
          <p:cNvSpPr txBox="1"/>
          <p:nvPr>
            <p:custDataLst>
              <p:tags r:id="rId10"/>
            </p:custDataLst>
          </p:nvPr>
        </p:nvSpPr>
        <p:spPr>
          <a:xfrm>
            <a:off x="2141220" y="4149725"/>
            <a:ext cx="4088130" cy="478790"/>
          </a:xfrm>
          <a:prstGeom prst="rect">
            <a:avLst/>
          </a:prstGeom>
          <a:ln w="12700">
            <a:miter lim="400000"/>
          </a:ln>
        </p:spPr>
        <p:txBody>
          <a:bodyPr wrap="square" lIns="90000" tIns="46800" rIns="90000" bIns="0" anchor="b" anchorCtr="0">
            <a:normAutofit/>
          </a:bodyPr>
          <a:lstStyle>
            <a:lvl1pPr algn="r">
              <a:defRPr sz="1600">
                <a:solidFill>
                  <a:srgbClr val="1F74AD"/>
                </a:solidFill>
              </a:defRPr>
            </a:lvl1pPr>
          </a:lstStyle>
          <a:p>
            <a:pPr lvl="0" algn="l">
              <a:lnSpc>
                <a:spcPct val="130000"/>
              </a:lnSpc>
              <a:spcBef>
                <a:spcPct val="0"/>
              </a:spcBef>
              <a:defRPr/>
            </a:pPr>
            <a:r>
              <a:rPr lang="zh-CN" altLang="en-US" b="1" spc="30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灵活安全的云服务部署方式</a:t>
            </a:r>
          </a:p>
        </p:txBody>
      </p:sp>
      <p:sp>
        <p:nvSpPr>
          <p:cNvPr id="28" name="Pellentesque bibendum risus eu neque maximus maximus."/>
          <p:cNvSpPr txBox="1"/>
          <p:nvPr>
            <p:custDataLst>
              <p:tags r:id="rId11"/>
            </p:custDataLst>
          </p:nvPr>
        </p:nvSpPr>
        <p:spPr>
          <a:xfrm>
            <a:off x="2141220" y="4637405"/>
            <a:ext cx="5438140" cy="624840"/>
          </a:xfrm>
          <a:prstGeom prst="rect">
            <a:avLst/>
          </a:prstGeom>
          <a:ln w="12700">
            <a:miter lim="400000"/>
          </a:ln>
        </p:spPr>
        <p:txBody>
          <a:bodyPr wrap="square" lIns="90000" tIns="0" rIns="90000">
            <a:noAutofit/>
          </a:bodyPr>
          <a:lstStyle>
            <a:lvl1pPr algn="r">
              <a:lnSpc>
                <a:spcPct val="150000"/>
              </a:lnSpc>
              <a:defRPr sz="1200">
                <a:solidFill>
                  <a:srgbClr val="44546A"/>
                </a:solidFill>
              </a:defRPr>
            </a:lvl1pPr>
          </a:lstStyle>
          <a:p>
            <a:pPr algn="l">
              <a:lnSpc>
                <a:spcPct val="120000"/>
              </a:lnSpc>
            </a:pPr>
            <a:r>
              <a:rPr lang="zh-CN" altLang="en-US" sz="1400" spc="150">
                <a:solidFill>
                  <a:sysClr val="window" lastClr="FFFFFF">
                    <a:lumMod val="65000"/>
                  </a:sys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企业根据自身业务特点，可选择公有云或私有云，以及混合部署方案，客户均无需技术维护，即买即用。数据自动备份、安全加密，保证安全。</a:t>
            </a:r>
          </a:p>
        </p:txBody>
      </p:sp>
      <p:sp>
        <p:nvSpPr>
          <p:cNvPr id="30" name="Very Fast"/>
          <p:cNvSpPr txBox="1"/>
          <p:nvPr>
            <p:custDataLst>
              <p:tags r:id="rId12"/>
            </p:custDataLst>
          </p:nvPr>
        </p:nvSpPr>
        <p:spPr>
          <a:xfrm>
            <a:off x="2141220" y="3027680"/>
            <a:ext cx="4199255" cy="478790"/>
          </a:xfrm>
          <a:prstGeom prst="rect">
            <a:avLst/>
          </a:prstGeom>
          <a:ln w="12700">
            <a:miter lim="400000"/>
          </a:ln>
        </p:spPr>
        <p:txBody>
          <a:bodyPr wrap="square" lIns="90000" tIns="46800" rIns="90000" bIns="0" anchor="b" anchorCtr="0">
            <a:normAutofit/>
          </a:bodyPr>
          <a:lstStyle>
            <a:lvl1pPr algn="r">
              <a:defRPr sz="1600">
                <a:solidFill>
                  <a:srgbClr val="1F74AD"/>
                </a:solidFill>
              </a:defRPr>
            </a:lvl1pPr>
          </a:lstStyle>
          <a:p>
            <a:pPr lvl="0" algn="l">
              <a:lnSpc>
                <a:spcPct val="130000"/>
              </a:lnSpc>
              <a:spcBef>
                <a:spcPct val="0"/>
              </a:spcBef>
              <a:defRPr/>
            </a:pPr>
            <a:r>
              <a:rPr lang="zh-CN" altLang="en-US" b="1" spc="30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多元化平台功能拓展方式</a:t>
            </a:r>
          </a:p>
        </p:txBody>
      </p:sp>
      <p:sp>
        <p:nvSpPr>
          <p:cNvPr id="38" name="Pellentesque bibendum risus eu neque maximus maximus."/>
          <p:cNvSpPr txBox="1"/>
          <p:nvPr>
            <p:custDataLst>
              <p:tags r:id="rId13"/>
            </p:custDataLst>
          </p:nvPr>
        </p:nvSpPr>
        <p:spPr>
          <a:xfrm>
            <a:off x="2141220" y="3506470"/>
            <a:ext cx="5367655" cy="706755"/>
          </a:xfrm>
          <a:prstGeom prst="rect">
            <a:avLst/>
          </a:prstGeom>
          <a:ln w="12700">
            <a:miter lim="400000"/>
          </a:ln>
        </p:spPr>
        <p:txBody>
          <a:bodyPr wrap="square" lIns="90000" tIns="0" rIns="90000">
            <a:noAutofit/>
          </a:bodyPr>
          <a:lstStyle>
            <a:lvl1pPr algn="r">
              <a:lnSpc>
                <a:spcPct val="150000"/>
              </a:lnSpc>
              <a:defRPr sz="1200">
                <a:solidFill>
                  <a:srgbClr val="44546A"/>
                </a:solidFill>
              </a:defRPr>
            </a:lvl1pPr>
          </a:lstStyle>
          <a:p>
            <a:pPr lvl="0" algn="l">
              <a:lnSpc>
                <a:spcPct val="120000"/>
              </a:lnSpc>
              <a:buClrTx/>
              <a:buSzTx/>
              <a:buFontTx/>
            </a:pPr>
            <a:r>
              <a:rPr lang="zh-CN" altLang="en-US" sz="1400" spc="150">
                <a:solidFill>
                  <a:sysClr val="window" lastClr="FFFFFF">
                    <a:lumMod val="65000"/>
                  </a:sys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表单、业务流程等实现自定义配置，满足个性化经营需求。全面的API开放接口，链接企业自有服务系统。与银行、税局系统打通，实现跨平台业务管理。</a:t>
            </a:r>
          </a:p>
        </p:txBody>
      </p:sp>
      <p:sp>
        <p:nvSpPr>
          <p:cNvPr id="40" name="Very Fast"/>
          <p:cNvSpPr txBox="1"/>
          <p:nvPr>
            <p:custDataLst>
              <p:tags r:id="rId14"/>
            </p:custDataLst>
          </p:nvPr>
        </p:nvSpPr>
        <p:spPr>
          <a:xfrm>
            <a:off x="2141220" y="1905635"/>
            <a:ext cx="4295140" cy="478790"/>
          </a:xfrm>
          <a:prstGeom prst="rect">
            <a:avLst/>
          </a:prstGeom>
          <a:ln w="12700">
            <a:miter lim="400000"/>
          </a:ln>
        </p:spPr>
        <p:txBody>
          <a:bodyPr wrap="square" lIns="90000" tIns="46800" rIns="90000" bIns="0" anchor="b" anchorCtr="0">
            <a:normAutofit/>
          </a:bodyPr>
          <a:lstStyle>
            <a:lvl1pPr algn="r">
              <a:defRPr sz="1600">
                <a:solidFill>
                  <a:srgbClr val="1F74AD"/>
                </a:solidFill>
              </a:defRPr>
            </a:lvl1pPr>
          </a:lstStyle>
          <a:p>
            <a:pPr lvl="0" algn="l">
              <a:lnSpc>
                <a:spcPct val="130000"/>
              </a:lnSpc>
              <a:spcBef>
                <a:spcPct val="0"/>
              </a:spcBef>
              <a:defRPr/>
            </a:pPr>
            <a:r>
              <a:rPr lang="zh-CN" altLang="en-US" b="1" spc="30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企业全产业链数字化服务能力</a:t>
            </a:r>
          </a:p>
        </p:txBody>
      </p:sp>
      <p:sp>
        <p:nvSpPr>
          <p:cNvPr id="42" name="Pellentesque bibendum risus eu neque maximus maximus."/>
          <p:cNvSpPr txBox="1"/>
          <p:nvPr>
            <p:custDataLst>
              <p:tags r:id="rId15"/>
            </p:custDataLst>
          </p:nvPr>
        </p:nvSpPr>
        <p:spPr>
          <a:xfrm>
            <a:off x="2141220" y="2402840"/>
            <a:ext cx="5438140" cy="624840"/>
          </a:xfrm>
          <a:prstGeom prst="rect">
            <a:avLst/>
          </a:prstGeom>
          <a:ln w="12700">
            <a:miter lim="400000"/>
          </a:ln>
        </p:spPr>
        <p:txBody>
          <a:bodyPr wrap="square" lIns="90000" tIns="0" rIns="90000">
            <a:noAutofit/>
          </a:bodyPr>
          <a:lstStyle>
            <a:lvl1pPr algn="r">
              <a:lnSpc>
                <a:spcPct val="150000"/>
              </a:lnSpc>
              <a:defRPr sz="1200">
                <a:solidFill>
                  <a:srgbClr val="44546A"/>
                </a:solidFill>
              </a:defRPr>
            </a:lvl1pPr>
          </a:lstStyle>
          <a:p>
            <a:pPr lvl="0" algn="l">
              <a:lnSpc>
                <a:spcPct val="120000"/>
              </a:lnSpc>
              <a:buClrTx/>
              <a:buSzTx/>
              <a:buFontTx/>
            </a:pPr>
            <a:r>
              <a:rPr lang="zh-CN" altLang="en-US" sz="1400" spc="150">
                <a:solidFill>
                  <a:sysClr val="window" lastClr="FFFFFF">
                    <a:lumMod val="65000"/>
                  </a:sys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满足快消品企业生产、商贸、零售、财税的全业务和财务一体化经营，各部门数据互联互通，协同办公，实现真正的企业数字化。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012190" y="975360"/>
            <a:ext cx="63836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1000+</a:t>
            </a:r>
            <a:r>
              <a:rPr lang="zh-CN" altLang="en-US"/>
              <a:t>技术市场支持，</a:t>
            </a:r>
            <a:r>
              <a:rPr lang="en-US" altLang="zh-CN"/>
              <a:t>2000+</a:t>
            </a:r>
            <a:r>
              <a:rPr lang="zh-CN" altLang="en-US"/>
              <a:t>代理商合作，</a:t>
            </a:r>
            <a:r>
              <a:rPr lang="en-US" altLang="zh-CN"/>
              <a:t>550</a:t>
            </a:r>
            <a:r>
              <a:rPr lang="zh-CN" altLang="en-US"/>
              <a:t>万</a:t>
            </a:r>
            <a:r>
              <a:rPr lang="en-US" altLang="zh-CN"/>
              <a:t>+</a:t>
            </a:r>
            <a:r>
              <a:rPr lang="zh-CN" altLang="en-US"/>
              <a:t>客户实践，打造值得信赖的</a:t>
            </a:r>
            <a:r>
              <a:rPr lang="en-US" altLang="zh-CN"/>
              <a:t>SaaS</a:t>
            </a:r>
            <a:r>
              <a:rPr lang="zh-CN" altLang="en-US"/>
              <a:t>平台服务商。</a:t>
            </a:r>
          </a:p>
        </p:txBody>
      </p:sp>
      <p:pic>
        <p:nvPicPr>
          <p:cNvPr id="6" name="图片 5" descr="32313534313537333b32313534313533343bb5d8c7f2cdf8c2e7"/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483995" y="2164080"/>
            <a:ext cx="429260" cy="429260"/>
          </a:xfrm>
          <a:prstGeom prst="rect">
            <a:avLst/>
          </a:prstGeom>
        </p:spPr>
      </p:pic>
      <p:pic>
        <p:nvPicPr>
          <p:cNvPr id="7" name="图片 6" descr="303b32313536343837353bc8fdb8f6bfaab7c5c8fdbdc7"/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1528445" y="3314065"/>
            <a:ext cx="363220" cy="363220"/>
          </a:xfrm>
          <a:prstGeom prst="rect">
            <a:avLst/>
          </a:prstGeom>
        </p:spPr>
      </p:pic>
      <p:pic>
        <p:nvPicPr>
          <p:cNvPr id="8" name="图片 7" descr="333437323739363b333530353433393bd4c6b7fecef1c6f7"/>
          <p:cNvPicPr>
            <a:picLocks noChangeAspect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1471930" y="4343400"/>
            <a:ext cx="463550" cy="463550"/>
          </a:xfrm>
          <a:prstGeom prst="rect">
            <a:avLst/>
          </a:prstGeom>
        </p:spPr>
      </p:pic>
      <p:pic>
        <p:nvPicPr>
          <p:cNvPr id="9" name="图片 8" descr="32303236373535333b32303238393032333bcdf8d2b3b4fac2ebb1e0b3cc"/>
          <p:cNvPicPr>
            <a:picLocks noChangeAspect="1"/>
          </p:cNvPicPr>
          <p:nvPr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1527810" y="5537200"/>
            <a:ext cx="344170" cy="34417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建筑的摆设布局&#10;&#10;描述已自动生成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68150">
                <a:srgbClr val="FBFAFA">
                  <a:alpha val="64000"/>
                </a:srgbClr>
              </a:gs>
              <a:gs pos="35000">
                <a:schemeClr val="bg1"/>
              </a:gs>
              <a:gs pos="100000">
                <a:schemeClr val="bg1">
                  <a:alpha val="39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0" y="6720114"/>
            <a:ext cx="12192000" cy="137886"/>
          </a:xfrm>
          <a:prstGeom prst="rect">
            <a:avLst/>
          </a:prstGeom>
          <a:gradFill flip="none" rotWithShape="1">
            <a:gsLst>
              <a:gs pos="1000">
                <a:srgbClr val="FF0000"/>
              </a:gs>
              <a:gs pos="100000">
                <a:srgbClr val="F26E44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2225" y="2602230"/>
            <a:ext cx="2105660" cy="2094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6309360" y="2178368"/>
            <a:ext cx="1096645" cy="4235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rtlCol="0" anchor="ctr" anchorCtr="0">
            <a:noAutofit/>
          </a:bodyPr>
          <a:lstStyle>
            <a:lvl1pPr algn="l" defTabSz="12192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zh-CN" altLang="en-US" sz="2800" b="1" kern="1200" dirty="0">
                <a:gradFill>
                  <a:gsLst>
                    <a:gs pos="0">
                      <a:srgbClr val="E60012"/>
                    </a:gs>
                    <a:gs pos="100000">
                      <a:srgbClr val="F26E44"/>
                    </a:gs>
                  </a:gsLst>
                  <a:lin ang="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algn="l" defTabSz="9144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defTabSz="9144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defTabSz="9144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defTabSz="9144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609600" algn="l" defTabSz="9144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1219200" algn="l" defTabSz="9144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828800" algn="l" defTabSz="9144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2438400" algn="l" defTabSz="9144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lvl="0" algn="l">
              <a:buClrTx/>
              <a:buSzTx/>
              <a:buFontTx/>
            </a:pPr>
            <a:r>
              <a:rPr sz="1800">
                <a:sym typeface="+mn-lt"/>
              </a:rPr>
              <a:t> 新商贸</a:t>
            </a:r>
          </a:p>
        </p:txBody>
      </p:sp>
      <p:pic>
        <p:nvPicPr>
          <p:cNvPr id="4" name="图片 3" descr="t+cloudlogo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3320" y="1769110"/>
            <a:ext cx="1548130" cy="109093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快消品行业特点及竞争因素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686511" y="1147521"/>
            <a:ext cx="10949067" cy="5292879"/>
            <a:chOff x="611560" y="861642"/>
            <a:chExt cx="8211800" cy="3969659"/>
          </a:xfrm>
        </p:grpSpPr>
        <p:grpSp>
          <p:nvGrpSpPr>
            <p:cNvPr id="5" name="组合 4"/>
            <p:cNvGrpSpPr/>
            <p:nvPr/>
          </p:nvGrpSpPr>
          <p:grpSpPr>
            <a:xfrm>
              <a:off x="611560" y="861642"/>
              <a:ext cx="8211800" cy="3969659"/>
              <a:chOff x="548865" y="944001"/>
              <a:chExt cx="8211800" cy="3969659"/>
            </a:xfrm>
          </p:grpSpPr>
          <p:grpSp>
            <p:nvGrpSpPr>
              <p:cNvPr id="7" name="组合 6"/>
              <p:cNvGrpSpPr/>
              <p:nvPr/>
            </p:nvGrpSpPr>
            <p:grpSpPr>
              <a:xfrm>
                <a:off x="548865" y="944001"/>
                <a:ext cx="8114233" cy="3969659"/>
                <a:chOff x="934372" y="1862361"/>
                <a:chExt cx="10329494" cy="4271692"/>
              </a:xfrm>
            </p:grpSpPr>
            <p:sp>
              <p:nvSpPr>
                <p:cNvPr id="24" name="圆角矩形 46"/>
                <p:cNvSpPr/>
                <p:nvPr/>
              </p:nvSpPr>
              <p:spPr>
                <a:xfrm>
                  <a:off x="934372" y="1862361"/>
                  <a:ext cx="5072635" cy="4271692"/>
                </a:xfrm>
                <a:prstGeom prst="roundRect">
                  <a:avLst>
                    <a:gd name="adj" fmla="val 3149"/>
                  </a:avLst>
                </a:prstGeom>
                <a:solidFill>
                  <a:schemeClr val="bg1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algn="ctr" defTabSz="1219200">
                    <a:defRPr/>
                  </a:pPr>
                  <a:endParaRPr lang="zh-CN" altLang="en-US" sz="2400" kern="0" dirty="0">
                    <a:solidFill>
                      <a:schemeClr val="accent4">
                        <a:lumMod val="50000"/>
                      </a:schemeClr>
                    </a:solidFill>
                    <a:latin typeface="Arial" panose="020B0604020202020204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5" name="圆角矩形 47"/>
                <p:cNvSpPr/>
                <p:nvPr/>
              </p:nvSpPr>
              <p:spPr>
                <a:xfrm>
                  <a:off x="6191231" y="1862361"/>
                  <a:ext cx="5072635" cy="4271692"/>
                </a:xfrm>
                <a:prstGeom prst="roundRect">
                  <a:avLst>
                    <a:gd name="adj" fmla="val 3149"/>
                  </a:avLst>
                </a:prstGeom>
                <a:solidFill>
                  <a:schemeClr val="bg1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algn="ctr" defTabSz="1219200">
                    <a:defRPr/>
                  </a:pPr>
                  <a:endParaRPr lang="zh-CN" altLang="en-US" sz="2400" kern="0">
                    <a:solidFill>
                      <a:schemeClr val="accent4">
                        <a:lumMod val="50000"/>
                      </a:schemeClr>
                    </a:solidFill>
                    <a:latin typeface="Arial" panose="020B0604020202020204"/>
                    <a:ea typeface="微软雅黑" panose="020B0503020204020204" pitchFamily="34" charset="-122"/>
                  </a:endParaRPr>
                </a:p>
              </p:txBody>
            </p:sp>
            <p:grpSp>
              <p:nvGrpSpPr>
                <p:cNvPr id="26" name="组合 25"/>
                <p:cNvGrpSpPr/>
                <p:nvPr/>
              </p:nvGrpSpPr>
              <p:grpSpPr>
                <a:xfrm>
                  <a:off x="5815907" y="2107333"/>
                  <a:ext cx="536369" cy="428608"/>
                  <a:chOff x="4362951" y="2128457"/>
                  <a:chExt cx="373968" cy="298834"/>
                </a:xfrm>
              </p:grpSpPr>
              <p:grpSp>
                <p:nvGrpSpPr>
                  <p:cNvPr id="38" name="组合 37"/>
                  <p:cNvGrpSpPr/>
                  <p:nvPr/>
                </p:nvGrpSpPr>
                <p:grpSpPr>
                  <a:xfrm>
                    <a:off x="4362951" y="2128457"/>
                    <a:ext cx="373965" cy="97346"/>
                    <a:chOff x="4345373" y="2115042"/>
                    <a:chExt cx="433993" cy="112972"/>
                  </a:xfrm>
                </p:grpSpPr>
                <p:sp>
                  <p:nvSpPr>
                    <p:cNvPr id="43" name="椭圆 42"/>
                    <p:cNvSpPr/>
                    <p:nvPr/>
                  </p:nvSpPr>
                  <p:spPr>
                    <a:xfrm>
                      <a:off x="4683477" y="2115042"/>
                      <a:ext cx="95889" cy="107636"/>
                    </a:xfrm>
                    <a:prstGeom prst="ellipse">
                      <a:avLst/>
                    </a:prstGeom>
                    <a:gradFill flip="none" rotWithShape="1">
                      <a:gsLst>
                        <a:gs pos="51000">
                          <a:srgbClr val="0089D2">
                            <a:lumMod val="65000"/>
                            <a:lumOff val="35000"/>
                          </a:srgbClr>
                        </a:gs>
                        <a:gs pos="20000">
                          <a:srgbClr val="FFFFFF">
                            <a:lumMod val="50000"/>
                          </a:srgbClr>
                        </a:gs>
                        <a:gs pos="86000">
                          <a:srgbClr val="FFFFFF">
                            <a:lumMod val="6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  <a:ln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      <a:noAutofit/>
                    </a:bodyPr>
                    <a:lstStyle/>
                    <a:p>
                      <a:pPr algn="ctr" defTabSz="1219200">
                        <a:defRPr/>
                      </a:pPr>
                      <a:endParaRPr lang="zh-CN" altLang="en-US" sz="2400" kern="0">
                        <a:solidFill>
                          <a:srgbClr val="FFFFFF"/>
                        </a:solidFill>
                        <a:latin typeface="Arial" panose="020B0604020202020204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44" name="椭圆 43"/>
                    <p:cNvSpPr/>
                    <p:nvPr/>
                  </p:nvSpPr>
                  <p:spPr>
                    <a:xfrm>
                      <a:off x="4345373" y="2120378"/>
                      <a:ext cx="95889" cy="107636"/>
                    </a:xfrm>
                    <a:prstGeom prst="ellipse">
                      <a:avLst/>
                    </a:prstGeom>
                    <a:gradFill flip="none" rotWithShape="1">
                      <a:gsLst>
                        <a:gs pos="51000">
                          <a:srgbClr val="0089D2">
                            <a:lumMod val="65000"/>
                            <a:lumOff val="35000"/>
                          </a:srgbClr>
                        </a:gs>
                        <a:gs pos="20000">
                          <a:srgbClr val="FFFFFF">
                            <a:lumMod val="50000"/>
                          </a:srgbClr>
                        </a:gs>
                        <a:gs pos="86000">
                          <a:srgbClr val="FFFFFF">
                            <a:lumMod val="6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  <a:ln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      <a:noAutofit/>
                    </a:bodyPr>
                    <a:lstStyle/>
                    <a:p>
                      <a:pPr algn="ctr" defTabSz="1219200">
                        <a:defRPr/>
                      </a:pPr>
                      <a:endParaRPr lang="zh-CN" altLang="en-US" sz="2400" kern="0">
                        <a:solidFill>
                          <a:srgbClr val="FFFFFF"/>
                        </a:solidFill>
                        <a:latin typeface="Arial" panose="020B0604020202020204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45" name="矩形 44"/>
                    <p:cNvSpPr/>
                    <p:nvPr/>
                  </p:nvSpPr>
                  <p:spPr>
                    <a:xfrm>
                      <a:off x="4391600" y="2132859"/>
                      <a:ext cx="360040" cy="72008"/>
                    </a:xfrm>
                    <a:prstGeom prst="rect">
                      <a:avLst/>
                    </a:prstGeom>
                    <a:gradFill flip="none" rotWithShape="1">
                      <a:gsLst>
                        <a:gs pos="57000">
                          <a:srgbClr val="FFFFFF">
                            <a:lumMod val="85000"/>
                          </a:srgbClr>
                        </a:gs>
                        <a:gs pos="9000">
                          <a:srgbClr val="FFFFFF">
                            <a:lumMod val="50000"/>
                          </a:srgbClr>
                        </a:gs>
                        <a:gs pos="98000">
                          <a:srgbClr val="FFFFFF">
                            <a:lumMod val="65000"/>
                          </a:srgbClr>
                        </a:gs>
                      </a:gsLst>
                      <a:lin ang="5400000" scaled="1"/>
                      <a:tileRect/>
                    </a:gra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      <a:noAutofit/>
                    </a:bodyPr>
                    <a:lstStyle/>
                    <a:p>
                      <a:pPr algn="ctr" defTabSz="1219200">
                        <a:defRPr/>
                      </a:pPr>
                      <a:endParaRPr lang="zh-CN" altLang="en-US" sz="2400" kern="0">
                        <a:solidFill>
                          <a:srgbClr val="FFFFFF"/>
                        </a:solidFill>
                        <a:latin typeface="Arial" panose="020B0604020202020204"/>
                        <a:ea typeface="微软雅黑" panose="020B0503020204020204" pitchFamily="34" charset="-122"/>
                      </a:endParaRPr>
                    </a:p>
                  </p:txBody>
                </p:sp>
              </p:grpSp>
              <p:grpSp>
                <p:nvGrpSpPr>
                  <p:cNvPr id="39" name="组合 38"/>
                  <p:cNvGrpSpPr/>
                  <p:nvPr/>
                </p:nvGrpSpPr>
                <p:grpSpPr>
                  <a:xfrm>
                    <a:off x="4362952" y="2329947"/>
                    <a:ext cx="373967" cy="97344"/>
                    <a:chOff x="4345371" y="2115042"/>
                    <a:chExt cx="433995" cy="112970"/>
                  </a:xfrm>
                </p:grpSpPr>
                <p:sp>
                  <p:nvSpPr>
                    <p:cNvPr id="40" name="椭圆 39"/>
                    <p:cNvSpPr/>
                    <p:nvPr/>
                  </p:nvSpPr>
                  <p:spPr>
                    <a:xfrm>
                      <a:off x="4683477" y="2115042"/>
                      <a:ext cx="95889" cy="107636"/>
                    </a:xfrm>
                    <a:prstGeom prst="ellipse">
                      <a:avLst/>
                    </a:prstGeom>
                    <a:gradFill flip="none" rotWithShape="1">
                      <a:gsLst>
                        <a:gs pos="51000">
                          <a:srgbClr val="0089D2">
                            <a:lumMod val="65000"/>
                            <a:lumOff val="35000"/>
                          </a:srgbClr>
                        </a:gs>
                        <a:gs pos="20000">
                          <a:srgbClr val="FFFFFF">
                            <a:lumMod val="50000"/>
                          </a:srgbClr>
                        </a:gs>
                        <a:gs pos="86000">
                          <a:srgbClr val="FFFFFF">
                            <a:lumMod val="6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  <a:ln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      <a:noAutofit/>
                    </a:bodyPr>
                    <a:lstStyle/>
                    <a:p>
                      <a:pPr algn="ctr" defTabSz="1219200">
                        <a:defRPr/>
                      </a:pPr>
                      <a:endParaRPr lang="zh-CN" altLang="en-US" sz="2400" kern="0">
                        <a:solidFill>
                          <a:srgbClr val="FFFFFF"/>
                        </a:solidFill>
                        <a:latin typeface="Arial" panose="020B0604020202020204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41" name="椭圆 40"/>
                    <p:cNvSpPr/>
                    <p:nvPr/>
                  </p:nvSpPr>
                  <p:spPr>
                    <a:xfrm>
                      <a:off x="4345371" y="2120376"/>
                      <a:ext cx="95889" cy="107636"/>
                    </a:xfrm>
                    <a:prstGeom prst="ellipse">
                      <a:avLst/>
                    </a:prstGeom>
                    <a:gradFill flip="none" rotWithShape="1">
                      <a:gsLst>
                        <a:gs pos="51000">
                          <a:srgbClr val="0089D2">
                            <a:lumMod val="65000"/>
                            <a:lumOff val="35000"/>
                          </a:srgbClr>
                        </a:gs>
                        <a:gs pos="20000">
                          <a:srgbClr val="FFFFFF">
                            <a:lumMod val="50000"/>
                          </a:srgbClr>
                        </a:gs>
                        <a:gs pos="86000">
                          <a:srgbClr val="FFFFFF">
                            <a:lumMod val="6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  <a:ln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      <a:noAutofit/>
                    </a:bodyPr>
                    <a:lstStyle/>
                    <a:p>
                      <a:pPr algn="ctr" defTabSz="1219200">
                        <a:defRPr/>
                      </a:pPr>
                      <a:endParaRPr lang="zh-CN" altLang="en-US" sz="2400" kern="0">
                        <a:solidFill>
                          <a:srgbClr val="FFFFFF"/>
                        </a:solidFill>
                        <a:latin typeface="Arial" panose="020B0604020202020204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42" name="矩形 41"/>
                    <p:cNvSpPr/>
                    <p:nvPr/>
                  </p:nvSpPr>
                  <p:spPr>
                    <a:xfrm>
                      <a:off x="4391601" y="2132856"/>
                      <a:ext cx="360040" cy="72008"/>
                    </a:xfrm>
                    <a:prstGeom prst="rect">
                      <a:avLst/>
                    </a:prstGeom>
                    <a:gradFill flip="none" rotWithShape="1">
                      <a:gsLst>
                        <a:gs pos="57000">
                          <a:srgbClr val="FFFFFF">
                            <a:lumMod val="85000"/>
                          </a:srgbClr>
                        </a:gs>
                        <a:gs pos="9000">
                          <a:srgbClr val="FFFFFF">
                            <a:lumMod val="50000"/>
                          </a:srgbClr>
                        </a:gs>
                        <a:gs pos="98000">
                          <a:srgbClr val="FFFFFF">
                            <a:lumMod val="65000"/>
                          </a:srgbClr>
                        </a:gs>
                      </a:gsLst>
                      <a:lin ang="5400000" scaled="1"/>
                      <a:tileRect/>
                    </a:gra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      <a:noAutofit/>
                    </a:bodyPr>
                    <a:lstStyle/>
                    <a:p>
                      <a:pPr algn="ctr" defTabSz="1219200">
                        <a:defRPr/>
                      </a:pPr>
                      <a:endParaRPr lang="zh-CN" altLang="en-US" sz="2400" kern="0">
                        <a:solidFill>
                          <a:srgbClr val="FFFFFF"/>
                        </a:solidFill>
                        <a:latin typeface="Arial" panose="020B0604020202020204"/>
                        <a:ea typeface="微软雅黑" panose="020B0503020204020204" pitchFamily="34" charset="-122"/>
                      </a:endParaRPr>
                    </a:p>
                  </p:txBody>
                </p:sp>
              </p:grpSp>
            </p:grpSp>
            <p:grpSp>
              <p:nvGrpSpPr>
                <p:cNvPr id="27" name="组合 26"/>
                <p:cNvGrpSpPr/>
                <p:nvPr/>
              </p:nvGrpSpPr>
              <p:grpSpPr>
                <a:xfrm>
                  <a:off x="5815913" y="5333111"/>
                  <a:ext cx="536368" cy="428613"/>
                  <a:chOff x="4362952" y="4377537"/>
                  <a:chExt cx="373967" cy="298838"/>
                </a:xfrm>
              </p:grpSpPr>
              <p:grpSp>
                <p:nvGrpSpPr>
                  <p:cNvPr id="30" name="组合 29"/>
                  <p:cNvGrpSpPr/>
                  <p:nvPr/>
                </p:nvGrpSpPr>
                <p:grpSpPr>
                  <a:xfrm>
                    <a:off x="4362952" y="4377537"/>
                    <a:ext cx="373967" cy="97344"/>
                    <a:chOff x="4345371" y="2115042"/>
                    <a:chExt cx="433995" cy="112970"/>
                  </a:xfrm>
                </p:grpSpPr>
                <p:sp>
                  <p:nvSpPr>
                    <p:cNvPr id="35" name="椭圆 34"/>
                    <p:cNvSpPr/>
                    <p:nvPr/>
                  </p:nvSpPr>
                  <p:spPr>
                    <a:xfrm>
                      <a:off x="4683477" y="2115042"/>
                      <a:ext cx="95889" cy="107636"/>
                    </a:xfrm>
                    <a:prstGeom prst="ellipse">
                      <a:avLst/>
                    </a:prstGeom>
                    <a:gradFill flip="none" rotWithShape="1">
                      <a:gsLst>
                        <a:gs pos="51000">
                          <a:srgbClr val="0089D2">
                            <a:lumMod val="65000"/>
                            <a:lumOff val="35000"/>
                          </a:srgbClr>
                        </a:gs>
                        <a:gs pos="20000">
                          <a:srgbClr val="FFFFFF">
                            <a:lumMod val="50000"/>
                          </a:srgbClr>
                        </a:gs>
                        <a:gs pos="86000">
                          <a:srgbClr val="FFFFFF">
                            <a:lumMod val="6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  <a:ln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      <a:noAutofit/>
                    </a:bodyPr>
                    <a:lstStyle/>
                    <a:p>
                      <a:pPr algn="ctr" defTabSz="1219200">
                        <a:defRPr/>
                      </a:pPr>
                      <a:endParaRPr lang="zh-CN" altLang="en-US" sz="2400" kern="0">
                        <a:solidFill>
                          <a:srgbClr val="FFFFFF"/>
                        </a:solidFill>
                        <a:latin typeface="Arial" panose="020B0604020202020204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36" name="椭圆 35"/>
                    <p:cNvSpPr/>
                    <p:nvPr/>
                  </p:nvSpPr>
                  <p:spPr>
                    <a:xfrm>
                      <a:off x="4345371" y="2120376"/>
                      <a:ext cx="95889" cy="107636"/>
                    </a:xfrm>
                    <a:prstGeom prst="ellipse">
                      <a:avLst/>
                    </a:prstGeom>
                    <a:gradFill flip="none" rotWithShape="1">
                      <a:gsLst>
                        <a:gs pos="51000">
                          <a:srgbClr val="0089D2">
                            <a:lumMod val="65000"/>
                            <a:lumOff val="35000"/>
                          </a:srgbClr>
                        </a:gs>
                        <a:gs pos="20000">
                          <a:srgbClr val="FFFFFF">
                            <a:lumMod val="50000"/>
                          </a:srgbClr>
                        </a:gs>
                        <a:gs pos="86000">
                          <a:srgbClr val="FFFFFF">
                            <a:lumMod val="6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  <a:ln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      <a:noAutofit/>
                    </a:bodyPr>
                    <a:lstStyle/>
                    <a:p>
                      <a:pPr algn="ctr" defTabSz="1219200">
                        <a:defRPr/>
                      </a:pPr>
                      <a:endParaRPr lang="zh-CN" altLang="en-US" sz="2400" kern="0">
                        <a:solidFill>
                          <a:srgbClr val="FFFFFF"/>
                        </a:solidFill>
                        <a:latin typeface="Arial" panose="020B0604020202020204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37" name="矩形 36"/>
                    <p:cNvSpPr/>
                    <p:nvPr/>
                  </p:nvSpPr>
                  <p:spPr>
                    <a:xfrm>
                      <a:off x="4391601" y="2132856"/>
                      <a:ext cx="360040" cy="72008"/>
                    </a:xfrm>
                    <a:prstGeom prst="rect">
                      <a:avLst/>
                    </a:prstGeom>
                    <a:gradFill flip="none" rotWithShape="1">
                      <a:gsLst>
                        <a:gs pos="57000">
                          <a:srgbClr val="FFFFFF">
                            <a:lumMod val="85000"/>
                          </a:srgbClr>
                        </a:gs>
                        <a:gs pos="9000">
                          <a:srgbClr val="FFFFFF">
                            <a:lumMod val="50000"/>
                          </a:srgbClr>
                        </a:gs>
                        <a:gs pos="98000">
                          <a:srgbClr val="FFFFFF">
                            <a:lumMod val="65000"/>
                          </a:srgbClr>
                        </a:gs>
                      </a:gsLst>
                      <a:lin ang="5400000" scaled="1"/>
                      <a:tileRect/>
                    </a:gra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      <a:noAutofit/>
                    </a:bodyPr>
                    <a:lstStyle/>
                    <a:p>
                      <a:pPr algn="ctr" defTabSz="1219200">
                        <a:defRPr/>
                      </a:pPr>
                      <a:endParaRPr lang="zh-CN" altLang="en-US" sz="2400" kern="0">
                        <a:solidFill>
                          <a:srgbClr val="FFFFFF"/>
                        </a:solidFill>
                        <a:latin typeface="Arial" panose="020B0604020202020204"/>
                        <a:ea typeface="微软雅黑" panose="020B0503020204020204" pitchFamily="34" charset="-122"/>
                      </a:endParaRPr>
                    </a:p>
                  </p:txBody>
                </p:sp>
              </p:grpSp>
              <p:grpSp>
                <p:nvGrpSpPr>
                  <p:cNvPr id="31" name="组合 30"/>
                  <p:cNvGrpSpPr/>
                  <p:nvPr/>
                </p:nvGrpSpPr>
                <p:grpSpPr>
                  <a:xfrm>
                    <a:off x="4362952" y="4579031"/>
                    <a:ext cx="373967" cy="97344"/>
                    <a:chOff x="4345371" y="2115042"/>
                    <a:chExt cx="433995" cy="112970"/>
                  </a:xfrm>
                </p:grpSpPr>
                <p:sp>
                  <p:nvSpPr>
                    <p:cNvPr id="32" name="椭圆 31"/>
                    <p:cNvSpPr/>
                    <p:nvPr/>
                  </p:nvSpPr>
                  <p:spPr>
                    <a:xfrm>
                      <a:off x="4683477" y="2115042"/>
                      <a:ext cx="95889" cy="107636"/>
                    </a:xfrm>
                    <a:prstGeom prst="ellipse">
                      <a:avLst/>
                    </a:prstGeom>
                    <a:gradFill flip="none" rotWithShape="1">
                      <a:gsLst>
                        <a:gs pos="51000">
                          <a:srgbClr val="0089D2">
                            <a:lumMod val="65000"/>
                            <a:lumOff val="35000"/>
                          </a:srgbClr>
                        </a:gs>
                        <a:gs pos="20000">
                          <a:srgbClr val="FFFFFF">
                            <a:lumMod val="50000"/>
                          </a:srgbClr>
                        </a:gs>
                        <a:gs pos="86000">
                          <a:srgbClr val="FFFFFF">
                            <a:lumMod val="6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  <a:ln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      <a:noAutofit/>
                    </a:bodyPr>
                    <a:lstStyle/>
                    <a:p>
                      <a:pPr algn="ctr" defTabSz="1219200">
                        <a:defRPr/>
                      </a:pPr>
                      <a:endParaRPr lang="zh-CN" altLang="en-US" sz="2400" kern="0">
                        <a:solidFill>
                          <a:srgbClr val="FFFFFF"/>
                        </a:solidFill>
                        <a:latin typeface="Arial" panose="020B0604020202020204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33" name="椭圆 32"/>
                    <p:cNvSpPr/>
                    <p:nvPr/>
                  </p:nvSpPr>
                  <p:spPr>
                    <a:xfrm>
                      <a:off x="4345371" y="2120376"/>
                      <a:ext cx="95889" cy="107636"/>
                    </a:xfrm>
                    <a:prstGeom prst="ellipse">
                      <a:avLst/>
                    </a:prstGeom>
                    <a:gradFill flip="none" rotWithShape="1">
                      <a:gsLst>
                        <a:gs pos="51000">
                          <a:srgbClr val="0089D2">
                            <a:lumMod val="65000"/>
                            <a:lumOff val="35000"/>
                          </a:srgbClr>
                        </a:gs>
                        <a:gs pos="20000">
                          <a:srgbClr val="FFFFFF">
                            <a:lumMod val="50000"/>
                          </a:srgbClr>
                        </a:gs>
                        <a:gs pos="86000">
                          <a:srgbClr val="FFFFFF">
                            <a:lumMod val="6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  <a:ln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      <a:noAutofit/>
                    </a:bodyPr>
                    <a:lstStyle/>
                    <a:p>
                      <a:pPr algn="ctr" defTabSz="1219200">
                        <a:defRPr/>
                      </a:pPr>
                      <a:endParaRPr lang="zh-CN" altLang="en-US" sz="2400" kern="0">
                        <a:solidFill>
                          <a:srgbClr val="FFFFFF"/>
                        </a:solidFill>
                        <a:latin typeface="Arial" panose="020B0604020202020204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34" name="矩形 33"/>
                    <p:cNvSpPr/>
                    <p:nvPr/>
                  </p:nvSpPr>
                  <p:spPr>
                    <a:xfrm>
                      <a:off x="4391601" y="2132856"/>
                      <a:ext cx="360040" cy="72008"/>
                    </a:xfrm>
                    <a:prstGeom prst="rect">
                      <a:avLst/>
                    </a:prstGeom>
                    <a:gradFill flip="none" rotWithShape="1">
                      <a:gsLst>
                        <a:gs pos="57000">
                          <a:srgbClr val="FFFFFF">
                            <a:lumMod val="85000"/>
                          </a:srgbClr>
                        </a:gs>
                        <a:gs pos="9000">
                          <a:srgbClr val="FFFFFF">
                            <a:lumMod val="50000"/>
                          </a:srgbClr>
                        </a:gs>
                        <a:gs pos="98000">
                          <a:srgbClr val="FFFFFF">
                            <a:lumMod val="65000"/>
                          </a:srgbClr>
                        </a:gs>
                      </a:gsLst>
                      <a:lin ang="5400000" scaled="1"/>
                      <a:tileRect/>
                    </a:gra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      <a:noAutofit/>
                    </a:bodyPr>
                    <a:lstStyle/>
                    <a:p>
                      <a:pPr algn="ctr" defTabSz="1219200">
                        <a:defRPr/>
                      </a:pPr>
                      <a:endParaRPr lang="zh-CN" altLang="en-US" sz="2400" kern="0">
                        <a:solidFill>
                          <a:srgbClr val="FFFFFF"/>
                        </a:solidFill>
                        <a:latin typeface="Arial" panose="020B0604020202020204"/>
                        <a:ea typeface="微软雅黑" panose="020B0503020204020204" pitchFamily="34" charset="-122"/>
                      </a:endParaRPr>
                    </a:p>
                  </p:txBody>
                </p:sp>
              </p:grpSp>
            </p:grpSp>
            <p:sp>
              <p:nvSpPr>
                <p:cNvPr id="28" name="文本框 76"/>
                <p:cNvSpPr txBox="1"/>
                <p:nvPr/>
              </p:nvSpPr>
              <p:spPr>
                <a:xfrm>
                  <a:off x="2398140" y="2049519"/>
                  <a:ext cx="1547620" cy="42227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defTabSz="1219200">
                    <a:defRPr/>
                  </a:pPr>
                  <a:r>
                    <a:rPr lang="zh-CN" altLang="en-US" sz="2800" b="1" kern="0" dirty="0">
                      <a:solidFill>
                        <a:srgbClr val="C0000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行业特点</a:t>
                  </a:r>
                </a:p>
              </p:txBody>
            </p:sp>
            <p:sp>
              <p:nvSpPr>
                <p:cNvPr id="29" name="文本框 78"/>
                <p:cNvSpPr txBox="1"/>
                <p:nvPr/>
              </p:nvSpPr>
              <p:spPr>
                <a:xfrm>
                  <a:off x="8129422" y="2029071"/>
                  <a:ext cx="1547620" cy="42227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zh-CN"/>
                  </a:defPPr>
                  <a:lvl1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 kumimoji="0" sz="2800" b="1" i="0" u="none" strike="noStrike" kern="0" cap="none" spc="0" normalizeH="0" baseline="0">
                      <a:ln>
                        <a:noFill/>
                      </a:ln>
                      <a:solidFill>
                        <a:srgbClr val="0089D2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</a:defRPr>
                  </a:lvl1pPr>
                </a:lstStyle>
                <a:p>
                  <a:r>
                    <a:rPr lang="zh-CN" altLang="en-US" dirty="0">
                      <a:solidFill>
                        <a:srgbClr val="C00000"/>
                      </a:solidFill>
                    </a:rPr>
                    <a:t>竞争因素</a:t>
                  </a:r>
                </a:p>
              </p:txBody>
            </p:sp>
          </p:grpSp>
          <p:grpSp>
            <p:nvGrpSpPr>
              <p:cNvPr id="8" name="组合 7"/>
              <p:cNvGrpSpPr/>
              <p:nvPr/>
            </p:nvGrpSpPr>
            <p:grpSpPr>
              <a:xfrm>
                <a:off x="938549" y="1825730"/>
                <a:ext cx="3506248" cy="2492358"/>
                <a:chOff x="925953" y="1843156"/>
                <a:chExt cx="3506248" cy="2492358"/>
              </a:xfrm>
            </p:grpSpPr>
            <p:sp>
              <p:nvSpPr>
                <p:cNvPr id="16" name="矩形 15"/>
                <p:cNvSpPr/>
                <p:nvPr/>
              </p:nvSpPr>
              <p:spPr>
                <a:xfrm>
                  <a:off x="927395" y="2105368"/>
                  <a:ext cx="3504806" cy="25391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381000" indent="-381000">
                    <a:buFont typeface="Arial" panose="020B0604020202020204" pitchFamily="34" charset="0"/>
                    <a:buChar char="•"/>
                  </a:pPr>
                  <a:r>
                    <a:rPr lang="zh-CN" altLang="en-US" sz="1600" dirty="0">
                      <a:solidFill>
                        <a:schemeClr val="accent4">
                          <a:lumMod val="50000"/>
                        </a:schemeClr>
                      </a:solidFill>
                      <a:latin typeface="微软雅黑 Light" panose="020B0502040204020203" charset="-122"/>
                      <a:ea typeface="微软雅黑 Light" panose="020B0502040204020203" charset="-122"/>
                    </a:rPr>
                    <a:t>市场容量巨大但趋于饱和，进入跑马圈地时代</a:t>
                  </a:r>
                </a:p>
              </p:txBody>
            </p:sp>
            <p:sp>
              <p:nvSpPr>
                <p:cNvPr id="17" name="矩形 16"/>
                <p:cNvSpPr/>
                <p:nvPr/>
              </p:nvSpPr>
              <p:spPr>
                <a:xfrm>
                  <a:off x="936298" y="2819422"/>
                  <a:ext cx="1658147" cy="25391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381000" indent="-381000">
                    <a:buFont typeface="Arial" panose="020B0604020202020204" pitchFamily="34" charset="0"/>
                    <a:buChar char="•"/>
                  </a:pPr>
                  <a:r>
                    <a:rPr lang="zh-CN" altLang="en-US" sz="1600" dirty="0">
                      <a:solidFill>
                        <a:schemeClr val="accent4">
                          <a:lumMod val="50000"/>
                        </a:schemeClr>
                      </a:solidFill>
                      <a:latin typeface="微软雅黑 Light" panose="020B0502040204020203" charset="-122"/>
                      <a:ea typeface="微软雅黑 Light" panose="020B0502040204020203" charset="-122"/>
                    </a:rPr>
                    <a:t>行业整合进程加快</a:t>
                  </a:r>
                </a:p>
              </p:txBody>
            </p:sp>
            <p:sp>
              <p:nvSpPr>
                <p:cNvPr id="18" name="矩形 17"/>
                <p:cNvSpPr/>
                <p:nvPr/>
              </p:nvSpPr>
              <p:spPr>
                <a:xfrm>
                  <a:off x="936298" y="3330888"/>
                  <a:ext cx="1350370" cy="25391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381000" indent="-381000">
                    <a:buFont typeface="Arial" panose="020B0604020202020204" pitchFamily="34" charset="0"/>
                    <a:buChar char="•"/>
                  </a:pPr>
                  <a:r>
                    <a:rPr lang="zh-CN" altLang="en-US" sz="1600" dirty="0">
                      <a:solidFill>
                        <a:schemeClr val="accent4">
                          <a:lumMod val="50000"/>
                        </a:schemeClr>
                      </a:solidFill>
                      <a:latin typeface="微软雅黑 Light" panose="020B0502040204020203" charset="-122"/>
                      <a:ea typeface="微软雅黑 Light" panose="020B0502040204020203" charset="-122"/>
                    </a:rPr>
                    <a:t>营销职能下移</a:t>
                  </a:r>
                </a:p>
              </p:txBody>
            </p:sp>
            <p:sp>
              <p:nvSpPr>
                <p:cNvPr id="19" name="矩形 18"/>
                <p:cNvSpPr/>
                <p:nvPr/>
              </p:nvSpPr>
              <p:spPr>
                <a:xfrm>
                  <a:off x="930919" y="3807658"/>
                  <a:ext cx="2119811" cy="25391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381000" indent="-381000">
                    <a:buFont typeface="Arial" panose="020B0604020202020204" pitchFamily="34" charset="0"/>
                    <a:buChar char="•"/>
                  </a:pPr>
                  <a:r>
                    <a:rPr lang="zh-CN" altLang="en-US" sz="1600" dirty="0">
                      <a:solidFill>
                        <a:schemeClr val="accent4">
                          <a:lumMod val="50000"/>
                        </a:schemeClr>
                      </a:solidFill>
                      <a:latin typeface="微软雅黑 Light" panose="020B0502040204020203" charset="-122"/>
                      <a:ea typeface="微软雅黑 Light" panose="020B0502040204020203" charset="-122"/>
                    </a:rPr>
                    <a:t>营销活动及费用全程管控</a:t>
                  </a:r>
                </a:p>
              </p:txBody>
            </p:sp>
            <p:sp>
              <p:nvSpPr>
                <p:cNvPr id="20" name="矩形 19"/>
                <p:cNvSpPr/>
                <p:nvPr/>
              </p:nvSpPr>
              <p:spPr>
                <a:xfrm>
                  <a:off x="927395" y="3066269"/>
                  <a:ext cx="2273699" cy="25391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381000" indent="-381000">
                    <a:buFont typeface="Arial" panose="020B0604020202020204" pitchFamily="34" charset="0"/>
                    <a:buChar char="•"/>
                  </a:pPr>
                  <a:r>
                    <a:rPr lang="zh-CN" altLang="en-US" sz="1600" dirty="0">
                      <a:solidFill>
                        <a:schemeClr val="accent4">
                          <a:lumMod val="50000"/>
                        </a:schemeClr>
                      </a:solidFill>
                      <a:latin typeface="微软雅黑 Light" panose="020B0502040204020203" charset="-122"/>
                      <a:ea typeface="微软雅黑 Light" panose="020B0502040204020203" charset="-122"/>
                    </a:rPr>
                    <a:t>销售渠道多元化，内卷加剧</a:t>
                  </a:r>
                </a:p>
              </p:txBody>
            </p:sp>
            <p:sp>
              <p:nvSpPr>
                <p:cNvPr id="21" name="矩形 20"/>
                <p:cNvSpPr/>
                <p:nvPr/>
              </p:nvSpPr>
              <p:spPr>
                <a:xfrm>
                  <a:off x="942081" y="4081599"/>
                  <a:ext cx="1658147" cy="25391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381000" indent="-381000">
                    <a:buFont typeface="Arial" panose="020B0604020202020204" pitchFamily="34" charset="0"/>
                    <a:buChar char="•"/>
                  </a:pPr>
                  <a:r>
                    <a:rPr lang="zh-CN" altLang="en-US" sz="1600" dirty="0">
                      <a:solidFill>
                        <a:schemeClr val="accent4">
                          <a:lumMod val="50000"/>
                        </a:schemeClr>
                      </a:solidFill>
                      <a:latin typeface="微软雅黑 Light" panose="020B0502040204020203" charset="-122"/>
                      <a:ea typeface="微软雅黑 Light" panose="020B0502040204020203" charset="-122"/>
                    </a:rPr>
                    <a:t>更加注重质量安全</a:t>
                  </a:r>
                </a:p>
              </p:txBody>
            </p:sp>
            <p:sp>
              <p:nvSpPr>
                <p:cNvPr id="22" name="矩形 21"/>
                <p:cNvSpPr/>
                <p:nvPr/>
              </p:nvSpPr>
              <p:spPr>
                <a:xfrm>
                  <a:off x="925953" y="3577735"/>
                  <a:ext cx="1658147" cy="25391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381000" indent="-381000">
                    <a:buFont typeface="Arial" panose="020B0604020202020204" pitchFamily="34" charset="0"/>
                    <a:buChar char="•"/>
                  </a:pPr>
                  <a:r>
                    <a:rPr lang="zh-CN" altLang="en-US" sz="1600" dirty="0">
                      <a:solidFill>
                        <a:schemeClr val="accent4">
                          <a:lumMod val="50000"/>
                        </a:schemeClr>
                      </a:solidFill>
                      <a:latin typeface="微软雅黑 Light" panose="020B0502040204020203" charset="-122"/>
                      <a:ea typeface="微软雅黑 Light" panose="020B0502040204020203" charset="-122"/>
                    </a:rPr>
                    <a:t>价值链向下游转移</a:t>
                  </a:r>
                </a:p>
              </p:txBody>
            </p:sp>
            <p:sp>
              <p:nvSpPr>
                <p:cNvPr id="23" name="矩形 22"/>
                <p:cNvSpPr/>
                <p:nvPr/>
              </p:nvSpPr>
              <p:spPr>
                <a:xfrm>
                  <a:off x="930994" y="1843156"/>
                  <a:ext cx="3313736" cy="25391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381000" indent="-381000">
                    <a:buFont typeface="Arial" panose="020B0604020202020204" pitchFamily="34" charset="0"/>
                    <a:buChar char="•"/>
                  </a:pPr>
                  <a:r>
                    <a:rPr lang="zh-CN" altLang="en-US" sz="1600" dirty="0">
                      <a:solidFill>
                        <a:schemeClr val="accent4">
                          <a:lumMod val="50000"/>
                        </a:schemeClr>
                      </a:solidFill>
                      <a:latin typeface="微软雅黑 Light" panose="020B0502040204020203" charset="-122"/>
                      <a:ea typeface="微软雅黑 Light" panose="020B0502040204020203" charset="-122"/>
                    </a:rPr>
                    <a:t>行业格局循环演进，龙头加速更迭</a:t>
                  </a:r>
                </a:p>
              </p:txBody>
            </p:sp>
          </p:grpSp>
          <p:sp>
            <p:nvSpPr>
              <p:cNvPr id="9" name="Text Box 5"/>
              <p:cNvSpPr txBox="1">
                <a:spLocks noChangeArrowheads="1"/>
              </p:cNvSpPr>
              <p:nvPr/>
            </p:nvSpPr>
            <p:spPr bwMode="auto">
              <a:xfrm>
                <a:off x="5386200" y="3013379"/>
                <a:ext cx="2640393" cy="5539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 lIns="0" tIns="0" rIns="0" bIns="0" anchor="ctr">
                <a:spAutoFit/>
              </a:bodyPr>
              <a:lstStyle>
                <a:lvl1pPr marL="224155" indent="-224155" algn="l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algn="l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algn="l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algn="l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algn="l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buFontTx/>
                  <a:buChar char="•"/>
                </a:pPr>
                <a:r>
                  <a:rPr kumimoji="1" lang="zh-CN" altLang="en-US" sz="1600" dirty="0">
                    <a:solidFill>
                      <a:schemeClr val="accent4">
                        <a:lumMod val="50000"/>
                      </a:schemeClr>
                    </a:solidFill>
                    <a:latin typeface="微软雅黑 Light" panose="020B0502040204020203" charset="-122"/>
                    <a:ea typeface="微软雅黑 Light" panose="020B0502040204020203" charset="-122"/>
                  </a:rPr>
                  <a:t>通过具有高覆盖率和多种渠道并存的分销网络来接近消费者，达到高铺货率</a:t>
                </a:r>
              </a:p>
            </p:txBody>
          </p:sp>
          <p:sp>
            <p:nvSpPr>
              <p:cNvPr id="10" name="Text Box 8"/>
              <p:cNvSpPr txBox="1">
                <a:spLocks noChangeArrowheads="1"/>
              </p:cNvSpPr>
              <p:nvPr/>
            </p:nvSpPr>
            <p:spPr bwMode="auto">
              <a:xfrm>
                <a:off x="5386200" y="2118720"/>
                <a:ext cx="2630584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 lIns="0" tIns="0" rIns="0" bIns="0" anchor="ctr">
                <a:spAutoFit/>
              </a:bodyPr>
              <a:lstStyle>
                <a:lvl1pPr marL="224155" indent="-224155" algn="l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algn="l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algn="l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algn="l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algn="l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buFontTx/>
                  <a:buChar char="•"/>
                </a:pPr>
                <a:r>
                  <a:rPr kumimoji="1" lang="zh-CN" altLang="en-US" sz="1600" dirty="0">
                    <a:solidFill>
                      <a:schemeClr val="accent4">
                        <a:lumMod val="50000"/>
                      </a:schemeClr>
                    </a:solidFill>
                    <a:latin typeface="微软雅黑 Light" panose="020B0502040204020203" charset="-122"/>
                    <a:ea typeface="微软雅黑 Light" panose="020B0502040204020203" charset="-122"/>
                  </a:rPr>
                  <a:t>合理的分销模式，有效的渠道控制和管理</a:t>
                </a:r>
              </a:p>
            </p:txBody>
          </p:sp>
          <p:sp>
            <p:nvSpPr>
              <p:cNvPr id="11" name="Text Box 11"/>
              <p:cNvSpPr txBox="1">
                <a:spLocks noChangeArrowheads="1"/>
              </p:cNvSpPr>
              <p:nvPr/>
            </p:nvSpPr>
            <p:spPr bwMode="auto">
              <a:xfrm>
                <a:off x="5398293" y="2644146"/>
                <a:ext cx="2664296" cy="1846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 lIns="0" tIns="0" rIns="0" bIns="0" anchor="ctr">
                <a:spAutoFit/>
              </a:bodyPr>
              <a:lstStyle>
                <a:lvl1pPr marL="224155" indent="-224155" algn="l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algn="l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algn="l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algn="l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algn="l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buFontTx/>
                  <a:buChar char="•"/>
                </a:pPr>
                <a:r>
                  <a:rPr kumimoji="1" lang="zh-CN" altLang="en-US" sz="1600" dirty="0">
                    <a:solidFill>
                      <a:schemeClr val="accent4">
                        <a:lumMod val="50000"/>
                      </a:schemeClr>
                    </a:solidFill>
                    <a:latin typeface="微软雅黑 Light" panose="020B0502040204020203" charset="-122"/>
                    <a:ea typeface="微软雅黑 Light" panose="020B0502040204020203" charset="-122"/>
                  </a:rPr>
                  <a:t>市场和销售快速响应及有效协同</a:t>
                </a:r>
              </a:p>
            </p:txBody>
          </p:sp>
          <p:sp>
            <p:nvSpPr>
              <p:cNvPr id="12" name="Text Box 14"/>
              <p:cNvSpPr txBox="1">
                <a:spLocks noChangeArrowheads="1"/>
              </p:cNvSpPr>
              <p:nvPr/>
            </p:nvSpPr>
            <p:spPr bwMode="auto">
              <a:xfrm>
                <a:off x="5398293" y="1758756"/>
                <a:ext cx="2695424" cy="1846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 lIns="0" tIns="0" rIns="0" bIns="0" anchor="ctr">
                <a:spAutoFit/>
              </a:bodyPr>
              <a:lstStyle>
                <a:lvl1pPr marL="224155" indent="-224155" algn="l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algn="l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algn="l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algn="l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algn="l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buFontTx/>
                  <a:buChar char="•"/>
                </a:pPr>
                <a:r>
                  <a:rPr kumimoji="1" lang="zh-CN" altLang="en-US" sz="1600" dirty="0">
                    <a:solidFill>
                      <a:schemeClr val="accent4">
                        <a:lumMod val="50000"/>
                      </a:schemeClr>
                    </a:solidFill>
                    <a:latin typeface="微软雅黑 Light" panose="020B0502040204020203" charset="-122"/>
                    <a:ea typeface="微软雅黑 Light" panose="020B0502040204020203" charset="-122"/>
                  </a:rPr>
                  <a:t>品牌知名度的提升和营销效率的提升</a:t>
                </a:r>
              </a:p>
            </p:txBody>
          </p:sp>
          <p:sp>
            <p:nvSpPr>
              <p:cNvPr id="13" name="Text Box 17"/>
              <p:cNvSpPr txBox="1">
                <a:spLocks noChangeArrowheads="1"/>
              </p:cNvSpPr>
              <p:nvPr/>
            </p:nvSpPr>
            <p:spPr bwMode="auto">
              <a:xfrm>
                <a:off x="5386199" y="3674638"/>
                <a:ext cx="2621870" cy="1846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 lIns="0" tIns="0" rIns="0" bIns="0" anchor="ctr">
                <a:spAutoFit/>
              </a:bodyPr>
              <a:lstStyle>
                <a:lvl1pPr marL="224155" indent="-224155" algn="l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algn="l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algn="l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algn="l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algn="l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buFontTx/>
                  <a:buChar char="•"/>
                </a:pPr>
                <a:r>
                  <a:rPr kumimoji="1" lang="zh-CN" altLang="en-US" sz="1600" dirty="0">
                    <a:solidFill>
                      <a:schemeClr val="accent4">
                        <a:lumMod val="50000"/>
                      </a:schemeClr>
                    </a:solidFill>
                    <a:latin typeface="微软雅黑 Light" panose="020B0502040204020203" charset="-122"/>
                    <a:ea typeface="微软雅黑 Light" panose="020B0502040204020203" charset="-122"/>
                  </a:rPr>
                  <a:t>正确的市场拓展策略</a:t>
                </a:r>
              </a:p>
            </p:txBody>
          </p:sp>
          <p:sp>
            <p:nvSpPr>
              <p:cNvPr id="14" name="文本框 78"/>
              <p:cNvSpPr txBox="1"/>
              <p:nvPr/>
            </p:nvSpPr>
            <p:spPr>
              <a:xfrm>
                <a:off x="4829576" y="4499720"/>
                <a:ext cx="3931089" cy="300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2800" b="1" i="0" u="none" strike="noStrike" kern="0" cap="none" spc="0" normalizeH="0" baseline="0">
                    <a:ln>
                      <a:noFill/>
                    </a:ln>
                    <a:solidFill>
                      <a:srgbClr val="0089D2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</a:lstStyle>
              <a:p>
                <a:r>
                  <a:rPr lang="zh-CN" altLang="en-US" sz="2000" dirty="0">
                    <a:solidFill>
                      <a:srgbClr val="C00000"/>
                    </a:solidFill>
                  </a:rPr>
                  <a:t>关键字：品牌 营销 渠道 消费者 </a:t>
                </a:r>
              </a:p>
            </p:txBody>
          </p:sp>
          <p:sp>
            <p:nvSpPr>
              <p:cNvPr id="15" name="Text Box 17"/>
              <p:cNvSpPr txBox="1">
                <a:spLocks noChangeArrowheads="1"/>
              </p:cNvSpPr>
              <p:nvPr/>
            </p:nvSpPr>
            <p:spPr bwMode="auto">
              <a:xfrm>
                <a:off x="5386200" y="3951814"/>
                <a:ext cx="2621870" cy="1846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 lIns="0" tIns="0" rIns="0" bIns="0" anchor="ctr">
                <a:spAutoFit/>
              </a:bodyPr>
              <a:lstStyle>
                <a:lvl1pPr marL="224155" indent="-224155" algn="l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algn="l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algn="l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algn="l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algn="l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buFontTx/>
                  <a:buChar char="•"/>
                </a:pPr>
                <a:r>
                  <a:rPr kumimoji="1" lang="zh-CN" altLang="en-US" sz="1600" dirty="0">
                    <a:solidFill>
                      <a:schemeClr val="accent4">
                        <a:lumMod val="50000"/>
                      </a:schemeClr>
                    </a:solidFill>
                    <a:latin typeface="微软雅黑 Light" panose="020B0502040204020203" charset="-122"/>
                    <a:ea typeface="微软雅黑 Light" panose="020B0502040204020203" charset="-122"/>
                  </a:rPr>
                  <a:t>终端陈列及动销</a:t>
                </a:r>
              </a:p>
            </p:txBody>
          </p:sp>
        </p:grpSp>
        <p:sp>
          <p:nvSpPr>
            <p:cNvPr id="6" name="矩形 5"/>
            <p:cNvSpPr/>
            <p:nvPr/>
          </p:nvSpPr>
          <p:spPr>
            <a:xfrm>
              <a:off x="1001244" y="2256236"/>
              <a:ext cx="2790859" cy="4385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81000" indent="-381000">
                <a:buFont typeface="Arial" panose="020B0604020202020204" pitchFamily="34" charset="0"/>
                <a:buChar char="•"/>
              </a:pPr>
              <a:r>
                <a:rPr lang="zh-CN" altLang="en-US" sz="1600" dirty="0">
                  <a:solidFill>
                    <a:schemeClr val="accent4">
                      <a:lumMod val="50000"/>
                    </a:schemeClr>
                  </a:solidFill>
                  <a:latin typeface="微软雅黑 Light" panose="020B0502040204020203" charset="-122"/>
                  <a:ea typeface="微软雅黑 Light" panose="020B0502040204020203" charset="-122"/>
                </a:rPr>
                <a:t>消费群体庞大，消耗周期短，购买频率高，忠诚度较低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快消行业经销商</a:t>
            </a:r>
            <a:r>
              <a:rPr lang="en-US" altLang="zh-CN" dirty="0"/>
              <a:t>-</a:t>
            </a:r>
            <a:r>
              <a:rPr lang="zh-CN" altLang="en-US" dirty="0"/>
              <a:t>终端竞争升级</a:t>
            </a:r>
          </a:p>
        </p:txBody>
      </p:sp>
      <p:sp>
        <p:nvSpPr>
          <p:cNvPr id="4" name="íşļïde"/>
          <p:cNvSpPr/>
          <p:nvPr/>
        </p:nvSpPr>
        <p:spPr>
          <a:xfrm>
            <a:off x="5346089" y="2554068"/>
            <a:ext cx="2048255" cy="3509452"/>
          </a:xfrm>
          <a:prstGeom prst="roundRect">
            <a:avLst>
              <a:gd name="adj" fmla="val 4137"/>
            </a:avLst>
          </a:prstGeom>
          <a:solidFill>
            <a:schemeClr val="bg1">
              <a:alpha val="39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rtlCol="0" anchor="ctr">
            <a:normAutofit/>
          </a:bodyPr>
          <a:lstStyle/>
          <a:p>
            <a:pPr algn="ctr" defTabSz="913765">
              <a:defRPr/>
            </a:pPr>
            <a:endParaRPr lang="zh-CN" altLang="en-US" dirty="0">
              <a:solidFill>
                <a:prstClr val="white"/>
              </a:solidFill>
              <a:ea typeface="微软雅黑" panose="020B0503020204020204" pitchFamily="34" charset="-122"/>
              <a:cs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6089" y="1458801"/>
            <a:ext cx="2047876" cy="2044929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346089" y="1455516"/>
            <a:ext cx="2040888" cy="2044929"/>
          </a:xfrm>
          <a:prstGeom prst="rect">
            <a:avLst/>
          </a:prstGeom>
          <a:solidFill>
            <a:schemeClr val="tx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7" name="íşļïde"/>
          <p:cNvSpPr/>
          <p:nvPr/>
        </p:nvSpPr>
        <p:spPr>
          <a:xfrm>
            <a:off x="3210998" y="2554068"/>
            <a:ext cx="2048255" cy="3509452"/>
          </a:xfrm>
          <a:prstGeom prst="roundRect">
            <a:avLst>
              <a:gd name="adj" fmla="val 4137"/>
            </a:avLst>
          </a:prstGeom>
          <a:solidFill>
            <a:schemeClr val="bg1">
              <a:alpha val="39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rtlCol="0" anchor="ctr">
            <a:normAutofit/>
          </a:bodyPr>
          <a:lstStyle/>
          <a:p>
            <a:pPr algn="ctr" defTabSz="913765">
              <a:defRPr/>
            </a:pPr>
            <a:endParaRPr lang="zh-CN" altLang="en-US" dirty="0">
              <a:solidFill>
                <a:prstClr val="white"/>
              </a:solidFill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8" name="íşļïde"/>
          <p:cNvSpPr/>
          <p:nvPr/>
        </p:nvSpPr>
        <p:spPr>
          <a:xfrm>
            <a:off x="1100108" y="2554068"/>
            <a:ext cx="2048255" cy="3509452"/>
          </a:xfrm>
          <a:prstGeom prst="roundRect">
            <a:avLst>
              <a:gd name="adj" fmla="val 4137"/>
            </a:avLst>
          </a:prstGeom>
          <a:solidFill>
            <a:schemeClr val="bg1">
              <a:alpha val="39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rtlCol="0" anchor="ctr">
            <a:normAutofit/>
          </a:bodyPr>
          <a:lstStyle/>
          <a:p>
            <a:pPr algn="ctr" defTabSz="913765">
              <a:defRPr/>
            </a:pPr>
            <a:endParaRPr lang="zh-CN" altLang="en-US" dirty="0">
              <a:solidFill>
                <a:prstClr val="white"/>
              </a:solidFill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9" name="Rectangle 56"/>
          <p:cNvSpPr/>
          <p:nvPr/>
        </p:nvSpPr>
        <p:spPr>
          <a:xfrm>
            <a:off x="1370327" y="3608980"/>
            <a:ext cx="16103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EE0000"/>
                </a:solidFill>
                <a:ea typeface="微软雅黑" panose="020B0503020204020204" pitchFamily="34" charset="-122"/>
              </a:rPr>
              <a:t>终端市场</a:t>
            </a:r>
            <a:endParaRPr lang="en-US" altLang="zh-CN" sz="2400" b="1" dirty="0">
              <a:solidFill>
                <a:srgbClr val="EE0000"/>
              </a:solidFill>
              <a:ea typeface="微软雅黑" panose="020B0503020204020204" pitchFamily="34" charset="-122"/>
            </a:endParaRPr>
          </a:p>
          <a:p>
            <a:pPr algn="ctr"/>
            <a:r>
              <a:rPr lang="zh-CN" altLang="en-US" sz="2400" b="1" dirty="0">
                <a:solidFill>
                  <a:srgbClr val="EE0000"/>
                </a:solidFill>
                <a:ea typeface="微软雅黑" panose="020B0503020204020204" pitchFamily="34" charset="-122"/>
              </a:rPr>
              <a:t>竞争加剧</a:t>
            </a:r>
            <a:endParaRPr lang="en-US" altLang="zh-CN" sz="2400" b="1" dirty="0">
              <a:solidFill>
                <a:srgbClr val="EE0000"/>
              </a:solidFill>
              <a:ea typeface="微软雅黑" panose="020B0503020204020204" pitchFamily="34" charset="-122"/>
            </a:endParaRPr>
          </a:p>
        </p:txBody>
      </p:sp>
      <p:sp>
        <p:nvSpPr>
          <p:cNvPr id="10" name="Rectangle 57"/>
          <p:cNvSpPr/>
          <p:nvPr/>
        </p:nvSpPr>
        <p:spPr>
          <a:xfrm>
            <a:off x="3198721" y="3655146"/>
            <a:ext cx="204787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200" b="1" dirty="0">
                <a:solidFill>
                  <a:srgbClr val="EE0000"/>
                </a:solidFill>
                <a:ea typeface="微软雅黑" panose="020B0503020204020204" pitchFamily="34" charset="-122"/>
              </a:rPr>
              <a:t>消费主力、员工、客户</a:t>
            </a:r>
            <a:r>
              <a:rPr lang="zh-CN" altLang="en-US" sz="3200" b="1" dirty="0">
                <a:solidFill>
                  <a:srgbClr val="EE0000"/>
                </a:solidFill>
                <a:ea typeface="微软雅黑" panose="020B0503020204020204" pitchFamily="34" charset="-122"/>
              </a:rPr>
              <a:t>结构改变</a:t>
            </a:r>
            <a:endParaRPr lang="en-US" sz="3200" b="1" dirty="0">
              <a:solidFill>
                <a:srgbClr val="EE0000"/>
              </a:solidFill>
              <a:ea typeface="微软雅黑" panose="020B0503020204020204" pitchFamily="34" charset="-122"/>
            </a:endParaRPr>
          </a:p>
        </p:txBody>
      </p:sp>
      <p:sp>
        <p:nvSpPr>
          <p:cNvPr id="11" name="Rectangle 58"/>
          <p:cNvSpPr/>
          <p:nvPr/>
        </p:nvSpPr>
        <p:spPr>
          <a:xfrm>
            <a:off x="5510020" y="3608980"/>
            <a:ext cx="17277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EE0000"/>
                </a:solidFill>
                <a:ea typeface="微软雅黑" panose="020B0503020204020204" pitchFamily="34" charset="-122"/>
              </a:rPr>
              <a:t>终端渠道</a:t>
            </a:r>
            <a:endParaRPr lang="en-US" altLang="zh-CN" sz="2400" b="1" dirty="0">
              <a:solidFill>
                <a:srgbClr val="EE0000"/>
              </a:solidFill>
              <a:ea typeface="微软雅黑" panose="020B0503020204020204" pitchFamily="34" charset="-122"/>
            </a:endParaRPr>
          </a:p>
          <a:p>
            <a:pPr algn="ctr"/>
            <a:r>
              <a:rPr lang="zh-CN" altLang="en-US" sz="2400" b="1" dirty="0">
                <a:solidFill>
                  <a:srgbClr val="EE0000"/>
                </a:solidFill>
                <a:ea typeface="微软雅黑" panose="020B0503020204020204" pitchFamily="34" charset="-122"/>
              </a:rPr>
              <a:t>管理粗放</a:t>
            </a:r>
            <a:endParaRPr lang="en-US" altLang="zh-CN" sz="2400" b="1" dirty="0">
              <a:solidFill>
                <a:srgbClr val="EE0000"/>
              </a:solidFill>
              <a:ea typeface="微软雅黑" panose="020B0503020204020204" pitchFamily="34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108" y="1458801"/>
            <a:ext cx="2048256" cy="2048256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0998" y="1458801"/>
            <a:ext cx="2050992" cy="2048257"/>
          </a:xfrm>
          <a:prstGeom prst="rect">
            <a:avLst/>
          </a:prstGeom>
        </p:spPr>
      </p:pic>
      <p:sp>
        <p:nvSpPr>
          <p:cNvPr id="14" name="Rectangle 1"/>
          <p:cNvSpPr/>
          <p:nvPr/>
        </p:nvSpPr>
        <p:spPr>
          <a:xfrm>
            <a:off x="9607924" y="1426848"/>
            <a:ext cx="2510411" cy="4636672"/>
          </a:xfrm>
          <a:prstGeom prst="rect">
            <a:avLst/>
          </a:prstGeom>
          <a:solidFill>
            <a:schemeClr val="tx1">
              <a:lumMod val="75000"/>
              <a:lumOff val="25000"/>
              <a:alpha val="8392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15" name="直角三角形 14"/>
          <p:cNvSpPr/>
          <p:nvPr/>
        </p:nvSpPr>
        <p:spPr>
          <a:xfrm rot="10800000">
            <a:off x="6956495" y="3307698"/>
            <a:ext cx="430482" cy="170243"/>
          </a:xfrm>
          <a:prstGeom prst="rtTriangle">
            <a:avLst/>
          </a:prstGeom>
          <a:solidFill>
            <a:srgbClr val="EE0000">
              <a:alpha val="8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58801"/>
            <a:ext cx="1016009" cy="2048256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5458286" y="4710326"/>
            <a:ext cx="1939994" cy="1126333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>
              <a:lnSpc>
                <a:spcPct val="11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</a:rPr>
              <a:t>企业管理者对业务员是否按标准执行拜访、拜访质量如何都难以掌握和评估，拜访效率低下，客情关系维护不佳，极易流失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291586" y="4710326"/>
            <a:ext cx="1922109" cy="886468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>
              <a:lnSpc>
                <a:spcPct val="1100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</a:rPr>
              <a:t>90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</a:rPr>
              <a:t>后、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</a:rPr>
              <a:t>00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</a:rPr>
              <a:t>后成为消费市场主力，同时，他们已经是企业员工主力，也不乏走向创业之路，成为店老板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145214" y="4710326"/>
            <a:ext cx="1980000" cy="1126334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>
              <a:lnSpc>
                <a:spcPct val="110000"/>
              </a:lnSpc>
              <a:spcAft>
                <a:spcPts val="800"/>
              </a:spcAft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</a:rPr>
              <a:t>新品牌、新品类、新模式、新业态不断涌现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ea typeface="微软雅黑" panose="020B0503020204020204" pitchFamily="34" charset="-122"/>
            </a:endParaRPr>
          </a:p>
          <a:p>
            <a:pPr>
              <a:lnSpc>
                <a:spcPct val="110000"/>
              </a:lnSpc>
              <a:spcAft>
                <a:spcPts val="800"/>
              </a:spcAft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</a:rPr>
              <a:t>多元化、差异化、个性化的消费需求不断发生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ea typeface="微软雅黑" panose="020B0503020204020204" pitchFamily="34" charset="-122"/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1183624" y="4573723"/>
            <a:ext cx="188122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3294514" y="4573723"/>
            <a:ext cx="188122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5429605" y="4573723"/>
            <a:ext cx="188122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矩形 22"/>
          <p:cNvSpPr/>
          <p:nvPr/>
        </p:nvSpPr>
        <p:spPr>
          <a:xfrm>
            <a:off x="1099525" y="1455516"/>
            <a:ext cx="2048840" cy="2044929"/>
          </a:xfrm>
          <a:prstGeom prst="rect">
            <a:avLst/>
          </a:prstGeom>
          <a:solidFill>
            <a:schemeClr val="tx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3210999" y="1455516"/>
            <a:ext cx="2050992" cy="2044929"/>
          </a:xfrm>
          <a:prstGeom prst="rect">
            <a:avLst/>
          </a:prstGeom>
          <a:solidFill>
            <a:schemeClr val="tx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9473" y="1455516"/>
            <a:ext cx="1006536" cy="2044929"/>
          </a:xfrm>
          <a:prstGeom prst="rect">
            <a:avLst/>
          </a:prstGeom>
          <a:solidFill>
            <a:schemeClr val="tx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26" name="Rectangle 1"/>
          <p:cNvSpPr/>
          <p:nvPr/>
        </p:nvSpPr>
        <p:spPr>
          <a:xfrm>
            <a:off x="7423024" y="1426848"/>
            <a:ext cx="4695311" cy="4636672"/>
          </a:xfrm>
          <a:prstGeom prst="rect">
            <a:avLst/>
          </a:prstGeom>
          <a:solidFill>
            <a:schemeClr val="bg1">
              <a:lumMod val="95000"/>
              <a:alpha val="8392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4000" b="1" dirty="0">
                <a:solidFill>
                  <a:schemeClr val="tx2"/>
                </a:solidFill>
                <a:ea typeface="微软雅黑" panose="020B0503020204020204" pitchFamily="34" charset="-122"/>
              </a:rPr>
              <a:t>经销商正式进入跑马圈地时代</a:t>
            </a:r>
          </a:p>
          <a:p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</a:rPr>
              <a:t>对于消费品而言，由于人口红利的逐渐消失、商品的普及率、渠道的渗透率空间较少等原因的，经销商依靠市场自然增量的生意已经结束，取而代之的是存量生意！</a:t>
            </a:r>
            <a:endParaRPr lang="en-US" altLang="zh-CN" sz="1400" dirty="0">
              <a:solidFill>
                <a:schemeClr val="bg1">
                  <a:lumMod val="50000"/>
                </a:schemeClr>
              </a:solidFill>
              <a:latin typeface="微软雅黑 Light" panose="020B0502040204020203" charset="-122"/>
              <a:ea typeface="微软雅黑 Light" panose="020B0502040204020203" charset="-122"/>
            </a:endParaRPr>
          </a:p>
          <a:p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</a:rPr>
              <a:t>本地商贸流通领域的竞争，不再是厂商之间的竞争，不再是品牌之间的竞争，而是经销商与经销商之间的竞争</a:t>
            </a:r>
            <a:endParaRPr lang="id-ID" altLang="zh-CN" sz="1400" dirty="0">
              <a:solidFill>
                <a:schemeClr val="bg1">
                  <a:lumMod val="50000"/>
                </a:schemeClr>
              </a:solidFill>
              <a:latin typeface="微软雅黑 Light" panose="020B0502040204020203" charset="-122"/>
              <a:ea typeface="微软雅黑 Light" panose="020B0502040204020203" charset="-122"/>
            </a:endParaRPr>
          </a:p>
          <a:p>
            <a:endParaRPr lang="zh-CN" altLang="en-US" sz="1400" b="1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altLang="zh-CN" sz="1600" b="1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7731430" y="5273492"/>
            <a:ext cx="375298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chemeClr val="tx2"/>
                </a:solidFill>
                <a:latin typeface="+mj-ea"/>
                <a:ea typeface="+mj-ea"/>
              </a:rPr>
              <a:t>做多覆盖，做强动销，做大生意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经销商的未来和破局点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026553" y="1710269"/>
            <a:ext cx="6460375" cy="4149618"/>
          </a:xfrm>
          <a:prstGeom prst="roundRect">
            <a:avLst>
              <a:gd name="adj" fmla="val 3665"/>
            </a:avLst>
          </a:prstGeom>
          <a:solidFill>
            <a:schemeClr val="bg1">
              <a:lumMod val="95000"/>
            </a:schemeClr>
          </a:solidFill>
          <a:ln w="9525" cap="flat" cmpd="sng" algn="ctr">
            <a:solidFill>
              <a:srgbClr val="D9D9D9"/>
            </a:solidFill>
            <a:prstDash val="dash"/>
            <a:miter lim="800000"/>
          </a:ln>
          <a:effectLst/>
        </p:spPr>
        <p:txBody>
          <a:bodyPr tIns="0" rtlCol="0" anchor="ctr"/>
          <a:lstStyle>
            <a:defPPr>
              <a:defRPr lang="en-US"/>
            </a:defPPr>
            <a:lvl1pPr algn="ctr" defTabSz="913765" hangingPunct="0">
              <a:defRPr sz="1600" b="1" ker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1pPr>
            <a:lvl2pPr defTabSz="457200">
              <a:defRPr>
                <a:solidFill>
                  <a:schemeClr val="tx1"/>
                </a:solidFill>
              </a:defRPr>
            </a:lvl2pPr>
            <a:lvl3pPr defTabSz="457200">
              <a:defRPr>
                <a:solidFill>
                  <a:schemeClr val="tx1"/>
                </a:solidFill>
              </a:defRPr>
            </a:lvl3pPr>
            <a:lvl4pPr defTabSz="457200">
              <a:defRPr>
                <a:solidFill>
                  <a:schemeClr val="tx1"/>
                </a:solidFill>
              </a:defRPr>
            </a:lvl4pPr>
            <a:lvl5pPr defTabSz="457200">
              <a:defRPr>
                <a:solidFill>
                  <a:schemeClr val="tx1"/>
                </a:solidFill>
              </a:defRPr>
            </a:lvl5pPr>
            <a:lvl6pPr defTabSz="457200">
              <a:defRPr>
                <a:solidFill>
                  <a:schemeClr val="tx1"/>
                </a:solidFill>
              </a:defRPr>
            </a:lvl6pPr>
            <a:lvl7pPr defTabSz="457200">
              <a:defRPr>
                <a:solidFill>
                  <a:schemeClr val="tx1"/>
                </a:solidFill>
              </a:defRPr>
            </a:lvl7pPr>
            <a:lvl8pPr defTabSz="457200">
              <a:defRPr>
                <a:solidFill>
                  <a:schemeClr val="tx1"/>
                </a:solidFill>
              </a:defRPr>
            </a:lvl8pPr>
            <a:lvl9pPr defTabSz="457200">
              <a:defRPr>
                <a:solidFill>
                  <a:schemeClr val="tx1"/>
                </a:solidFill>
              </a:defRPr>
            </a:lvl9pPr>
          </a:lstStyle>
          <a:p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634177" y="1710269"/>
            <a:ext cx="3440112" cy="4149618"/>
          </a:xfrm>
          <a:prstGeom prst="roundRect">
            <a:avLst>
              <a:gd name="adj" fmla="val 3665"/>
            </a:avLst>
          </a:prstGeom>
          <a:solidFill>
            <a:schemeClr val="bg1">
              <a:lumMod val="95000"/>
            </a:schemeClr>
          </a:solidFill>
          <a:ln w="9525" cap="flat" cmpd="sng" algn="ctr">
            <a:solidFill>
              <a:srgbClr val="D9D9D9"/>
            </a:solidFill>
            <a:prstDash val="dash"/>
            <a:miter lim="800000"/>
          </a:ln>
          <a:effectLst/>
        </p:spPr>
        <p:txBody>
          <a:bodyPr tIns="0" rtlCol="0" anchor="ctr"/>
          <a:lstStyle>
            <a:defPPr>
              <a:defRPr lang="en-US"/>
            </a:defPPr>
            <a:lvl1pPr algn="ctr" defTabSz="913765" hangingPunct="0">
              <a:defRPr sz="1600" b="1" ker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1pPr>
            <a:lvl2pPr defTabSz="457200">
              <a:defRPr>
                <a:solidFill>
                  <a:schemeClr val="tx1"/>
                </a:solidFill>
              </a:defRPr>
            </a:lvl2pPr>
            <a:lvl3pPr defTabSz="457200">
              <a:defRPr>
                <a:solidFill>
                  <a:schemeClr val="tx1"/>
                </a:solidFill>
              </a:defRPr>
            </a:lvl3pPr>
            <a:lvl4pPr defTabSz="457200">
              <a:defRPr>
                <a:solidFill>
                  <a:schemeClr val="tx1"/>
                </a:solidFill>
              </a:defRPr>
            </a:lvl4pPr>
            <a:lvl5pPr defTabSz="457200">
              <a:defRPr>
                <a:solidFill>
                  <a:schemeClr val="tx1"/>
                </a:solidFill>
              </a:defRPr>
            </a:lvl5pPr>
            <a:lvl6pPr defTabSz="457200">
              <a:defRPr>
                <a:solidFill>
                  <a:schemeClr val="tx1"/>
                </a:solidFill>
              </a:defRPr>
            </a:lvl6pPr>
            <a:lvl7pPr defTabSz="457200">
              <a:defRPr>
                <a:solidFill>
                  <a:schemeClr val="tx1"/>
                </a:solidFill>
              </a:defRPr>
            </a:lvl7pPr>
            <a:lvl8pPr defTabSz="457200">
              <a:defRPr>
                <a:solidFill>
                  <a:schemeClr val="tx1"/>
                </a:solidFill>
              </a:defRPr>
            </a:lvl8pPr>
            <a:lvl9pPr defTabSz="457200">
              <a:defRPr>
                <a:solidFill>
                  <a:schemeClr val="tx1"/>
                </a:solidFill>
              </a:defRPr>
            </a:lvl9pPr>
          </a:lstStyle>
          <a:p>
            <a:endParaRPr lang="zh-CN" altLang="en-US" dirty="0"/>
          </a:p>
        </p:txBody>
      </p:sp>
      <p:sp>
        <p:nvSpPr>
          <p:cNvPr id="6" name="圆角矩形 35"/>
          <p:cNvSpPr/>
          <p:nvPr/>
        </p:nvSpPr>
        <p:spPr>
          <a:xfrm>
            <a:off x="1104900" y="3200686"/>
            <a:ext cx="2461260" cy="486839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1428" tIns="25717" rIns="51428" bIns="25717" rtlCol="0" anchor="ctr"/>
          <a:lstStyle/>
          <a:p>
            <a:pPr algn="ctr" defTabSz="342900"/>
            <a:endParaRPr lang="zh-CN" altLang="en-US" sz="105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7" name="圆角矩形 35"/>
          <p:cNvSpPr/>
          <p:nvPr/>
        </p:nvSpPr>
        <p:spPr>
          <a:xfrm>
            <a:off x="1104900" y="4033211"/>
            <a:ext cx="2461260" cy="486839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1428" tIns="25717" rIns="51428" bIns="25717" rtlCol="0" anchor="ctr"/>
          <a:lstStyle/>
          <a:p>
            <a:pPr algn="ctr" defTabSz="342900"/>
            <a:endParaRPr lang="zh-CN" altLang="en-US" sz="105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8" name="圆角矩形 35"/>
          <p:cNvSpPr/>
          <p:nvPr/>
        </p:nvSpPr>
        <p:spPr>
          <a:xfrm>
            <a:off x="1104900" y="4865735"/>
            <a:ext cx="2461260" cy="486839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1428" tIns="25717" rIns="51428" bIns="25717" rtlCol="0" anchor="ctr"/>
          <a:lstStyle/>
          <a:p>
            <a:pPr algn="ctr" defTabSz="342900"/>
            <a:endParaRPr lang="zh-CN" altLang="en-US" sz="105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1541945" y="3077543"/>
            <a:ext cx="662638" cy="662638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1541945" y="3933637"/>
            <a:ext cx="662638" cy="662638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1541945" y="4778751"/>
            <a:ext cx="662638" cy="662638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12" name="圆角矩形 35"/>
          <p:cNvSpPr/>
          <p:nvPr/>
        </p:nvSpPr>
        <p:spPr>
          <a:xfrm>
            <a:off x="1104900" y="2368161"/>
            <a:ext cx="2461260" cy="486839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1428" tIns="25717" rIns="51428" bIns="25717" rtlCol="0" anchor="ctr"/>
          <a:lstStyle/>
          <a:p>
            <a:pPr algn="ctr" defTabSz="342900"/>
            <a:endParaRPr lang="zh-CN" altLang="en-US" sz="105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1541945" y="2248202"/>
            <a:ext cx="662638" cy="662638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14" name="矩形: 圆角 13"/>
          <p:cNvSpPr/>
          <p:nvPr/>
        </p:nvSpPr>
        <p:spPr>
          <a:xfrm>
            <a:off x="1166134" y="1475229"/>
            <a:ext cx="2376198" cy="470079"/>
          </a:xfrm>
          <a:prstGeom prst="roundRect">
            <a:avLst>
              <a:gd name="adj" fmla="val 50000"/>
            </a:avLst>
          </a:prstGeom>
          <a:pattFill prst="dkUpDiag">
            <a:fgClr>
              <a:schemeClr val="tx1">
                <a:lumMod val="50000"/>
                <a:lumOff val="50000"/>
              </a:schemeClr>
            </a:fgClr>
            <a:bgClr>
              <a:schemeClr val="tx1">
                <a:lumMod val="65000"/>
                <a:lumOff val="3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zh-CN" altLang="en-US" b="1" dirty="0">
                <a:ea typeface="微软雅黑" panose="020B0503020204020204" pitchFamily="34" charset="-122"/>
              </a:rPr>
              <a:t>传统经销商</a:t>
            </a:r>
          </a:p>
        </p:txBody>
      </p:sp>
      <p:pic>
        <p:nvPicPr>
          <p:cNvPr id="15" name="图形 14" descr="硬币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74447" y="2371057"/>
            <a:ext cx="397635" cy="397635"/>
          </a:xfrm>
          <a:prstGeom prst="rect">
            <a:avLst/>
          </a:prstGeom>
        </p:spPr>
      </p:pic>
      <p:pic>
        <p:nvPicPr>
          <p:cNvPr id="16" name="图形 15" descr="仓房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50169" y="3147381"/>
            <a:ext cx="446191" cy="446191"/>
          </a:xfrm>
          <a:prstGeom prst="rect">
            <a:avLst/>
          </a:prstGeom>
        </p:spPr>
      </p:pic>
      <p:pic>
        <p:nvPicPr>
          <p:cNvPr id="17" name="图形 16" descr="营销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670829" y="4865735"/>
            <a:ext cx="455072" cy="455072"/>
          </a:xfrm>
          <a:prstGeom prst="rect">
            <a:avLst/>
          </a:prstGeom>
        </p:spPr>
      </p:pic>
      <p:pic>
        <p:nvPicPr>
          <p:cNvPr id="18" name="图形 17" descr="连接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650169" y="4054527"/>
            <a:ext cx="452140" cy="45214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2303819" y="2440745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</a:rPr>
              <a:t>垫资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2303819" y="3271212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</a:rPr>
              <a:t>仓储物流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2303819" y="4101679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</a:rPr>
              <a:t>市场分销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2303819" y="4932146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</a:rPr>
              <a:t>市场服务</a:t>
            </a:r>
          </a:p>
        </p:txBody>
      </p:sp>
      <p:sp>
        <p:nvSpPr>
          <p:cNvPr id="23" name="Oval 26"/>
          <p:cNvSpPr/>
          <p:nvPr/>
        </p:nvSpPr>
        <p:spPr bwMode="auto">
          <a:xfrm>
            <a:off x="5364001" y="2760424"/>
            <a:ext cx="720725" cy="720725"/>
          </a:xfrm>
          <a:prstGeom prst="ellipse">
            <a:avLst/>
          </a:prstGeom>
          <a:solidFill>
            <a:srgbClr val="EE0000"/>
          </a:solidFill>
          <a:ln w="2540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/>
          <a:lstStyle/>
          <a:p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24" name="Oval 4"/>
          <p:cNvSpPr/>
          <p:nvPr/>
        </p:nvSpPr>
        <p:spPr bwMode="auto">
          <a:xfrm>
            <a:off x="5435438" y="2831861"/>
            <a:ext cx="577850" cy="57785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lIns="143061" tIns="55880" rIns="143061" bIns="55880" anchor="ctr"/>
          <a:lstStyle/>
          <a:p>
            <a:pPr algn="ctr" eaLnBrk="1" hangingPunct="1">
              <a:defRPr/>
            </a:pPr>
            <a:endParaRPr lang="id-ID" altLang="zh-CN" sz="2800" dirty="0">
              <a:solidFill>
                <a:srgbClr val="F2F2F2"/>
              </a:solidFill>
              <a:ea typeface="微软雅黑" panose="020B0503020204020204" pitchFamily="34" charset="-122"/>
            </a:endParaRPr>
          </a:p>
        </p:txBody>
      </p:sp>
      <p:sp>
        <p:nvSpPr>
          <p:cNvPr id="25" name="TextBox 41"/>
          <p:cNvSpPr txBox="1">
            <a:spLocks noChangeArrowheads="1"/>
          </p:cNvSpPr>
          <p:nvPr/>
        </p:nvSpPr>
        <p:spPr bwMode="auto">
          <a:xfrm>
            <a:off x="6210748" y="2557233"/>
            <a:ext cx="4508052" cy="1171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zh-CN" altLang="en-US" sz="2400" b="1" dirty="0">
                <a:solidFill>
                  <a:srgbClr val="EE0000"/>
                </a:solidFill>
                <a:ea typeface="微软雅黑" panose="020B0503020204020204" pitchFamily="34" charset="-122"/>
                <a:cs typeface="Roboto" panose="02000000000000000000" pitchFamily="2" charset="0"/>
              </a:rPr>
              <a:t>线上转型</a:t>
            </a:r>
            <a:endParaRPr lang="en-US" altLang="zh-CN" sz="2400" b="1" dirty="0">
              <a:solidFill>
                <a:srgbClr val="EE0000"/>
              </a:solidFill>
              <a:ea typeface="微软雅黑" panose="020B0503020204020204" pitchFamily="34" charset="-122"/>
              <a:cs typeface="Roboto" panose="02000000000000000000" pitchFamily="2" charset="0"/>
            </a:endParaRPr>
          </a:p>
          <a:p>
            <a:pPr>
              <a:spcAft>
                <a:spcPts val="600"/>
              </a:spcAft>
            </a:pPr>
            <a:r>
              <a:rPr lang="zh-CN" altLang="en-US" sz="1200" b="1" dirty="0">
                <a:solidFill>
                  <a:srgbClr val="EE0000"/>
                </a:solidFill>
                <a:ea typeface="微软雅黑" panose="020B0503020204020204" pitchFamily="34" charset="-122"/>
              </a:rPr>
              <a:t>积极拥抱新模式、新业态</a:t>
            </a:r>
            <a:endParaRPr lang="en-US" altLang="zh-CN" sz="1200" b="1" dirty="0">
              <a:solidFill>
                <a:srgbClr val="EE0000"/>
              </a:solidFill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ea typeface="微软雅黑" panose="020B0503020204020204" pitchFamily="34" charset="-122"/>
              </a:rPr>
              <a:t>尝试向流通链上下游方向转型探索、和</a:t>
            </a:r>
            <a:r>
              <a: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ea typeface="微软雅黑" panose="020B0503020204020204" pitchFamily="34" charset="-122"/>
              </a:rPr>
              <a:t>B2B</a:t>
            </a:r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ea typeface="微软雅黑" panose="020B0503020204020204" pitchFamily="34" charset="-122"/>
              </a:rPr>
              <a:t>、社区团购、城配物流、</a:t>
            </a:r>
            <a:r>
              <a: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ea typeface="微软雅黑" panose="020B0503020204020204" pitchFamily="34" charset="-122"/>
              </a:rPr>
              <a:t>O2O</a:t>
            </a:r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ea typeface="微软雅黑" panose="020B0503020204020204" pitchFamily="34" charset="-122"/>
              </a:rPr>
              <a:t>等新电商平台尝试合作等，切忌固步自封，抱残守缺</a:t>
            </a:r>
            <a:endParaRPr lang="zh-CN" altLang="en-US" sz="1050" b="1" dirty="0">
              <a:solidFill>
                <a:schemeClr val="tx1">
                  <a:lumMod val="50000"/>
                  <a:lumOff val="5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26" name="TextBox 42"/>
          <p:cNvSpPr txBox="1">
            <a:spLocks noChangeArrowheads="1"/>
          </p:cNvSpPr>
          <p:nvPr/>
        </p:nvSpPr>
        <p:spPr bwMode="auto">
          <a:xfrm>
            <a:off x="6210748" y="4223251"/>
            <a:ext cx="4508052" cy="1365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zh-CN" altLang="en-US" sz="2400" b="1" dirty="0">
                <a:solidFill>
                  <a:srgbClr val="EE0000"/>
                </a:solidFill>
                <a:ea typeface="微软雅黑" panose="020B0503020204020204" pitchFamily="34" charset="-122"/>
              </a:rPr>
              <a:t>数字化</a:t>
            </a:r>
            <a:endParaRPr lang="en-US" altLang="zh-CN" sz="2400" b="1" dirty="0">
              <a:solidFill>
                <a:srgbClr val="EE0000"/>
              </a:solidFill>
              <a:ea typeface="微软雅黑" panose="020B0503020204020204" pitchFamily="34" charset="-122"/>
            </a:endParaRPr>
          </a:p>
          <a:p>
            <a:pPr>
              <a:spcAft>
                <a:spcPts val="600"/>
              </a:spcAft>
            </a:pPr>
            <a:r>
              <a:rPr lang="zh-CN" altLang="en-US" sz="1200" b="1" dirty="0">
                <a:solidFill>
                  <a:srgbClr val="EE0000"/>
                </a:solidFill>
                <a:ea typeface="微软雅黑" panose="020B0503020204020204" pitchFamily="34" charset="-122"/>
              </a:rPr>
              <a:t>对内精细化运营，用新工具优化老生意</a:t>
            </a:r>
            <a:endParaRPr lang="en-US" altLang="zh-CN" sz="1200" b="1" dirty="0">
              <a:solidFill>
                <a:srgbClr val="EE0000"/>
              </a:solidFill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ea typeface="微软雅黑" panose="020B0503020204020204" pitchFamily="34" charset="-122"/>
              </a:rPr>
              <a:t>与时俱进，用现代化工具和手段武装、优化自身现有的生意模式、团队结构和管理方式，做好经营管理、数据分析，平衡成本投入与收益产出，提高经营效率</a:t>
            </a:r>
            <a:endParaRPr lang="en-US" altLang="zh-CN" sz="1050" dirty="0">
              <a:solidFill>
                <a:schemeClr val="tx1">
                  <a:lumMod val="50000"/>
                  <a:lumOff val="5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27" name="Oval 30"/>
          <p:cNvSpPr/>
          <p:nvPr/>
        </p:nvSpPr>
        <p:spPr bwMode="auto">
          <a:xfrm>
            <a:off x="5364001" y="4549268"/>
            <a:ext cx="720725" cy="719138"/>
          </a:xfrm>
          <a:prstGeom prst="ellipse">
            <a:avLst/>
          </a:prstGeom>
          <a:solidFill>
            <a:srgbClr val="EE0000"/>
          </a:solidFill>
          <a:ln w="2540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28" name="矩形: 圆角 27"/>
          <p:cNvSpPr/>
          <p:nvPr/>
        </p:nvSpPr>
        <p:spPr>
          <a:xfrm>
            <a:off x="5741043" y="1475229"/>
            <a:ext cx="5162309" cy="470079"/>
          </a:xfrm>
          <a:prstGeom prst="roundRect">
            <a:avLst>
              <a:gd name="adj" fmla="val 50000"/>
            </a:avLst>
          </a:prstGeom>
          <a:pattFill prst="dkUpDiag">
            <a:fgClr>
              <a:srgbClr val="FF0000"/>
            </a:fgClr>
            <a:bgClr>
              <a:srgbClr val="C00000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zh-CN" altLang="en-US" b="1" dirty="0">
                <a:ea typeface="微软雅黑" panose="020B0503020204020204" pitchFamily="34" charset="-122"/>
              </a:rPr>
              <a:t>新型经销商</a:t>
            </a:r>
          </a:p>
        </p:txBody>
      </p:sp>
      <p:pic>
        <p:nvPicPr>
          <p:cNvPr id="29" name="图形 28" descr="信号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479547" y="2856342"/>
            <a:ext cx="489632" cy="489632"/>
          </a:xfrm>
          <a:prstGeom prst="rect">
            <a:avLst/>
          </a:prstGeom>
        </p:spPr>
      </p:pic>
      <p:pic>
        <p:nvPicPr>
          <p:cNvPr id="30" name="图形 29" descr="上升趋势条形图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479548" y="4661369"/>
            <a:ext cx="489631" cy="489631"/>
          </a:xfrm>
          <a:prstGeom prst="rect">
            <a:avLst/>
          </a:prstGeom>
        </p:spPr>
      </p:pic>
      <p:sp>
        <p:nvSpPr>
          <p:cNvPr id="31" name="文本框 30"/>
          <p:cNvSpPr txBox="1"/>
          <p:nvPr/>
        </p:nvSpPr>
        <p:spPr>
          <a:xfrm>
            <a:off x="1321643" y="5954421"/>
            <a:ext cx="19643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</a:rPr>
              <a:t>成为品牌的附庸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5305865" y="5943589"/>
            <a:ext cx="60257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</a:rPr>
              <a:t>拥抱科技，全渠道融合，实现真正的数字化转型，构建自身商业壁垒</a:t>
            </a:r>
          </a:p>
        </p:txBody>
      </p:sp>
      <p:sp>
        <p:nvSpPr>
          <p:cNvPr id="33" name="Freeform 219"/>
          <p:cNvSpPr/>
          <p:nvPr/>
        </p:nvSpPr>
        <p:spPr bwMode="auto">
          <a:xfrm rot="5400000" flipH="1">
            <a:off x="3961097" y="2804557"/>
            <a:ext cx="843042" cy="619100"/>
          </a:xfrm>
          <a:custGeom>
            <a:avLst/>
            <a:gdLst>
              <a:gd name="T0" fmla="*/ 638 w 1035"/>
              <a:gd name="T1" fmla="*/ 40 h 99"/>
              <a:gd name="T2" fmla="*/ 714 w 1035"/>
              <a:gd name="T3" fmla="*/ 40 h 99"/>
              <a:gd name="T4" fmla="*/ 528 w 1035"/>
              <a:gd name="T5" fmla="*/ 0 h 99"/>
              <a:gd name="T6" fmla="*/ 337 w 1035"/>
              <a:gd name="T7" fmla="*/ 40 h 99"/>
              <a:gd name="T8" fmla="*/ 418 w 1035"/>
              <a:gd name="T9" fmla="*/ 40 h 99"/>
              <a:gd name="T10" fmla="*/ 0 w 1035"/>
              <a:gd name="T11" fmla="*/ 99 h 99"/>
              <a:gd name="T12" fmla="*/ 1035 w 1035"/>
              <a:gd name="T13" fmla="*/ 99 h 99"/>
              <a:gd name="T14" fmla="*/ 638 w 1035"/>
              <a:gd name="T15" fmla="*/ 40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35" h="99">
                <a:moveTo>
                  <a:pt x="638" y="40"/>
                </a:moveTo>
                <a:cubicBezTo>
                  <a:pt x="714" y="40"/>
                  <a:pt x="714" y="40"/>
                  <a:pt x="714" y="40"/>
                </a:cubicBezTo>
                <a:cubicBezTo>
                  <a:pt x="528" y="0"/>
                  <a:pt x="528" y="0"/>
                  <a:pt x="528" y="0"/>
                </a:cubicBezTo>
                <a:cubicBezTo>
                  <a:pt x="337" y="40"/>
                  <a:pt x="337" y="40"/>
                  <a:pt x="337" y="40"/>
                </a:cubicBezTo>
                <a:cubicBezTo>
                  <a:pt x="418" y="40"/>
                  <a:pt x="418" y="40"/>
                  <a:pt x="418" y="40"/>
                </a:cubicBezTo>
                <a:cubicBezTo>
                  <a:pt x="411" y="51"/>
                  <a:pt x="332" y="92"/>
                  <a:pt x="0" y="99"/>
                </a:cubicBezTo>
                <a:cubicBezTo>
                  <a:pt x="1035" y="99"/>
                  <a:pt x="1035" y="99"/>
                  <a:pt x="1035" y="99"/>
                </a:cubicBezTo>
                <a:cubicBezTo>
                  <a:pt x="1035" y="99"/>
                  <a:pt x="696" y="90"/>
                  <a:pt x="638" y="40"/>
                </a:cubicBezTo>
                <a:close/>
              </a:path>
            </a:pathLst>
          </a:custGeom>
          <a:gradFill>
            <a:gsLst>
              <a:gs pos="0">
                <a:srgbClr val="E60000"/>
              </a:gs>
              <a:gs pos="99000">
                <a:srgbClr val="E60000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  <a:ea typeface="微软雅黑" panose="020B0503020204020204" pitchFamily="34" charset="-122"/>
            </a:endParaRPr>
          </a:p>
        </p:txBody>
      </p:sp>
      <p:sp>
        <p:nvSpPr>
          <p:cNvPr id="34" name="Freeform 219"/>
          <p:cNvSpPr/>
          <p:nvPr/>
        </p:nvSpPr>
        <p:spPr bwMode="auto">
          <a:xfrm rot="5400000" flipH="1">
            <a:off x="3961097" y="4668862"/>
            <a:ext cx="843042" cy="619100"/>
          </a:xfrm>
          <a:custGeom>
            <a:avLst/>
            <a:gdLst>
              <a:gd name="T0" fmla="*/ 638 w 1035"/>
              <a:gd name="T1" fmla="*/ 40 h 99"/>
              <a:gd name="T2" fmla="*/ 714 w 1035"/>
              <a:gd name="T3" fmla="*/ 40 h 99"/>
              <a:gd name="T4" fmla="*/ 528 w 1035"/>
              <a:gd name="T5" fmla="*/ 0 h 99"/>
              <a:gd name="T6" fmla="*/ 337 w 1035"/>
              <a:gd name="T7" fmla="*/ 40 h 99"/>
              <a:gd name="T8" fmla="*/ 418 w 1035"/>
              <a:gd name="T9" fmla="*/ 40 h 99"/>
              <a:gd name="T10" fmla="*/ 0 w 1035"/>
              <a:gd name="T11" fmla="*/ 99 h 99"/>
              <a:gd name="T12" fmla="*/ 1035 w 1035"/>
              <a:gd name="T13" fmla="*/ 99 h 99"/>
              <a:gd name="T14" fmla="*/ 638 w 1035"/>
              <a:gd name="T15" fmla="*/ 40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35" h="99">
                <a:moveTo>
                  <a:pt x="638" y="40"/>
                </a:moveTo>
                <a:cubicBezTo>
                  <a:pt x="714" y="40"/>
                  <a:pt x="714" y="40"/>
                  <a:pt x="714" y="40"/>
                </a:cubicBezTo>
                <a:cubicBezTo>
                  <a:pt x="528" y="0"/>
                  <a:pt x="528" y="0"/>
                  <a:pt x="528" y="0"/>
                </a:cubicBezTo>
                <a:cubicBezTo>
                  <a:pt x="337" y="40"/>
                  <a:pt x="337" y="40"/>
                  <a:pt x="337" y="40"/>
                </a:cubicBezTo>
                <a:cubicBezTo>
                  <a:pt x="418" y="40"/>
                  <a:pt x="418" y="40"/>
                  <a:pt x="418" y="40"/>
                </a:cubicBezTo>
                <a:cubicBezTo>
                  <a:pt x="411" y="51"/>
                  <a:pt x="332" y="92"/>
                  <a:pt x="0" y="99"/>
                </a:cubicBezTo>
                <a:cubicBezTo>
                  <a:pt x="1035" y="99"/>
                  <a:pt x="1035" y="99"/>
                  <a:pt x="1035" y="99"/>
                </a:cubicBezTo>
                <a:cubicBezTo>
                  <a:pt x="1035" y="99"/>
                  <a:pt x="696" y="90"/>
                  <a:pt x="638" y="40"/>
                </a:cubicBezTo>
                <a:close/>
              </a:path>
            </a:pathLst>
          </a:custGeom>
          <a:gradFill>
            <a:gsLst>
              <a:gs pos="0">
                <a:srgbClr val="E60000"/>
              </a:gs>
              <a:gs pos="99000">
                <a:srgbClr val="E60000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  <a:ea typeface="微软雅黑" panose="020B0503020204020204" pitchFamily="34" charset="-122"/>
            </a:endParaRPr>
          </a:p>
        </p:txBody>
      </p:sp>
      <p:cxnSp>
        <p:nvCxnSpPr>
          <p:cNvPr id="35" name="直接连接符 34"/>
          <p:cNvCxnSpPr/>
          <p:nvPr/>
        </p:nvCxnSpPr>
        <p:spPr>
          <a:xfrm>
            <a:off x="5435438" y="4003975"/>
            <a:ext cx="5792005" cy="0"/>
          </a:xfrm>
          <a:prstGeom prst="line">
            <a:avLst/>
          </a:prstGeom>
          <a:ln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23042">
                  <a:schemeClr val="bg1">
                    <a:lumMod val="50000"/>
                  </a:schemeClr>
                </a:gs>
                <a:gs pos="82000">
                  <a:schemeClr val="bg1">
                    <a:lumMod val="50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0" scaled="1"/>
              <a:tileRect/>
            </a:gra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>
                <a:solidFill>
                  <a:srgbClr val="E8121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企业经营诉求的变化，催生一体化业务协同的平台需求</a:t>
            </a:r>
            <a:endParaRPr lang="zh-CN" altLang="en-US" dirty="0">
              <a:solidFill>
                <a:srgbClr val="E8121A"/>
              </a:solidFill>
            </a:endParaRPr>
          </a:p>
        </p:txBody>
      </p:sp>
      <p:sp>
        <p:nvSpPr>
          <p:cNvPr id="4" name="圆角矩形 2"/>
          <p:cNvSpPr/>
          <p:nvPr/>
        </p:nvSpPr>
        <p:spPr>
          <a:xfrm>
            <a:off x="3285490" y="5442585"/>
            <a:ext cx="5621020" cy="610235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2400" b="1" dirty="0">
                <a:solidFill>
                  <a:schemeClr val="bg1">
                    <a:lumMod val="9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ndara" panose="020E0502030303020204" pitchFamily="34" charset="0"/>
              </a:rPr>
              <a:t>数字化  协同化  一体化</a:t>
            </a:r>
          </a:p>
        </p:txBody>
      </p:sp>
      <p:sp>
        <p:nvSpPr>
          <p:cNvPr id="5" name="椭圆 1"/>
          <p:cNvSpPr>
            <a:spLocks noChangeArrowheads="1"/>
          </p:cNvSpPr>
          <p:nvPr/>
        </p:nvSpPr>
        <p:spPr bwMode="auto">
          <a:xfrm>
            <a:off x="2109470" y="2694305"/>
            <a:ext cx="1130300" cy="1036955"/>
          </a:xfrm>
          <a:prstGeom prst="ellipse">
            <a:avLst/>
          </a:prstGeom>
          <a:solidFill>
            <a:schemeClr val="accent2">
              <a:lumMod val="20000"/>
              <a:lumOff val="80000"/>
              <a:alpha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71310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71310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71310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71310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chemeClr val="bg1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业务经营视角</a:t>
            </a:r>
          </a:p>
        </p:txBody>
      </p:sp>
      <p:sp>
        <p:nvSpPr>
          <p:cNvPr id="6" name="圆角矩形 16"/>
          <p:cNvSpPr>
            <a:spLocks noChangeArrowheads="1"/>
          </p:cNvSpPr>
          <p:nvPr/>
        </p:nvSpPr>
        <p:spPr bwMode="auto">
          <a:xfrm>
            <a:off x="699341" y="1869016"/>
            <a:ext cx="890116" cy="1176095"/>
          </a:xfrm>
          <a:prstGeom prst="roundRect">
            <a:avLst>
              <a:gd name="adj" fmla="val 10165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anchor="ctr"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71310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71310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71310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71310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财务管控模式</a:t>
            </a:r>
          </a:p>
        </p:txBody>
      </p:sp>
      <p:cxnSp>
        <p:nvCxnSpPr>
          <p:cNvPr id="7" name="直接箭头连接符 23"/>
          <p:cNvCxnSpPr>
            <a:cxnSpLocks noChangeShapeType="1"/>
          </p:cNvCxnSpPr>
          <p:nvPr/>
        </p:nvCxnSpPr>
        <p:spPr bwMode="auto">
          <a:xfrm flipH="1">
            <a:off x="3529156" y="3192733"/>
            <a:ext cx="990601" cy="6668"/>
          </a:xfrm>
          <a:prstGeom prst="straightConnector1">
            <a:avLst/>
          </a:prstGeom>
          <a:noFill/>
          <a:ln w="57150">
            <a:solidFill>
              <a:srgbClr val="B31115"/>
            </a:solidFill>
            <a:prstDash val="sysDash"/>
            <a:round/>
            <a:head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直接箭头连接符 28"/>
          <p:cNvCxnSpPr>
            <a:cxnSpLocks noChangeShapeType="1"/>
          </p:cNvCxnSpPr>
          <p:nvPr/>
        </p:nvCxnSpPr>
        <p:spPr bwMode="auto">
          <a:xfrm flipH="1">
            <a:off x="6271626" y="3210831"/>
            <a:ext cx="904874" cy="0"/>
          </a:xfrm>
          <a:prstGeom prst="straightConnector1">
            <a:avLst/>
          </a:prstGeom>
          <a:noFill/>
          <a:ln w="57150">
            <a:solidFill>
              <a:srgbClr val="B31115"/>
            </a:solidFill>
            <a:prstDash val="sysDash"/>
            <a:round/>
            <a:head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1757192" y="2008766"/>
            <a:ext cx="1838324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925" indent="-10795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71310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71310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71310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71310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indent="0" algn="ctr"/>
            <a:r>
              <a:rPr lang="zh-CN" altLang="en-US" dirty="0">
                <a:solidFill>
                  <a:schemeClr val="bg1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</a:t>
            </a:r>
            <a:r>
              <a:rPr lang="zh-CN" altLang="en-US" b="1" dirty="0">
                <a:solidFill>
                  <a:schemeClr val="bg1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财务管控</a:t>
            </a:r>
            <a:r>
              <a:rPr lang="zh-CN" altLang="en-US" dirty="0">
                <a:solidFill>
                  <a:schemeClr val="bg1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为核心的管理效率提升</a:t>
            </a:r>
          </a:p>
        </p:txBody>
      </p:sp>
      <p:sp>
        <p:nvSpPr>
          <p:cNvPr id="10" name="TextBox 23"/>
          <p:cNvSpPr txBox="1">
            <a:spLocks noChangeArrowheads="1"/>
          </p:cNvSpPr>
          <p:nvPr/>
        </p:nvSpPr>
        <p:spPr bwMode="auto">
          <a:xfrm>
            <a:off x="4177759" y="2008467"/>
            <a:ext cx="214916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925" indent="-10795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71310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71310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71310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71310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indent="0" algn="ctr"/>
            <a:r>
              <a:rPr lang="zh-CN" altLang="en-US" dirty="0">
                <a:solidFill>
                  <a:schemeClr val="bg1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企业内</a:t>
            </a:r>
            <a:endParaRPr lang="en-US" altLang="zh-CN" dirty="0">
              <a:solidFill>
                <a:schemeClr val="bg1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algn="ctr"/>
            <a:r>
              <a:rPr lang="zh-CN" altLang="en-US" b="1" dirty="0">
                <a:solidFill>
                  <a:schemeClr val="bg1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业务流管控</a:t>
            </a:r>
          </a:p>
        </p:txBody>
      </p:sp>
      <p:sp>
        <p:nvSpPr>
          <p:cNvPr id="11" name="椭圆 14"/>
          <p:cNvSpPr>
            <a:spLocks noChangeArrowheads="1"/>
          </p:cNvSpPr>
          <p:nvPr/>
        </p:nvSpPr>
        <p:spPr bwMode="auto">
          <a:xfrm>
            <a:off x="10021079" y="2702195"/>
            <a:ext cx="1175855" cy="975360"/>
          </a:xfrm>
          <a:prstGeom prst="ellipse">
            <a:avLst/>
          </a:prstGeom>
          <a:solidFill>
            <a:schemeClr val="accent2">
              <a:lumMod val="20000"/>
              <a:lumOff val="80000"/>
              <a:alpha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71310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71310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71310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71310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chemeClr val="bg1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业务变革趋势</a:t>
            </a:r>
          </a:p>
        </p:txBody>
      </p:sp>
      <p:cxnSp>
        <p:nvCxnSpPr>
          <p:cNvPr id="12" name="直接箭头连接符 28"/>
          <p:cNvCxnSpPr>
            <a:cxnSpLocks noChangeShapeType="1"/>
          </p:cNvCxnSpPr>
          <p:nvPr/>
        </p:nvCxnSpPr>
        <p:spPr bwMode="auto">
          <a:xfrm flipH="1">
            <a:off x="8812187" y="3208925"/>
            <a:ext cx="902970" cy="0"/>
          </a:xfrm>
          <a:prstGeom prst="straightConnector1">
            <a:avLst/>
          </a:prstGeom>
          <a:noFill/>
          <a:ln w="57150">
            <a:solidFill>
              <a:srgbClr val="B31115"/>
            </a:solidFill>
            <a:prstDash val="sysDash"/>
            <a:round/>
            <a:head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TextBox 31"/>
          <p:cNvSpPr txBox="1">
            <a:spLocks noChangeArrowheads="1"/>
          </p:cNvSpPr>
          <p:nvPr/>
        </p:nvSpPr>
        <p:spPr bwMode="auto">
          <a:xfrm>
            <a:off x="1589226" y="3974736"/>
            <a:ext cx="2185324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925" indent="-10795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71310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71310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71310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71310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indent="0" algn="ctr"/>
            <a:r>
              <a:rPr lang="zh-CN" altLang="en-US" dirty="0">
                <a:solidFill>
                  <a:schemeClr val="bg1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</a:t>
            </a:r>
            <a:r>
              <a:rPr lang="zh-CN" altLang="en-US" b="1" dirty="0">
                <a:solidFill>
                  <a:schemeClr val="bg1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数据驱动</a:t>
            </a:r>
            <a:r>
              <a:rPr lang="zh-CN" altLang="en-US" dirty="0">
                <a:solidFill>
                  <a:schemeClr val="bg1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为核心的</a:t>
            </a:r>
            <a:endParaRPr lang="en-US" altLang="zh-CN" dirty="0">
              <a:solidFill>
                <a:schemeClr val="bg1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algn="ctr"/>
            <a:r>
              <a:rPr lang="zh-CN" altLang="en-US" dirty="0">
                <a:solidFill>
                  <a:schemeClr val="bg1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经营效益提升</a:t>
            </a:r>
          </a:p>
        </p:txBody>
      </p:sp>
      <p:sp>
        <p:nvSpPr>
          <p:cNvPr id="14" name="TextBox 33"/>
          <p:cNvSpPr txBox="1">
            <a:spLocks noChangeArrowheads="1"/>
          </p:cNvSpPr>
          <p:nvPr/>
        </p:nvSpPr>
        <p:spPr bwMode="auto">
          <a:xfrm>
            <a:off x="3920316" y="3939702"/>
            <a:ext cx="2656427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925" indent="-10795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71310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71310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71310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71310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indent="0" algn="ctr"/>
            <a:r>
              <a:rPr lang="zh-CN" altLang="en-US" dirty="0">
                <a:solidFill>
                  <a:schemeClr val="bg1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企业间</a:t>
            </a:r>
            <a:endParaRPr lang="en-US" altLang="zh-CN" dirty="0">
              <a:solidFill>
                <a:schemeClr val="bg1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algn="ctr"/>
            <a:r>
              <a:rPr lang="zh-CN" altLang="en-US" b="1" dirty="0">
                <a:solidFill>
                  <a:schemeClr val="bg1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业务一体化协同</a:t>
            </a:r>
          </a:p>
        </p:txBody>
      </p:sp>
      <p:sp>
        <p:nvSpPr>
          <p:cNvPr id="15" name="椭圆 1"/>
          <p:cNvSpPr>
            <a:spLocks noChangeArrowheads="1"/>
          </p:cNvSpPr>
          <p:nvPr/>
        </p:nvSpPr>
        <p:spPr bwMode="auto">
          <a:xfrm>
            <a:off x="7383924" y="2730114"/>
            <a:ext cx="1192530" cy="975360"/>
          </a:xfrm>
          <a:prstGeom prst="ellipse">
            <a:avLst/>
          </a:prstGeom>
          <a:solidFill>
            <a:schemeClr val="accent2">
              <a:lumMod val="20000"/>
              <a:lumOff val="80000"/>
              <a:alpha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71310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71310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71310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71310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chemeClr val="bg1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业务处理机制</a:t>
            </a:r>
          </a:p>
        </p:txBody>
      </p:sp>
      <p:sp>
        <p:nvSpPr>
          <p:cNvPr id="16" name="椭圆 1"/>
          <p:cNvSpPr>
            <a:spLocks noChangeArrowheads="1"/>
          </p:cNvSpPr>
          <p:nvPr/>
        </p:nvSpPr>
        <p:spPr bwMode="auto">
          <a:xfrm>
            <a:off x="4746625" y="2701925"/>
            <a:ext cx="1192530" cy="1002030"/>
          </a:xfrm>
          <a:prstGeom prst="ellipse">
            <a:avLst/>
          </a:prstGeom>
          <a:solidFill>
            <a:schemeClr val="accent2">
              <a:lumMod val="20000"/>
              <a:lumOff val="80000"/>
              <a:alpha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71310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71310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71310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71310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chemeClr val="bg1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业务管理模式</a:t>
            </a:r>
          </a:p>
        </p:txBody>
      </p:sp>
      <p:sp>
        <p:nvSpPr>
          <p:cNvPr id="17" name="TextBox 23"/>
          <p:cNvSpPr txBox="1">
            <a:spLocks noChangeArrowheads="1"/>
          </p:cNvSpPr>
          <p:nvPr/>
        </p:nvSpPr>
        <p:spPr bwMode="auto">
          <a:xfrm>
            <a:off x="6905260" y="2003051"/>
            <a:ext cx="214916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925" indent="-10795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71310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71310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71310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71310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indent="0" algn="ctr"/>
            <a:r>
              <a:rPr lang="zh-CN" altLang="en-US" b="1" dirty="0">
                <a:solidFill>
                  <a:schemeClr val="bg1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台账</a:t>
            </a:r>
            <a:r>
              <a:rPr lang="zh-CN" altLang="en-US" dirty="0">
                <a:solidFill>
                  <a:schemeClr val="bg1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模式</a:t>
            </a:r>
            <a:endParaRPr lang="en-US" altLang="zh-CN" dirty="0">
              <a:solidFill>
                <a:schemeClr val="bg1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algn="ctr"/>
            <a:r>
              <a:rPr lang="zh-CN" altLang="en-US" dirty="0">
                <a:solidFill>
                  <a:schemeClr val="bg1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凭证记录</a:t>
            </a:r>
          </a:p>
        </p:txBody>
      </p:sp>
      <p:sp>
        <p:nvSpPr>
          <p:cNvPr id="18" name="TextBox 33"/>
          <p:cNvSpPr txBox="1">
            <a:spLocks noChangeArrowheads="1"/>
          </p:cNvSpPr>
          <p:nvPr/>
        </p:nvSpPr>
        <p:spPr bwMode="auto">
          <a:xfrm>
            <a:off x="6655437" y="3929206"/>
            <a:ext cx="2656427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925" indent="-10795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71310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71310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71310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71310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indent="0" algn="ctr"/>
            <a:r>
              <a:rPr lang="zh-CN" altLang="en-US" dirty="0">
                <a:solidFill>
                  <a:schemeClr val="bg1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实时响应</a:t>
            </a:r>
            <a:endParaRPr lang="en-US" altLang="zh-CN" dirty="0">
              <a:solidFill>
                <a:schemeClr val="bg1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algn="ctr"/>
            <a:r>
              <a:rPr lang="zh-CN" altLang="en-US" b="1" dirty="0">
                <a:solidFill>
                  <a:schemeClr val="bg1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数据可视化</a:t>
            </a:r>
          </a:p>
        </p:txBody>
      </p:sp>
      <p:sp>
        <p:nvSpPr>
          <p:cNvPr id="19" name="TextBox 30"/>
          <p:cNvSpPr txBox="1">
            <a:spLocks noChangeArrowheads="1"/>
          </p:cNvSpPr>
          <p:nvPr/>
        </p:nvSpPr>
        <p:spPr bwMode="auto">
          <a:xfrm>
            <a:off x="9480421" y="3892460"/>
            <a:ext cx="2342043" cy="306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925" indent="-10795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71310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71310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71310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71310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indent="0"/>
            <a:r>
              <a:rPr lang="zh-CN" altLang="en-US" dirty="0">
                <a:solidFill>
                  <a:schemeClr val="bg1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全渠道供应链</a:t>
            </a:r>
            <a:r>
              <a:rPr lang="zh-CN" altLang="en-US" b="1" dirty="0">
                <a:solidFill>
                  <a:schemeClr val="bg1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数字协作模式</a:t>
            </a:r>
          </a:p>
        </p:txBody>
      </p:sp>
      <p:sp>
        <p:nvSpPr>
          <p:cNvPr id="20" name="TextBox 30"/>
          <p:cNvSpPr txBox="1">
            <a:spLocks noChangeArrowheads="1"/>
          </p:cNvSpPr>
          <p:nvPr/>
        </p:nvSpPr>
        <p:spPr bwMode="auto">
          <a:xfrm>
            <a:off x="9526073" y="2110772"/>
            <a:ext cx="2165041" cy="306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925" indent="-10795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71310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71310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71310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71310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indent="0" algn="ctr"/>
            <a:r>
              <a:rPr lang="zh-CN" altLang="en-US" dirty="0">
                <a:solidFill>
                  <a:schemeClr val="bg1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单渠道业务模式</a:t>
            </a:r>
          </a:p>
        </p:txBody>
      </p:sp>
      <p:sp>
        <p:nvSpPr>
          <p:cNvPr id="21" name="圆角矩形 16"/>
          <p:cNvSpPr>
            <a:spLocks noChangeArrowheads="1"/>
          </p:cNvSpPr>
          <p:nvPr/>
        </p:nvSpPr>
        <p:spPr bwMode="auto">
          <a:xfrm>
            <a:off x="699341" y="3530519"/>
            <a:ext cx="890116" cy="1176095"/>
          </a:xfrm>
          <a:prstGeom prst="roundRect">
            <a:avLst>
              <a:gd name="adj" fmla="val 10165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anchor="ctr"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71310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71310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71310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71310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业务驱动模式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584200" y="2973705"/>
            <a:ext cx="11372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>
                <a:solidFill>
                  <a:schemeClr val="bg1"/>
                </a:solidFill>
              </a:rPr>
              <a:t>+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矩形 164"/>
          <p:cNvSpPr/>
          <p:nvPr/>
        </p:nvSpPr>
        <p:spPr>
          <a:xfrm>
            <a:off x="4645281" y="1261329"/>
            <a:ext cx="2901436" cy="110799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600" b="1" i="0" u="none" strike="noStrike" kern="1200" cap="none" spc="-300" normalizeH="0" baseline="0" noProof="0" dirty="0">
                <a:ln>
                  <a:noFill/>
                </a:ln>
                <a:solidFill>
                  <a:srgbClr val="BC000B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PART 2</a:t>
            </a:r>
            <a:endParaRPr kumimoji="0" lang="zh-CN" altLang="en-US" sz="6600" b="1" i="0" u="none" strike="noStrike" kern="1200" cap="none" spc="-300" normalizeH="0" baseline="0" noProof="0" dirty="0">
              <a:ln>
                <a:noFill/>
              </a:ln>
              <a:solidFill>
                <a:srgbClr val="BC000B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2491739"/>
            <a:ext cx="12192000" cy="1154448"/>
          </a:xfrm>
          <a:prstGeom prst="rect">
            <a:avLst/>
          </a:prstGeom>
          <a:solidFill>
            <a:srgbClr val="BC0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软雅黑 Light" panose="020B0502040204020203" charset="-122"/>
              <a:cs typeface="+mn-cs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131503" y="2774207"/>
            <a:ext cx="634019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快消品经销商主要管理诉求</a:t>
            </a:r>
          </a:p>
        </p:txBody>
      </p:sp>
      <p:cxnSp>
        <p:nvCxnSpPr>
          <p:cNvPr id="11" name="直接连接符 10"/>
          <p:cNvCxnSpPr/>
          <p:nvPr/>
        </p:nvCxnSpPr>
        <p:spPr>
          <a:xfrm>
            <a:off x="4586777" y="3870171"/>
            <a:ext cx="3512820" cy="0"/>
          </a:xfrm>
          <a:prstGeom prst="line">
            <a:avLst/>
          </a:prstGeom>
          <a:noFill/>
          <a:ln w="38100">
            <a:gradFill flip="none" rotWithShape="1">
              <a:gsLst>
                <a:gs pos="0">
                  <a:schemeClr val="bg1">
                    <a:alpha val="0"/>
                  </a:schemeClr>
                </a:gs>
                <a:gs pos="88000">
                  <a:srgbClr val="FF0000"/>
                </a:gs>
                <a:gs pos="100000">
                  <a:srgbClr val="FF0000"/>
                </a:gs>
              </a:gsLst>
              <a:lin ang="108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664d813c-11d7-49b6-9ae6-480c2b9bc4f4"/>
  <p:tag name="COMMONDATA" val="eyJoZGlkIjoiOTJiZjhlZDk1NDNmNTI4NWY3Njk0MDQ0YmNjMjdlZjc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i"/>
  <p:tag name="KSO_WM_UNIT_INDEX" val="1_23"/>
  <p:tag name="KSO_WM_UNIT_ID" val="diagram636_5*q_i*1_23"/>
  <p:tag name="KSO_WM_TEMPLATE_CATEGORY" val="diagram"/>
  <p:tag name="KSO_WM_TEMPLATE_INDEX" val="636"/>
  <p:tag name="KSO_WM_UNIT_LAYERLEVEL" val="1_1"/>
  <p:tag name="KSO_WM_TAG_VERSION" val="1.0"/>
  <p:tag name="KSO_WM_BEAUTIFY_FLAG" val="#wm#"/>
  <p:tag name="KSO_WM_UNIT_FILL_FORE_SCHEMECOLOR_INDEX" val="5"/>
  <p:tag name="KSO_WM_UNIT_FILL_TYPE" val="1"/>
  <p:tag name="KSO_WM_UNIT_LINE_FORE_SCHEMECOLOR_INDEX" val="5"/>
  <p:tag name="KSO_WM_UNIT_LINE_FILL_TYPE" val="2"/>
  <p:tag name="KSO_WM_UNIT_TEXT_FILL_FORE_SCHEMECOLOR_INDEX" val="14"/>
  <p:tag name="KSO_WM_UNIT_TEXT_FILL_TYPE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i"/>
  <p:tag name="KSO_WM_UNIT_INDEX" val="1_45"/>
  <p:tag name="KSO_WM_UNIT_ID" val="diagram636_5*q_i*1_45"/>
  <p:tag name="KSO_WM_TEMPLATE_CATEGORY" val="diagram"/>
  <p:tag name="KSO_WM_TEMPLATE_INDEX" val="636"/>
  <p:tag name="KSO_WM_UNIT_LAYERLEVEL" val="1_1"/>
  <p:tag name="KSO_WM_TAG_VERSION" val="1.0"/>
  <p:tag name="KSO_WM_BEAUTIFY_FLAG" val="#wm#"/>
  <p:tag name="KSO_WM_UNIT_FILL_FORE_SCHEMECOLOR_INDEX" val="5"/>
  <p:tag name="KSO_WM_UNIT_FILL_TYPE" val="1"/>
  <p:tag name="KSO_WM_UNIT_LINE_FORE_SCHEMECOLOR_INDEX" val="5"/>
  <p:tag name="KSO_WM_UNIT_LINE_FILL_TYPE" val="2"/>
  <p:tag name="KSO_WM_UNIT_TEXT_FILL_FORE_SCHEMECOLOR_INDEX" val="14"/>
  <p:tag name="KSO_WM_UNIT_TEXT_FILL_TYPE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i"/>
  <p:tag name="KSO_WM_UNIT_INDEX" val="1_50"/>
  <p:tag name="KSO_WM_UNIT_ID" val="diagram636_5*q_i*1_50"/>
  <p:tag name="KSO_WM_TEMPLATE_CATEGORY" val="diagram"/>
  <p:tag name="KSO_WM_TEMPLATE_INDEX" val="636"/>
  <p:tag name="KSO_WM_UNIT_LAYERLEVEL" val="1_1"/>
  <p:tag name="KSO_WM_TAG_VERSION" val="1.0"/>
  <p:tag name="KSO_WM_BEAUTIFY_FLAG" val="#wm#"/>
  <p:tag name="KSO_WM_UNIT_FILL_FORE_SCHEMECOLOR_INDEX" val="5"/>
  <p:tag name="KSO_WM_UNIT_FILL_TYPE" val="1"/>
  <p:tag name="KSO_WM_UNIT_LINE_FORE_SCHEMECOLOR_INDEX" val="5"/>
  <p:tag name="KSO_WM_UNIT_LINE_FILL_TYPE" val="2"/>
  <p:tag name="KSO_WM_UNIT_TEXT_FILL_FORE_SCHEMECOLOR_INDEX" val="14"/>
  <p:tag name="KSO_WM_UNIT_TEXT_FILL_TYPE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i"/>
  <p:tag name="KSO_WM_UNIT_INDEX" val="1_52"/>
  <p:tag name="KSO_WM_UNIT_ID" val="diagram636_5*q_i*1_52"/>
  <p:tag name="KSO_WM_TEMPLATE_CATEGORY" val="diagram"/>
  <p:tag name="KSO_WM_TEMPLATE_INDEX" val="636"/>
  <p:tag name="KSO_WM_UNIT_LAYERLEVEL" val="1_1"/>
  <p:tag name="KSO_WM_TAG_VERSION" val="1.0"/>
  <p:tag name="KSO_WM_BEAUTIFY_FLAG" val="#wm#"/>
  <p:tag name="KSO_WM_UNIT_FILL_FORE_SCHEMECOLOR_INDEX" val="5"/>
  <p:tag name="KSO_WM_UNIT_FILL_TYPE" val="1"/>
  <p:tag name="KSO_WM_UNIT_LINE_FORE_SCHEMECOLOR_INDEX" val="5"/>
  <p:tag name="KSO_WM_UNIT_LINE_FILL_TYPE" val="2"/>
  <p:tag name="KSO_WM_UNIT_TEXT_FILL_FORE_SCHEMECOLOR_INDEX" val="14"/>
  <p:tag name="KSO_WM_UNIT_TEXT_FILL_TYPE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i"/>
  <p:tag name="KSO_WM_UNIT_INDEX" val="1_3"/>
  <p:tag name="KSO_WM_UNIT_ID" val="diagram636_5*q_i*1_3"/>
  <p:tag name="KSO_WM_TEMPLATE_CATEGORY" val="diagram"/>
  <p:tag name="KSO_WM_TEMPLATE_INDEX" val="636"/>
  <p:tag name="KSO_WM_UNIT_LAYERLEVEL" val="1_1"/>
  <p:tag name="KSO_WM_TAG_VERSION" val="1.0"/>
  <p:tag name="KSO_WM_BEAUTIFY_FLAG" val="#wm#"/>
  <p:tag name="KSO_WM_UNIT_FILL_FORE_SCHEMECOLOR_INDEX" val="5"/>
  <p:tag name="KSO_WM_UNIT_FILL_TYPE" val="1"/>
  <p:tag name="KSO_WM_UNIT_LINE_FORE_SCHEMECOLOR_INDEX" val="5"/>
  <p:tag name="KSO_WM_UNIT_LINE_FILL_TYPE" val="2"/>
  <p:tag name="KSO_WM_UNIT_TEXT_FILL_FORE_SCHEMECOLOR_INDEX" val="14"/>
  <p:tag name="KSO_WM_UNIT_TEXT_FILL_TYPE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NOCLEAR" val="0"/>
  <p:tag name="KSO_WM_UNIT_VALUE" val="16"/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f"/>
  <p:tag name="KSO_WM_UNIT_INDEX" val="1_1_1"/>
  <p:tag name="KSO_WM_UNIT_ID" val="diagram636_5*q_h_f*1_1_1"/>
  <p:tag name="KSO_WM_TEMPLATE_CATEGORY" val="diagram"/>
  <p:tag name="KSO_WM_TEMPLATE_INDEX" val="636"/>
  <p:tag name="KSO_WM_UNIT_LAYERLEVEL" val="1_1_1"/>
  <p:tag name="KSO_WM_TAG_VERSION" val="1.0"/>
  <p:tag name="KSO_WM_BEAUTIFY_FLAG" val="#wm#"/>
  <p:tag name="KSO_WM_UNIT_PRESET_TEXT" val="Lorem ipsum dolor sit amet, consec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NOCLEAR" val="0"/>
  <p:tag name="KSO_WM_UNIT_VALUE" val="16"/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f"/>
  <p:tag name="KSO_WM_UNIT_INDEX" val="1_2_1"/>
  <p:tag name="KSO_WM_UNIT_ID" val="diagram636_5*q_h_f*1_2_1"/>
  <p:tag name="KSO_WM_TEMPLATE_CATEGORY" val="diagram"/>
  <p:tag name="KSO_WM_TEMPLATE_INDEX" val="636"/>
  <p:tag name="KSO_WM_UNIT_LAYERLEVEL" val="1_1_1"/>
  <p:tag name="KSO_WM_TAG_VERSION" val="1.0"/>
  <p:tag name="KSO_WM_BEAUTIFY_FLAG" val="#wm#"/>
  <p:tag name="KSO_WM_UNIT_PRESET_TEXT" val="Lorem ipsum dolor sit amet, consec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NOCLEAR" val="0"/>
  <p:tag name="KSO_WM_UNIT_VALUE" val="16"/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f"/>
  <p:tag name="KSO_WM_UNIT_INDEX" val="1_3_1"/>
  <p:tag name="KSO_WM_UNIT_ID" val="diagram636_5*q_h_f*1_3_1"/>
  <p:tag name="KSO_WM_TEMPLATE_CATEGORY" val="diagram"/>
  <p:tag name="KSO_WM_TEMPLATE_INDEX" val="636"/>
  <p:tag name="KSO_WM_UNIT_LAYERLEVEL" val="1_1_1"/>
  <p:tag name="KSO_WM_TAG_VERSION" val="1.0"/>
  <p:tag name="KSO_WM_BEAUTIFY_FLAG" val="#wm#"/>
  <p:tag name="KSO_WM_UNIT_PRESET_TEXT" val="Lorem ipsum dolor sit amet, consec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NOCLEAR" val="0"/>
  <p:tag name="KSO_WM_UNIT_VALUE" val="18"/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f"/>
  <p:tag name="KSO_WM_UNIT_INDEX" val="1_5_1"/>
  <p:tag name="KSO_WM_UNIT_ID" val="diagram636_5*q_h_f*1_5_1"/>
  <p:tag name="KSO_WM_TEMPLATE_CATEGORY" val="diagram"/>
  <p:tag name="KSO_WM_TEMPLATE_INDEX" val="636"/>
  <p:tag name="KSO_WM_UNIT_LAYERLEVEL" val="1_1_1"/>
  <p:tag name="KSO_WM_TAG_VERSION" val="1.0"/>
  <p:tag name="KSO_WM_BEAUTIFY_FLAG" val="#wm#"/>
  <p:tag name="KSO_WM_UNIT_PRESET_TEXT" val="Lorem ipsum dolor sit amet, consecte"/>
  <p:tag name="KSO_WM_UNIT_TEXT_FILL_FORE_SCHEMECOLOR_INDEX" val="13"/>
  <p:tag name="KSO_WM_UNIT_TEXT_FILL_TYPE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NOCLEAR" val="0"/>
  <p:tag name="KSO_WM_UNIT_VALUE" val="18"/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f"/>
  <p:tag name="KSO_WM_UNIT_INDEX" val="1_6_1"/>
  <p:tag name="KSO_WM_UNIT_ID" val="diagram636_5*q_h_f*1_6_1"/>
  <p:tag name="KSO_WM_TEMPLATE_CATEGORY" val="diagram"/>
  <p:tag name="KSO_WM_TEMPLATE_INDEX" val="636"/>
  <p:tag name="KSO_WM_UNIT_LAYERLEVEL" val="1_1_1"/>
  <p:tag name="KSO_WM_TAG_VERSION" val="1.0"/>
  <p:tag name="KSO_WM_BEAUTIFY_FLAG" val="#wm#"/>
  <p:tag name="KSO_WM_UNIT_PRESET_TEXT" val="Lorem ipsum dolor sit amet, consecte"/>
  <p:tag name="KSO_WM_UNIT_TEXT_FILL_FORE_SCHEMECOLOR_INDEX" val="13"/>
  <p:tag name="KSO_WM_UNIT_TEXT_FILL_TYPE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i"/>
  <p:tag name="KSO_WM_UNIT_INDEX" val="1_41"/>
  <p:tag name="KSO_WM_UNIT_ID" val="diagram636_5*q_i*1_41"/>
  <p:tag name="KSO_WM_TEMPLATE_CATEGORY" val="diagram"/>
  <p:tag name="KSO_WM_TEMPLATE_INDEX" val="636"/>
  <p:tag name="KSO_WM_UNIT_LAYERLEVEL" val="1_1"/>
  <p:tag name="KSO_WM_TAG_VERSION" val="1.0"/>
  <p:tag name="KSO_WM_BEAUTIFY_FLAG" val="#wm#"/>
  <p:tag name="KSO_WM_UNIT_FILL_FORE_SCHEMECOLOR_INDEX" val="5"/>
  <p:tag name="KSO_WM_UNIT_FILL_TYPE" val="1"/>
  <p:tag name="KSO_WM_UNIT_LINE_FORE_SCHEMECOLOR_INDEX" val="5"/>
  <p:tag name="KSO_WM_UNIT_LINE_FILL_TYPE" val="2"/>
  <p:tag name="KSO_WM_UNIT_TEXT_FILL_FORE_SCHEMECOLOR_INDEX" val="14"/>
  <p:tag name="KSO_WM_UNIT_TEXT_FILL_TYPE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NOCLEAR" val="0"/>
  <p:tag name="KSO_WM_UNIT_VALUE" val="18"/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f"/>
  <p:tag name="KSO_WM_UNIT_INDEX" val="1_4_1"/>
  <p:tag name="KSO_WM_UNIT_ID" val="diagram636_5*q_h_f*1_4_1"/>
  <p:tag name="KSO_WM_TEMPLATE_CATEGORY" val="diagram"/>
  <p:tag name="KSO_WM_TEMPLATE_INDEX" val="636"/>
  <p:tag name="KSO_WM_UNIT_LAYERLEVEL" val="1_1_1"/>
  <p:tag name="KSO_WM_TAG_VERSION" val="1.0"/>
  <p:tag name="KSO_WM_BEAUTIFY_FLAG" val="#wm#"/>
  <p:tag name="KSO_WM_UNIT_PRESET_TEXT" val="Lorem ipsum dolor sit amet, consecte"/>
  <p:tag name="KSO_WM_UNIT_TEXT_FILL_FORE_SCHEMECOLOR_INDEX" val="13"/>
  <p:tag name="KSO_WM_UNIT_TEXT_FILL_TYPE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i"/>
  <p:tag name="KSO_WM_UNIT_INDEX" val="1_50"/>
  <p:tag name="KSO_WM_UNIT_ID" val="diagram636_5*q_i*1_50"/>
  <p:tag name="KSO_WM_TEMPLATE_CATEGORY" val="diagram"/>
  <p:tag name="KSO_WM_TEMPLATE_INDEX" val="636"/>
  <p:tag name="KSO_WM_UNIT_LAYERLEVEL" val="1_1"/>
  <p:tag name="KSO_WM_TAG_VERSION" val="1.0"/>
  <p:tag name="KSO_WM_BEAUTIFY_FLAG" val="#wm#"/>
  <p:tag name="KSO_WM_UNIT_FILL_FORE_SCHEMECOLOR_INDEX" val="5"/>
  <p:tag name="KSO_WM_UNIT_FILL_TYPE" val="1"/>
  <p:tag name="KSO_WM_UNIT_LINE_FORE_SCHEMECOLOR_INDEX" val="5"/>
  <p:tag name="KSO_WM_UNIT_LINE_FILL_TYPE" val="2"/>
  <p:tag name="KSO_WM_UNIT_TEXT_FILL_FORE_SCHEMECOLOR_INDEX" val="14"/>
  <p:tag name="KSO_WM_UNIT_TEXT_FILL_TYPE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NOCLEAR" val="0"/>
  <p:tag name="KSO_WM_UNIT_VALUE" val="16"/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f"/>
  <p:tag name="KSO_WM_UNIT_INDEX" val="1_3_1"/>
  <p:tag name="KSO_WM_UNIT_ID" val="diagram636_5*q_h_f*1_3_1"/>
  <p:tag name="KSO_WM_TEMPLATE_CATEGORY" val="diagram"/>
  <p:tag name="KSO_WM_TEMPLATE_INDEX" val="636"/>
  <p:tag name="KSO_WM_UNIT_LAYERLEVEL" val="1_1_1"/>
  <p:tag name="KSO_WM_TAG_VERSION" val="1.0"/>
  <p:tag name="KSO_WM_BEAUTIFY_FLAG" val="#wm#"/>
  <p:tag name="KSO_WM_UNIT_PRESET_TEXT" val="Lorem ipsum dolor sit amet, consec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i"/>
  <p:tag name="KSO_WM_UNIT_INDEX" val="1_1"/>
  <p:tag name="KSO_WM_UNIT_ID" val="diagram636_5*q_i*1_1"/>
  <p:tag name="KSO_WM_TEMPLATE_CATEGORY" val="diagram"/>
  <p:tag name="KSO_WM_TEMPLATE_INDEX" val="636"/>
  <p:tag name="KSO_WM_UNIT_LAYERLEVEL" val="1_1"/>
  <p:tag name="KSO_WM_TAG_VERSION" val="1.0"/>
  <p:tag name="KSO_WM_BEAUTIFY_FLAG" val="#wm#"/>
  <p:tag name="KSO_WM_UNIT_LINE_FORE_SCHEMECOLOR_INDEX" val="5"/>
  <p:tag name="KSO_WM_UNIT_LINE_FILL_TYPE" val="2"/>
  <p:tag name="KSO_WM_UNIT_TEXT_FILL_FORE_SCHEMECOLOR_INDEX" val="14"/>
  <p:tag name="KSO_WM_UNIT_TEXT_FILL_TYPE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i"/>
  <p:tag name="KSO_WM_UNIT_INDEX" val="1_12"/>
  <p:tag name="KSO_WM_UNIT_ID" val="diagram636_5*q_i*1_12"/>
  <p:tag name="KSO_WM_TEMPLATE_CATEGORY" val="diagram"/>
  <p:tag name="KSO_WM_TEMPLATE_INDEX" val="636"/>
  <p:tag name="KSO_WM_UNIT_LAYERLEVEL" val="1_1"/>
  <p:tag name="KSO_WM_TAG_VERSION" val="1.0"/>
  <p:tag name="KSO_WM_BEAUTIFY_FLAG" val="#wm#"/>
  <p:tag name="KSO_WM_UNIT_FILL_FORE_SCHEMECOLOR_INDEX" val="5"/>
  <p:tag name="KSO_WM_UNIT_FILL_TYPE" val="1"/>
  <p:tag name="KSO_WM_UNIT_LINE_FORE_SCHEMECOLOR_INDEX" val="5"/>
  <p:tag name="KSO_WM_UNIT_LINE_FILL_TYPE" val="2"/>
  <p:tag name="KSO_WM_UNIT_TEXT_FILL_FORE_SCHEMECOLOR_INDEX" val="14"/>
  <p:tag name="KSO_WM_UNIT_TEXT_FILL_TYPE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"/>
  <p:tag name="KSO_WM_UNIT_ID" val="diagram20198877_3*i*1"/>
  <p:tag name="KSO_WM_TEMPLATE_CATEGORY" val="diagram"/>
  <p:tag name="KSO_WM_TEMPLATE_INDEX" val="20198877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1406*1406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d"/>
  <p:tag name="KSO_WM_UNIT_INDEX" val="1"/>
  <p:tag name="KSO_WM_UNIT_ID" val="diagram20198877_3*d*1"/>
  <p:tag name="KSO_WM_TEMPLATE_CATEGORY" val="diagram"/>
  <p:tag name="KSO_WM_TEMPLATE_INDEX" val="20198877"/>
  <p:tag name="KSO_WM_UNIT_SUPPORT_UNIT_TYPE" val="[]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2"/>
  <p:tag name="KSO_WM_UNIT_ID" val="diagram20198877_3*i*2"/>
  <p:tag name="KSO_WM_TEMPLATE_CATEGORY" val="diagram"/>
  <p:tag name="KSO_WM_TEMPLATE_INDEX" val="20198877"/>
  <p:tag name="KSO_WM_UNIT_LAYERLEVEL" val="1"/>
  <p:tag name="KSO_WM_TAG_VERSION" val="1.0"/>
  <p:tag name="KSO_WM_BEAUTIFY_FLAG" val="#wm#"/>
  <p:tag name="KSO_WM_UNIT_LINE_FORE_SCHEMECOLOR_INDEX" val="13"/>
  <p:tag name="KSO_WM_UNIT_LINE_FILL_TYPE" val="2"/>
  <p:tag name="KSO_WM_UNIT_TEXT_FILL_FORE_SCHEMECOLOR_INDEX" val="13"/>
  <p:tag name="KSO_WM_UNIT_TEXT_FILL_TYPE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20198877_3*l_h_i*1_1_1"/>
  <p:tag name="KSO_WM_TEMPLATE_CATEGORY" val="diagram"/>
  <p:tag name="KSO_WM_TEMPLATE_INDEX" val="20198877"/>
  <p:tag name="KSO_WM_UNIT_LAYERLEVEL" val="1_1_1"/>
  <p:tag name="KSO_WM_TAG_VERSION" val="1.0"/>
  <p:tag name="KSO_WM_BEAUTIFY_FLAG" val="#wm#"/>
  <p:tag name="KSO_WM_UNIT_FILL_FORE_SCHEMECOLOR_INDEX" val="5"/>
  <p:tag name="KSO_WM_UNIT_FILL_TYPE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2000,&quot;width&quot;:2690}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diagram20198877_3*l_h_i*1_2_1"/>
  <p:tag name="KSO_WM_TEMPLATE_CATEGORY" val="diagram"/>
  <p:tag name="KSO_WM_TEMPLATE_INDEX" val="20198877"/>
  <p:tag name="KSO_WM_UNIT_LAYERLEVEL" val="1_1_1"/>
  <p:tag name="KSO_WM_TAG_VERSION" val="1.0"/>
  <p:tag name="KSO_WM_BEAUTIFY_FLAG" val="#wm#"/>
  <p:tag name="KSO_WM_UNIT_FILL_FORE_SCHEMECOLOR_INDEX" val="6"/>
  <p:tag name="KSO_WM_UNIT_FILL_TYPE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"/>
  <p:tag name="KSO_WM_UNIT_ID" val="diagram20198877_3*l_h_i*1_3_1"/>
  <p:tag name="KSO_WM_TEMPLATE_CATEGORY" val="diagram"/>
  <p:tag name="KSO_WM_TEMPLATE_INDEX" val="20198877"/>
  <p:tag name="KSO_WM_UNIT_LAYERLEVEL" val="1_1_1"/>
  <p:tag name="KSO_WM_TAG_VERSION" val="1.0"/>
  <p:tag name="KSO_WM_BEAUTIFY_FLAG" val="#wm#"/>
  <p:tag name="KSO_WM_UNIT_FILL_FORE_SCHEMECOLOR_INDEX" val="7"/>
  <p:tag name="KSO_WM_UNIT_FILL_TYPE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1"/>
  <p:tag name="KSO_WM_UNIT_ID" val="diagram20198877_3*l_h_i*1_4_1"/>
  <p:tag name="KSO_WM_TEMPLATE_CATEGORY" val="diagram"/>
  <p:tag name="KSO_WM_TEMPLATE_INDEX" val="20198877"/>
  <p:tag name="KSO_WM_UNIT_LAYERLEVEL" val="1_1_1"/>
  <p:tag name="KSO_WM_TAG_VERSION" val="1.0"/>
  <p:tag name="KSO_WM_BEAUTIFY_FLAG" val="#wm#"/>
  <p:tag name="KSO_WM_UNIT_FILL_FORE_SCHEMECOLOR_INDEX" val="8"/>
  <p:tag name="KSO_WM_UNIT_FILL_TYPE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DIAGRAM_MODELTYPE" val="stripeEnum"/>
  <p:tag name="KSO_WM_UNIT_ISCONTENTS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4_1"/>
  <p:tag name="KSO_WM_UNIT_ID" val="diagram20198877_3*l_h_a*1_4_1"/>
  <p:tag name="KSO_WM_TEMPLATE_CATEGORY" val="diagram"/>
  <p:tag name="KSO_WM_TEMPLATE_INDEX" val="20198877"/>
  <p:tag name="KSO_WM_UNIT_LAYERLEVEL" val="1_1_1"/>
  <p:tag name="KSO_WM_TAG_VERSION" val="1.0"/>
  <p:tag name="KSO_WM_BEAUTIFY_FLAG" val="#wm#"/>
  <p:tag name="KSO_WM_UNIT_PRESET_TEXT" val="速动比率"/>
  <p:tag name="KSO_WM_UNIT_TEXT_FILL_FORE_SCHEMECOLOR_INDEX" val="13"/>
  <p:tag name="KSO_WM_UNIT_TEXT_FILL_TYPE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DIAGRAM_MODELTYPE" val="stripeEnum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4_1"/>
  <p:tag name="KSO_WM_UNIT_ID" val="diagram20198877_3*l_h_f*1_4_1"/>
  <p:tag name="KSO_WM_TEMPLATE_CATEGORY" val="diagram"/>
  <p:tag name="KSO_WM_TEMPLATE_INDEX" val="20198877"/>
  <p:tag name="KSO_WM_UNIT_LAYERLEVEL" val="1_1_1"/>
  <p:tag name="KSO_WM_TAG_VERSION" val="1.0"/>
  <p:tag name="KSO_WM_BEAUTIFY_FLAG" val="#wm#"/>
  <p:tag name="KSO_WM_UNIT_PRESET_TEXT" val="点击此处添加正文，文字是您思想的提炼"/>
  <p:tag name="KSO_WM_UNIT_TEXT_FILL_FORE_SCHEMECOLOR_INDEX" val="14"/>
  <p:tag name="KSO_WM_UNIT_TEXT_FILL_TYPE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DIAGRAM_MODELTYPE" val="stripeEnum"/>
  <p:tag name="KSO_WM_UNIT_ISCONTENTS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diagram20198877_3*l_h_a*1_3_1"/>
  <p:tag name="KSO_WM_TEMPLATE_CATEGORY" val="diagram"/>
  <p:tag name="KSO_WM_TEMPLATE_INDEX" val="20198877"/>
  <p:tag name="KSO_WM_UNIT_LAYERLEVEL" val="1_1_1"/>
  <p:tag name="KSO_WM_TAG_VERSION" val="1.0"/>
  <p:tag name="KSO_WM_BEAUTIFY_FLAG" val="#wm#"/>
  <p:tag name="KSO_WM_UNIT_PRESET_TEXT" val="速动比率"/>
  <p:tag name="KSO_WM_UNIT_TEXT_FILL_FORE_SCHEMECOLOR_INDEX" val="13"/>
  <p:tag name="KSO_WM_UNIT_TEXT_FILL_TYPE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DIAGRAM_MODELTYPE" val="stripeEnum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20198877_3*l_h_f*1_3_1"/>
  <p:tag name="KSO_WM_TEMPLATE_CATEGORY" val="diagram"/>
  <p:tag name="KSO_WM_TEMPLATE_INDEX" val="20198877"/>
  <p:tag name="KSO_WM_UNIT_LAYERLEVEL" val="1_1_1"/>
  <p:tag name="KSO_WM_TAG_VERSION" val="1.0"/>
  <p:tag name="KSO_WM_BEAUTIFY_FLAG" val="#wm#"/>
  <p:tag name="KSO_WM_UNIT_PRESET_TEXT" val="点击此处添加正文，文字是您思想的提炼"/>
  <p:tag name="KSO_WM_UNIT_TEXT_FILL_FORE_SCHEMECOLOR_INDEX" val="14"/>
  <p:tag name="KSO_WM_UNIT_TEXT_FILL_TYPE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DIAGRAM_MODELTYPE" val="stripeEnum"/>
  <p:tag name="KSO_WM_UNIT_ISCONTENTS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0198877_3*l_h_a*1_2_1"/>
  <p:tag name="KSO_WM_TEMPLATE_CATEGORY" val="diagram"/>
  <p:tag name="KSO_WM_TEMPLATE_INDEX" val="20198877"/>
  <p:tag name="KSO_WM_UNIT_LAYERLEVEL" val="1_1_1"/>
  <p:tag name="KSO_WM_TAG_VERSION" val="1.0"/>
  <p:tag name="KSO_WM_BEAUTIFY_FLAG" val="#wm#"/>
  <p:tag name="KSO_WM_UNIT_PRESET_TEXT" val="流动比率"/>
  <p:tag name="KSO_WM_UNIT_TEXT_FILL_FORE_SCHEMECOLOR_INDEX" val="13"/>
  <p:tag name="KSO_WM_UNIT_TEXT_FILL_TYPE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DIAGRAM_MODELTYPE" val="stripeEnum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198877_3*l_h_f*1_2_1"/>
  <p:tag name="KSO_WM_TEMPLATE_CATEGORY" val="diagram"/>
  <p:tag name="KSO_WM_TEMPLATE_INDEX" val="20198877"/>
  <p:tag name="KSO_WM_UNIT_LAYERLEVEL" val="1_1_1"/>
  <p:tag name="KSO_WM_TAG_VERSION" val="1.0"/>
  <p:tag name="KSO_WM_BEAUTIFY_FLAG" val="#wm#"/>
  <p:tag name="KSO_WM_UNIT_PRESET_TEXT" val="点击此处添加正文，文字是您思想的提炼"/>
  <p:tag name="KSO_WM_UNIT_TEXT_FILL_FORE_SCHEMECOLOR_INDEX" val="14"/>
  <p:tag name="KSO_WM_UNIT_TEXT_FILL_TYPE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DIAGRAM_MODELTYPE" val="stripeEnum"/>
  <p:tag name="KSO_WM_UNIT_ISCONTENTS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198877_3*l_h_a*1_1_1"/>
  <p:tag name="KSO_WM_TEMPLATE_CATEGORY" val="diagram"/>
  <p:tag name="KSO_WM_TEMPLATE_INDEX" val="20198877"/>
  <p:tag name="KSO_WM_UNIT_LAYERLEVEL" val="1_1_1"/>
  <p:tag name="KSO_WM_TAG_VERSION" val="1.0"/>
  <p:tag name="KSO_WM_BEAUTIFY_FLAG" val="#wm#"/>
  <p:tag name="KSO_WM_UNIT_PRESET_TEXT" val="营运资本"/>
  <p:tag name="KSO_WM_UNIT_TEXT_FILL_FORE_SCHEMECOLOR_INDEX" val="13"/>
  <p:tag name="KSO_WM_UNIT_TEXT_FILL_TYPE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2"/>
  <p:tag name="KSO_WM_UNIT_ID" val="diagram20168787_4*l_i*1_2"/>
  <p:tag name="KSO_WM_TEMPLATE_CATEGORY" val="diagram"/>
  <p:tag name="KSO_WM_TEMPLATE_INDEX" val="20168787"/>
  <p:tag name="KSO_WM_UNIT_LAYERLEVEL" val="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DIAGRAM_MODELTYPE" val="stripeEnum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198877_3*l_h_f*1_1_1"/>
  <p:tag name="KSO_WM_TEMPLATE_CATEGORY" val="diagram"/>
  <p:tag name="KSO_WM_TEMPLATE_INDEX" val="20198877"/>
  <p:tag name="KSO_WM_UNIT_LAYERLEVEL" val="1_1_1"/>
  <p:tag name="KSO_WM_TAG_VERSION" val="1.0"/>
  <p:tag name="KSO_WM_BEAUTIFY_FLAG" val="#wm#"/>
  <p:tag name="KSO_WM_UNIT_PRESET_TEXT" val="点击此处添加正文，文字是您思想的提炼"/>
  <p:tag name="KSO_WM_UNIT_TEXT_FILL_FORE_SCHEMECOLOR_INDEX" val="14"/>
  <p:tag name="KSO_WM_UNIT_TEXT_FILL_TYPE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1"/>
  <p:tag name="KSO_WM_UNIT_ID" val="diagram20168787_4*l_i*1_1"/>
  <p:tag name="KSO_WM_TEMPLATE_CATEGORY" val="diagram"/>
  <p:tag name="KSO_WM_TEMPLATE_INDEX" val="20168787"/>
  <p:tag name="KSO_WM_UNIT_LAYERLEVEL" val="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"/>
  <p:tag name="KSO_WM_UNIT_ID" val="diagram20168787_4*l_h_i*1_3_1"/>
  <p:tag name="KSO_WM_TEMPLATE_CATEGORY" val="diagram"/>
  <p:tag name="KSO_WM_TEMPLATE_INDEX" val="20168787"/>
  <p:tag name="KSO_WM_UNIT_LAYERLEVEL" val="1_1_1"/>
  <p:tag name="KSO_WM_TAG_VERSION" val="1.0"/>
  <p:tag name="KSO_WM_BEAUTIFY_FLAG" val="#wm#"/>
  <p:tag name="KSO_WM_UNIT_FILL_FORE_SCHEMECOLOR_INDEX" val="7"/>
  <p:tag name="KSO_WM_UNIT_FILL_TYPE" val="1"/>
  <p:tag name="KSO_WM_UNIT_TEXT_FILL_FORE_SCHEMECOLOR_INDEX" val="13"/>
  <p:tag name="KSO_WM_UNIT_TEXT_FILL_TYPE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diagram20168787_4*l_h_i*1_2_1"/>
  <p:tag name="KSO_WM_TEMPLATE_CATEGORY" val="diagram"/>
  <p:tag name="KSO_WM_TEMPLATE_INDEX" val="20168787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13"/>
  <p:tag name="KSO_WM_UNIT_TEXT_FILL_TYPE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1"/>
  <p:tag name="KSO_WM_UNIT_ID" val="diagram20168787_4*l_h_i*1_4_1"/>
  <p:tag name="KSO_WM_TEMPLATE_CATEGORY" val="diagram"/>
  <p:tag name="KSO_WM_TEMPLATE_INDEX" val="20168787"/>
  <p:tag name="KSO_WM_UNIT_LAYERLEVEL" val="1_1_1"/>
  <p:tag name="KSO_WM_TAG_VERSION" val="1.0"/>
  <p:tag name="KSO_WM_BEAUTIFY_FLAG" val="#wm#"/>
  <p:tag name="KSO_WM_UNIT_FILL_FORE_SCHEMECOLOR_INDEX" val="8"/>
  <p:tag name="KSO_WM_UNIT_FILL_TYPE" val="1"/>
  <p:tag name="KSO_WM_UNIT_TEXT_FILL_FORE_SCHEMECOLOR_INDEX" val="13"/>
  <p:tag name="KSO_WM_UNIT_TEXT_FILL_TYPE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20168787_4*l_h_i*1_1_1"/>
  <p:tag name="KSO_WM_TEMPLATE_CATEGORY" val="diagram"/>
  <p:tag name="KSO_WM_TEMPLATE_INDEX" val="20168787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heme/theme1.xml><?xml version="1.0" encoding="utf-8"?>
<a:theme xmlns:a="http://schemas.openxmlformats.org/drawingml/2006/main" name="Office 主题">
  <a:themeElements>
    <a:clrScheme name="丝路逾期清收企业管理服务平台">
      <a:dk1>
        <a:sysClr val="windowText" lastClr="000000"/>
      </a:dk1>
      <a:lt1>
        <a:sysClr val="window" lastClr="FFFFFF"/>
      </a:lt1>
      <a:dk2>
        <a:srgbClr val="C00000"/>
      </a:dk2>
      <a:lt2>
        <a:srgbClr val="FF0000"/>
      </a:lt2>
      <a:accent1>
        <a:srgbClr val="3F3F3F"/>
      </a:accent1>
      <a:accent2>
        <a:srgbClr val="BFBFBF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00"/>
      </a:hlink>
      <a:folHlink>
        <a:srgbClr val="954F72"/>
      </a:folHlink>
    </a:clrScheme>
    <a:fontScheme name="自定义 2">
      <a:majorFont>
        <a:latin typeface="Calibri Light"/>
        <a:ea typeface="微软雅黑"/>
        <a:cs typeface=""/>
      </a:majorFont>
      <a:minorFont>
        <a:latin typeface="Calibri"/>
        <a:ea typeface="微软雅黑 Light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5796</Words>
  <Application>Microsoft Office PowerPoint</Application>
  <PresentationFormat>宽屏</PresentationFormat>
  <Paragraphs>1089</Paragraphs>
  <Slides>46</Slides>
  <Notes>12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46</vt:i4>
      </vt:variant>
    </vt:vector>
  </HeadingPairs>
  <TitlesOfParts>
    <vt:vector size="57" baseType="lpstr">
      <vt:lpstr>DIN</vt:lpstr>
      <vt:lpstr>阿里巴巴普惠体 B</vt:lpstr>
      <vt:lpstr>等线</vt:lpstr>
      <vt:lpstr>等线 Light</vt:lpstr>
      <vt:lpstr>微软雅黑</vt:lpstr>
      <vt:lpstr>微软雅黑 Light</vt:lpstr>
      <vt:lpstr>Arial</vt:lpstr>
      <vt:lpstr>Calibri</vt:lpstr>
      <vt:lpstr>Calibri Light</vt:lpstr>
      <vt:lpstr>Wingdings</vt:lpstr>
      <vt:lpstr>Office 主题</vt:lpstr>
      <vt:lpstr>PowerPoint 演示文稿</vt:lpstr>
      <vt:lpstr>PowerPoint 演示文稿</vt:lpstr>
      <vt:lpstr>PowerPoint 演示文稿</vt:lpstr>
      <vt:lpstr>国内快消行业新趋势</vt:lpstr>
      <vt:lpstr>快消品行业特点及竞争因素</vt:lpstr>
      <vt:lpstr>快消行业经销商-终端竞争升级</vt:lpstr>
      <vt:lpstr>经销商的未来和破局点</vt:lpstr>
      <vt:lpstr>企业经营诉求的变化，催生一体化业务协同的平台需求</vt:lpstr>
      <vt:lpstr>PowerPoint 演示文稿</vt:lpstr>
      <vt:lpstr>快消品经销商不同发展阶段的管理重点</vt:lpstr>
      <vt:lpstr>快消品经销商典型业务痛点</vt:lpstr>
      <vt:lpstr>PowerPoint 演示文稿</vt:lpstr>
      <vt:lpstr>T+Cloud系统功能应用架构</vt:lpstr>
      <vt:lpstr>经销商业务五大关键环节</vt:lpstr>
      <vt:lpstr>目标管理-以目标驱动业务员业务执行</vt:lpstr>
      <vt:lpstr>目标管理-以目标驱动业务员业务执行</vt:lpstr>
      <vt:lpstr>跑店管理-提高访店质量，加强终端维护</vt:lpstr>
      <vt:lpstr>跑店管理-提高访店质量，加强终端维护</vt:lpstr>
      <vt:lpstr>跑店管理-标准化任务清单，高效便捷操作</vt:lpstr>
      <vt:lpstr>跑店管理-数据指标分析，及时业务指导</vt:lpstr>
      <vt:lpstr>订货商城-企业专属的营销订货平台</vt:lpstr>
      <vt:lpstr>订货商城-企业专属的营销订货平台</vt:lpstr>
      <vt:lpstr>快消品经销商到一定阶段，仓储配送效率成为增长瓶颈</vt:lpstr>
      <vt:lpstr>精细化库存控制-保证高周转、低损耗</vt:lpstr>
      <vt:lpstr>移动化仓储作业-保证库存数据实时准确</vt:lpstr>
      <vt:lpstr>CWMS数字化仓储作业</vt:lpstr>
      <vt:lpstr>配送管理-衔接多角色，实现仓配一体数智化管理的工具</vt:lpstr>
      <vt:lpstr>配送管理-衔接多角色，实现仓配一体数智化管理的工具</vt:lpstr>
      <vt:lpstr>配送管理-衔接多角色，实现仓配一体数智化管理的工具</vt:lpstr>
      <vt:lpstr>业务、仓配相辅相成 驱动业务高增长</vt:lpstr>
      <vt:lpstr>加强费用管控，提升管理效益</vt:lpstr>
      <vt:lpstr>加强费用管控，提升管理效益</vt:lpstr>
      <vt:lpstr>精细化数据洞察业务</vt:lpstr>
      <vt:lpstr>商品分析与客户运营的营销平台</vt:lpstr>
      <vt:lpstr>客户分析-数据赋能提升增长</vt:lpstr>
      <vt:lpstr>商品分析-优化商品结构</vt:lpstr>
      <vt:lpstr>TC18.0新商贸-全渠道 全链路 全场景</vt:lpstr>
      <vt:lpstr>PowerPoint 演示文稿</vt:lpstr>
      <vt:lpstr>PowerPoint 演示文稿</vt:lpstr>
      <vt:lpstr>PowerPoint 演示文稿</vt:lpstr>
      <vt:lpstr>T+Cloud快消行业典型客户</vt:lpstr>
      <vt:lpstr>众多知名品牌经销商的共同选择</vt:lpstr>
      <vt:lpstr>PowerPoint 演示文稿</vt:lpstr>
      <vt:lpstr>关于畅捷通</vt:lpstr>
      <vt:lpstr>关于畅捷通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旭铭</dc:creator>
  <cp:lastModifiedBy>张 月</cp:lastModifiedBy>
  <cp:revision>1459</cp:revision>
  <dcterms:created xsi:type="dcterms:W3CDTF">2021-12-03T05:58:00Z</dcterms:created>
  <dcterms:modified xsi:type="dcterms:W3CDTF">2023-07-12T05:46:00Z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C9074CDE98F84030963F4FC017EC9B6E</vt:lpwstr>
  </property>
  <property fmtid="{D5CDD505-2E9C-101B-9397-08002B2CF9AE}" pid="3" name="KSOProductBuildVer">
    <vt:lpwstr>2052-11.1.0.13703</vt:lpwstr>
  </property>
</Properties>
</file>