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74" r:id="rId2"/>
    <p:sldId id="2092668557" r:id="rId3"/>
    <p:sldId id="2092668548" r:id="rId4"/>
    <p:sldId id="2092668542" r:id="rId5"/>
    <p:sldId id="2092668558" r:id="rId6"/>
    <p:sldId id="2092668519" r:id="rId7"/>
    <p:sldId id="2092668547" r:id="rId8"/>
    <p:sldId id="2092668546" r:id="rId9"/>
    <p:sldId id="2092668550" r:id="rId10"/>
    <p:sldId id="2092668551" r:id="rId11"/>
    <p:sldId id="2092668552" r:id="rId12"/>
    <p:sldId id="2092668553" r:id="rId13"/>
    <p:sldId id="2092668554" r:id="rId14"/>
    <p:sldId id="2092668555" r:id="rId15"/>
    <p:sldId id="2092668556" r:id="rId16"/>
    <p:sldId id="2092668520" r:id="rId17"/>
    <p:sldId id="6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12"/>
    <a:srgbClr val="E60012"/>
    <a:srgbClr val="F2F2F2"/>
    <a:srgbClr val="BFBFBF"/>
    <a:srgbClr val="D9D9D9"/>
    <a:srgbClr val="4BACC6"/>
    <a:srgbClr val="BC000D"/>
    <a:srgbClr val="C0101C"/>
    <a:srgbClr val="9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1" autoAdjust="0"/>
    <p:restoredTop sz="89956" autoAdjust="0"/>
  </p:normalViewPr>
  <p:slideViewPr>
    <p:cSldViewPr snapToGrid="0" showGuides="1">
      <p:cViewPr varScale="1">
        <p:scale>
          <a:sx n="91" d="100"/>
          <a:sy n="91" d="100"/>
        </p:scale>
        <p:origin x="328" y="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74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D42AD-3CC7-42AE-947F-395437054A7D}" type="doc">
      <dgm:prSet loTypeId="urn:microsoft.com/office/officeart/2005/8/layout/pyramid2#1" loCatId="pyramid" qsTypeId="urn:microsoft.com/office/officeart/2005/8/quickstyle/simple1#4" qsCatId="simple" csTypeId="urn:microsoft.com/office/officeart/2005/8/colors/accent1_2#2" csCatId="accent1" phldr="1"/>
      <dgm:spPr/>
    </dgm:pt>
    <dgm:pt modelId="{81D16330-A485-42FC-9539-A8BBDC1AD617}">
      <dgm:prSet phldrT="[文本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zh-CN" altLang="en-US" sz="2000" dirty="0"/>
            <a:t>核心商品</a:t>
          </a:r>
        </a:p>
      </dgm:t>
    </dgm:pt>
    <dgm:pt modelId="{A326D342-1D63-4E82-AEFE-54EF6BC0C83B}" type="parTrans" cxnId="{050DE2A6-9D06-442B-8EF9-6C4F12C56A9C}">
      <dgm:prSet/>
      <dgm:spPr/>
      <dgm:t>
        <a:bodyPr/>
        <a:lstStyle/>
        <a:p>
          <a:endParaRPr lang="zh-CN" altLang="en-US" sz="2000"/>
        </a:p>
      </dgm:t>
    </dgm:pt>
    <dgm:pt modelId="{7A21B017-4E74-43DE-80B6-219A1F8A6602}" type="sibTrans" cxnId="{050DE2A6-9D06-442B-8EF9-6C4F12C56A9C}">
      <dgm:prSet/>
      <dgm:spPr/>
      <dgm:t>
        <a:bodyPr/>
        <a:lstStyle/>
        <a:p>
          <a:endParaRPr lang="zh-CN" altLang="en-US" sz="2000"/>
        </a:p>
      </dgm:t>
    </dgm:pt>
    <dgm:pt modelId="{D3472E8A-4035-4F8A-80B9-F5D8BC65AD4D}">
      <dgm:prSet phldrT="[文本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zh-CN" altLang="en-US" sz="2000" dirty="0"/>
            <a:t>普通商品</a:t>
          </a:r>
        </a:p>
      </dgm:t>
    </dgm:pt>
    <dgm:pt modelId="{1A380169-5BC5-421A-A945-C7D1E1C3F625}" type="parTrans" cxnId="{8785D217-8D9C-4B81-83E4-8EE3810E5DDA}">
      <dgm:prSet/>
      <dgm:spPr/>
      <dgm:t>
        <a:bodyPr/>
        <a:lstStyle/>
        <a:p>
          <a:endParaRPr lang="zh-CN" altLang="en-US" sz="2000"/>
        </a:p>
      </dgm:t>
    </dgm:pt>
    <dgm:pt modelId="{1D87E6ED-6C70-4625-954F-65D21CDB9D0F}" type="sibTrans" cxnId="{8785D217-8D9C-4B81-83E4-8EE3810E5DDA}">
      <dgm:prSet/>
      <dgm:spPr/>
      <dgm:t>
        <a:bodyPr/>
        <a:lstStyle/>
        <a:p>
          <a:endParaRPr lang="zh-CN" altLang="en-US" sz="2000"/>
        </a:p>
      </dgm:t>
    </dgm:pt>
    <dgm:pt modelId="{5C268CE4-B6D4-48F2-A49F-634605A26C9F}">
      <dgm:prSet phldrT="[文本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zh-CN" altLang="en-US" sz="2000" dirty="0"/>
            <a:t>重点评估商品</a:t>
          </a:r>
        </a:p>
      </dgm:t>
    </dgm:pt>
    <dgm:pt modelId="{264E505C-0AD7-4043-BC38-6624BE425F25}" type="parTrans" cxnId="{9055E819-362B-4E83-B8B2-D6AE083F6BA8}">
      <dgm:prSet/>
      <dgm:spPr/>
      <dgm:t>
        <a:bodyPr/>
        <a:lstStyle/>
        <a:p>
          <a:endParaRPr lang="zh-CN" altLang="en-US" sz="2000"/>
        </a:p>
      </dgm:t>
    </dgm:pt>
    <dgm:pt modelId="{9ECA1BC8-8CC6-40BC-9D40-AA17C4C7C4F6}" type="sibTrans" cxnId="{9055E819-362B-4E83-B8B2-D6AE083F6BA8}">
      <dgm:prSet/>
      <dgm:spPr/>
      <dgm:t>
        <a:bodyPr/>
        <a:lstStyle/>
        <a:p>
          <a:endParaRPr lang="zh-CN" altLang="en-US" sz="2000"/>
        </a:p>
      </dgm:t>
    </dgm:pt>
    <dgm:pt modelId="{958A3E5F-7B01-40F4-8176-E5AE45B716F9}">
      <dgm:prSet phldrT="[文本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zh-CN" altLang="en-US" sz="2000" dirty="0"/>
            <a:t>淘汰品</a:t>
          </a:r>
        </a:p>
      </dgm:t>
    </dgm:pt>
    <dgm:pt modelId="{1BBFD89F-EDB4-41F4-A4E4-805D04D78C0B}" type="parTrans" cxnId="{A1253FE6-5528-48AD-AE85-7CC9B1491B28}">
      <dgm:prSet/>
      <dgm:spPr/>
      <dgm:t>
        <a:bodyPr/>
        <a:lstStyle/>
        <a:p>
          <a:endParaRPr lang="zh-CN" altLang="en-US" sz="2000"/>
        </a:p>
      </dgm:t>
    </dgm:pt>
    <dgm:pt modelId="{B95508EC-5CAB-483C-93B0-9A214D558FFF}" type="sibTrans" cxnId="{A1253FE6-5528-48AD-AE85-7CC9B1491B28}">
      <dgm:prSet/>
      <dgm:spPr/>
      <dgm:t>
        <a:bodyPr/>
        <a:lstStyle/>
        <a:p>
          <a:endParaRPr lang="zh-CN" altLang="en-US" sz="2000"/>
        </a:p>
      </dgm:t>
    </dgm:pt>
    <dgm:pt modelId="{2463A0E6-CFBE-4435-83D9-262FB00D29CA}">
      <dgm:prSet phldrT="[文本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zh-CN" altLang="en-US" sz="2000" dirty="0"/>
            <a:t>新品</a:t>
          </a:r>
        </a:p>
      </dgm:t>
    </dgm:pt>
    <dgm:pt modelId="{68A4B79D-52D3-4B90-9057-5617E14492A2}" type="parTrans" cxnId="{7ACD6B84-5F97-4696-A3E8-55B4C1F37BE8}">
      <dgm:prSet/>
      <dgm:spPr/>
      <dgm:t>
        <a:bodyPr/>
        <a:lstStyle/>
        <a:p>
          <a:endParaRPr lang="zh-CN" altLang="en-US" sz="2000"/>
        </a:p>
      </dgm:t>
    </dgm:pt>
    <dgm:pt modelId="{9EEAFAD4-6E6C-4EB1-8394-CFD3EB61939C}" type="sibTrans" cxnId="{7ACD6B84-5F97-4696-A3E8-55B4C1F37BE8}">
      <dgm:prSet/>
      <dgm:spPr/>
      <dgm:t>
        <a:bodyPr/>
        <a:lstStyle/>
        <a:p>
          <a:endParaRPr lang="zh-CN" altLang="en-US" sz="2000"/>
        </a:p>
      </dgm:t>
    </dgm:pt>
    <dgm:pt modelId="{EDA211A4-C548-4FC4-9573-6A0299D9E450}" type="pres">
      <dgm:prSet presAssocID="{35DD42AD-3CC7-42AE-947F-395437054A7D}" presName="compositeShape" presStyleCnt="0">
        <dgm:presLayoutVars>
          <dgm:dir/>
          <dgm:resizeHandles/>
        </dgm:presLayoutVars>
      </dgm:prSet>
      <dgm:spPr/>
    </dgm:pt>
    <dgm:pt modelId="{8659443B-5010-44D9-B7B7-E5602AA16F9B}" type="pres">
      <dgm:prSet presAssocID="{35DD42AD-3CC7-42AE-947F-395437054A7D}" presName="pyramid" presStyleLbl="node1" presStyleIdx="0" presStyleCnt="1" custLinFactNeighborX="-2683" custLinFactNeighborY="-1064"/>
      <dgm:spPr>
        <a:solidFill>
          <a:schemeClr val="accent5">
            <a:lumMod val="60000"/>
            <a:lumOff val="40000"/>
          </a:schemeClr>
        </a:solidFill>
      </dgm:spPr>
    </dgm:pt>
    <dgm:pt modelId="{F3FB2C14-9D8B-4F16-819F-A1B153016FAE}" type="pres">
      <dgm:prSet presAssocID="{35DD42AD-3CC7-42AE-947F-395437054A7D}" presName="theList" presStyleCnt="0"/>
      <dgm:spPr/>
    </dgm:pt>
    <dgm:pt modelId="{C1D4B162-0BE3-4DCE-9471-D0D686C9CADF}" type="pres">
      <dgm:prSet presAssocID="{81D16330-A485-42FC-9539-A8BBDC1AD617}" presName="aNode" presStyleLbl="fgAcc1" presStyleIdx="0" presStyleCnt="5" custLinFactNeighborX="0" custLinFactNeighborY="-4732">
        <dgm:presLayoutVars>
          <dgm:bulletEnabled val="1"/>
        </dgm:presLayoutVars>
      </dgm:prSet>
      <dgm:spPr/>
    </dgm:pt>
    <dgm:pt modelId="{C09EDD7D-FD45-4215-A9F9-BF596D89E16B}" type="pres">
      <dgm:prSet presAssocID="{81D16330-A485-42FC-9539-A8BBDC1AD617}" presName="aSpace" presStyleCnt="0"/>
      <dgm:spPr/>
    </dgm:pt>
    <dgm:pt modelId="{857A97B5-AE61-421C-AB07-FB92A9439768}" type="pres">
      <dgm:prSet presAssocID="{D3472E8A-4035-4F8A-80B9-F5D8BC65AD4D}" presName="aNode" presStyleLbl="fgAcc1" presStyleIdx="1" presStyleCnt="5" custLinFactNeighborX="0" custLinFactNeighborY="-9694">
        <dgm:presLayoutVars>
          <dgm:bulletEnabled val="1"/>
        </dgm:presLayoutVars>
      </dgm:prSet>
      <dgm:spPr/>
    </dgm:pt>
    <dgm:pt modelId="{DF312A67-D3AA-40D4-8724-E5923F892040}" type="pres">
      <dgm:prSet presAssocID="{D3472E8A-4035-4F8A-80B9-F5D8BC65AD4D}" presName="aSpace" presStyleCnt="0"/>
      <dgm:spPr/>
    </dgm:pt>
    <dgm:pt modelId="{033D2118-E30F-4300-99EF-C25FD5C166D6}" type="pres">
      <dgm:prSet presAssocID="{5C268CE4-B6D4-48F2-A49F-634605A26C9F}" presName="aNode" presStyleLbl="fgAcc1" presStyleIdx="2" presStyleCnt="5">
        <dgm:presLayoutVars>
          <dgm:bulletEnabled val="1"/>
        </dgm:presLayoutVars>
      </dgm:prSet>
      <dgm:spPr/>
    </dgm:pt>
    <dgm:pt modelId="{B1E9FA2A-3E4B-46CE-A146-2B9D64BEDE7A}" type="pres">
      <dgm:prSet presAssocID="{5C268CE4-B6D4-48F2-A49F-634605A26C9F}" presName="aSpace" presStyleCnt="0"/>
      <dgm:spPr/>
    </dgm:pt>
    <dgm:pt modelId="{82E61E83-4A58-4D29-913D-836A0B3F1948}" type="pres">
      <dgm:prSet presAssocID="{958A3E5F-7B01-40F4-8176-E5AE45B716F9}" presName="aNode" presStyleLbl="fgAcc1" presStyleIdx="3" presStyleCnt="5">
        <dgm:presLayoutVars>
          <dgm:bulletEnabled val="1"/>
        </dgm:presLayoutVars>
      </dgm:prSet>
      <dgm:spPr/>
    </dgm:pt>
    <dgm:pt modelId="{77B3742C-7AF3-4A1F-B951-69425A7EBC94}" type="pres">
      <dgm:prSet presAssocID="{958A3E5F-7B01-40F4-8176-E5AE45B716F9}" presName="aSpace" presStyleCnt="0"/>
      <dgm:spPr/>
    </dgm:pt>
    <dgm:pt modelId="{9CDAFE6E-B2B3-492D-B817-4587145B871C}" type="pres">
      <dgm:prSet presAssocID="{2463A0E6-CFBE-4435-83D9-262FB00D29CA}" presName="aNode" presStyleLbl="fgAcc1" presStyleIdx="4" presStyleCnt="5">
        <dgm:presLayoutVars>
          <dgm:bulletEnabled val="1"/>
        </dgm:presLayoutVars>
      </dgm:prSet>
      <dgm:spPr/>
    </dgm:pt>
    <dgm:pt modelId="{7FFEDF17-E7DB-4E63-AE88-C427E431C625}" type="pres">
      <dgm:prSet presAssocID="{2463A0E6-CFBE-4435-83D9-262FB00D29CA}" presName="aSpace" presStyleCnt="0"/>
      <dgm:spPr/>
    </dgm:pt>
  </dgm:ptLst>
  <dgm:cxnLst>
    <dgm:cxn modelId="{8785D217-8D9C-4B81-83E4-8EE3810E5DDA}" srcId="{35DD42AD-3CC7-42AE-947F-395437054A7D}" destId="{D3472E8A-4035-4F8A-80B9-F5D8BC65AD4D}" srcOrd="1" destOrd="0" parTransId="{1A380169-5BC5-421A-A945-C7D1E1C3F625}" sibTransId="{1D87E6ED-6C70-4625-954F-65D21CDB9D0F}"/>
    <dgm:cxn modelId="{9055E819-362B-4E83-B8B2-D6AE083F6BA8}" srcId="{35DD42AD-3CC7-42AE-947F-395437054A7D}" destId="{5C268CE4-B6D4-48F2-A49F-634605A26C9F}" srcOrd="2" destOrd="0" parTransId="{264E505C-0AD7-4043-BC38-6624BE425F25}" sibTransId="{9ECA1BC8-8CC6-40BC-9D40-AA17C4C7C4F6}"/>
    <dgm:cxn modelId="{8412A839-F5B4-4248-8AF6-6ED67E0D3991}" type="presOf" srcId="{81D16330-A485-42FC-9539-A8BBDC1AD617}" destId="{C1D4B162-0BE3-4DCE-9471-D0D686C9CADF}" srcOrd="0" destOrd="0" presId="urn:microsoft.com/office/officeart/2005/8/layout/pyramid2#1"/>
    <dgm:cxn modelId="{F1E50744-5FB9-456D-BEAD-BFD440813973}" type="presOf" srcId="{5C268CE4-B6D4-48F2-A49F-634605A26C9F}" destId="{033D2118-E30F-4300-99EF-C25FD5C166D6}" srcOrd="0" destOrd="0" presId="urn:microsoft.com/office/officeart/2005/8/layout/pyramid2#1"/>
    <dgm:cxn modelId="{453C5167-0647-4760-BE6D-566FF4E60C38}" type="presOf" srcId="{35DD42AD-3CC7-42AE-947F-395437054A7D}" destId="{EDA211A4-C548-4FC4-9573-6A0299D9E450}" srcOrd="0" destOrd="0" presId="urn:microsoft.com/office/officeart/2005/8/layout/pyramid2#1"/>
    <dgm:cxn modelId="{21161582-1552-41A7-A638-7794A595A938}" type="presOf" srcId="{D3472E8A-4035-4F8A-80B9-F5D8BC65AD4D}" destId="{857A97B5-AE61-421C-AB07-FB92A9439768}" srcOrd="0" destOrd="0" presId="urn:microsoft.com/office/officeart/2005/8/layout/pyramid2#1"/>
    <dgm:cxn modelId="{7ACD6B84-5F97-4696-A3E8-55B4C1F37BE8}" srcId="{35DD42AD-3CC7-42AE-947F-395437054A7D}" destId="{2463A0E6-CFBE-4435-83D9-262FB00D29CA}" srcOrd="4" destOrd="0" parTransId="{68A4B79D-52D3-4B90-9057-5617E14492A2}" sibTransId="{9EEAFAD4-6E6C-4EB1-8394-CFD3EB61939C}"/>
    <dgm:cxn modelId="{60AB0D9B-A43C-497D-BE28-9A613B2D060A}" type="presOf" srcId="{2463A0E6-CFBE-4435-83D9-262FB00D29CA}" destId="{9CDAFE6E-B2B3-492D-B817-4587145B871C}" srcOrd="0" destOrd="0" presId="urn:microsoft.com/office/officeart/2005/8/layout/pyramid2#1"/>
    <dgm:cxn modelId="{050DE2A6-9D06-442B-8EF9-6C4F12C56A9C}" srcId="{35DD42AD-3CC7-42AE-947F-395437054A7D}" destId="{81D16330-A485-42FC-9539-A8BBDC1AD617}" srcOrd="0" destOrd="0" parTransId="{A326D342-1D63-4E82-AEFE-54EF6BC0C83B}" sibTransId="{7A21B017-4E74-43DE-80B6-219A1F8A6602}"/>
    <dgm:cxn modelId="{6DCABED2-8704-4E1F-AFD9-3C312C440612}" type="presOf" srcId="{958A3E5F-7B01-40F4-8176-E5AE45B716F9}" destId="{82E61E83-4A58-4D29-913D-836A0B3F1948}" srcOrd="0" destOrd="0" presId="urn:microsoft.com/office/officeart/2005/8/layout/pyramid2#1"/>
    <dgm:cxn modelId="{A1253FE6-5528-48AD-AE85-7CC9B1491B28}" srcId="{35DD42AD-3CC7-42AE-947F-395437054A7D}" destId="{958A3E5F-7B01-40F4-8176-E5AE45B716F9}" srcOrd="3" destOrd="0" parTransId="{1BBFD89F-EDB4-41F4-A4E4-805D04D78C0B}" sibTransId="{B95508EC-5CAB-483C-93B0-9A214D558FFF}"/>
    <dgm:cxn modelId="{97914D93-763A-4AB7-97A6-0BAC11E4C8D3}" type="presParOf" srcId="{EDA211A4-C548-4FC4-9573-6A0299D9E450}" destId="{8659443B-5010-44D9-B7B7-E5602AA16F9B}" srcOrd="0" destOrd="0" presId="urn:microsoft.com/office/officeart/2005/8/layout/pyramid2#1"/>
    <dgm:cxn modelId="{E7C58F6E-5196-4500-8BEF-2BC61511FD6D}" type="presParOf" srcId="{EDA211A4-C548-4FC4-9573-6A0299D9E450}" destId="{F3FB2C14-9D8B-4F16-819F-A1B153016FAE}" srcOrd="1" destOrd="0" presId="urn:microsoft.com/office/officeart/2005/8/layout/pyramid2#1"/>
    <dgm:cxn modelId="{2D9CF80D-2BB2-4EB9-82ED-0EFD520D9332}" type="presParOf" srcId="{F3FB2C14-9D8B-4F16-819F-A1B153016FAE}" destId="{C1D4B162-0BE3-4DCE-9471-D0D686C9CADF}" srcOrd="0" destOrd="0" presId="urn:microsoft.com/office/officeart/2005/8/layout/pyramid2#1"/>
    <dgm:cxn modelId="{44335078-E19B-440D-971C-BD787188534E}" type="presParOf" srcId="{F3FB2C14-9D8B-4F16-819F-A1B153016FAE}" destId="{C09EDD7D-FD45-4215-A9F9-BF596D89E16B}" srcOrd="1" destOrd="0" presId="urn:microsoft.com/office/officeart/2005/8/layout/pyramid2#1"/>
    <dgm:cxn modelId="{559E304F-168D-4EAF-B80B-FBF1DDE0D8C6}" type="presParOf" srcId="{F3FB2C14-9D8B-4F16-819F-A1B153016FAE}" destId="{857A97B5-AE61-421C-AB07-FB92A9439768}" srcOrd="2" destOrd="0" presId="urn:microsoft.com/office/officeart/2005/8/layout/pyramid2#1"/>
    <dgm:cxn modelId="{F720E8AE-DD8F-4B89-8D4D-615F5B9A53C2}" type="presParOf" srcId="{F3FB2C14-9D8B-4F16-819F-A1B153016FAE}" destId="{DF312A67-D3AA-40D4-8724-E5923F892040}" srcOrd="3" destOrd="0" presId="urn:microsoft.com/office/officeart/2005/8/layout/pyramid2#1"/>
    <dgm:cxn modelId="{1D01FAAC-8362-4811-AB9A-7A8A422B83EB}" type="presParOf" srcId="{F3FB2C14-9D8B-4F16-819F-A1B153016FAE}" destId="{033D2118-E30F-4300-99EF-C25FD5C166D6}" srcOrd="4" destOrd="0" presId="urn:microsoft.com/office/officeart/2005/8/layout/pyramid2#1"/>
    <dgm:cxn modelId="{D42C5BC5-55A2-413D-933E-60C8283956B9}" type="presParOf" srcId="{F3FB2C14-9D8B-4F16-819F-A1B153016FAE}" destId="{B1E9FA2A-3E4B-46CE-A146-2B9D64BEDE7A}" srcOrd="5" destOrd="0" presId="urn:microsoft.com/office/officeart/2005/8/layout/pyramid2#1"/>
    <dgm:cxn modelId="{F550F0E9-4081-4D5B-A53C-205E0BD0C252}" type="presParOf" srcId="{F3FB2C14-9D8B-4F16-819F-A1B153016FAE}" destId="{82E61E83-4A58-4D29-913D-836A0B3F1948}" srcOrd="6" destOrd="0" presId="urn:microsoft.com/office/officeart/2005/8/layout/pyramid2#1"/>
    <dgm:cxn modelId="{99999781-5BB2-4B25-8724-FC3A08E994BD}" type="presParOf" srcId="{F3FB2C14-9D8B-4F16-819F-A1B153016FAE}" destId="{77B3742C-7AF3-4A1F-B951-69425A7EBC94}" srcOrd="7" destOrd="0" presId="urn:microsoft.com/office/officeart/2005/8/layout/pyramid2#1"/>
    <dgm:cxn modelId="{6322D35C-6A9E-4276-A372-1A5E015E544D}" type="presParOf" srcId="{F3FB2C14-9D8B-4F16-819F-A1B153016FAE}" destId="{9CDAFE6E-B2B3-492D-B817-4587145B871C}" srcOrd="8" destOrd="0" presId="urn:microsoft.com/office/officeart/2005/8/layout/pyramid2#1"/>
    <dgm:cxn modelId="{0EC6733B-C699-4D7D-85D0-27567D9365FD}" type="presParOf" srcId="{F3FB2C14-9D8B-4F16-819F-A1B153016FAE}" destId="{7FFEDF17-E7DB-4E63-AE88-C427E431C625}" srcOrd="9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9443B-5010-44D9-B7B7-E5602AA16F9B}">
      <dsp:nvSpPr>
        <dsp:cNvPr id="0" name=""/>
        <dsp:cNvSpPr/>
      </dsp:nvSpPr>
      <dsp:spPr>
        <a:xfrm>
          <a:off x="0" y="0"/>
          <a:ext cx="3424195" cy="4898655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B162-0BE3-4DCE-9471-D0D686C9CADF}">
      <dsp:nvSpPr>
        <dsp:cNvPr id="0" name=""/>
        <dsp:cNvSpPr/>
      </dsp:nvSpPr>
      <dsp:spPr>
        <a:xfrm>
          <a:off x="1712097" y="486223"/>
          <a:ext cx="2225727" cy="69652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核心商品</a:t>
          </a:r>
        </a:p>
      </dsp:txBody>
      <dsp:txXfrm>
        <a:off x="1746099" y="520225"/>
        <a:ext cx="2157723" cy="628523"/>
      </dsp:txXfrm>
    </dsp:sp>
    <dsp:sp modelId="{857A97B5-AE61-421C-AB07-FB92A9439768}">
      <dsp:nvSpPr>
        <dsp:cNvPr id="0" name=""/>
        <dsp:cNvSpPr/>
      </dsp:nvSpPr>
      <dsp:spPr>
        <a:xfrm>
          <a:off x="1712097" y="1265497"/>
          <a:ext cx="2225727" cy="69652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普通商品</a:t>
          </a:r>
        </a:p>
      </dsp:txBody>
      <dsp:txXfrm>
        <a:off x="1746099" y="1299499"/>
        <a:ext cx="2157723" cy="628523"/>
      </dsp:txXfrm>
    </dsp:sp>
    <dsp:sp modelId="{033D2118-E30F-4300-99EF-C25FD5C166D6}">
      <dsp:nvSpPr>
        <dsp:cNvPr id="0" name=""/>
        <dsp:cNvSpPr/>
      </dsp:nvSpPr>
      <dsp:spPr>
        <a:xfrm>
          <a:off x="1712097" y="2057530"/>
          <a:ext cx="2225727" cy="69652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重点评估商品</a:t>
          </a:r>
        </a:p>
      </dsp:txBody>
      <dsp:txXfrm>
        <a:off x="1746099" y="2091532"/>
        <a:ext cx="2157723" cy="628523"/>
      </dsp:txXfrm>
    </dsp:sp>
    <dsp:sp modelId="{82E61E83-4A58-4D29-913D-836A0B3F1948}">
      <dsp:nvSpPr>
        <dsp:cNvPr id="0" name=""/>
        <dsp:cNvSpPr/>
      </dsp:nvSpPr>
      <dsp:spPr>
        <a:xfrm>
          <a:off x="1712097" y="2841124"/>
          <a:ext cx="2225727" cy="69652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淘汰品</a:t>
          </a:r>
        </a:p>
      </dsp:txBody>
      <dsp:txXfrm>
        <a:off x="1746099" y="2875126"/>
        <a:ext cx="2157723" cy="628523"/>
      </dsp:txXfrm>
    </dsp:sp>
    <dsp:sp modelId="{9CDAFE6E-B2B3-492D-B817-4587145B871C}">
      <dsp:nvSpPr>
        <dsp:cNvPr id="0" name=""/>
        <dsp:cNvSpPr/>
      </dsp:nvSpPr>
      <dsp:spPr>
        <a:xfrm>
          <a:off x="1712097" y="3624717"/>
          <a:ext cx="2225727" cy="69652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新品</a:t>
          </a:r>
        </a:p>
      </dsp:txBody>
      <dsp:txXfrm>
        <a:off x="1746099" y="3658719"/>
        <a:ext cx="2157723" cy="62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1B7339-4D4E-42D8-ADF4-74D800651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7AB83F-3F0F-44BB-9AC6-C32E92EFE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2909-F955-449C-ABEB-CE620C305ECC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767D2-3623-4C6B-ABF3-8C77E22A9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7F3A1F-062D-427F-AC86-1F0001271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6BF6-6E47-4E0F-8132-3DBBD5809A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45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7BCA-98AA-4DEC-B84B-4EED3E1B6DD8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40BE-7FDC-4792-9119-1F1AC7C8B6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01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1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重视库存管理的意义，绝不仅仅是数量对错这样简单的问题，库存管理的意义在于通过对库存管理的分析，可以全面反映出企业在经营方面的水平、存在的问题。</a:t>
            </a:r>
          </a:p>
          <a:p>
            <a:pPr algn="l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商贸企业对库存管理的价值作用，就是通过对库存管理各个方面的全面分析，反映出造成这些数据的问题。手段在分析，价值在数据背后所反映出的问题。</a:t>
            </a:r>
          </a:p>
          <a:p>
            <a:pPr algn="l"/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存货中心全方位评估单品的经营情况，给企业提供商品年度、月度的经营计划及策略支撑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0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（光源顶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3D2E012F-C059-418A-82ED-4BA36F920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（光源顶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自动生成的说明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14" y="445006"/>
            <a:ext cx="890690" cy="402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（光源左上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818382"/>
            <a:ext cx="11378632" cy="5825384"/>
            <a:chOff x="940596" y="1700228"/>
            <a:chExt cx="6850085" cy="3506956"/>
          </a:xfrm>
          <a:solidFill>
            <a:srgbClr val="E8E8E8">
              <a:alpha val="40000"/>
            </a:srgb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00E95177-7628-4CE8-AE68-9C04E5547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4261425"/>
            <a:ext cx="11378632" cy="2245988"/>
            <a:chOff x="940596" y="1700228"/>
            <a:chExt cx="6850085" cy="350695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73ECFFEC-461D-4857-9343-D36356102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914400"/>
            <a:ext cx="11029876" cy="554735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0434374" y="101484"/>
            <a:ext cx="1399486" cy="5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（光源左上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2068233A-33E0-4F23-8D87-4C2230D00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571638"/>
            <a:ext cx="11378632" cy="5825384"/>
            <a:chOff x="940596" y="1700228"/>
            <a:chExt cx="6850085" cy="3506956"/>
          </a:xfrm>
          <a:solidFill>
            <a:schemeClr val="bg1">
              <a:lumMod val="95000"/>
              <a:alpha val="4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DFDE3B6F-2435-4760-8035-86F7F23D4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4261425"/>
            <a:ext cx="11378632" cy="2245988"/>
            <a:chOff x="940596" y="1700228"/>
            <a:chExt cx="6850085" cy="350695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083E89C6-D2A7-4D42-8851-F451F3F3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EEA603F5-807F-4D01-B7CC-81CC5167C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06684" y="13193"/>
            <a:ext cx="11378632" cy="6844808"/>
            <a:chOff x="940596" y="1700228"/>
            <a:chExt cx="6850085" cy="3506956"/>
          </a:xfrm>
          <a:gradFill flip="none" rotWithShape="1">
            <a:gsLst>
              <a:gs pos="100000">
                <a:schemeClr val="bg1">
                  <a:lumMod val="95000"/>
                  <a:alpha val="20000"/>
                </a:schemeClr>
              </a:gs>
              <a:gs pos="0">
                <a:schemeClr val="bg1">
                  <a:lumMod val="75000"/>
                  <a:alpha val="50000"/>
                </a:schemeClr>
              </a:gs>
            </a:gsLst>
            <a:lin ang="5400000" scaled="0"/>
            <a:tileRect/>
          </a:gradFill>
        </p:grpSpPr>
        <p:sp>
          <p:nvSpPr>
            <p:cNvPr id="7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306"/>
            <p:cNvSpPr/>
            <p:nvPr/>
          </p:nvSpPr>
          <p:spPr bwMode="auto">
            <a:xfrm>
              <a:off x="4934816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53" name="图片 1">
            <a:extLst>
              <a:ext uri="{FF2B5EF4-FFF2-40B4-BE49-F238E27FC236}">
                <a16:creationId xmlns:a16="http://schemas.microsoft.com/office/drawing/2014/main" id="{24043B5D-7BE5-49CF-8E91-BA59301C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E038-A3BC-43F9-9C99-360ED575823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1963485"/>
            <a:ext cx="12192000" cy="2561995"/>
            <a:chOff x="-1" y="2214880"/>
            <a:chExt cx="12192000" cy="2310228"/>
          </a:xfrm>
        </p:grpSpPr>
        <p:sp>
          <p:nvSpPr>
            <p:cNvPr id="6" name="矩形 5"/>
            <p:cNvSpPr/>
            <p:nvPr/>
          </p:nvSpPr>
          <p:spPr>
            <a:xfrm>
              <a:off x="-1" y="2214880"/>
              <a:ext cx="12192000" cy="23102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86930" y="2932898"/>
              <a:ext cx="9618134" cy="1357559"/>
              <a:chOff x="1439330" y="2044336"/>
              <a:chExt cx="9618134" cy="1357559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2333734" y="2740666"/>
                <a:ext cx="7460343" cy="0"/>
              </a:xfrm>
              <a:prstGeom prst="line">
                <a:avLst/>
              </a:prstGeom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1439330" y="2044336"/>
                <a:ext cx="9618134" cy="58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商贸企业核心数据指标分析之商品分析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894663" y="2819079"/>
                <a:ext cx="2685351" cy="58281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zh-CN" altLang="en-US" sz="12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畅捷通信息技术股份有限公司</a:t>
                </a:r>
                <a:endPara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2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业务赋能推进部 陈夏明</a:t>
                </a:r>
                <a:endParaRPr lang="zh-CN" altLang="en-US" sz="1200" spc="3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 rot="5400000">
            <a:off x="-450942" y="2665296"/>
            <a:ext cx="2310227" cy="141014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81692" r="-4924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6200000" flipH="1">
            <a:off x="10310594" y="2665298"/>
            <a:ext cx="2310227" cy="141014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81692" r="-4924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D154E3E-7BD0-1EF2-C7C5-0C4B655F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商品智能模型</a:t>
            </a:r>
          </a:p>
        </p:txBody>
      </p:sp>
      <p:pic>
        <p:nvPicPr>
          <p:cNvPr id="2050" name="Picture 2" descr="智慧营销图片">
            <a:extLst>
              <a:ext uri="{FF2B5EF4-FFF2-40B4-BE49-F238E27FC236}">
                <a16:creationId xmlns:a16="http://schemas.microsoft.com/office/drawing/2014/main" id="{57503064-DE91-F61D-BE10-286A0F33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" y="1419865"/>
            <a:ext cx="8123219" cy="42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7969A4-F9CF-C1BD-9E51-963886A4F5CD}"/>
              </a:ext>
            </a:extLst>
          </p:cNvPr>
          <p:cNvSpPr txBox="1"/>
          <p:nvPr/>
        </p:nvSpPr>
        <p:spPr>
          <a:xfrm>
            <a:off x="8494845" y="1582340"/>
            <a:ext cx="28060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effectLst/>
                <a:latin typeface="Helvetica Neue"/>
              </a:rPr>
              <a:t>销售业绩二八原则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中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80%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业绩来源于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20%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的商品，那么这类商品就是核心商品；另外可以根据所在行业，自行组合定义，比如：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【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销量持续上升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+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毛利未下滑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的商品为普通商品的潜力品；定义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【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低毛利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+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低销量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的商品为淘汰品；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996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811EC68-93D8-EFDD-F112-0E2795AF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E90012"/>
                </a:solidFill>
                <a:effectLst/>
                <a:latin typeface="Helvetica Neue"/>
              </a:rPr>
              <a:t>商品分层展示运营指标，实现分层运营</a:t>
            </a:r>
            <a:endParaRPr lang="zh-CN" altLang="en-US" dirty="0">
              <a:solidFill>
                <a:srgbClr val="E90012"/>
              </a:solidFill>
            </a:endParaRPr>
          </a:p>
        </p:txBody>
      </p:sp>
      <p:pic>
        <p:nvPicPr>
          <p:cNvPr id="3074" name="Picture 2" descr="智慧营销图片">
            <a:extLst>
              <a:ext uri="{FF2B5EF4-FFF2-40B4-BE49-F238E27FC236}">
                <a16:creationId xmlns:a16="http://schemas.microsoft.com/office/drawing/2014/main" id="{54EFEEC0-D86F-E1E8-5994-514D8056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1" y="1180259"/>
            <a:ext cx="60769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6D7CAE-84FE-C837-A769-4F4617CEA08A}"/>
              </a:ext>
            </a:extLst>
          </p:cNvPr>
          <p:cNvSpPr txBox="1"/>
          <p:nvPr/>
        </p:nvSpPr>
        <p:spPr>
          <a:xfrm>
            <a:off x="7594406" y="1906993"/>
            <a:ext cx="37299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对于核心商品，要稳住，稳中有升。每一个单品近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月销量多少，贡献占比多少，还能铺市给哪些客户来提升业绩。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45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9C87282-F0B8-39CF-AC2A-2C1DFCA2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E90012"/>
                </a:solidFill>
                <a:effectLst/>
                <a:latin typeface="Helvetica Neue"/>
              </a:rPr>
              <a:t>商品分层展示运营指标，实现分层运营</a:t>
            </a:r>
            <a:endParaRPr lang="zh-CN" altLang="en-US" dirty="0"/>
          </a:p>
        </p:txBody>
      </p:sp>
      <p:pic>
        <p:nvPicPr>
          <p:cNvPr id="4098" name="Picture 2" descr="智慧营销图片">
            <a:extLst>
              <a:ext uri="{FF2B5EF4-FFF2-40B4-BE49-F238E27FC236}">
                <a16:creationId xmlns:a16="http://schemas.microsoft.com/office/drawing/2014/main" id="{E16B0E52-601F-885B-7E85-82493A71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" y="1035281"/>
            <a:ext cx="60769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8EBD515-46CE-ECB4-E8DB-7E5AB7CA757F}"/>
              </a:ext>
            </a:extLst>
          </p:cNvPr>
          <p:cNvSpPr txBox="1"/>
          <p:nvPr/>
        </p:nvSpPr>
        <p:spPr>
          <a:xfrm>
            <a:off x="7943412" y="1622189"/>
            <a:ext cx="28638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对于普通商品，要增长。哪些是“高毛利但销量一般”的</a:t>
            </a:r>
            <a:r>
              <a:rPr lang="zh-CN" altLang="en-US" b="0" i="0" dirty="0">
                <a:effectLst/>
                <a:latin typeface="Helvetica Neue"/>
              </a:rPr>
              <a:t>利润型商品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，铺市率越高赚的越多，那这些品铺给哪些客户来提升利润更有效？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404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6780CD1-4153-DCA9-664B-231487A5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E90012"/>
                </a:solidFill>
                <a:effectLst/>
                <a:latin typeface="Helvetica Neue"/>
              </a:rPr>
              <a:t>商品分层展示运营指标，实现分层运营</a:t>
            </a:r>
            <a:endParaRPr lang="zh-CN" altLang="en-US" dirty="0"/>
          </a:p>
        </p:txBody>
      </p:sp>
      <p:pic>
        <p:nvPicPr>
          <p:cNvPr id="5122" name="Picture 2" descr="智慧营销图片">
            <a:extLst>
              <a:ext uri="{FF2B5EF4-FFF2-40B4-BE49-F238E27FC236}">
                <a16:creationId xmlns:a16="http://schemas.microsoft.com/office/drawing/2014/main" id="{A59EE711-A5F9-3A8B-B340-D72EC6A8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7" y="1181864"/>
            <a:ext cx="60769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E4DBF0E-5D0F-FFDE-5B20-52EFEB7B44CD}"/>
              </a:ext>
            </a:extLst>
          </p:cNvPr>
          <p:cNvSpPr txBox="1"/>
          <p:nvPr/>
        </p:nvSpPr>
        <p:spPr>
          <a:xfrm>
            <a:off x="7680494" y="2020057"/>
            <a:ext cx="30500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对于问题商品，重点评估优化淘汰。比如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【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毛利低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+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销量低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的商品，若退货率也高就淘汰掉，那现有库存卖给哪些客户更有可能成单？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530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E6C3B1D-E329-B004-011C-CD4DE7B0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E90012"/>
                </a:solidFill>
                <a:effectLst/>
                <a:latin typeface="Helvetica Neue"/>
              </a:rPr>
              <a:t>商品分层展示运营指标，实现分层运营</a:t>
            </a:r>
            <a:endParaRPr lang="zh-CN" altLang="en-US" dirty="0"/>
          </a:p>
        </p:txBody>
      </p:sp>
      <p:pic>
        <p:nvPicPr>
          <p:cNvPr id="6146" name="Picture 2" descr="智慧营销图片">
            <a:extLst>
              <a:ext uri="{FF2B5EF4-FFF2-40B4-BE49-F238E27FC236}">
                <a16:creationId xmlns:a16="http://schemas.microsoft.com/office/drawing/2014/main" id="{C35AD794-1008-C04C-7F98-88C9A859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4" y="1112063"/>
            <a:ext cx="60769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69A8318-9447-EC26-9430-086629FA6727}"/>
              </a:ext>
            </a:extLst>
          </p:cNvPr>
          <p:cNvSpPr txBox="1"/>
          <p:nvPr/>
        </p:nvSpPr>
        <p:spPr>
          <a:xfrm>
            <a:off x="7754949" y="1791919"/>
            <a:ext cx="3092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对于新品，铺了多少家门店，这些门店有多少产生了复购，复购高并且毛利高的商品是潜力新品，要加大铺市，从而由新品转为老品。</a:t>
            </a:r>
          </a:p>
          <a:p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36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655F429-2DF5-BC55-951C-56690775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E90012"/>
                </a:solidFill>
                <a:effectLst/>
                <a:latin typeface="Helvetica Neue"/>
              </a:rPr>
              <a:t>商品分层展示运营指标，实现分层运营</a:t>
            </a:r>
            <a:endParaRPr lang="zh-CN" altLang="en-US" dirty="0"/>
          </a:p>
        </p:txBody>
      </p:sp>
      <p:pic>
        <p:nvPicPr>
          <p:cNvPr id="7170" name="Picture 2" descr="智慧营销图片">
            <a:extLst>
              <a:ext uri="{FF2B5EF4-FFF2-40B4-BE49-F238E27FC236}">
                <a16:creationId xmlns:a16="http://schemas.microsoft.com/office/drawing/2014/main" id="{5E19D147-B26E-76CB-64B8-513CF86B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1237706"/>
            <a:ext cx="60769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024FB77-2765-A1BF-1053-D7297AAE16E5}"/>
              </a:ext>
            </a:extLst>
          </p:cNvPr>
          <p:cNvSpPr txBox="1"/>
          <p:nvPr/>
        </p:nvSpPr>
        <p:spPr>
          <a:xfrm>
            <a:off x="7573465" y="1443841"/>
            <a:ext cx="31689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企业经营过程中，客户及商品是企业的重要抓手，其中问题及时预警，规避风险。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超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月未交易的客户前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名，以及核心客户级别中“进货额下滑”的客户重点预警。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进货超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个月但从未销售过的商品，以及淘汰、高退货率的商品重点预警。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908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290568A-1E7C-4073-A943-ECC6BBDF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智能商品分析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BC25B6-BEEC-46BB-BC9E-CAF7898ED97D}"/>
              </a:ext>
            </a:extLst>
          </p:cNvPr>
          <p:cNvSpPr txBox="1"/>
          <p:nvPr/>
        </p:nvSpPr>
        <p:spPr>
          <a:xfrm>
            <a:off x="352198" y="1082398"/>
            <a:ext cx="7962436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/>
              <a:t>结合‘商品结构模型’，</a:t>
            </a:r>
            <a:r>
              <a:rPr lang="en-US" altLang="zh-CN" sz="2000" dirty="0"/>
              <a:t>T+</a:t>
            </a:r>
            <a:r>
              <a:rPr lang="zh-CN" altLang="en-US" sz="2000" dirty="0"/>
              <a:t>智慧营销</a:t>
            </a:r>
            <a:r>
              <a:rPr lang="en-US" altLang="zh-CN" sz="2000" dirty="0"/>
              <a:t>APP</a:t>
            </a:r>
            <a:r>
              <a:rPr lang="zh-CN" altLang="en-US" sz="2000" dirty="0"/>
              <a:t>展示每层的运营指标数据</a:t>
            </a:r>
            <a:endParaRPr lang="en-US" altLang="zh-CN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650B28-3E63-4962-AF4E-712A5B400CA2}"/>
              </a:ext>
            </a:extLst>
          </p:cNvPr>
          <p:cNvSpPr txBox="1"/>
          <p:nvPr/>
        </p:nvSpPr>
        <p:spPr>
          <a:xfrm>
            <a:off x="4252295" y="2011835"/>
            <a:ext cx="3935693" cy="646331"/>
          </a:xfrm>
          <a:prstGeom prst="rect">
            <a:avLst/>
          </a:prstGeom>
          <a:noFill/>
          <a:ln>
            <a:solidFill>
              <a:schemeClr val="accent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贡献八成业绩品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高毛利畅销品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7C4DF9-A989-4D0D-AD40-0A718DCFA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823" y="1043663"/>
            <a:ext cx="2927388" cy="5094185"/>
          </a:xfrm>
          <a:prstGeom prst="rect">
            <a:avLst/>
          </a:prstGeom>
          <a:ln>
            <a:solidFill>
              <a:schemeClr val="accent5"/>
            </a:solidFill>
            <a:prstDash val="solid"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CC2F69-FD74-4473-95F7-3FDFD8085299}"/>
              </a:ext>
            </a:extLst>
          </p:cNvPr>
          <p:cNvSpPr txBox="1"/>
          <p:nvPr/>
        </p:nvSpPr>
        <p:spPr>
          <a:xfrm>
            <a:off x="4252295" y="2839711"/>
            <a:ext cx="3935693" cy="646331"/>
          </a:xfrm>
          <a:prstGeom prst="rect">
            <a:avLst/>
          </a:prstGeom>
          <a:noFill/>
          <a:ln>
            <a:solidFill>
              <a:schemeClr val="accent2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潜力品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高毛利率低销量、高销量低毛利率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1ADE97-C524-41EE-9719-ADF43137668A}"/>
              </a:ext>
            </a:extLst>
          </p:cNvPr>
          <p:cNvSpPr txBox="1"/>
          <p:nvPr/>
        </p:nvSpPr>
        <p:spPr>
          <a:xfrm>
            <a:off x="4252295" y="3709538"/>
            <a:ext cx="3935693" cy="646331"/>
          </a:xfrm>
          <a:prstGeom prst="rect">
            <a:avLst/>
          </a:prstGeom>
          <a:noFill/>
          <a:ln>
            <a:solidFill>
              <a:schemeClr val="accent2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滞销品、临期品、高退货率品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销售额下滑、进货后从未销售商品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50CF64-E458-4E79-8FF2-0021A6681708}"/>
              </a:ext>
            </a:extLst>
          </p:cNvPr>
          <p:cNvSpPr txBox="1"/>
          <p:nvPr/>
        </p:nvSpPr>
        <p:spPr>
          <a:xfrm>
            <a:off x="4252294" y="4610678"/>
            <a:ext cx="3935693" cy="369332"/>
          </a:xfrm>
          <a:prstGeom prst="rect">
            <a:avLst/>
          </a:prstGeom>
          <a:noFill/>
          <a:ln>
            <a:solidFill>
              <a:schemeClr val="accent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淘汰品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C6C409-0654-411E-94AA-1471266CE996}"/>
              </a:ext>
            </a:extLst>
          </p:cNvPr>
          <p:cNvSpPr txBox="1"/>
          <p:nvPr/>
        </p:nvSpPr>
        <p:spPr>
          <a:xfrm>
            <a:off x="4252294" y="5214750"/>
            <a:ext cx="3935693" cy="923330"/>
          </a:xfrm>
          <a:prstGeom prst="rect">
            <a:avLst/>
          </a:prstGeom>
          <a:noFill/>
          <a:ln>
            <a:solidFill>
              <a:schemeClr val="accent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潜力新品、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推广感兴趣新品、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辅货率查询</a:t>
            </a:r>
            <a:endParaRPr lang="en-US" altLang="zh-CN" dirty="0"/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62BFBD1A-3AD6-4803-BB71-FD20679EE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800861"/>
              </p:ext>
            </p:extLst>
          </p:nvPr>
        </p:nvGraphicFramePr>
        <p:xfrm>
          <a:off x="239291" y="1466976"/>
          <a:ext cx="3937825" cy="489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762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781" y="3655129"/>
            <a:ext cx="12198927" cy="320287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4889" r="-4491" b="-1011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double-wrench-tool-and-hammer-forming-a-cross-of-outlines_25718"/>
          <p:cNvSpPr>
            <a:spLocks noChangeAspect="1"/>
          </p:cNvSpPr>
          <p:nvPr/>
        </p:nvSpPr>
        <p:spPr bwMode="auto">
          <a:xfrm>
            <a:off x="2500354" y="6173811"/>
            <a:ext cx="219296" cy="208916"/>
          </a:xfrm>
          <a:custGeom>
            <a:avLst/>
            <a:gdLst>
              <a:gd name="connsiteX0" fmla="*/ 474392 w 604567"/>
              <a:gd name="connsiteY0" fmla="*/ 431437 h 575955"/>
              <a:gd name="connsiteX1" fmla="*/ 505564 w 604567"/>
              <a:gd name="connsiteY1" fmla="*/ 462558 h 575955"/>
              <a:gd name="connsiteX2" fmla="*/ 494189 w 604567"/>
              <a:gd name="connsiteY2" fmla="*/ 505144 h 575955"/>
              <a:gd name="connsiteX3" fmla="*/ 451532 w 604567"/>
              <a:gd name="connsiteY3" fmla="*/ 516609 h 575955"/>
              <a:gd name="connsiteX4" fmla="*/ 420250 w 604567"/>
              <a:gd name="connsiteY4" fmla="*/ 485379 h 575955"/>
              <a:gd name="connsiteX5" fmla="*/ 431735 w 604567"/>
              <a:gd name="connsiteY5" fmla="*/ 442793 h 575955"/>
              <a:gd name="connsiteX6" fmla="*/ 474716 w 604567"/>
              <a:gd name="connsiteY6" fmla="*/ 415167 h 575955"/>
              <a:gd name="connsiteX7" fmla="*/ 423315 w 604567"/>
              <a:gd name="connsiteY7" fmla="*/ 428930 h 575955"/>
              <a:gd name="connsiteX8" fmla="*/ 417737 w 604567"/>
              <a:gd name="connsiteY8" fmla="*/ 434392 h 575955"/>
              <a:gd name="connsiteX9" fmla="*/ 403958 w 604567"/>
              <a:gd name="connsiteY9" fmla="*/ 485730 h 575955"/>
              <a:gd name="connsiteX10" fmla="*/ 406036 w 604567"/>
              <a:gd name="connsiteY10" fmla="*/ 493267 h 575955"/>
              <a:gd name="connsiteX11" fmla="*/ 443657 w 604567"/>
              <a:gd name="connsiteY11" fmla="*/ 530843 h 575955"/>
              <a:gd name="connsiteX12" fmla="*/ 449125 w 604567"/>
              <a:gd name="connsiteY12" fmla="*/ 533136 h 575955"/>
              <a:gd name="connsiteX13" fmla="*/ 451203 w 604567"/>
              <a:gd name="connsiteY13" fmla="*/ 532918 h 575955"/>
              <a:gd name="connsiteX14" fmla="*/ 502603 w 604567"/>
              <a:gd name="connsiteY14" fmla="*/ 519155 h 575955"/>
              <a:gd name="connsiteX15" fmla="*/ 508072 w 604567"/>
              <a:gd name="connsiteY15" fmla="*/ 513584 h 575955"/>
              <a:gd name="connsiteX16" fmla="*/ 521851 w 604567"/>
              <a:gd name="connsiteY16" fmla="*/ 462246 h 575955"/>
              <a:gd name="connsiteX17" fmla="*/ 519883 w 604567"/>
              <a:gd name="connsiteY17" fmla="*/ 454709 h 575955"/>
              <a:gd name="connsiteX18" fmla="*/ 482262 w 604567"/>
              <a:gd name="connsiteY18" fmla="*/ 417133 h 575955"/>
              <a:gd name="connsiteX19" fmla="*/ 474716 w 604567"/>
              <a:gd name="connsiteY19" fmla="*/ 415167 h 575955"/>
              <a:gd name="connsiteX20" fmla="*/ 462905 w 604567"/>
              <a:gd name="connsiteY20" fmla="*/ 372021 h 575955"/>
              <a:gd name="connsiteX21" fmla="*/ 535084 w 604567"/>
              <a:gd name="connsiteY21" fmla="*/ 401950 h 575955"/>
              <a:gd name="connsiteX22" fmla="*/ 565050 w 604567"/>
              <a:gd name="connsiteY22" fmla="*/ 474043 h 575955"/>
              <a:gd name="connsiteX23" fmla="*/ 535084 w 604567"/>
              <a:gd name="connsiteY23" fmla="*/ 546135 h 575955"/>
              <a:gd name="connsiteX24" fmla="*/ 462905 w 604567"/>
              <a:gd name="connsiteY24" fmla="*/ 575955 h 575955"/>
              <a:gd name="connsiteX25" fmla="*/ 390725 w 604567"/>
              <a:gd name="connsiteY25" fmla="*/ 546135 h 575955"/>
              <a:gd name="connsiteX26" fmla="*/ 367540 w 604567"/>
              <a:gd name="connsiteY26" fmla="*/ 437778 h 575955"/>
              <a:gd name="connsiteX27" fmla="*/ 368196 w 604567"/>
              <a:gd name="connsiteY27" fmla="*/ 436358 h 575955"/>
              <a:gd name="connsiteX28" fmla="*/ 369180 w 604567"/>
              <a:gd name="connsiteY28" fmla="*/ 434064 h 575955"/>
              <a:gd name="connsiteX29" fmla="*/ 369836 w 604567"/>
              <a:gd name="connsiteY29" fmla="*/ 432535 h 575955"/>
              <a:gd name="connsiteX30" fmla="*/ 390725 w 604567"/>
              <a:gd name="connsiteY30" fmla="*/ 401950 h 575955"/>
              <a:gd name="connsiteX31" fmla="*/ 462905 w 604567"/>
              <a:gd name="connsiteY31" fmla="*/ 372021 h 575955"/>
              <a:gd name="connsiteX32" fmla="*/ 351799 w 604567"/>
              <a:gd name="connsiteY32" fmla="*/ 312323 h 575955"/>
              <a:gd name="connsiteX33" fmla="*/ 407125 w 604567"/>
              <a:gd name="connsiteY33" fmla="*/ 367564 h 575955"/>
              <a:gd name="connsiteX34" fmla="*/ 381102 w 604567"/>
              <a:gd name="connsiteY34" fmla="*/ 387215 h 575955"/>
              <a:gd name="connsiteX35" fmla="*/ 358141 w 604567"/>
              <a:gd name="connsiteY35" fmla="*/ 420076 h 575955"/>
              <a:gd name="connsiteX36" fmla="*/ 301065 w 604567"/>
              <a:gd name="connsiteY36" fmla="*/ 363088 h 575955"/>
              <a:gd name="connsiteX37" fmla="*/ 206657 w 604567"/>
              <a:gd name="connsiteY37" fmla="*/ 167381 h 575955"/>
              <a:gd name="connsiteX38" fmla="*/ 289774 w 604567"/>
              <a:gd name="connsiteY38" fmla="*/ 250367 h 575955"/>
              <a:gd name="connsiteX39" fmla="*/ 239029 w 604567"/>
              <a:gd name="connsiteY39" fmla="*/ 301032 h 575955"/>
              <a:gd name="connsiteX40" fmla="*/ 155912 w 604567"/>
              <a:gd name="connsiteY40" fmla="*/ 218155 h 575955"/>
              <a:gd name="connsiteX41" fmla="*/ 157771 w 604567"/>
              <a:gd name="connsiteY41" fmla="*/ 217173 h 575955"/>
              <a:gd name="connsiteX42" fmla="*/ 160943 w 604567"/>
              <a:gd name="connsiteY42" fmla="*/ 215425 h 575955"/>
              <a:gd name="connsiteX43" fmla="*/ 166630 w 604567"/>
              <a:gd name="connsiteY43" fmla="*/ 211931 h 575955"/>
              <a:gd name="connsiteX44" fmla="*/ 169801 w 604567"/>
              <a:gd name="connsiteY44" fmla="*/ 209857 h 575955"/>
              <a:gd name="connsiteX45" fmla="*/ 175379 w 604567"/>
              <a:gd name="connsiteY45" fmla="*/ 205707 h 575955"/>
              <a:gd name="connsiteX46" fmla="*/ 177894 w 604567"/>
              <a:gd name="connsiteY46" fmla="*/ 203633 h 575955"/>
              <a:gd name="connsiteX47" fmla="*/ 185331 w 604567"/>
              <a:gd name="connsiteY47" fmla="*/ 196863 h 575955"/>
              <a:gd name="connsiteX48" fmla="*/ 192549 w 604567"/>
              <a:gd name="connsiteY48" fmla="*/ 188892 h 575955"/>
              <a:gd name="connsiteX49" fmla="*/ 194518 w 604567"/>
              <a:gd name="connsiteY49" fmla="*/ 186380 h 575955"/>
              <a:gd name="connsiteX50" fmla="*/ 199220 w 604567"/>
              <a:gd name="connsiteY50" fmla="*/ 179938 h 575955"/>
              <a:gd name="connsiteX51" fmla="*/ 201079 w 604567"/>
              <a:gd name="connsiteY51" fmla="*/ 177208 h 575955"/>
              <a:gd name="connsiteX52" fmla="*/ 206001 w 604567"/>
              <a:gd name="connsiteY52" fmla="*/ 168691 h 575955"/>
              <a:gd name="connsiteX53" fmla="*/ 206548 w 604567"/>
              <a:gd name="connsiteY53" fmla="*/ 167709 h 575955"/>
              <a:gd name="connsiteX54" fmla="*/ 206657 w 604567"/>
              <a:gd name="connsiteY54" fmla="*/ 167381 h 575955"/>
              <a:gd name="connsiteX55" fmla="*/ 431761 w 604567"/>
              <a:gd name="connsiteY55" fmla="*/ 130828 h 575955"/>
              <a:gd name="connsiteX56" fmla="*/ 451448 w 604567"/>
              <a:gd name="connsiteY56" fmla="*/ 150485 h 575955"/>
              <a:gd name="connsiteX57" fmla="*/ 470916 w 604567"/>
              <a:gd name="connsiteY57" fmla="*/ 169924 h 575955"/>
              <a:gd name="connsiteX58" fmla="*/ 147175 w 604567"/>
              <a:gd name="connsiteY58" fmla="*/ 494045 h 575955"/>
              <a:gd name="connsiteX59" fmla="*/ 146847 w 604567"/>
              <a:gd name="connsiteY59" fmla="*/ 494373 h 575955"/>
              <a:gd name="connsiteX60" fmla="*/ 144222 w 604567"/>
              <a:gd name="connsiteY60" fmla="*/ 496994 h 575955"/>
              <a:gd name="connsiteX61" fmla="*/ 142581 w 604567"/>
              <a:gd name="connsiteY61" fmla="*/ 497868 h 575955"/>
              <a:gd name="connsiteX62" fmla="*/ 107363 w 604567"/>
              <a:gd name="connsiteY62" fmla="*/ 494264 h 575955"/>
              <a:gd name="connsiteX63" fmla="*/ 103645 w 604567"/>
              <a:gd name="connsiteY63" fmla="*/ 459209 h 575955"/>
              <a:gd name="connsiteX64" fmla="*/ 104520 w 604567"/>
              <a:gd name="connsiteY64" fmla="*/ 457571 h 575955"/>
              <a:gd name="connsiteX65" fmla="*/ 242219 w 604567"/>
              <a:gd name="connsiteY65" fmla="*/ 319972 h 575955"/>
              <a:gd name="connsiteX66" fmla="*/ 245063 w 604567"/>
              <a:gd name="connsiteY66" fmla="*/ 318225 h 575955"/>
              <a:gd name="connsiteX67" fmla="*/ 306858 w 604567"/>
              <a:gd name="connsiteY67" fmla="*/ 256414 h 575955"/>
              <a:gd name="connsiteX68" fmla="*/ 308608 w 604567"/>
              <a:gd name="connsiteY68" fmla="*/ 253684 h 575955"/>
              <a:gd name="connsiteX69" fmla="*/ 102108 w 604567"/>
              <a:gd name="connsiteY69" fmla="*/ 11784 h 575955"/>
              <a:gd name="connsiteX70" fmla="*/ 174277 w 604567"/>
              <a:gd name="connsiteY70" fmla="*/ 41599 h 575955"/>
              <a:gd name="connsiteX71" fmla="*/ 198224 w 604567"/>
              <a:gd name="connsiteY71" fmla="*/ 147646 h 575955"/>
              <a:gd name="connsiteX72" fmla="*/ 197568 w 604567"/>
              <a:gd name="connsiteY72" fmla="*/ 149175 h 575955"/>
              <a:gd name="connsiteX73" fmla="*/ 196802 w 604567"/>
              <a:gd name="connsiteY73" fmla="*/ 151032 h 575955"/>
              <a:gd name="connsiteX74" fmla="*/ 174277 w 604567"/>
              <a:gd name="connsiteY74" fmla="*/ 185871 h 575955"/>
              <a:gd name="connsiteX75" fmla="*/ 142785 w 604567"/>
              <a:gd name="connsiteY75" fmla="*/ 207168 h 575955"/>
              <a:gd name="connsiteX76" fmla="*/ 140926 w 604567"/>
              <a:gd name="connsiteY76" fmla="*/ 207932 h 575955"/>
              <a:gd name="connsiteX77" fmla="*/ 139505 w 604567"/>
              <a:gd name="connsiteY77" fmla="*/ 208478 h 575955"/>
              <a:gd name="connsiteX78" fmla="*/ 101890 w 604567"/>
              <a:gd name="connsiteY78" fmla="*/ 215577 h 575955"/>
              <a:gd name="connsiteX79" fmla="*/ 29940 w 604567"/>
              <a:gd name="connsiteY79" fmla="*/ 185762 h 575955"/>
              <a:gd name="connsiteX80" fmla="*/ 3697 w 604567"/>
              <a:gd name="connsiteY80" fmla="*/ 86595 h 575955"/>
              <a:gd name="connsiteX81" fmla="*/ 52903 w 604567"/>
              <a:gd name="connsiteY81" fmla="*/ 135851 h 575955"/>
              <a:gd name="connsiteX82" fmla="*/ 58917 w 604567"/>
              <a:gd name="connsiteY82" fmla="*/ 138035 h 575955"/>
              <a:gd name="connsiteX83" fmla="*/ 115995 w 604567"/>
              <a:gd name="connsiteY83" fmla="*/ 135086 h 575955"/>
              <a:gd name="connsiteX84" fmla="*/ 123431 w 604567"/>
              <a:gd name="connsiteY84" fmla="*/ 127660 h 575955"/>
              <a:gd name="connsiteX85" fmla="*/ 126493 w 604567"/>
              <a:gd name="connsiteY85" fmla="*/ 70650 h 575955"/>
              <a:gd name="connsiteX86" fmla="*/ 124196 w 604567"/>
              <a:gd name="connsiteY86" fmla="*/ 64643 h 575955"/>
              <a:gd name="connsiteX87" fmla="*/ 74881 w 604567"/>
              <a:gd name="connsiteY87" fmla="*/ 15388 h 575955"/>
              <a:gd name="connsiteX88" fmla="*/ 102108 w 604567"/>
              <a:gd name="connsiteY88" fmla="*/ 11784 h 575955"/>
              <a:gd name="connsiteX89" fmla="*/ 362839 w 604567"/>
              <a:gd name="connsiteY89" fmla="*/ 0 h 575955"/>
              <a:gd name="connsiteX90" fmla="*/ 381652 w 604567"/>
              <a:gd name="connsiteY90" fmla="*/ 3822 h 575955"/>
              <a:gd name="connsiteX91" fmla="*/ 525595 w 604567"/>
              <a:gd name="connsiteY91" fmla="*/ 125584 h 575955"/>
              <a:gd name="connsiteX92" fmla="*/ 604567 w 604567"/>
              <a:gd name="connsiteY92" fmla="*/ 321058 h 575955"/>
              <a:gd name="connsiteX93" fmla="*/ 600739 w 604567"/>
              <a:gd name="connsiteY93" fmla="*/ 322696 h 575955"/>
              <a:gd name="connsiteX94" fmla="*/ 488406 w 604567"/>
              <a:gd name="connsiteY94" fmla="*/ 165334 h 575955"/>
              <a:gd name="connsiteX95" fmla="*/ 487531 w 604567"/>
              <a:gd name="connsiteY95" fmla="*/ 164351 h 575955"/>
              <a:gd name="connsiteX96" fmla="*/ 437217 w 604567"/>
              <a:gd name="connsiteY96" fmla="*/ 114227 h 575955"/>
              <a:gd name="connsiteX97" fmla="*/ 435357 w 604567"/>
              <a:gd name="connsiteY97" fmla="*/ 112807 h 575955"/>
              <a:gd name="connsiteX98" fmla="*/ 361855 w 604567"/>
              <a:gd name="connsiteY98" fmla="*/ 74149 h 575955"/>
              <a:gd name="connsiteX99" fmla="*/ 346651 w 604567"/>
              <a:gd name="connsiteY99" fmla="*/ 52199 h 57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4567" h="575955">
                <a:moveTo>
                  <a:pt x="474392" y="431437"/>
                </a:moveTo>
                <a:lnTo>
                  <a:pt x="505564" y="462558"/>
                </a:lnTo>
                <a:lnTo>
                  <a:pt x="494189" y="505144"/>
                </a:lnTo>
                <a:lnTo>
                  <a:pt x="451532" y="516609"/>
                </a:lnTo>
                <a:lnTo>
                  <a:pt x="420250" y="485379"/>
                </a:lnTo>
                <a:lnTo>
                  <a:pt x="431735" y="442793"/>
                </a:lnTo>
                <a:close/>
                <a:moveTo>
                  <a:pt x="474716" y="415167"/>
                </a:moveTo>
                <a:lnTo>
                  <a:pt x="423315" y="428930"/>
                </a:lnTo>
                <a:cubicBezTo>
                  <a:pt x="420581" y="429586"/>
                  <a:pt x="418503" y="431770"/>
                  <a:pt x="417737" y="434392"/>
                </a:cubicBezTo>
                <a:lnTo>
                  <a:pt x="403958" y="485730"/>
                </a:lnTo>
                <a:cubicBezTo>
                  <a:pt x="403301" y="488461"/>
                  <a:pt x="404067" y="491301"/>
                  <a:pt x="406036" y="493267"/>
                </a:cubicBezTo>
                <a:lnTo>
                  <a:pt x="443657" y="530843"/>
                </a:lnTo>
                <a:cubicBezTo>
                  <a:pt x="445078" y="532372"/>
                  <a:pt x="447156" y="533136"/>
                  <a:pt x="449125" y="533136"/>
                </a:cubicBezTo>
                <a:cubicBezTo>
                  <a:pt x="449890" y="533136"/>
                  <a:pt x="450546" y="533136"/>
                  <a:pt x="451203" y="532918"/>
                </a:cubicBezTo>
                <a:lnTo>
                  <a:pt x="502603" y="519155"/>
                </a:lnTo>
                <a:cubicBezTo>
                  <a:pt x="505338" y="518390"/>
                  <a:pt x="507415" y="516315"/>
                  <a:pt x="508072" y="513584"/>
                </a:cubicBezTo>
                <a:lnTo>
                  <a:pt x="521851" y="462246"/>
                </a:lnTo>
                <a:cubicBezTo>
                  <a:pt x="522617" y="459624"/>
                  <a:pt x="521851" y="456675"/>
                  <a:pt x="519883" y="454709"/>
                </a:cubicBezTo>
                <a:lnTo>
                  <a:pt x="482262" y="417133"/>
                </a:lnTo>
                <a:cubicBezTo>
                  <a:pt x="480293" y="415167"/>
                  <a:pt x="477341" y="414403"/>
                  <a:pt x="474716" y="415167"/>
                </a:cubicBezTo>
                <a:close/>
                <a:moveTo>
                  <a:pt x="462905" y="372021"/>
                </a:moveTo>
                <a:cubicBezTo>
                  <a:pt x="490245" y="372021"/>
                  <a:pt x="515836" y="382616"/>
                  <a:pt x="535084" y="401950"/>
                </a:cubicBezTo>
                <a:cubicBezTo>
                  <a:pt x="554442" y="421175"/>
                  <a:pt x="565050" y="446844"/>
                  <a:pt x="565050" y="474043"/>
                </a:cubicBezTo>
                <a:cubicBezTo>
                  <a:pt x="565050" y="501241"/>
                  <a:pt x="554442" y="526910"/>
                  <a:pt x="535084" y="546135"/>
                </a:cubicBezTo>
                <a:cubicBezTo>
                  <a:pt x="515836" y="565360"/>
                  <a:pt x="490245" y="575955"/>
                  <a:pt x="462905" y="575955"/>
                </a:cubicBezTo>
                <a:cubicBezTo>
                  <a:pt x="435673" y="575955"/>
                  <a:pt x="410082" y="565360"/>
                  <a:pt x="390725" y="546135"/>
                </a:cubicBezTo>
                <a:cubicBezTo>
                  <a:pt x="362290" y="517735"/>
                  <a:pt x="353213" y="475353"/>
                  <a:pt x="367540" y="437778"/>
                </a:cubicBezTo>
                <a:cubicBezTo>
                  <a:pt x="367758" y="437341"/>
                  <a:pt x="367977" y="436904"/>
                  <a:pt x="368196" y="436358"/>
                </a:cubicBezTo>
                <a:cubicBezTo>
                  <a:pt x="368415" y="435593"/>
                  <a:pt x="368852" y="434829"/>
                  <a:pt x="369180" y="434064"/>
                </a:cubicBezTo>
                <a:lnTo>
                  <a:pt x="369836" y="432535"/>
                </a:lnTo>
                <a:cubicBezTo>
                  <a:pt x="374976" y="420956"/>
                  <a:pt x="381976" y="410689"/>
                  <a:pt x="390725" y="401950"/>
                </a:cubicBezTo>
                <a:cubicBezTo>
                  <a:pt x="410082" y="382616"/>
                  <a:pt x="435673" y="372021"/>
                  <a:pt x="462905" y="372021"/>
                </a:cubicBezTo>
                <a:close/>
                <a:moveTo>
                  <a:pt x="351799" y="312323"/>
                </a:moveTo>
                <a:lnTo>
                  <a:pt x="407125" y="367564"/>
                </a:lnTo>
                <a:cubicBezTo>
                  <a:pt x="397503" y="372914"/>
                  <a:pt x="388756" y="379464"/>
                  <a:pt x="381102" y="387215"/>
                </a:cubicBezTo>
                <a:cubicBezTo>
                  <a:pt x="371589" y="396604"/>
                  <a:pt x="363826" y="407740"/>
                  <a:pt x="358141" y="420076"/>
                </a:cubicBezTo>
                <a:lnTo>
                  <a:pt x="301065" y="363088"/>
                </a:lnTo>
                <a:close/>
                <a:moveTo>
                  <a:pt x="206657" y="167381"/>
                </a:moveTo>
                <a:lnTo>
                  <a:pt x="289774" y="250367"/>
                </a:lnTo>
                <a:lnTo>
                  <a:pt x="239029" y="301032"/>
                </a:lnTo>
                <a:lnTo>
                  <a:pt x="155912" y="218155"/>
                </a:lnTo>
                <a:cubicBezTo>
                  <a:pt x="156568" y="217828"/>
                  <a:pt x="157115" y="217500"/>
                  <a:pt x="157771" y="217173"/>
                </a:cubicBezTo>
                <a:cubicBezTo>
                  <a:pt x="158865" y="216627"/>
                  <a:pt x="159958" y="215971"/>
                  <a:pt x="160943" y="215425"/>
                </a:cubicBezTo>
                <a:cubicBezTo>
                  <a:pt x="162911" y="214224"/>
                  <a:pt x="164771" y="213132"/>
                  <a:pt x="166630" y="211931"/>
                </a:cubicBezTo>
                <a:cubicBezTo>
                  <a:pt x="167723" y="211276"/>
                  <a:pt x="168708" y="210512"/>
                  <a:pt x="169801" y="209857"/>
                </a:cubicBezTo>
                <a:cubicBezTo>
                  <a:pt x="171660" y="208546"/>
                  <a:pt x="173520" y="207127"/>
                  <a:pt x="175379" y="205707"/>
                </a:cubicBezTo>
                <a:cubicBezTo>
                  <a:pt x="176144" y="204943"/>
                  <a:pt x="177019" y="204397"/>
                  <a:pt x="177894" y="203633"/>
                </a:cubicBezTo>
                <a:cubicBezTo>
                  <a:pt x="180410" y="201449"/>
                  <a:pt x="182925" y="199265"/>
                  <a:pt x="185331" y="196863"/>
                </a:cubicBezTo>
                <a:cubicBezTo>
                  <a:pt x="187956" y="194351"/>
                  <a:pt x="190252" y="191622"/>
                  <a:pt x="192549" y="188892"/>
                </a:cubicBezTo>
                <a:cubicBezTo>
                  <a:pt x="193315" y="188018"/>
                  <a:pt x="193861" y="187145"/>
                  <a:pt x="194518" y="186380"/>
                </a:cubicBezTo>
                <a:cubicBezTo>
                  <a:pt x="196158" y="184306"/>
                  <a:pt x="197689" y="182122"/>
                  <a:pt x="199220" y="179938"/>
                </a:cubicBezTo>
                <a:cubicBezTo>
                  <a:pt x="199876" y="178955"/>
                  <a:pt x="200423" y="178082"/>
                  <a:pt x="201079" y="177208"/>
                </a:cubicBezTo>
                <a:cubicBezTo>
                  <a:pt x="202829" y="174478"/>
                  <a:pt x="204470" y="171639"/>
                  <a:pt x="206001" y="168691"/>
                </a:cubicBezTo>
                <a:cubicBezTo>
                  <a:pt x="206110" y="168364"/>
                  <a:pt x="206329" y="168036"/>
                  <a:pt x="206548" y="167709"/>
                </a:cubicBezTo>
                <a:cubicBezTo>
                  <a:pt x="206548" y="167599"/>
                  <a:pt x="206657" y="167490"/>
                  <a:pt x="206657" y="167381"/>
                </a:cubicBezTo>
                <a:close/>
                <a:moveTo>
                  <a:pt x="431761" y="130828"/>
                </a:moveTo>
                <a:lnTo>
                  <a:pt x="451448" y="150485"/>
                </a:lnTo>
                <a:lnTo>
                  <a:pt x="470916" y="169924"/>
                </a:lnTo>
                <a:cubicBezTo>
                  <a:pt x="335185" y="305884"/>
                  <a:pt x="151003" y="490332"/>
                  <a:pt x="147175" y="494045"/>
                </a:cubicBezTo>
                <a:cubicBezTo>
                  <a:pt x="147065" y="494155"/>
                  <a:pt x="146956" y="494264"/>
                  <a:pt x="146847" y="494373"/>
                </a:cubicBezTo>
                <a:lnTo>
                  <a:pt x="144222" y="496994"/>
                </a:lnTo>
                <a:cubicBezTo>
                  <a:pt x="143675" y="497212"/>
                  <a:pt x="143128" y="497540"/>
                  <a:pt x="142581" y="497868"/>
                </a:cubicBezTo>
                <a:cubicBezTo>
                  <a:pt x="131753" y="504966"/>
                  <a:pt x="116550" y="503437"/>
                  <a:pt x="107363" y="494264"/>
                </a:cubicBezTo>
                <a:cubicBezTo>
                  <a:pt x="97957" y="484872"/>
                  <a:pt x="96426" y="470129"/>
                  <a:pt x="103645" y="459209"/>
                </a:cubicBezTo>
                <a:cubicBezTo>
                  <a:pt x="103973" y="458663"/>
                  <a:pt x="104301" y="458117"/>
                  <a:pt x="104520" y="457571"/>
                </a:cubicBezTo>
                <a:lnTo>
                  <a:pt x="242219" y="319972"/>
                </a:lnTo>
                <a:cubicBezTo>
                  <a:pt x="243313" y="319535"/>
                  <a:pt x="244188" y="318989"/>
                  <a:pt x="245063" y="318225"/>
                </a:cubicBezTo>
                <a:lnTo>
                  <a:pt x="306858" y="256414"/>
                </a:lnTo>
                <a:cubicBezTo>
                  <a:pt x="307733" y="255650"/>
                  <a:pt x="308280" y="254667"/>
                  <a:pt x="308608" y="253684"/>
                </a:cubicBezTo>
                <a:close/>
                <a:moveTo>
                  <a:pt x="102108" y="11784"/>
                </a:moveTo>
                <a:cubicBezTo>
                  <a:pt x="129336" y="11784"/>
                  <a:pt x="155032" y="22378"/>
                  <a:pt x="174277" y="41599"/>
                </a:cubicBezTo>
                <a:cubicBezTo>
                  <a:pt x="201832" y="69121"/>
                  <a:pt x="211236" y="110841"/>
                  <a:pt x="198224" y="147646"/>
                </a:cubicBezTo>
                <a:cubicBezTo>
                  <a:pt x="198114" y="148192"/>
                  <a:pt x="197786" y="148629"/>
                  <a:pt x="197568" y="149175"/>
                </a:cubicBezTo>
                <a:cubicBezTo>
                  <a:pt x="197349" y="149830"/>
                  <a:pt x="197130" y="150376"/>
                  <a:pt x="196802" y="151032"/>
                </a:cubicBezTo>
                <a:cubicBezTo>
                  <a:pt x="191663" y="164356"/>
                  <a:pt x="184009" y="176151"/>
                  <a:pt x="174277" y="185871"/>
                </a:cubicBezTo>
                <a:cubicBezTo>
                  <a:pt x="165311" y="194826"/>
                  <a:pt x="154704" y="201925"/>
                  <a:pt x="142785" y="207168"/>
                </a:cubicBezTo>
                <a:cubicBezTo>
                  <a:pt x="142129" y="207386"/>
                  <a:pt x="141473" y="207714"/>
                  <a:pt x="140926" y="207932"/>
                </a:cubicBezTo>
                <a:lnTo>
                  <a:pt x="139505" y="208478"/>
                </a:lnTo>
                <a:cubicBezTo>
                  <a:pt x="127477" y="213174"/>
                  <a:pt x="114793" y="215577"/>
                  <a:pt x="101890" y="215577"/>
                </a:cubicBezTo>
                <a:cubicBezTo>
                  <a:pt x="74663" y="215577"/>
                  <a:pt x="49076" y="204983"/>
                  <a:pt x="29940" y="185762"/>
                </a:cubicBezTo>
                <a:cubicBezTo>
                  <a:pt x="3697" y="159550"/>
                  <a:pt x="-6035" y="121762"/>
                  <a:pt x="3697" y="86595"/>
                </a:cubicBezTo>
                <a:lnTo>
                  <a:pt x="52903" y="135851"/>
                </a:lnTo>
                <a:cubicBezTo>
                  <a:pt x="54543" y="137380"/>
                  <a:pt x="56620" y="138254"/>
                  <a:pt x="58917" y="138035"/>
                </a:cubicBezTo>
                <a:lnTo>
                  <a:pt x="115995" y="135086"/>
                </a:lnTo>
                <a:cubicBezTo>
                  <a:pt x="120041" y="134868"/>
                  <a:pt x="123212" y="131592"/>
                  <a:pt x="123431" y="127660"/>
                </a:cubicBezTo>
                <a:lnTo>
                  <a:pt x="126493" y="70650"/>
                </a:lnTo>
                <a:cubicBezTo>
                  <a:pt x="126602" y="68357"/>
                  <a:pt x="125727" y="66172"/>
                  <a:pt x="124196" y="64643"/>
                </a:cubicBezTo>
                <a:lnTo>
                  <a:pt x="74881" y="15388"/>
                </a:lnTo>
                <a:cubicBezTo>
                  <a:pt x="83738" y="12985"/>
                  <a:pt x="92814" y="11784"/>
                  <a:pt x="102108" y="11784"/>
                </a:cubicBezTo>
                <a:close/>
                <a:moveTo>
                  <a:pt x="362839" y="0"/>
                </a:moveTo>
                <a:lnTo>
                  <a:pt x="381652" y="3822"/>
                </a:lnTo>
                <a:lnTo>
                  <a:pt x="525595" y="125584"/>
                </a:lnTo>
                <a:lnTo>
                  <a:pt x="604567" y="321058"/>
                </a:lnTo>
                <a:lnTo>
                  <a:pt x="600739" y="322696"/>
                </a:lnTo>
                <a:lnTo>
                  <a:pt x="488406" y="165334"/>
                </a:lnTo>
                <a:cubicBezTo>
                  <a:pt x="488078" y="165006"/>
                  <a:pt x="487859" y="164679"/>
                  <a:pt x="487531" y="164351"/>
                </a:cubicBezTo>
                <a:lnTo>
                  <a:pt x="437217" y="114227"/>
                </a:lnTo>
                <a:cubicBezTo>
                  <a:pt x="436670" y="113681"/>
                  <a:pt x="436123" y="113135"/>
                  <a:pt x="435357" y="112807"/>
                </a:cubicBezTo>
                <a:lnTo>
                  <a:pt x="361855" y="74149"/>
                </a:lnTo>
                <a:lnTo>
                  <a:pt x="346651" y="52199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crowd-of-users_33887"/>
          <p:cNvSpPr>
            <a:spLocks noChangeAspect="1"/>
          </p:cNvSpPr>
          <p:nvPr/>
        </p:nvSpPr>
        <p:spPr bwMode="auto">
          <a:xfrm>
            <a:off x="8714580" y="4903910"/>
            <a:ext cx="251525" cy="192332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2" name="organization_192280"/>
          <p:cNvSpPr>
            <a:spLocks noChangeAspect="1"/>
          </p:cNvSpPr>
          <p:nvPr/>
        </p:nvSpPr>
        <p:spPr bwMode="auto">
          <a:xfrm>
            <a:off x="9876146" y="6023691"/>
            <a:ext cx="206504" cy="189140"/>
          </a:xfrm>
          <a:custGeom>
            <a:avLst/>
            <a:gdLst>
              <a:gd name="T0" fmla="*/ 6399 w 7166"/>
              <a:gd name="T1" fmla="*/ 4001 h 6573"/>
              <a:gd name="T2" fmla="*/ 6390 w 7166"/>
              <a:gd name="T3" fmla="*/ 3997 h 6573"/>
              <a:gd name="T4" fmla="*/ 6401 w 7166"/>
              <a:gd name="T5" fmla="*/ 3756 h 6573"/>
              <a:gd name="T6" fmla="*/ 4778 w 7166"/>
              <a:gd name="T7" fmla="*/ 1205 h 6573"/>
              <a:gd name="T8" fmla="*/ 4779 w 7166"/>
              <a:gd name="T9" fmla="*/ 1195 h 6573"/>
              <a:gd name="T10" fmla="*/ 3583 w 7166"/>
              <a:gd name="T11" fmla="*/ 0 h 6573"/>
              <a:gd name="T12" fmla="*/ 2388 w 7166"/>
              <a:gd name="T13" fmla="*/ 1195 h 6573"/>
              <a:gd name="T14" fmla="*/ 2388 w 7166"/>
              <a:gd name="T15" fmla="*/ 1205 h 6573"/>
              <a:gd name="T16" fmla="*/ 766 w 7166"/>
              <a:gd name="T17" fmla="*/ 3756 h 6573"/>
              <a:gd name="T18" fmla="*/ 777 w 7166"/>
              <a:gd name="T19" fmla="*/ 3996 h 6573"/>
              <a:gd name="T20" fmla="*/ 768 w 7166"/>
              <a:gd name="T21" fmla="*/ 4001 h 6573"/>
              <a:gd name="T22" fmla="*/ 330 w 7166"/>
              <a:gd name="T23" fmla="*/ 5634 h 6573"/>
              <a:gd name="T24" fmla="*/ 1367 w 7166"/>
              <a:gd name="T25" fmla="*/ 6232 h 6573"/>
              <a:gd name="T26" fmla="*/ 1963 w 7166"/>
              <a:gd name="T27" fmla="*/ 6071 h 6573"/>
              <a:gd name="T28" fmla="*/ 1972 w 7166"/>
              <a:gd name="T29" fmla="*/ 6066 h 6573"/>
              <a:gd name="T30" fmla="*/ 3583 w 7166"/>
              <a:gd name="T31" fmla="*/ 6573 h 6573"/>
              <a:gd name="T32" fmla="*/ 5194 w 7166"/>
              <a:gd name="T33" fmla="*/ 6066 h 6573"/>
              <a:gd name="T34" fmla="*/ 5204 w 7166"/>
              <a:gd name="T35" fmla="*/ 6071 h 6573"/>
              <a:gd name="T36" fmla="*/ 5800 w 7166"/>
              <a:gd name="T37" fmla="*/ 6232 h 6573"/>
              <a:gd name="T38" fmla="*/ 6836 w 7166"/>
              <a:gd name="T39" fmla="*/ 5634 h 6573"/>
              <a:gd name="T40" fmla="*/ 6399 w 7166"/>
              <a:gd name="T41" fmla="*/ 4001 h 6573"/>
              <a:gd name="T42" fmla="*/ 3583 w 7166"/>
              <a:gd name="T43" fmla="*/ 512 h 6573"/>
              <a:gd name="T44" fmla="*/ 4266 w 7166"/>
              <a:gd name="T45" fmla="*/ 1195 h 6573"/>
              <a:gd name="T46" fmla="*/ 3583 w 7166"/>
              <a:gd name="T47" fmla="*/ 1878 h 6573"/>
              <a:gd name="T48" fmla="*/ 2900 w 7166"/>
              <a:gd name="T49" fmla="*/ 1195 h 6573"/>
              <a:gd name="T50" fmla="*/ 3583 w 7166"/>
              <a:gd name="T51" fmla="*/ 512 h 6573"/>
              <a:gd name="T52" fmla="*/ 2025 w 7166"/>
              <a:gd name="T53" fmla="*/ 5213 h 6573"/>
              <a:gd name="T54" fmla="*/ 1707 w 7166"/>
              <a:gd name="T55" fmla="*/ 5628 h 6573"/>
              <a:gd name="T56" fmla="*/ 1367 w 7166"/>
              <a:gd name="T57" fmla="*/ 5720 h 6573"/>
              <a:gd name="T58" fmla="*/ 774 w 7166"/>
              <a:gd name="T59" fmla="*/ 5378 h 6573"/>
              <a:gd name="T60" fmla="*/ 1024 w 7166"/>
              <a:gd name="T61" fmla="*/ 4445 h 6573"/>
              <a:gd name="T62" fmla="*/ 1364 w 7166"/>
              <a:gd name="T63" fmla="*/ 4353 h 6573"/>
              <a:gd name="T64" fmla="*/ 1364 w 7166"/>
              <a:gd name="T65" fmla="*/ 4353 h 6573"/>
              <a:gd name="T66" fmla="*/ 1957 w 7166"/>
              <a:gd name="T67" fmla="*/ 4695 h 6573"/>
              <a:gd name="T68" fmla="*/ 2025 w 7166"/>
              <a:gd name="T69" fmla="*/ 5213 h 6573"/>
              <a:gd name="T70" fmla="*/ 4811 w 7166"/>
              <a:gd name="T71" fmla="*/ 5706 h 6573"/>
              <a:gd name="T72" fmla="*/ 3583 w 7166"/>
              <a:gd name="T73" fmla="*/ 6061 h 6573"/>
              <a:gd name="T74" fmla="*/ 2356 w 7166"/>
              <a:gd name="T75" fmla="*/ 5706 h 6573"/>
              <a:gd name="T76" fmla="*/ 2400 w 7166"/>
              <a:gd name="T77" fmla="*/ 4439 h 6573"/>
              <a:gd name="T78" fmla="*/ 1364 w 7166"/>
              <a:gd name="T79" fmla="*/ 3841 h 6573"/>
              <a:gd name="T80" fmla="*/ 1364 w 7166"/>
              <a:gd name="T81" fmla="*/ 3841 h 6573"/>
              <a:gd name="T82" fmla="*/ 1280 w 7166"/>
              <a:gd name="T83" fmla="*/ 3844 h 6573"/>
              <a:gd name="T84" fmla="*/ 1278 w 7166"/>
              <a:gd name="T85" fmla="*/ 3756 h 6573"/>
              <a:gd name="T86" fmla="*/ 2508 w 7166"/>
              <a:gd name="T87" fmla="*/ 1717 h 6573"/>
              <a:gd name="T88" fmla="*/ 3583 w 7166"/>
              <a:gd name="T89" fmla="*/ 2390 h 6573"/>
              <a:gd name="T90" fmla="*/ 4658 w 7166"/>
              <a:gd name="T91" fmla="*/ 1717 h 6573"/>
              <a:gd name="T92" fmla="*/ 5888 w 7166"/>
              <a:gd name="T93" fmla="*/ 3756 h 6573"/>
              <a:gd name="T94" fmla="*/ 5886 w 7166"/>
              <a:gd name="T95" fmla="*/ 3844 h 6573"/>
              <a:gd name="T96" fmla="*/ 5803 w 7166"/>
              <a:gd name="T97" fmla="*/ 3841 h 6573"/>
              <a:gd name="T98" fmla="*/ 5802 w 7166"/>
              <a:gd name="T99" fmla="*/ 3841 h 6573"/>
              <a:gd name="T100" fmla="*/ 4766 w 7166"/>
              <a:gd name="T101" fmla="*/ 4439 h 6573"/>
              <a:gd name="T102" fmla="*/ 4811 w 7166"/>
              <a:gd name="T103" fmla="*/ 5706 h 6573"/>
              <a:gd name="T104" fmla="*/ 6393 w 7166"/>
              <a:gd name="T105" fmla="*/ 5378 h 6573"/>
              <a:gd name="T106" fmla="*/ 5800 w 7166"/>
              <a:gd name="T107" fmla="*/ 5720 h 6573"/>
              <a:gd name="T108" fmla="*/ 5460 w 7166"/>
              <a:gd name="T109" fmla="*/ 5628 h 6573"/>
              <a:gd name="T110" fmla="*/ 5210 w 7166"/>
              <a:gd name="T111" fmla="*/ 4695 h 6573"/>
              <a:gd name="T112" fmla="*/ 5802 w 7166"/>
              <a:gd name="T113" fmla="*/ 4353 h 6573"/>
              <a:gd name="T114" fmla="*/ 5803 w 7166"/>
              <a:gd name="T115" fmla="*/ 4353 h 6573"/>
              <a:gd name="T116" fmla="*/ 6143 w 7166"/>
              <a:gd name="T117" fmla="*/ 4445 h 6573"/>
              <a:gd name="T118" fmla="*/ 6393 w 7166"/>
              <a:gd name="T119" fmla="*/ 5378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66" h="6573">
                <a:moveTo>
                  <a:pt x="6399" y="4001"/>
                </a:moveTo>
                <a:cubicBezTo>
                  <a:pt x="6396" y="4000"/>
                  <a:pt x="6393" y="3998"/>
                  <a:pt x="6390" y="3997"/>
                </a:cubicBezTo>
                <a:cubicBezTo>
                  <a:pt x="6397" y="3917"/>
                  <a:pt x="6401" y="3837"/>
                  <a:pt x="6401" y="3756"/>
                </a:cubicBezTo>
                <a:cubicBezTo>
                  <a:pt x="6401" y="2629"/>
                  <a:pt x="5736" y="1655"/>
                  <a:pt x="4778" y="1205"/>
                </a:cubicBezTo>
                <a:cubicBezTo>
                  <a:pt x="4778" y="1202"/>
                  <a:pt x="4779" y="1198"/>
                  <a:pt x="4779" y="1195"/>
                </a:cubicBezTo>
                <a:cubicBezTo>
                  <a:pt x="4779" y="535"/>
                  <a:pt x="4243" y="0"/>
                  <a:pt x="3583" y="0"/>
                </a:cubicBezTo>
                <a:cubicBezTo>
                  <a:pt x="2923" y="0"/>
                  <a:pt x="2388" y="535"/>
                  <a:pt x="2388" y="1195"/>
                </a:cubicBezTo>
                <a:cubicBezTo>
                  <a:pt x="2388" y="1198"/>
                  <a:pt x="2388" y="1202"/>
                  <a:pt x="2388" y="1205"/>
                </a:cubicBezTo>
                <a:cubicBezTo>
                  <a:pt x="1431" y="1655"/>
                  <a:pt x="766" y="2629"/>
                  <a:pt x="766" y="3756"/>
                </a:cubicBezTo>
                <a:cubicBezTo>
                  <a:pt x="766" y="3837"/>
                  <a:pt x="770" y="3917"/>
                  <a:pt x="777" y="3996"/>
                </a:cubicBezTo>
                <a:cubicBezTo>
                  <a:pt x="774" y="3998"/>
                  <a:pt x="771" y="4000"/>
                  <a:pt x="768" y="4001"/>
                </a:cubicBezTo>
                <a:cubicBezTo>
                  <a:pt x="196" y="4331"/>
                  <a:pt x="0" y="5062"/>
                  <a:pt x="330" y="5634"/>
                </a:cubicBezTo>
                <a:cubicBezTo>
                  <a:pt x="552" y="6017"/>
                  <a:pt x="953" y="6232"/>
                  <a:pt x="1367" y="6232"/>
                </a:cubicBezTo>
                <a:cubicBezTo>
                  <a:pt x="1569" y="6232"/>
                  <a:pt x="1775" y="6180"/>
                  <a:pt x="1963" y="6071"/>
                </a:cubicBezTo>
                <a:cubicBezTo>
                  <a:pt x="1966" y="6070"/>
                  <a:pt x="1969" y="6068"/>
                  <a:pt x="1972" y="6066"/>
                </a:cubicBezTo>
                <a:cubicBezTo>
                  <a:pt x="2429" y="6385"/>
                  <a:pt x="2985" y="6573"/>
                  <a:pt x="3583" y="6573"/>
                </a:cubicBezTo>
                <a:cubicBezTo>
                  <a:pt x="4182" y="6573"/>
                  <a:pt x="4737" y="6385"/>
                  <a:pt x="5194" y="6066"/>
                </a:cubicBezTo>
                <a:cubicBezTo>
                  <a:pt x="5197" y="6068"/>
                  <a:pt x="5201" y="6070"/>
                  <a:pt x="5204" y="6071"/>
                </a:cubicBezTo>
                <a:cubicBezTo>
                  <a:pt x="5392" y="6180"/>
                  <a:pt x="5597" y="6232"/>
                  <a:pt x="5800" y="6232"/>
                </a:cubicBezTo>
                <a:cubicBezTo>
                  <a:pt x="6213" y="6232"/>
                  <a:pt x="6615" y="6017"/>
                  <a:pt x="6836" y="5634"/>
                </a:cubicBezTo>
                <a:cubicBezTo>
                  <a:pt x="7166" y="5062"/>
                  <a:pt x="6971" y="4331"/>
                  <a:pt x="6399" y="4001"/>
                </a:cubicBezTo>
                <a:close/>
                <a:moveTo>
                  <a:pt x="3583" y="512"/>
                </a:moveTo>
                <a:cubicBezTo>
                  <a:pt x="3960" y="512"/>
                  <a:pt x="4266" y="818"/>
                  <a:pt x="4266" y="1195"/>
                </a:cubicBezTo>
                <a:cubicBezTo>
                  <a:pt x="4266" y="1571"/>
                  <a:pt x="3960" y="1878"/>
                  <a:pt x="3583" y="1878"/>
                </a:cubicBezTo>
                <a:cubicBezTo>
                  <a:pt x="3207" y="1878"/>
                  <a:pt x="2900" y="1571"/>
                  <a:pt x="2900" y="1195"/>
                </a:cubicBezTo>
                <a:cubicBezTo>
                  <a:pt x="2900" y="818"/>
                  <a:pt x="3207" y="512"/>
                  <a:pt x="3583" y="512"/>
                </a:cubicBezTo>
                <a:close/>
                <a:moveTo>
                  <a:pt x="2025" y="5213"/>
                </a:moveTo>
                <a:cubicBezTo>
                  <a:pt x="1978" y="5389"/>
                  <a:pt x="1865" y="5537"/>
                  <a:pt x="1707" y="5628"/>
                </a:cubicBezTo>
                <a:cubicBezTo>
                  <a:pt x="1603" y="5688"/>
                  <a:pt x="1485" y="5720"/>
                  <a:pt x="1367" y="5720"/>
                </a:cubicBezTo>
                <a:cubicBezTo>
                  <a:pt x="1123" y="5720"/>
                  <a:pt x="896" y="5589"/>
                  <a:pt x="774" y="5378"/>
                </a:cubicBezTo>
                <a:cubicBezTo>
                  <a:pt x="586" y="5052"/>
                  <a:pt x="698" y="4633"/>
                  <a:pt x="1024" y="4445"/>
                </a:cubicBezTo>
                <a:cubicBezTo>
                  <a:pt x="1128" y="4385"/>
                  <a:pt x="1245" y="4353"/>
                  <a:pt x="1364" y="4353"/>
                </a:cubicBezTo>
                <a:lnTo>
                  <a:pt x="1364" y="4353"/>
                </a:lnTo>
                <a:cubicBezTo>
                  <a:pt x="1608" y="4353"/>
                  <a:pt x="1835" y="4484"/>
                  <a:pt x="1957" y="4695"/>
                </a:cubicBezTo>
                <a:cubicBezTo>
                  <a:pt x="2048" y="4853"/>
                  <a:pt x="2072" y="5037"/>
                  <a:pt x="2025" y="5213"/>
                </a:cubicBezTo>
                <a:close/>
                <a:moveTo>
                  <a:pt x="4811" y="5706"/>
                </a:moveTo>
                <a:cubicBezTo>
                  <a:pt x="4455" y="5931"/>
                  <a:pt x="4034" y="6061"/>
                  <a:pt x="3583" y="6061"/>
                </a:cubicBezTo>
                <a:cubicBezTo>
                  <a:pt x="3132" y="6061"/>
                  <a:pt x="2711" y="5931"/>
                  <a:pt x="2356" y="5706"/>
                </a:cubicBezTo>
                <a:cubicBezTo>
                  <a:pt x="2603" y="5339"/>
                  <a:pt x="2637" y="4848"/>
                  <a:pt x="2400" y="4439"/>
                </a:cubicBezTo>
                <a:cubicBezTo>
                  <a:pt x="2179" y="4055"/>
                  <a:pt x="1777" y="3841"/>
                  <a:pt x="1364" y="3841"/>
                </a:cubicBezTo>
                <a:lnTo>
                  <a:pt x="1364" y="3841"/>
                </a:lnTo>
                <a:cubicBezTo>
                  <a:pt x="1336" y="3841"/>
                  <a:pt x="1308" y="3842"/>
                  <a:pt x="1280" y="3844"/>
                </a:cubicBezTo>
                <a:cubicBezTo>
                  <a:pt x="1279" y="3815"/>
                  <a:pt x="1278" y="3785"/>
                  <a:pt x="1278" y="3756"/>
                </a:cubicBezTo>
                <a:cubicBezTo>
                  <a:pt x="1278" y="2873"/>
                  <a:pt x="1777" y="2104"/>
                  <a:pt x="2508" y="1717"/>
                </a:cubicBezTo>
                <a:cubicBezTo>
                  <a:pt x="2702" y="2116"/>
                  <a:pt x="3111" y="2390"/>
                  <a:pt x="3583" y="2390"/>
                </a:cubicBezTo>
                <a:cubicBezTo>
                  <a:pt x="4056" y="2390"/>
                  <a:pt x="4464" y="2116"/>
                  <a:pt x="4658" y="1717"/>
                </a:cubicBezTo>
                <a:cubicBezTo>
                  <a:pt x="5389" y="2104"/>
                  <a:pt x="5888" y="2873"/>
                  <a:pt x="5888" y="3756"/>
                </a:cubicBezTo>
                <a:cubicBezTo>
                  <a:pt x="5888" y="3785"/>
                  <a:pt x="5888" y="3815"/>
                  <a:pt x="5886" y="3844"/>
                </a:cubicBezTo>
                <a:cubicBezTo>
                  <a:pt x="5858" y="3842"/>
                  <a:pt x="5830" y="3841"/>
                  <a:pt x="5803" y="3841"/>
                </a:cubicBezTo>
                <a:lnTo>
                  <a:pt x="5802" y="3841"/>
                </a:lnTo>
                <a:cubicBezTo>
                  <a:pt x="5389" y="3841"/>
                  <a:pt x="4988" y="4055"/>
                  <a:pt x="4766" y="4439"/>
                </a:cubicBezTo>
                <a:cubicBezTo>
                  <a:pt x="4530" y="4848"/>
                  <a:pt x="4563" y="5339"/>
                  <a:pt x="4811" y="5706"/>
                </a:cubicBezTo>
                <a:close/>
                <a:moveTo>
                  <a:pt x="6393" y="5378"/>
                </a:moveTo>
                <a:cubicBezTo>
                  <a:pt x="6271" y="5589"/>
                  <a:pt x="6044" y="5720"/>
                  <a:pt x="5800" y="5720"/>
                </a:cubicBezTo>
                <a:cubicBezTo>
                  <a:pt x="5681" y="5720"/>
                  <a:pt x="5564" y="5688"/>
                  <a:pt x="5460" y="5628"/>
                </a:cubicBezTo>
                <a:cubicBezTo>
                  <a:pt x="5134" y="5440"/>
                  <a:pt x="5022" y="5021"/>
                  <a:pt x="5210" y="4695"/>
                </a:cubicBezTo>
                <a:cubicBezTo>
                  <a:pt x="5331" y="4484"/>
                  <a:pt x="5559" y="4353"/>
                  <a:pt x="5802" y="4353"/>
                </a:cubicBezTo>
                <a:lnTo>
                  <a:pt x="5803" y="4353"/>
                </a:lnTo>
                <a:cubicBezTo>
                  <a:pt x="5921" y="4353"/>
                  <a:pt x="6039" y="4385"/>
                  <a:pt x="6143" y="4445"/>
                </a:cubicBezTo>
                <a:cubicBezTo>
                  <a:pt x="6469" y="4633"/>
                  <a:pt x="6581" y="5052"/>
                  <a:pt x="6393" y="5378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3" name="cloud-computing_15204"/>
          <p:cNvSpPr>
            <a:spLocks noChangeAspect="1"/>
          </p:cNvSpPr>
          <p:nvPr/>
        </p:nvSpPr>
        <p:spPr bwMode="auto">
          <a:xfrm>
            <a:off x="6736510" y="5040543"/>
            <a:ext cx="276842" cy="182370"/>
          </a:xfrm>
          <a:custGeom>
            <a:avLst/>
            <a:gdLst>
              <a:gd name="T0" fmla="*/ 717 w 717"/>
              <a:gd name="T1" fmla="*/ 309 h 473"/>
              <a:gd name="T2" fmla="*/ 553 w 717"/>
              <a:gd name="T3" fmla="*/ 145 h 473"/>
              <a:gd name="T4" fmla="*/ 540 w 717"/>
              <a:gd name="T5" fmla="*/ 146 h 473"/>
              <a:gd name="T6" fmla="*/ 540 w 717"/>
              <a:gd name="T7" fmla="*/ 143 h 473"/>
              <a:gd name="T8" fmla="*/ 397 w 717"/>
              <a:gd name="T9" fmla="*/ 0 h 473"/>
              <a:gd name="T10" fmla="*/ 264 w 717"/>
              <a:gd name="T11" fmla="*/ 88 h 473"/>
              <a:gd name="T12" fmla="*/ 198 w 717"/>
              <a:gd name="T13" fmla="*/ 77 h 473"/>
              <a:gd name="T14" fmla="*/ 0 w 717"/>
              <a:gd name="T15" fmla="*/ 275 h 473"/>
              <a:gd name="T16" fmla="*/ 198 w 717"/>
              <a:gd name="T17" fmla="*/ 473 h 473"/>
              <a:gd name="T18" fmla="*/ 208 w 717"/>
              <a:gd name="T19" fmla="*/ 473 h 473"/>
              <a:gd name="T20" fmla="*/ 208 w 717"/>
              <a:gd name="T21" fmla="*/ 473 h 473"/>
              <a:gd name="T22" fmla="*/ 560 w 717"/>
              <a:gd name="T23" fmla="*/ 473 h 473"/>
              <a:gd name="T24" fmla="*/ 560 w 717"/>
              <a:gd name="T25" fmla="*/ 473 h 473"/>
              <a:gd name="T26" fmla="*/ 717 w 717"/>
              <a:gd name="T27" fmla="*/ 30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7" h="473">
                <a:moveTo>
                  <a:pt x="717" y="309"/>
                </a:moveTo>
                <a:cubicBezTo>
                  <a:pt x="717" y="219"/>
                  <a:pt x="644" y="145"/>
                  <a:pt x="553" y="145"/>
                </a:cubicBezTo>
                <a:cubicBezTo>
                  <a:pt x="548" y="145"/>
                  <a:pt x="544" y="146"/>
                  <a:pt x="540" y="146"/>
                </a:cubicBezTo>
                <a:cubicBezTo>
                  <a:pt x="540" y="145"/>
                  <a:pt x="540" y="144"/>
                  <a:pt x="540" y="143"/>
                </a:cubicBezTo>
                <a:cubicBezTo>
                  <a:pt x="540" y="64"/>
                  <a:pt x="476" y="0"/>
                  <a:pt x="397" y="0"/>
                </a:cubicBezTo>
                <a:cubicBezTo>
                  <a:pt x="337" y="0"/>
                  <a:pt x="286" y="36"/>
                  <a:pt x="264" y="88"/>
                </a:cubicBezTo>
                <a:cubicBezTo>
                  <a:pt x="244" y="81"/>
                  <a:pt x="221" y="77"/>
                  <a:pt x="198" y="77"/>
                </a:cubicBezTo>
                <a:cubicBezTo>
                  <a:pt x="89" y="77"/>
                  <a:pt x="0" y="165"/>
                  <a:pt x="0" y="275"/>
                </a:cubicBezTo>
                <a:cubicBezTo>
                  <a:pt x="0" y="384"/>
                  <a:pt x="89" y="473"/>
                  <a:pt x="198" y="473"/>
                </a:cubicBezTo>
                <a:cubicBezTo>
                  <a:pt x="202" y="473"/>
                  <a:pt x="205" y="473"/>
                  <a:pt x="208" y="473"/>
                </a:cubicBezTo>
                <a:lnTo>
                  <a:pt x="208" y="473"/>
                </a:lnTo>
                <a:lnTo>
                  <a:pt x="560" y="473"/>
                </a:lnTo>
                <a:lnTo>
                  <a:pt x="560" y="473"/>
                </a:lnTo>
                <a:cubicBezTo>
                  <a:pt x="647" y="469"/>
                  <a:pt x="717" y="397"/>
                  <a:pt x="717" y="309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pic>
        <p:nvPicPr>
          <p:cNvPr id="2" name="图片 1" descr="用友-畅捷通 logo组合 反白_副本_wps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3270" y="2435860"/>
            <a:ext cx="3044825" cy="669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C71E7D5-A3F0-BDCD-24B5-B74E94B6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经销商业务管理的四个核心</a:t>
            </a:r>
          </a:p>
        </p:txBody>
      </p:sp>
      <p:grpSp>
        <p:nvGrpSpPr>
          <p:cNvPr id="29" name="Group 65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5DC2DC70-08A8-2E71-37A1-1B00EAED6DE6}"/>
              </a:ext>
            </a:extLst>
          </p:cNvPr>
          <p:cNvGrpSpPr/>
          <p:nvPr/>
        </p:nvGrpSpPr>
        <p:grpSpPr>
          <a:xfrm>
            <a:off x="4559820" y="1508767"/>
            <a:ext cx="1459377" cy="1612995"/>
            <a:chOff x="3419864" y="1304397"/>
            <a:chExt cx="1094533" cy="1209746"/>
          </a:xfrm>
          <a:solidFill>
            <a:schemeClr val="accent1"/>
          </a:solidFill>
        </p:grpSpPr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7AE32364-A339-898A-9DB3-5B8B9B64E11E}"/>
                </a:ext>
              </a:extLst>
            </p:cNvPr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47">
              <a:extLst>
                <a:ext uri="{FF2B5EF4-FFF2-40B4-BE49-F238E27FC236}">
                  <a16:creationId xmlns:a16="http://schemas.microsoft.com/office/drawing/2014/main" id="{70B47258-3E05-2D4D-0A45-1C7307CE1FBF}"/>
                </a:ext>
              </a:extLst>
            </p:cNvPr>
            <p:cNvSpPr/>
            <p:nvPr/>
          </p:nvSpPr>
          <p:spPr>
            <a:xfrm>
              <a:off x="3727160" y="1468512"/>
              <a:ext cx="479939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01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66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27405119-E2C3-8DAB-02BD-AFF83A3616DF}"/>
              </a:ext>
            </a:extLst>
          </p:cNvPr>
          <p:cNvGrpSpPr/>
          <p:nvPr/>
        </p:nvGrpSpPr>
        <p:grpSpPr>
          <a:xfrm>
            <a:off x="6320960" y="1508767"/>
            <a:ext cx="1459377" cy="1612995"/>
            <a:chOff x="4740719" y="1304398"/>
            <a:chExt cx="1094533" cy="1209746"/>
          </a:xfrm>
          <a:solidFill>
            <a:schemeClr val="accent2"/>
          </a:solidFill>
        </p:grpSpPr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264D559D-189F-A161-3984-93940C50E79E}"/>
                </a:ext>
              </a:extLst>
            </p:cNvPr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Rectangle 54">
              <a:extLst>
                <a:ext uri="{FF2B5EF4-FFF2-40B4-BE49-F238E27FC236}">
                  <a16:creationId xmlns:a16="http://schemas.microsoft.com/office/drawing/2014/main" id="{BECF0EA0-FE18-1342-5BEE-4499FEE34BEE}"/>
                </a:ext>
              </a:extLst>
            </p:cNvPr>
            <p:cNvSpPr/>
            <p:nvPr/>
          </p:nvSpPr>
          <p:spPr>
            <a:xfrm>
              <a:off x="5048015" y="1468513"/>
              <a:ext cx="479939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03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67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7E2CEF79-4573-9CDE-CFED-C284A3E37375}"/>
              </a:ext>
            </a:extLst>
          </p:cNvPr>
          <p:cNvGrpSpPr/>
          <p:nvPr/>
        </p:nvGrpSpPr>
        <p:grpSpPr>
          <a:xfrm>
            <a:off x="4559820" y="3429000"/>
            <a:ext cx="1459377" cy="1612995"/>
            <a:chOff x="3419864" y="1304397"/>
            <a:chExt cx="1094533" cy="1209746"/>
          </a:xfrm>
          <a:solidFill>
            <a:schemeClr val="accent3"/>
          </a:solidFill>
        </p:grpSpPr>
        <p:sp>
          <p:nvSpPr>
            <p:cNvPr id="36" name="Freeform 68">
              <a:extLst>
                <a:ext uri="{FF2B5EF4-FFF2-40B4-BE49-F238E27FC236}">
                  <a16:creationId xmlns:a16="http://schemas.microsoft.com/office/drawing/2014/main" id="{DB3266D4-E121-6E27-4AE6-7361A14378A2}"/>
                </a:ext>
              </a:extLst>
            </p:cNvPr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7" name="Rectangle 69">
              <a:extLst>
                <a:ext uri="{FF2B5EF4-FFF2-40B4-BE49-F238E27FC236}">
                  <a16:creationId xmlns:a16="http://schemas.microsoft.com/office/drawing/2014/main" id="{068593F0-8E23-6CDD-0740-A56DE09BB739}"/>
                </a:ext>
              </a:extLst>
            </p:cNvPr>
            <p:cNvSpPr/>
            <p:nvPr/>
          </p:nvSpPr>
          <p:spPr>
            <a:xfrm>
              <a:off x="3727160" y="1468512"/>
              <a:ext cx="479939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70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D02A5B28-62F5-89FA-2085-FCE1665E2769}"/>
              </a:ext>
            </a:extLst>
          </p:cNvPr>
          <p:cNvGrpSpPr/>
          <p:nvPr/>
        </p:nvGrpSpPr>
        <p:grpSpPr>
          <a:xfrm>
            <a:off x="6320960" y="3429000"/>
            <a:ext cx="1459377" cy="1612995"/>
            <a:chOff x="4740719" y="1304398"/>
            <a:chExt cx="1094533" cy="1209746"/>
          </a:xfrm>
          <a:solidFill>
            <a:schemeClr val="accent4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70708AE9-C169-9F1C-5766-26DF58ED4511}"/>
                </a:ext>
              </a:extLst>
            </p:cNvPr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0" name="Rectangle 73">
              <a:extLst>
                <a:ext uri="{FF2B5EF4-FFF2-40B4-BE49-F238E27FC236}">
                  <a16:creationId xmlns:a16="http://schemas.microsoft.com/office/drawing/2014/main" id="{E9C517B4-CD6F-7582-2855-38CA99DD46F5}"/>
                </a:ext>
              </a:extLst>
            </p:cNvPr>
            <p:cNvSpPr/>
            <p:nvPr/>
          </p:nvSpPr>
          <p:spPr>
            <a:xfrm>
              <a:off x="5048015" y="1468513"/>
              <a:ext cx="479939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7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14D62A4E-D3F9-B41E-2E77-48FF11F25EBD}"/>
              </a:ext>
            </a:extLst>
          </p:cNvPr>
          <p:cNvGrpSpPr/>
          <p:nvPr/>
        </p:nvGrpSpPr>
        <p:grpSpPr>
          <a:xfrm>
            <a:off x="1547397" y="1858530"/>
            <a:ext cx="2551561" cy="909966"/>
            <a:chOff x="5486105" y="1609114"/>
            <a:chExt cx="1913671" cy="682474"/>
          </a:xfrm>
        </p:grpSpPr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B1AEBECB-3D96-1632-1438-9A333C722031}"/>
                </a:ext>
              </a:extLst>
            </p:cNvPr>
            <p:cNvSpPr txBox="1"/>
            <p:nvPr/>
          </p:nvSpPr>
          <p:spPr>
            <a:xfrm>
              <a:off x="7245888" y="1609114"/>
              <a:ext cx="15388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17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人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F403D0A6-35EF-D3BF-BFB8-61031026E8D1}"/>
                </a:ext>
              </a:extLst>
            </p:cNvPr>
            <p:cNvSpPr txBox="1"/>
            <p:nvPr/>
          </p:nvSpPr>
          <p:spPr>
            <a:xfrm>
              <a:off x="5486105" y="1806840"/>
              <a:ext cx="1913671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333333"/>
                  </a:solidFill>
                  <a:effectLst/>
                  <a:latin typeface="Helvetica Neue"/>
                </a:rPr>
                <a:t>管人就是管好员工，提升员工效率，做好绩效方案，提高员工积极性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4" name="Group 7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B1DC706C-C895-35AD-93CF-2ADCE6691430}"/>
              </a:ext>
            </a:extLst>
          </p:cNvPr>
          <p:cNvGrpSpPr/>
          <p:nvPr/>
        </p:nvGrpSpPr>
        <p:grpSpPr>
          <a:xfrm>
            <a:off x="8182656" y="1798726"/>
            <a:ext cx="2623672" cy="1268095"/>
            <a:chOff x="5776018" y="1501988"/>
            <a:chExt cx="1967754" cy="951071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7F389D42-80DA-73A1-B386-5AAB0744E654}"/>
                </a:ext>
              </a:extLst>
            </p:cNvPr>
            <p:cNvSpPr txBox="1"/>
            <p:nvPr/>
          </p:nvSpPr>
          <p:spPr>
            <a:xfrm>
              <a:off x="5776018" y="1501988"/>
              <a:ext cx="230833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zh-CN" altLang="en-US" sz="2400" b="1" dirty="0">
                  <a:solidFill>
                    <a:schemeClr val="accent2"/>
                  </a:solidFill>
                </a:rPr>
                <a:t>货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D9354311-2B6A-5C65-B2B4-7F49A8FE006E}"/>
                </a:ext>
              </a:extLst>
            </p:cNvPr>
            <p:cNvSpPr txBox="1"/>
            <p:nvPr/>
          </p:nvSpPr>
          <p:spPr>
            <a:xfrm>
              <a:off x="5781576" y="1806728"/>
              <a:ext cx="1962196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zh-CN" alt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Helvetica Neue"/>
                </a:rPr>
                <a:t>管货是指经销商卖的东西，也就是仓库里面的商品，通过合理选品到动销促销，最终达到提升企业营收的目的</a:t>
              </a:r>
              <a:r>
                <a:rPr lang="zh-CN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Group 7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B35F5B2B-5F0C-948E-ED90-9670360422B7}"/>
              </a:ext>
            </a:extLst>
          </p:cNvPr>
          <p:cNvGrpSpPr/>
          <p:nvPr/>
        </p:nvGrpSpPr>
        <p:grpSpPr>
          <a:xfrm>
            <a:off x="8169853" y="3709714"/>
            <a:ext cx="2629063" cy="1117645"/>
            <a:chOff x="5776018" y="1537993"/>
            <a:chExt cx="1971797" cy="838234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B5040BB1-0AD8-2C86-860F-D705AE523AA7}"/>
                </a:ext>
              </a:extLst>
            </p:cNvPr>
            <p:cNvSpPr txBox="1"/>
            <p:nvPr/>
          </p:nvSpPr>
          <p:spPr>
            <a:xfrm>
              <a:off x="5776019" y="1537993"/>
              <a:ext cx="153888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客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9268A636-582F-E778-E559-9B7ED52F0328}"/>
                </a:ext>
              </a:extLst>
            </p:cNvPr>
            <p:cNvSpPr txBox="1"/>
            <p:nvPr/>
          </p:nvSpPr>
          <p:spPr>
            <a:xfrm>
              <a:off x="5776018" y="1729896"/>
              <a:ext cx="1971797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333333"/>
                  </a:solidFill>
                  <a:latin typeface="Helvetica Neue"/>
                </a:rPr>
                <a:t>管客是通过业务员的拜访，不断拓展新客户，服务好老客户，同时将客户分级分类，做好经营，去挖掘其最大价值</a:t>
              </a:r>
              <a:endParaRPr lang="en-US" sz="1400" dirty="0">
                <a:solidFill>
                  <a:srgbClr val="333333"/>
                </a:solidFill>
                <a:latin typeface="Helvetica Neue"/>
              </a:endParaRPr>
            </a:p>
          </p:txBody>
        </p:sp>
      </p:grpSp>
      <p:grpSp>
        <p:nvGrpSpPr>
          <p:cNvPr id="50" name="Group 7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39C5BB5C-5523-2716-C577-05E8A228AA75}"/>
              </a:ext>
            </a:extLst>
          </p:cNvPr>
          <p:cNvGrpSpPr/>
          <p:nvPr/>
        </p:nvGrpSpPr>
        <p:grpSpPr>
          <a:xfrm>
            <a:off x="1547397" y="3714845"/>
            <a:ext cx="2551561" cy="1107386"/>
            <a:chOff x="5473465" y="1545687"/>
            <a:chExt cx="1913671" cy="830540"/>
          </a:xfrm>
        </p:grpSpPr>
        <p:sp>
          <p:nvSpPr>
            <p:cNvPr id="51" name="Text Placeholder 3">
              <a:extLst>
                <a:ext uri="{FF2B5EF4-FFF2-40B4-BE49-F238E27FC236}">
                  <a16:creationId xmlns:a16="http://schemas.microsoft.com/office/drawing/2014/main" id="{E7C781AB-11AA-40AB-341D-7D1DD2FB783A}"/>
                </a:ext>
              </a:extLst>
            </p:cNvPr>
            <p:cNvSpPr txBox="1"/>
            <p:nvPr/>
          </p:nvSpPr>
          <p:spPr>
            <a:xfrm>
              <a:off x="7246473" y="1545687"/>
              <a:ext cx="140663" cy="1693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170">
                <a:spcBef>
                  <a:spcPct val="20000"/>
                </a:spcBef>
                <a:defRPr/>
              </a:pPr>
              <a:r>
                <a:rPr lang="zh-CN" altLang="en-US" sz="1467" b="1" dirty="0">
                  <a:solidFill>
                    <a:schemeClr val="accent3"/>
                  </a:solidFill>
                </a:rPr>
                <a:t>财</a:t>
              </a:r>
              <a:endParaRPr lang="en-US" sz="1467" b="1" dirty="0">
                <a:solidFill>
                  <a:schemeClr val="accent3"/>
                </a:solidFill>
              </a:endParaRPr>
            </a:p>
          </p:txBody>
        </p:sp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64172407-C8F7-10BE-02C8-44E9E0586810}"/>
                </a:ext>
              </a:extLst>
            </p:cNvPr>
            <p:cNvSpPr txBox="1"/>
            <p:nvPr/>
          </p:nvSpPr>
          <p:spPr>
            <a:xfrm>
              <a:off x="5473465" y="1729896"/>
              <a:ext cx="1913671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333333"/>
                  </a:solidFill>
                  <a:effectLst/>
                  <a:latin typeface="Helvetica Neue"/>
                </a:rPr>
                <a:t>管钱即管好资金账目，包括资金流水管理、往来账管理、成本管理等等，旨在保证资金充足，最大化节省成本</a:t>
              </a:r>
              <a:r>
                <a:rPr lang="zh-CN" altLang="en-US" sz="1400" dirty="0"/>
                <a:t>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53" name="Straight Line buttom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AFA0633A-726B-1E0E-1C0D-4F0CC4D84A08}"/>
              </a:ext>
            </a:extLst>
          </p:cNvPr>
          <p:cNvCxnSpPr/>
          <p:nvPr/>
        </p:nvCxnSpPr>
        <p:spPr>
          <a:xfrm>
            <a:off x="914400" y="5342935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2AA85B27-24C1-9EFB-C632-D5D598E47CFB}"/>
              </a:ext>
            </a:extLst>
          </p:cNvPr>
          <p:cNvSpPr txBox="1"/>
          <p:nvPr/>
        </p:nvSpPr>
        <p:spPr>
          <a:xfrm>
            <a:off x="2145233" y="5575152"/>
            <a:ext cx="790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数据是一切决策的出发点</a:t>
            </a:r>
          </a:p>
        </p:txBody>
      </p:sp>
    </p:spTree>
    <p:extLst>
      <p:ext uri="{BB962C8B-B14F-4D97-AF65-F5344CB8AC3E}">
        <p14:creationId xmlns:p14="http://schemas.microsoft.com/office/powerpoint/2010/main" val="354328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34F46E8-CEEB-5400-599D-605E62DD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经销商的商品管理</a:t>
            </a:r>
            <a:r>
              <a:rPr lang="en-US" altLang="zh-CN" dirty="0"/>
              <a:t>-</a:t>
            </a:r>
            <a:r>
              <a:rPr lang="zh-CN" altLang="en-US" dirty="0"/>
              <a:t>第一阶段</a:t>
            </a:r>
          </a:p>
        </p:txBody>
      </p:sp>
      <p:pic>
        <p:nvPicPr>
          <p:cNvPr id="4" name="图片 3" descr="建筑的摆设布局&#10;&#10;中度可信度描述已自动生成">
            <a:extLst>
              <a:ext uri="{FF2B5EF4-FFF2-40B4-BE49-F238E27FC236}">
                <a16:creationId xmlns:a16="http://schemas.microsoft.com/office/drawing/2014/main" id="{6D2CE1E0-33D0-33CC-E022-EEEDFD555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" y="965691"/>
            <a:ext cx="3493070" cy="5127611"/>
          </a:xfrm>
          <a:prstGeom prst="rect">
            <a:avLst/>
          </a:prstGeom>
        </p:spPr>
      </p:pic>
      <p:pic>
        <p:nvPicPr>
          <p:cNvPr id="6" name="图片 5" descr="图片包含 室内, 建筑, 桌子, 食物&#10;&#10;描述已自动生成">
            <a:extLst>
              <a:ext uri="{FF2B5EF4-FFF2-40B4-BE49-F238E27FC236}">
                <a16:creationId xmlns:a16="http://schemas.microsoft.com/office/drawing/2014/main" id="{3DC3409E-C52D-A726-B0DF-2C122A783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7" y="953552"/>
            <a:ext cx="3326389" cy="2493814"/>
          </a:xfrm>
          <a:prstGeom prst="rect">
            <a:avLst/>
          </a:prstGeom>
        </p:spPr>
      </p:pic>
      <p:pic>
        <p:nvPicPr>
          <p:cNvPr id="8" name="图片 7" descr="盒子里放着许多食物&#10;&#10;描述已自动生成">
            <a:extLst>
              <a:ext uri="{FF2B5EF4-FFF2-40B4-BE49-F238E27FC236}">
                <a16:creationId xmlns:a16="http://schemas.microsoft.com/office/drawing/2014/main" id="{36F5F4FC-4F49-06C0-69E1-C29FF0A30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7" y="3599488"/>
            <a:ext cx="3326389" cy="24938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56703C0-E4CC-D29C-6B8B-78854FA9C88A}"/>
              </a:ext>
            </a:extLst>
          </p:cNvPr>
          <p:cNvSpPr txBox="1"/>
          <p:nvPr/>
        </p:nvSpPr>
        <p:spPr>
          <a:xfrm>
            <a:off x="7730684" y="2277526"/>
            <a:ext cx="42090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做好商品管理，首先需要掌握商品数据：</a:t>
            </a:r>
            <a:endParaRPr lang="en-US" altLang="zh-CN" sz="160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sz="160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、是否清楚库存有多少商品在售</a:t>
            </a:r>
            <a:endParaRPr lang="en-US" altLang="zh-CN" sz="160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sz="1600" dirty="0">
                <a:solidFill>
                  <a:srgbClr val="333333"/>
                </a:solidFill>
                <a:latin typeface="Helvetica Neue"/>
              </a:rPr>
              <a:t>2</a:t>
            </a:r>
            <a:r>
              <a:rPr lang="zh-CN" altLang="en-US" sz="1600" dirty="0">
                <a:solidFill>
                  <a:srgbClr val="333333"/>
                </a:solidFill>
                <a:latin typeface="Helvetica Neue"/>
              </a:rPr>
              <a:t>、</a:t>
            </a:r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哪些卖得好哪些卖得差</a:t>
            </a:r>
            <a:endParaRPr lang="en-US" altLang="zh-CN" sz="160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sz="1600" dirty="0">
                <a:solidFill>
                  <a:srgbClr val="333333"/>
                </a:solidFill>
                <a:latin typeface="Helvetica Neue"/>
              </a:rPr>
              <a:t>3</a:t>
            </a:r>
            <a:r>
              <a:rPr lang="zh-CN" altLang="en-US" sz="1600" dirty="0">
                <a:solidFill>
                  <a:srgbClr val="333333"/>
                </a:solidFill>
                <a:latin typeface="Helvetica Neue"/>
              </a:rPr>
              <a:t>、</a:t>
            </a:r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哪些库存充足哪些快缺货了</a:t>
            </a:r>
            <a:endParaRPr lang="en-US" altLang="zh-CN" sz="160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掌握这些数据后就能进一步做出决定：</a:t>
            </a:r>
            <a:endParaRPr lang="en-US" altLang="zh-CN" sz="160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sz="160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、卖得好的要不要进货、进多少货</a:t>
            </a:r>
            <a:endParaRPr lang="en-US" altLang="zh-CN" sz="160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sz="1600" dirty="0">
                <a:solidFill>
                  <a:srgbClr val="333333"/>
                </a:solidFill>
                <a:latin typeface="Helvetica Neue"/>
              </a:rPr>
              <a:t>2</a:t>
            </a:r>
            <a:r>
              <a:rPr lang="zh-CN" altLang="en-US" sz="1600" dirty="0">
                <a:solidFill>
                  <a:srgbClr val="333333"/>
                </a:solidFill>
                <a:latin typeface="Helvetica Neue"/>
              </a:rPr>
              <a:t>、</a:t>
            </a:r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卖得差的需不需要清理库存</a:t>
            </a:r>
            <a:endParaRPr lang="en-US" altLang="zh-CN" sz="160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sz="1600" dirty="0">
                <a:solidFill>
                  <a:srgbClr val="333333"/>
                </a:solidFill>
                <a:latin typeface="Helvetica Neue"/>
              </a:rPr>
              <a:t>3</a:t>
            </a:r>
            <a:r>
              <a:rPr lang="zh-CN" altLang="en-US" sz="1600" dirty="0">
                <a:solidFill>
                  <a:srgbClr val="333333"/>
                </a:solidFill>
                <a:latin typeface="Helvetica Neue"/>
              </a:rPr>
              <a:t>、</a:t>
            </a:r>
            <a:r>
              <a:rPr lang="zh-CN" altLang="en-US" sz="1600" dirty="0">
                <a:solidFill>
                  <a:srgbClr val="333333"/>
                </a:solidFill>
                <a:effectLst/>
                <a:latin typeface="Helvetica Neue"/>
              </a:rPr>
              <a:t>这批卖完后需不需要再进下一批</a:t>
            </a:r>
            <a:r>
              <a:rPr lang="en-US" altLang="zh-CN" sz="1600" dirty="0">
                <a:solidFill>
                  <a:srgbClr val="333333"/>
                </a:solidFill>
                <a:effectLst/>
                <a:latin typeface="Helvetica Neue"/>
              </a:rPr>
              <a:t>... 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06EEDB-F832-1C9B-E29F-70501757C3DB}"/>
              </a:ext>
            </a:extLst>
          </p:cNvPr>
          <p:cNvSpPr txBox="1"/>
          <p:nvPr/>
        </p:nvSpPr>
        <p:spPr>
          <a:xfrm>
            <a:off x="7730684" y="1677239"/>
            <a:ext cx="2516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基本经营分析</a:t>
            </a:r>
          </a:p>
        </p:txBody>
      </p:sp>
    </p:spTree>
    <p:extLst>
      <p:ext uri="{BB962C8B-B14F-4D97-AF65-F5344CB8AC3E}">
        <p14:creationId xmlns:p14="http://schemas.microsoft.com/office/powerpoint/2010/main" val="232090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DA2EED6-DD68-4EDD-B080-E19BA03B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经销商的商品管理</a:t>
            </a:r>
            <a:r>
              <a:rPr lang="en-US" altLang="zh-CN" dirty="0"/>
              <a:t>-</a:t>
            </a:r>
            <a:r>
              <a:rPr lang="zh-CN" altLang="en-US" dirty="0"/>
              <a:t>第二阶段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6F1FFC-A7AF-440A-AA36-9CE0546D108F}"/>
              </a:ext>
            </a:extLst>
          </p:cNvPr>
          <p:cNvSpPr txBox="1"/>
          <p:nvPr/>
        </p:nvSpPr>
        <p:spPr>
          <a:xfrm>
            <a:off x="751823" y="1506045"/>
            <a:ext cx="3180640" cy="441312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关键指标：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、单品销量</a:t>
            </a: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毛利贡献率</a:t>
            </a:r>
            <a:endParaRPr lang="en-US" altLang="zh-CN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、安全库存</a:t>
            </a:r>
            <a:endParaRPr lang="en-US" altLang="zh-CN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、单品销量增长率</a:t>
            </a:r>
            <a:endParaRPr lang="en-US" altLang="zh-CN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、单品周转率</a:t>
            </a:r>
            <a:endParaRPr lang="en-US" altLang="zh-CN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、品牌、品类贡献率</a:t>
            </a:r>
            <a:endParaRPr lang="en-US" altLang="zh-CN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、单品渠道</a:t>
            </a: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地区贡献率</a:t>
            </a:r>
            <a:endParaRPr lang="en-US" altLang="zh-CN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8C0315-D580-4B5A-A9CB-16661E8B256E}"/>
              </a:ext>
            </a:extLst>
          </p:cNvPr>
          <p:cNvSpPr txBox="1"/>
          <p:nvPr/>
        </p:nvSpPr>
        <p:spPr>
          <a:xfrm>
            <a:off x="5139436" y="2159902"/>
            <a:ext cx="6063710" cy="2538195"/>
          </a:xfrm>
          <a:prstGeom prst="rect">
            <a:avLst/>
          </a:prstGeom>
          <a:solidFill>
            <a:srgbClr val="E6001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关键指标的核心目的：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单品到底贡献了多少利润，占比多少？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在品项结构中处于什么样的位置，是流量型，还是利润型，还是培养型；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单品在哪些渠道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地区卖的好？哪些渠道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地区卖的不好；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单品的库存应该控制在一个什么水平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D7E90887-FFF9-4F5B-A40E-C6E905BD5DFC}"/>
              </a:ext>
            </a:extLst>
          </p:cNvPr>
          <p:cNvSpPr/>
          <p:nvPr/>
        </p:nvSpPr>
        <p:spPr>
          <a:xfrm>
            <a:off x="4183451" y="3050327"/>
            <a:ext cx="607274" cy="5863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C2F114-9C0F-1A16-AC85-B0EED5581CEC}"/>
              </a:ext>
            </a:extLst>
          </p:cNvPr>
          <p:cNvSpPr txBox="1"/>
          <p:nvPr/>
        </p:nvSpPr>
        <p:spPr>
          <a:xfrm>
            <a:off x="751823" y="938830"/>
            <a:ext cx="2516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单品分析</a:t>
            </a:r>
          </a:p>
        </p:txBody>
      </p:sp>
    </p:spTree>
    <p:extLst>
      <p:ext uri="{BB962C8B-B14F-4D97-AF65-F5344CB8AC3E}">
        <p14:creationId xmlns:p14="http://schemas.microsoft.com/office/powerpoint/2010/main" val="16090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7CB987D-B6E2-BAC7-B3CE-7A9DF147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经销商的商品管理</a:t>
            </a:r>
            <a:r>
              <a:rPr lang="en-US" altLang="zh-CN" dirty="0"/>
              <a:t>-</a:t>
            </a:r>
            <a:r>
              <a:rPr lang="zh-CN" altLang="en-US" dirty="0"/>
              <a:t>第三阶段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F3F70A-2ADE-B364-2D05-D4DA0BB6EB95}"/>
              </a:ext>
            </a:extLst>
          </p:cNvPr>
          <p:cNvSpPr txBox="1"/>
          <p:nvPr/>
        </p:nvSpPr>
        <p:spPr>
          <a:xfrm>
            <a:off x="751822" y="938830"/>
            <a:ext cx="77500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商品结构：打好产品组合，利润轻松翻倍</a:t>
            </a:r>
          </a:p>
        </p:txBody>
      </p:sp>
      <p:sp>
        <p:nvSpPr>
          <p:cNvPr id="8" name="Slide Number Placeholder 17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7757B061-5028-099E-1A52-EF2BD87187B9}"/>
              </a:ext>
            </a:extLst>
          </p:cNvPr>
          <p:cNvSpPr txBox="1">
            <a:spLocks/>
          </p:cNvSpPr>
          <p:nvPr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25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4B98E451-D745-7114-E46B-D2A4BDAC36E9}"/>
              </a:ext>
            </a:extLst>
          </p:cNvPr>
          <p:cNvSpPr txBox="1"/>
          <p:nvPr/>
        </p:nvSpPr>
        <p:spPr>
          <a:xfrm>
            <a:off x="753214" y="3871905"/>
            <a:ext cx="2633453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b="1" dirty="0">
                <a:solidFill>
                  <a:schemeClr val="accent1"/>
                </a:solidFill>
                <a:latin typeface="+mj-lt"/>
              </a:rPr>
              <a:t>单品维度</a:t>
            </a:r>
            <a:endParaRPr lang="en-US" altLang="zh-CN" sz="1867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每个单品处于在经营商品中处于什么样的位置，是利润品？还是流量品？还是成长品。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ev01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2C46DCF8-236A-C5C2-8B2A-7D8308FF91F3}"/>
              </a:ext>
            </a:extLst>
          </p:cNvPr>
          <p:cNvSpPr/>
          <p:nvPr/>
        </p:nvSpPr>
        <p:spPr>
          <a:xfrm>
            <a:off x="1263443" y="2141223"/>
            <a:ext cx="1612996" cy="161299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TextBox 29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365C066A-C86D-2563-B0C1-195359AC29D3}"/>
              </a:ext>
            </a:extLst>
          </p:cNvPr>
          <p:cNvSpPr txBox="1"/>
          <p:nvPr/>
        </p:nvSpPr>
        <p:spPr>
          <a:xfrm>
            <a:off x="3424915" y="3871905"/>
            <a:ext cx="285722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品牌维度</a:t>
            </a:r>
            <a:endParaRPr lang="en-US" altLang="zh-CN" sz="1867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一线品牌铺渠道，稳经营，缩账期；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二线品牌赚利润；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三线品牌短平快，博高收益</a:t>
            </a:r>
          </a:p>
        </p:txBody>
      </p:sp>
      <p:sp>
        <p:nvSpPr>
          <p:cNvPr id="12" name="Sev0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91AE67FC-EA38-0FD8-EEAF-8131D0D4838E}"/>
              </a:ext>
            </a:extLst>
          </p:cNvPr>
          <p:cNvSpPr/>
          <p:nvPr/>
        </p:nvSpPr>
        <p:spPr>
          <a:xfrm>
            <a:off x="3962583" y="2141223"/>
            <a:ext cx="1612996" cy="16129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TextBox 34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DDF491B9-7739-FEB1-E1F3-F606E0E54991}"/>
              </a:ext>
            </a:extLst>
          </p:cNvPr>
          <p:cNvSpPr txBox="1"/>
          <p:nvPr/>
        </p:nvSpPr>
        <p:spPr>
          <a:xfrm>
            <a:off x="6151494" y="3871905"/>
            <a:ext cx="2666389" cy="12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b="1" dirty="0">
                <a:solidFill>
                  <a:schemeClr val="accent3"/>
                </a:solidFill>
              </a:rPr>
              <a:t>渠道维度</a:t>
            </a:r>
            <a:endParaRPr lang="en-US" altLang="zh-CN" sz="1867" b="1" dirty="0">
              <a:solidFill>
                <a:schemeClr val="accent3"/>
              </a:solidFill>
            </a:endParaRPr>
          </a:p>
          <a:p>
            <a:pPr algn="ctr"/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商品在哪些渠道卖的好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现有的渠道还能补充哪些品类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不同渠道不同价格和动销方式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ev03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39DC47EF-7846-E21E-89BB-4109972FB05F}"/>
              </a:ext>
            </a:extLst>
          </p:cNvPr>
          <p:cNvSpPr/>
          <p:nvPr/>
        </p:nvSpPr>
        <p:spPr>
          <a:xfrm>
            <a:off x="6678191" y="2141223"/>
            <a:ext cx="1612996" cy="16129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5" name="TextBox 38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3C3C884B-C05C-B749-9757-8384A20F20B1}"/>
              </a:ext>
            </a:extLst>
          </p:cNvPr>
          <p:cNvSpPr txBox="1"/>
          <p:nvPr/>
        </p:nvSpPr>
        <p:spPr>
          <a:xfrm>
            <a:off x="8856134" y="3871905"/>
            <a:ext cx="2556644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b="1" dirty="0">
                <a:solidFill>
                  <a:schemeClr val="accent4"/>
                </a:solidFill>
              </a:rPr>
              <a:t>季节维度</a:t>
            </a:r>
            <a:endParaRPr lang="en-US" altLang="zh-CN" sz="1867" b="1" dirty="0">
              <a:solidFill>
                <a:schemeClr val="accent4"/>
              </a:solidFill>
            </a:endParaRPr>
          </a:p>
          <a:p>
            <a:pPr algn="ctr"/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经营商品是否有淡旺季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经营商品是否有季节互补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</a:rPr>
              <a:t>节假日商品有哪些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ev04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CC002FDE-46D0-1922-BB0E-EF1D35A2537C}"/>
              </a:ext>
            </a:extLst>
          </p:cNvPr>
          <p:cNvSpPr/>
          <p:nvPr/>
        </p:nvSpPr>
        <p:spPr>
          <a:xfrm>
            <a:off x="9327958" y="2141223"/>
            <a:ext cx="1612996" cy="16129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Freeform 5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7A7DE056-153D-913E-4759-BCF806621BA0}"/>
              </a:ext>
            </a:extLst>
          </p:cNvPr>
          <p:cNvSpPr>
            <a:spLocks noEditPoints="1"/>
          </p:cNvSpPr>
          <p:nvPr/>
        </p:nvSpPr>
        <p:spPr bwMode="auto">
          <a:xfrm>
            <a:off x="9825661" y="2615501"/>
            <a:ext cx="617591" cy="66444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8" name="Freeform 4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6B6BDB98-E3C7-B166-72B5-5D19E3A2186C}"/>
              </a:ext>
            </a:extLst>
          </p:cNvPr>
          <p:cNvSpPr>
            <a:spLocks noEditPoints="1"/>
          </p:cNvSpPr>
          <p:nvPr/>
        </p:nvSpPr>
        <p:spPr bwMode="auto">
          <a:xfrm>
            <a:off x="1733460" y="2658093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9" name="Freeform 178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BA0EED31-F486-AD40-9E12-E57C5AF77752}"/>
              </a:ext>
            </a:extLst>
          </p:cNvPr>
          <p:cNvSpPr>
            <a:spLocks noEditPoints="1"/>
          </p:cNvSpPr>
          <p:nvPr/>
        </p:nvSpPr>
        <p:spPr bwMode="auto">
          <a:xfrm>
            <a:off x="7148208" y="2694295"/>
            <a:ext cx="672960" cy="50685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0" name="Freeform 86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>
            <a:extLst>
              <a:ext uri="{FF2B5EF4-FFF2-40B4-BE49-F238E27FC236}">
                <a16:creationId xmlns:a16="http://schemas.microsoft.com/office/drawing/2014/main" id="{28872AC3-753A-596C-5984-CEECEF451DF4}"/>
              </a:ext>
            </a:extLst>
          </p:cNvPr>
          <p:cNvSpPr>
            <a:spLocks noEditPoints="1"/>
          </p:cNvSpPr>
          <p:nvPr/>
        </p:nvSpPr>
        <p:spPr bwMode="auto">
          <a:xfrm>
            <a:off x="4538652" y="2560019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045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D086490-C9F5-4835-903F-D3C785DA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单品收入及毛利贡献率</a:t>
            </a:r>
          </a:p>
        </p:txBody>
      </p:sp>
      <p:pic>
        <p:nvPicPr>
          <p:cNvPr id="6" name="图片 5" descr="图形用户界面&#10;&#10;低可信度描述已自动生成">
            <a:extLst>
              <a:ext uri="{FF2B5EF4-FFF2-40B4-BE49-F238E27FC236}">
                <a16:creationId xmlns:a16="http://schemas.microsoft.com/office/drawing/2014/main" id="{0CEBAD1E-7882-4178-B5D8-74DC4B424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0" y="1072631"/>
            <a:ext cx="11237240" cy="41699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B5F9115-E915-4F34-9D87-E1B69896E575}"/>
              </a:ext>
            </a:extLst>
          </p:cNvPr>
          <p:cNvSpPr txBox="1"/>
          <p:nvPr/>
        </p:nvSpPr>
        <p:spPr>
          <a:xfrm>
            <a:off x="477380" y="5363231"/>
            <a:ext cx="1071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一个单品在品项结构中处于什么样的位置，是流量型，还是利润型，还是培养型？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可按部门、地区、业务员、品牌、品类、存货多维度灵活组合查询，全面分析单品在部门、区域等维度的位置情况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56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4920077-0A16-4AA7-B290-4D63C1F2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单品库存周转率、资金占用率</a:t>
            </a: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876A1B58-8889-4D05-BE08-BC68C2A92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" y="3581009"/>
            <a:ext cx="7274561" cy="2546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 descr="图形用户界面, 应用程序&#10;&#10;描述已自动生成">
            <a:extLst>
              <a:ext uri="{FF2B5EF4-FFF2-40B4-BE49-F238E27FC236}">
                <a16:creationId xmlns:a16="http://schemas.microsoft.com/office/drawing/2014/main" id="{EB573714-A187-4A46-AF04-8561CC16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" y="950688"/>
            <a:ext cx="11298976" cy="2456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356F9C3-0AD2-400A-BE0B-9CF8FBDABBEC}"/>
              </a:ext>
            </a:extLst>
          </p:cNvPr>
          <p:cNvSpPr/>
          <p:nvPr/>
        </p:nvSpPr>
        <p:spPr>
          <a:xfrm>
            <a:off x="2526453" y="2397759"/>
            <a:ext cx="6515947" cy="9550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A8D5DF-5C71-4D8A-8DE8-169084C20C14}"/>
              </a:ext>
            </a:extLst>
          </p:cNvPr>
          <p:cNvSpPr txBox="1"/>
          <p:nvPr/>
        </p:nvSpPr>
        <p:spPr>
          <a:xfrm>
            <a:off x="7968009" y="3992647"/>
            <a:ext cx="3497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商品多维度全面分析，为单品经营策略提供强数据支撑</a:t>
            </a:r>
          </a:p>
        </p:txBody>
      </p:sp>
    </p:spTree>
    <p:extLst>
      <p:ext uri="{BB962C8B-B14F-4D97-AF65-F5344CB8AC3E}">
        <p14:creationId xmlns:p14="http://schemas.microsoft.com/office/powerpoint/2010/main" val="223291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6AA6A0-9FAC-407A-8E13-BDE2888C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商品销售分析</a:t>
            </a:r>
          </a:p>
        </p:txBody>
      </p:sp>
      <p:pic>
        <p:nvPicPr>
          <p:cNvPr id="5" name="图片 4" descr="图片包含 图形用户界面&#10;&#10;描述已自动生成">
            <a:extLst>
              <a:ext uri="{FF2B5EF4-FFF2-40B4-BE49-F238E27FC236}">
                <a16:creationId xmlns:a16="http://schemas.microsoft.com/office/drawing/2014/main" id="{5238447B-8437-4FA1-AD4C-9752DADC3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8" y="1097245"/>
            <a:ext cx="8155519" cy="2486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5C7C70-C585-482B-8DB6-D9191E32C208}"/>
              </a:ext>
            </a:extLst>
          </p:cNvPr>
          <p:cNvSpPr txBox="1"/>
          <p:nvPr/>
        </p:nvSpPr>
        <p:spPr>
          <a:xfrm>
            <a:off x="281188" y="789411"/>
            <a:ext cx="8171931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在流通渠道、商超、便利店哪个渠道卖的好，好在哪？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图片 8" descr="图形用户界面&#10;&#10;描述已自动生成">
            <a:extLst>
              <a:ext uri="{FF2B5EF4-FFF2-40B4-BE49-F238E27FC236}">
                <a16:creationId xmlns:a16="http://schemas.microsoft.com/office/drawing/2014/main" id="{01191096-64E9-4AB0-A39B-5C6D28CE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53" y="4025266"/>
            <a:ext cx="8074453" cy="2513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E153888-3E73-435A-BA2A-3EE98BC87E3C}"/>
              </a:ext>
            </a:extLst>
          </p:cNvPr>
          <p:cNvSpPr txBox="1"/>
          <p:nvPr/>
        </p:nvSpPr>
        <p:spPr>
          <a:xfrm>
            <a:off x="3847253" y="3744340"/>
            <a:ext cx="807445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600" i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某个地区哪类商品卖的好，哪类卖的不好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F20A3B-FAE7-434D-A378-250EEF05632A}"/>
              </a:ext>
            </a:extLst>
          </p:cNvPr>
          <p:cNvSpPr txBox="1"/>
          <p:nvPr/>
        </p:nvSpPr>
        <p:spPr>
          <a:xfrm>
            <a:off x="364692" y="4528893"/>
            <a:ext cx="3414400" cy="15277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亦可从部门，业务员，商品，客户，客户分类等多个维度查询综合业绩贡献情况，方便企业做优劣评比判定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62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7C0A9AE-7A36-FB35-5318-8786FA19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商品智能标签</a:t>
            </a:r>
          </a:p>
        </p:txBody>
      </p:sp>
      <p:pic>
        <p:nvPicPr>
          <p:cNvPr id="1026" name="Picture 2" descr="智慧营销图片">
            <a:extLst>
              <a:ext uri="{FF2B5EF4-FFF2-40B4-BE49-F238E27FC236}">
                <a16:creationId xmlns:a16="http://schemas.microsoft.com/office/drawing/2014/main" id="{7A4FD099-35D1-282C-37A8-B00F5E8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7" y="838528"/>
            <a:ext cx="63436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智慧营销图片">
            <a:extLst>
              <a:ext uri="{FF2B5EF4-FFF2-40B4-BE49-F238E27FC236}">
                <a16:creationId xmlns:a16="http://schemas.microsoft.com/office/drawing/2014/main" id="{51E3DD24-095F-93DE-A145-061EFA97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7" y="4247568"/>
            <a:ext cx="63436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E3CA895-EFC5-89AE-FCFA-87F5074CB7EC}"/>
              </a:ext>
            </a:extLst>
          </p:cNvPr>
          <p:cNvSpPr txBox="1"/>
          <p:nvPr/>
        </p:nvSpPr>
        <p:spPr>
          <a:xfrm>
            <a:off x="6943436" y="1774832"/>
            <a:ext cx="43294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销量高、低？毛利高、低？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退货率高？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目前是否滞销、是否临期？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新品铺市率？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销量上升、下滑？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运营指标可灵活设置，设置后在商品档案上看经营标签。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76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用友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BFBFBF"/>
        </a:solidFill>
      </a:spPr>
      <a:bodyPr wrap="square" rtlCol="0">
        <a:spAutoFit/>
      </a:bodyPr>
      <a:lstStyle>
        <a:defPPr algn="l">
          <a:defRPr sz="28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24117</TotalTime>
  <Words>1211</Words>
  <Application>Microsoft Office PowerPoint</Application>
  <PresentationFormat>宽屏</PresentationFormat>
  <Paragraphs>113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FontAwesome</vt:lpstr>
      <vt:lpstr>Helvetica Neue</vt:lpstr>
      <vt:lpstr>等线</vt:lpstr>
      <vt:lpstr>等线 Light</vt:lpstr>
      <vt:lpstr>微软雅黑</vt:lpstr>
      <vt:lpstr>微软雅黑 Light</vt:lpstr>
      <vt:lpstr>Arial</vt:lpstr>
      <vt:lpstr>Arial Narrow</vt:lpstr>
      <vt:lpstr>Wingdings</vt:lpstr>
      <vt:lpstr>Office 主题​​</vt:lpstr>
      <vt:lpstr>PowerPoint 演示文稿</vt:lpstr>
      <vt:lpstr>经销商业务管理的四个核心</vt:lpstr>
      <vt:lpstr>经销商的商品管理-第一阶段</vt:lpstr>
      <vt:lpstr>经销商的商品管理-第二阶段</vt:lpstr>
      <vt:lpstr>经销商的商品管理-第三阶段</vt:lpstr>
      <vt:lpstr>单品收入及毛利贡献率</vt:lpstr>
      <vt:lpstr>单品库存周转率、资金占用率</vt:lpstr>
      <vt:lpstr>商品销售分析</vt:lpstr>
      <vt:lpstr>商品智能标签</vt:lpstr>
      <vt:lpstr>商品智能模型</vt:lpstr>
      <vt:lpstr>商品分层展示运营指标，实现分层运营</vt:lpstr>
      <vt:lpstr>商品分层展示运营指标，实现分层运营</vt:lpstr>
      <vt:lpstr>商品分层展示运营指标，实现分层运营</vt:lpstr>
      <vt:lpstr>商品分层展示运营指标，实现分层运营</vt:lpstr>
      <vt:lpstr>商品分层展示运营指标，实现分层运营</vt:lpstr>
      <vt:lpstr>智能商品分析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c xm</cp:lastModifiedBy>
  <cp:revision>869</cp:revision>
  <dcterms:created xsi:type="dcterms:W3CDTF">2019-01-05T04:23:00Z</dcterms:created>
  <dcterms:modified xsi:type="dcterms:W3CDTF">2022-08-19T03:22:12Z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