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3743" r:id="rId4"/>
    <p:sldId id="3874" r:id="rId5"/>
    <p:sldId id="3930" r:id="rId6"/>
    <p:sldId id="3875" r:id="rId7"/>
    <p:sldId id="3876" r:id="rId8"/>
    <p:sldId id="3877" r:id="rId9"/>
    <p:sldId id="3911" r:id="rId10"/>
    <p:sldId id="3820" r:id="rId11"/>
    <p:sldId id="3837" r:id="rId12"/>
    <p:sldId id="3838" r:id="rId13"/>
    <p:sldId id="3839" r:id="rId14"/>
    <p:sldId id="3840" r:id="rId15"/>
    <p:sldId id="3841" r:id="rId16"/>
    <p:sldId id="3842" r:id="rId17"/>
    <p:sldId id="3843" r:id="rId18"/>
    <p:sldId id="3844" r:id="rId19"/>
    <p:sldId id="3845" r:id="rId20"/>
    <p:sldId id="3846" r:id="rId21"/>
    <p:sldId id="3914" r:id="rId22"/>
    <p:sldId id="3916" r:id="rId23"/>
    <p:sldId id="3915" r:id="rId24"/>
    <p:sldId id="3912" r:id="rId25"/>
    <p:sldId id="3821" r:id="rId26"/>
    <p:sldId id="3848" r:id="rId27"/>
    <p:sldId id="3858" r:id="rId28"/>
    <p:sldId id="3860" r:id="rId29"/>
    <p:sldId id="3861" r:id="rId30"/>
    <p:sldId id="3862" r:id="rId31"/>
    <p:sldId id="3823" r:id="rId32"/>
    <p:sldId id="3910" r:id="rId33"/>
    <p:sldId id="3925" r:id="rId34"/>
    <p:sldId id="3867" r:id="rId35"/>
    <p:sldId id="3868" r:id="rId36"/>
    <p:sldId id="3869" r:id="rId37"/>
    <p:sldId id="3870" r:id="rId38"/>
    <p:sldId id="3926" r:id="rId39"/>
    <p:sldId id="2092668531" r:id="rId40"/>
    <p:sldId id="2092668532" r:id="rId41"/>
    <p:sldId id="3927" r:id="rId42"/>
    <p:sldId id="3928" r:id="rId43"/>
    <p:sldId id="3929" r:id="rId44"/>
    <p:sldId id="262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6" clrIdx="0"/>
  <p:cmAuthor id="1" name="xm c" initials="xc" lastIdx="1" clrIdx="0"/>
  <p:cmAuthor id="2" name="作者" initials="A" lastIdx="0" clrIdx="1"/>
  <p:cmAuthor id="4" name="polly" initials="p" lastIdx="2" clrIdx="3"/>
  <p:cmAuthor id="5" name="Niuxm" initials="N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EAEDEE"/>
    <a:srgbClr val="767171"/>
    <a:srgbClr val="BF9000"/>
    <a:srgbClr val="2F5597"/>
    <a:srgbClr val="6C0B0C"/>
    <a:srgbClr val="463838"/>
    <a:srgbClr val="7030A0"/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5" autoAdjust="0"/>
    <p:restoredTop sz="85899" autoAdjust="0"/>
  </p:normalViewPr>
  <p:slideViewPr>
    <p:cSldViewPr snapToGrid="0" snapToObjects="1">
      <p:cViewPr varScale="1">
        <p:scale>
          <a:sx n="64" d="100"/>
          <a:sy n="64" d="100"/>
        </p:scale>
        <p:origin x="288" y="42"/>
      </p:cViewPr>
      <p:guideLst>
        <p:guide orient="horz" pos="255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DA07-1E6F-5142-9E8F-2D20CE2044E1}" type="datetimeFigureOut">
              <a:rPr kumimoji="1" lang="zh-CN" altLang="en-US" smtClean="0"/>
              <a:t>2023/7/12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A3883-95FE-424A-BEFA-BCC7760301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这个是关于企业数据化增长的，可以放可视化的背景图，加一点商品或业务员的概念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A3883-95FE-424A-BEFA-BCC77603018C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378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A3883-95FE-424A-BEFA-BCC77603018C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4110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A3883-95FE-424A-BEFA-BCC77603018C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A3883-95FE-424A-BEFA-BCC77603018C}" type="slidenum">
              <a:rPr kumimoji="1" lang="zh-CN" altLang="en-US" smtClean="0"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9446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95</a:t>
            </a:r>
            <a:r>
              <a:rPr lang="zh-CN" altLang="en-US"/>
              <a:t>项专利</a:t>
            </a:r>
            <a:r>
              <a:rPr lang="en-US" altLang="zh-CN"/>
              <a:t> 133</a:t>
            </a:r>
            <a:r>
              <a:rPr lang="zh-CN" altLang="en-US"/>
              <a:t>项</a:t>
            </a:r>
            <a:r>
              <a:rPr lang="en-US" altLang="zh-CN"/>
              <a:t> </a:t>
            </a:r>
            <a:r>
              <a:rPr lang="zh-CN" altLang="en-US"/>
              <a:t>找企管确认</a:t>
            </a:r>
            <a:r>
              <a:rPr lang="en-US" altLang="zh-CN"/>
              <a:t>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735503-9D21-443F-BC18-5459550EB72F}" type="slidenum">
              <a: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t>2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新消费品牌不断涌现，通过互联网打法迅速成为网红品牌，在终端渠道也攻城略地，抢占传统终端货架，新零售业态虽然不会完全取代经销商，但是不可否认的是，随着多元化、差异化、个性化的消费需求不断发生，渠道高速裂变，传统线下零售毋庸置疑会遭受越来越大的冲击，经销商的生意将不可避免受到影响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、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后逐渐成为市场消费的主体，消费观追求更个性化的表达，在商品选择上也更倾向情感的诉求。不乏部分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、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后年轻人走上了开店创业之路，他们更加容易接受数字化的订货采购方式，不愿意像父辈那样每天起早贪黑去批发市场进货；在门店服务上，也更需要精细化的服务；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后员工更具备自我意志，且流动性大。</a:t>
            </a:r>
            <a:b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、传统的车销、访销制，企业管理者对业务员是否按标准执行拜访、拜访质量如何都难以掌握和评估，拜访效率低下，终端网点维护不好，非常容易被抢走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A3883-95FE-424A-BEFA-BCC77603018C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A3883-95FE-424A-BEFA-BCC77603018C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004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A3883-95FE-424A-BEFA-BCC77603018C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第一，渠道力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。你的门店覆盖了多少，覆盖是什么样的类型，门店活跃情况怎么样？</a:t>
            </a:r>
            <a:endParaRPr lang="zh-CN" altLang="en-US" dirty="0">
              <a:effectLst/>
            </a:endParaRPr>
          </a:p>
          <a:p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第二，商品力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。你经销的商品结构，不同商品分销分销到不同的门店，如何做好新品推广？</a:t>
            </a:r>
            <a:endParaRPr lang="zh-CN" altLang="en-US" dirty="0"/>
          </a:p>
          <a:p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第三，营运力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。商品的陈列投放，促销活动，促销人员，哪些门店该投，哪些门店不该投？</a:t>
            </a:r>
            <a:endParaRPr lang="zh-CN" altLang="en-US" dirty="0"/>
          </a:p>
          <a:p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第四，执行力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。投不投是选择运营的问题，但决定能不能执行的好，要看执行力。</a:t>
            </a:r>
            <a:endParaRPr lang="zh-CN" altLang="en-US" dirty="0"/>
          </a:p>
          <a:p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第五，组织力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。不同类型的经销商，选择的组织模式不一样，合伙制，分红制，组长制等。</a:t>
            </a:r>
            <a:endParaRPr lang="zh-CN" altLang="en-US" dirty="0"/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所以经销商生意的好坏，由这五个方面决定。而不是单一的问题，同时，我也想说，要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想把这“五力”做好，核心的抓手是数字化。只有通过数字化的工具赋能到这五力，才能把生意做好。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A3883-95FE-424A-BEFA-BCC77603018C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A3883-95FE-424A-BEFA-BCC77603018C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深度分销</a:t>
            </a:r>
            <a:r>
              <a:rPr lang="en-US" altLang="zh-CN" dirty="0"/>
              <a:t>(Depth </a:t>
            </a:r>
            <a:r>
              <a:rPr lang="en-US" altLang="zh-CN" dirty="0" err="1"/>
              <a:t>Distributio</a:t>
            </a:r>
            <a:r>
              <a:rPr lang="en-US" altLang="zh-CN" dirty="0"/>
              <a:t>)</a:t>
            </a:r>
            <a:r>
              <a:rPr lang="zh-CN" altLang="en-US" dirty="0"/>
              <a:t>，又称</a:t>
            </a:r>
            <a:r>
              <a:rPr lang="en-US" altLang="zh-CN" dirty="0"/>
              <a:t>ARS</a:t>
            </a:r>
            <a:r>
              <a:rPr lang="zh-CN" altLang="en-US" dirty="0"/>
              <a:t>区域滚动销售（</a:t>
            </a:r>
            <a:r>
              <a:rPr lang="en-US" altLang="zh-CN" dirty="0">
                <a:sym typeface="+mn-ea"/>
              </a:rPr>
              <a:t> Area roller sales</a:t>
            </a:r>
            <a:r>
              <a:rPr lang="zh-CN" altLang="en-US" dirty="0"/>
              <a:t>），通过组建销售队伍，对终端进行分销覆盖，滚动式开发和培育市场，以取得最高铺货率</a:t>
            </a:r>
            <a:r>
              <a:rPr lang="zh-CN" altLang="en-US"/>
              <a:t>的模式。通过高效快捷的物流，周到全面的服务，严密的市场管理，实现和客户的深度沟通，建立起广泛的、稳固的紧密型关系，实现品牌忠诚度的最大化和市场控制力、竞争的最大化。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40BE-7FDC-4792-9119-1F1AC7C8B60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08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3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41" y="0"/>
            <a:ext cx="12200082" cy="6859588"/>
          </a:xfrm>
          <a:prstGeom prst="rect">
            <a:avLst/>
          </a:prstGeom>
        </p:spPr>
      </p:pic>
      <p:pic>
        <p:nvPicPr>
          <p:cNvPr id="4101" name="图片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1" y="0"/>
            <a:ext cx="12192002" cy="6870742"/>
            <a:chOff x="-2" y="-12741"/>
            <a:chExt cx="12192002" cy="6870742"/>
          </a:xfrm>
        </p:grpSpPr>
        <p:grpSp>
          <p:nvGrpSpPr>
            <p:cNvPr id="21" name="组合 20"/>
            <p:cNvGrpSpPr/>
            <p:nvPr/>
          </p:nvGrpSpPr>
          <p:grpSpPr>
            <a:xfrm>
              <a:off x="-2" y="0"/>
              <a:ext cx="12192002" cy="6858000"/>
              <a:chOff x="-2" y="0"/>
              <a:chExt cx="12192002" cy="6858000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-2" y="0"/>
                <a:ext cx="6096000" cy="685800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96000" y="0"/>
                <a:ext cx="6096000" cy="6858000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0" y="0"/>
              <a:ext cx="12192000" cy="6858001"/>
            </a:xfrm>
            <a:prstGeom prst="rect">
              <a:avLst/>
            </a:prstGeom>
            <a:gradFill flip="none" rotWithShape="1">
              <a:gsLst>
                <a:gs pos="26535">
                  <a:srgbClr val="FFFFFF"/>
                </a:gs>
                <a:gs pos="61000">
                  <a:srgbClr val="FFFFFF"/>
                </a:gs>
                <a:gs pos="0">
                  <a:schemeClr val="bg1">
                    <a:alpha val="85000"/>
                  </a:schemeClr>
                </a:gs>
                <a:gs pos="100000">
                  <a:schemeClr val="bg1">
                    <a:alpha val="8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-12741"/>
              <a:ext cx="12192000" cy="6858000"/>
            </a:xfrm>
            <a:prstGeom prst="rect">
              <a:avLst/>
            </a:prstGeom>
            <a:solidFill>
              <a:srgbClr val="B9C3C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6" name="图片 1" descr="用友和畅捷通logo组合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41049" y="351050"/>
            <a:ext cx="866541" cy="3456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0478"/>
            <a:ext cx="10515600" cy="59848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zh-CN" altLang="en-US" sz="2800" b="1" kern="1200" dirty="0">
                <a:gradFill>
                  <a:gsLst>
                    <a:gs pos="29000">
                      <a:srgbClr val="E60012"/>
                    </a:gs>
                    <a:gs pos="100000">
                      <a:srgbClr val="F26E4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88545" y="304907"/>
            <a:ext cx="5745436" cy="6580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1219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dirty="0">
                <a:gradFill>
                  <a:gsLst>
                    <a:gs pos="0">
                      <a:srgbClr val="E60012"/>
                    </a:gs>
                    <a:gs pos="100000">
                      <a:srgbClr val="F26E44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9" name="图片 1" descr="畅捷通logo组合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81373" y="351050"/>
            <a:ext cx="826218" cy="34563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组合 280"/>
          <p:cNvGrpSpPr/>
          <p:nvPr userDrawn="1"/>
        </p:nvGrpSpPr>
        <p:grpSpPr>
          <a:xfrm>
            <a:off x="-1" y="0"/>
            <a:ext cx="12192002" cy="6870742"/>
            <a:chOff x="-2" y="-12741"/>
            <a:chExt cx="12192002" cy="6870742"/>
          </a:xfrm>
        </p:grpSpPr>
        <p:grpSp>
          <p:nvGrpSpPr>
            <p:cNvPr id="282" name="组合 281"/>
            <p:cNvGrpSpPr/>
            <p:nvPr/>
          </p:nvGrpSpPr>
          <p:grpSpPr>
            <a:xfrm>
              <a:off x="-2" y="0"/>
              <a:ext cx="12192002" cy="6858000"/>
              <a:chOff x="-2" y="0"/>
              <a:chExt cx="12192002" cy="6858000"/>
            </a:xfrm>
          </p:grpSpPr>
          <p:pic>
            <p:nvPicPr>
              <p:cNvPr id="285" name="图片 284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-2" y="0"/>
                <a:ext cx="6096000" cy="6858000"/>
              </a:xfrm>
              <a:prstGeom prst="rect">
                <a:avLst/>
              </a:prstGeom>
            </p:spPr>
          </p:pic>
          <p:pic>
            <p:nvPicPr>
              <p:cNvPr id="286" name="图片 285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96000" y="0"/>
                <a:ext cx="6096000" cy="6858000"/>
              </a:xfrm>
              <a:prstGeom prst="rect">
                <a:avLst/>
              </a:prstGeom>
            </p:spPr>
          </p:pic>
        </p:grpSp>
        <p:sp>
          <p:nvSpPr>
            <p:cNvPr id="283" name="矩形 282"/>
            <p:cNvSpPr/>
            <p:nvPr/>
          </p:nvSpPr>
          <p:spPr>
            <a:xfrm>
              <a:off x="0" y="0"/>
              <a:ext cx="12192000" cy="6858001"/>
            </a:xfrm>
            <a:prstGeom prst="rect">
              <a:avLst/>
            </a:prstGeom>
            <a:gradFill flip="none" rotWithShape="1">
              <a:gsLst>
                <a:gs pos="26535">
                  <a:srgbClr val="FFFFFF"/>
                </a:gs>
                <a:gs pos="61000">
                  <a:srgbClr val="FFFFFF"/>
                </a:gs>
                <a:gs pos="0">
                  <a:schemeClr val="bg1">
                    <a:alpha val="85000"/>
                  </a:schemeClr>
                </a:gs>
                <a:gs pos="100000">
                  <a:schemeClr val="bg1">
                    <a:alpha val="88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4" name="矩形 283"/>
            <p:cNvSpPr/>
            <p:nvPr/>
          </p:nvSpPr>
          <p:spPr>
            <a:xfrm>
              <a:off x="0" y="-12741"/>
              <a:ext cx="12192000" cy="6858000"/>
            </a:xfrm>
            <a:prstGeom prst="rect">
              <a:avLst/>
            </a:prstGeom>
            <a:solidFill>
              <a:srgbClr val="B9C3C7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87" name="图片 1" descr="畅捷通logo组合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81373" y="351050"/>
            <a:ext cx="826218" cy="3456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8" name="标题 1"/>
          <p:cNvSpPr>
            <a:spLocks noGrp="1"/>
          </p:cNvSpPr>
          <p:nvPr>
            <p:ph type="title"/>
          </p:nvPr>
        </p:nvSpPr>
        <p:spPr>
          <a:xfrm>
            <a:off x="488544" y="304907"/>
            <a:ext cx="10230256" cy="6580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1219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zh-CN" altLang="en-US" sz="2800" b="1" kern="1200" dirty="0">
                <a:solidFill>
                  <a:srgbClr val="E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429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版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预览图">
            <a:extLst>
              <a:ext uri="{FF2B5EF4-FFF2-40B4-BE49-F238E27FC236}">
                <a16:creationId xmlns:a16="http://schemas.microsoft.com/office/drawing/2014/main" id="{AED47AC9-3E34-44D7-845A-2AB2F520BA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0CAE8D9-49B1-4C8F-BDEE-DBDED63BDD9D}"/>
              </a:ext>
            </a:extLst>
          </p:cNvPr>
          <p:cNvSpPr/>
          <p:nvPr userDrawn="1"/>
        </p:nvSpPr>
        <p:spPr>
          <a:xfrm>
            <a:off x="0" y="0"/>
            <a:ext cx="12192000" cy="3975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0" name="直接连接符 6"/>
          <p:cNvCxnSpPr/>
          <p:nvPr userDrawn="1"/>
        </p:nvCxnSpPr>
        <p:spPr>
          <a:xfrm>
            <a:off x="620423" y="74807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7"/>
          <p:cNvCxnSpPr/>
          <p:nvPr userDrawn="1"/>
        </p:nvCxnSpPr>
        <p:spPr>
          <a:xfrm>
            <a:off x="10934700" y="70997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8"/>
          <p:cNvCxnSpPr/>
          <p:nvPr userDrawn="1"/>
        </p:nvCxnSpPr>
        <p:spPr>
          <a:xfrm>
            <a:off x="11649076" y="710075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0"/>
          <p:cNvSpPr>
            <a:spLocks noGrp="1"/>
          </p:cNvSpPr>
          <p:nvPr>
            <p:ph type="title"/>
          </p:nvPr>
        </p:nvSpPr>
        <p:spPr>
          <a:xfrm>
            <a:off x="619200" y="198772"/>
            <a:ext cx="9216000" cy="46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marL="0" algn="l" defTabSz="914400" rtl="0" eaLnBrk="1" latinLnBrk="0" hangingPunct="1">
              <a:lnSpc>
                <a:spcPct val="110000"/>
              </a:lnSpc>
              <a:spcAft>
                <a:spcPts val="600"/>
              </a:spcAft>
              <a:defRPr lang="zh-CN" altLang="en-US" sz="2400" b="1" kern="1200" dirty="0">
                <a:solidFill>
                  <a:srgbClr val="E900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marL="0" lvl="0" indent="0" eaLnBrk="1" latinLnBrk="0" hangingPunct="1">
              <a:buFont typeface="Arial" panose="020B0604020202020204" pitchFamily="34" charset="0"/>
              <a:buNone/>
            </a:pPr>
            <a:r>
              <a:rPr lang="zh-CN" altLang="en-US" dirty="0"/>
              <a:t>单击此处编辑母版标题样式</a:t>
            </a: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4374" y="101484"/>
            <a:ext cx="1399486" cy="5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2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654" t="9088" r="5432" b="2797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3614" y="-417619"/>
            <a:ext cx="2704096" cy="20067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内容占位符 3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88"/>
            <a:ext cx="12192434" cy="6859588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1"/>
            <a:ext cx="12192000" cy="6489700"/>
          </a:xfrm>
          <a:prstGeom prst="rect">
            <a:avLst/>
          </a:prstGeom>
          <a:gradFill>
            <a:gsLst>
              <a:gs pos="67000">
                <a:srgbClr val="FBFAFA">
                  <a:alpha val="80000"/>
                </a:srgbClr>
              </a:gs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58409" y="368299"/>
            <a:ext cx="9934574" cy="5949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838200" y="6478904"/>
            <a:ext cx="2743200" cy="365125"/>
          </a:xfrm>
        </p:spPr>
        <p:txBody>
          <a:bodyPr/>
          <a:lstStyle/>
          <a:p>
            <a:fld id="{FFC10596-4CA3-844B-85A1-00419C0B7C1E}" type="datetimeFigureOut">
              <a:rPr kumimoji="1" lang="zh-CN" altLang="en-US" smtClean="0"/>
              <a:t>2023/7/12</a:t>
            </a:fld>
            <a:endParaRPr kumimoji="1"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038600" y="6478904"/>
            <a:ext cx="41148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600" y="6478904"/>
            <a:ext cx="2743200" cy="365125"/>
          </a:xfrm>
        </p:spPr>
        <p:txBody>
          <a:bodyPr/>
          <a:lstStyle/>
          <a:p>
            <a:fld id="{3242F8A0-C41C-434B-8579-3EA861392498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442912" y="516506"/>
            <a:ext cx="447870" cy="298580"/>
            <a:chOff x="305638" y="355794"/>
            <a:chExt cx="447870" cy="298580"/>
          </a:xfrm>
        </p:grpSpPr>
        <p:sp>
          <p:nvSpPr>
            <p:cNvPr id="14" name="椭圆 13"/>
            <p:cNvSpPr/>
            <p:nvPr userDrawn="1"/>
          </p:nvSpPr>
          <p:spPr>
            <a:xfrm>
              <a:off x="305638" y="355794"/>
              <a:ext cx="298580" cy="298580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/>
            <p:cNvSpPr/>
            <p:nvPr userDrawn="1"/>
          </p:nvSpPr>
          <p:spPr>
            <a:xfrm>
              <a:off x="454928" y="355794"/>
              <a:ext cx="298580" cy="298580"/>
            </a:xfrm>
            <a:custGeom>
              <a:avLst/>
              <a:gdLst>
                <a:gd name="connsiteX0" fmla="*/ 101969 w 298580"/>
                <a:gd name="connsiteY0" fmla="*/ 289975 h 298580"/>
                <a:gd name="connsiteX1" fmla="*/ 196611 w 298580"/>
                <a:gd name="connsiteY1" fmla="*/ 289975 h 298580"/>
                <a:gd name="connsiteX2" fmla="*/ 183005 w 298580"/>
                <a:gd name="connsiteY2" fmla="*/ 294757 h 298580"/>
                <a:gd name="connsiteX3" fmla="*/ 149290 w 298580"/>
                <a:gd name="connsiteY3" fmla="*/ 298580 h 298580"/>
                <a:gd name="connsiteX4" fmla="*/ 115575 w 298580"/>
                <a:gd name="connsiteY4" fmla="*/ 294757 h 298580"/>
                <a:gd name="connsiteX5" fmla="*/ 42398 w 298580"/>
                <a:gd name="connsiteY5" fmla="*/ 250771 h 298580"/>
                <a:gd name="connsiteX6" fmla="*/ 256182 w 298580"/>
                <a:gd name="connsiteY6" fmla="*/ 250771 h 298580"/>
                <a:gd name="connsiteX7" fmla="*/ 228892 w 298580"/>
                <a:gd name="connsiteY7" fmla="*/ 272184 h 298580"/>
                <a:gd name="connsiteX8" fmla="*/ 69688 w 298580"/>
                <a:gd name="connsiteY8" fmla="*/ 272184 h 298580"/>
                <a:gd name="connsiteX9" fmla="*/ 16120 w 298580"/>
                <a:gd name="connsiteY9" fmla="*/ 214633 h 298580"/>
                <a:gd name="connsiteX10" fmla="*/ 282460 w 298580"/>
                <a:gd name="connsiteY10" fmla="*/ 214633 h 298580"/>
                <a:gd name="connsiteX11" fmla="*/ 271329 w 298580"/>
                <a:gd name="connsiteY11" fmla="*/ 232980 h 298580"/>
                <a:gd name="connsiteX12" fmla="*/ 27251 w 298580"/>
                <a:gd name="connsiteY12" fmla="*/ 232980 h 298580"/>
                <a:gd name="connsiteX13" fmla="*/ 5896 w 298580"/>
                <a:gd name="connsiteY13" fmla="*/ 178494 h 298580"/>
                <a:gd name="connsiteX14" fmla="*/ 292684 w 298580"/>
                <a:gd name="connsiteY14" fmla="*/ 178494 h 298580"/>
                <a:gd name="connsiteX15" fmla="*/ 288980 w 298580"/>
                <a:gd name="connsiteY15" fmla="*/ 196842 h 298580"/>
                <a:gd name="connsiteX16" fmla="*/ 9600 w 298580"/>
                <a:gd name="connsiteY16" fmla="*/ 196842 h 298580"/>
                <a:gd name="connsiteX17" fmla="*/ 1494 w 298580"/>
                <a:gd name="connsiteY17" fmla="*/ 141888 h 298580"/>
                <a:gd name="connsiteX18" fmla="*/ 297086 w 298580"/>
                <a:gd name="connsiteY18" fmla="*/ 141888 h 298580"/>
                <a:gd name="connsiteX19" fmla="*/ 298580 w 298580"/>
                <a:gd name="connsiteY19" fmla="*/ 149290 h 298580"/>
                <a:gd name="connsiteX20" fmla="*/ 296276 w 298580"/>
                <a:gd name="connsiteY20" fmla="*/ 160703 h 298580"/>
                <a:gd name="connsiteX21" fmla="*/ 2304 w 298580"/>
                <a:gd name="connsiteY21" fmla="*/ 160703 h 298580"/>
                <a:gd name="connsiteX22" fmla="*/ 0 w 298580"/>
                <a:gd name="connsiteY22" fmla="*/ 149290 h 298580"/>
                <a:gd name="connsiteX23" fmla="*/ 8790 w 298580"/>
                <a:gd name="connsiteY23" fmla="*/ 105750 h 298580"/>
                <a:gd name="connsiteX24" fmla="*/ 289790 w 298580"/>
                <a:gd name="connsiteY24" fmla="*/ 105750 h 298580"/>
                <a:gd name="connsiteX25" fmla="*/ 293494 w 298580"/>
                <a:gd name="connsiteY25" fmla="*/ 124097 h 298580"/>
                <a:gd name="connsiteX26" fmla="*/ 5086 w 298580"/>
                <a:gd name="connsiteY26" fmla="*/ 124097 h 298580"/>
                <a:gd name="connsiteX27" fmla="*/ 26274 w 298580"/>
                <a:gd name="connsiteY27" fmla="*/ 69611 h 298580"/>
                <a:gd name="connsiteX28" fmla="*/ 272306 w 298580"/>
                <a:gd name="connsiteY28" fmla="*/ 69611 h 298580"/>
                <a:gd name="connsiteX29" fmla="*/ 284677 w 298580"/>
                <a:gd name="connsiteY29" fmla="*/ 87959 h 298580"/>
                <a:gd name="connsiteX30" fmla="*/ 13903 w 298580"/>
                <a:gd name="connsiteY30" fmla="*/ 87959 h 298580"/>
                <a:gd name="connsiteX31" fmla="*/ 58934 w 298580"/>
                <a:gd name="connsiteY31" fmla="*/ 33472 h 298580"/>
                <a:gd name="connsiteX32" fmla="*/ 239646 w 298580"/>
                <a:gd name="connsiteY32" fmla="*/ 33472 h 298580"/>
                <a:gd name="connsiteX33" fmla="*/ 254854 w 298580"/>
                <a:gd name="connsiteY33" fmla="*/ 43726 h 298580"/>
                <a:gd name="connsiteX34" fmla="*/ 260311 w 298580"/>
                <a:gd name="connsiteY34" fmla="*/ 51820 h 298580"/>
                <a:gd name="connsiteX35" fmla="*/ 38269 w 298580"/>
                <a:gd name="connsiteY35" fmla="*/ 51820 h 298580"/>
                <a:gd name="connsiteX36" fmla="*/ 43726 w 298580"/>
                <a:gd name="connsiteY36" fmla="*/ 43726 h 298580"/>
                <a:gd name="connsiteX37" fmla="*/ 149290 w 298580"/>
                <a:gd name="connsiteY37" fmla="*/ 0 h 298580"/>
                <a:gd name="connsiteX38" fmla="*/ 207401 w 298580"/>
                <a:gd name="connsiteY38" fmla="*/ 11732 h 298580"/>
                <a:gd name="connsiteX39" fmla="*/ 213258 w 298580"/>
                <a:gd name="connsiteY39" fmla="*/ 15681 h 298580"/>
                <a:gd name="connsiteX40" fmla="*/ 85322 w 298580"/>
                <a:gd name="connsiteY40" fmla="*/ 15681 h 298580"/>
                <a:gd name="connsiteX41" fmla="*/ 91179 w 298580"/>
                <a:gd name="connsiteY41" fmla="*/ 11732 h 298580"/>
                <a:gd name="connsiteX42" fmla="*/ 149290 w 298580"/>
                <a:gd name="connsiteY42" fmla="*/ 0 h 29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98580" h="298580">
                  <a:moveTo>
                    <a:pt x="101969" y="289975"/>
                  </a:moveTo>
                  <a:lnTo>
                    <a:pt x="196611" y="289975"/>
                  </a:lnTo>
                  <a:lnTo>
                    <a:pt x="183005" y="294757"/>
                  </a:lnTo>
                  <a:cubicBezTo>
                    <a:pt x="172171" y="297258"/>
                    <a:pt x="160885" y="298580"/>
                    <a:pt x="149290" y="298580"/>
                  </a:cubicBezTo>
                  <a:cubicBezTo>
                    <a:pt x="137695" y="298580"/>
                    <a:pt x="126409" y="297258"/>
                    <a:pt x="115575" y="294757"/>
                  </a:cubicBezTo>
                  <a:close/>
                  <a:moveTo>
                    <a:pt x="42398" y="250771"/>
                  </a:moveTo>
                  <a:lnTo>
                    <a:pt x="256182" y="250771"/>
                  </a:lnTo>
                  <a:lnTo>
                    <a:pt x="228892" y="272184"/>
                  </a:lnTo>
                  <a:lnTo>
                    <a:pt x="69688" y="272184"/>
                  </a:lnTo>
                  <a:close/>
                  <a:moveTo>
                    <a:pt x="16120" y="214633"/>
                  </a:moveTo>
                  <a:lnTo>
                    <a:pt x="282460" y="214633"/>
                  </a:lnTo>
                  <a:lnTo>
                    <a:pt x="271329" y="232980"/>
                  </a:lnTo>
                  <a:lnTo>
                    <a:pt x="27251" y="232980"/>
                  </a:lnTo>
                  <a:close/>
                  <a:moveTo>
                    <a:pt x="5896" y="178494"/>
                  </a:moveTo>
                  <a:lnTo>
                    <a:pt x="292684" y="178494"/>
                  </a:lnTo>
                  <a:lnTo>
                    <a:pt x="288980" y="196842"/>
                  </a:lnTo>
                  <a:lnTo>
                    <a:pt x="9600" y="196842"/>
                  </a:lnTo>
                  <a:close/>
                  <a:moveTo>
                    <a:pt x="1494" y="141888"/>
                  </a:moveTo>
                  <a:lnTo>
                    <a:pt x="297086" y="141888"/>
                  </a:lnTo>
                  <a:lnTo>
                    <a:pt x="298580" y="149290"/>
                  </a:lnTo>
                  <a:lnTo>
                    <a:pt x="296276" y="160703"/>
                  </a:lnTo>
                  <a:lnTo>
                    <a:pt x="2304" y="160703"/>
                  </a:lnTo>
                  <a:lnTo>
                    <a:pt x="0" y="149290"/>
                  </a:lnTo>
                  <a:close/>
                  <a:moveTo>
                    <a:pt x="8790" y="105750"/>
                  </a:moveTo>
                  <a:lnTo>
                    <a:pt x="289790" y="105750"/>
                  </a:lnTo>
                  <a:lnTo>
                    <a:pt x="293494" y="124097"/>
                  </a:lnTo>
                  <a:lnTo>
                    <a:pt x="5086" y="124097"/>
                  </a:lnTo>
                  <a:close/>
                  <a:moveTo>
                    <a:pt x="26274" y="69611"/>
                  </a:moveTo>
                  <a:lnTo>
                    <a:pt x="272306" y="69611"/>
                  </a:lnTo>
                  <a:lnTo>
                    <a:pt x="284677" y="87959"/>
                  </a:lnTo>
                  <a:lnTo>
                    <a:pt x="13903" y="87959"/>
                  </a:lnTo>
                  <a:close/>
                  <a:moveTo>
                    <a:pt x="58934" y="33472"/>
                  </a:moveTo>
                  <a:lnTo>
                    <a:pt x="239646" y="33472"/>
                  </a:lnTo>
                  <a:lnTo>
                    <a:pt x="254854" y="43726"/>
                  </a:lnTo>
                  <a:lnTo>
                    <a:pt x="260311" y="51820"/>
                  </a:lnTo>
                  <a:lnTo>
                    <a:pt x="38269" y="51820"/>
                  </a:lnTo>
                  <a:lnTo>
                    <a:pt x="43726" y="43726"/>
                  </a:lnTo>
                  <a:close/>
                  <a:moveTo>
                    <a:pt x="149290" y="0"/>
                  </a:moveTo>
                  <a:cubicBezTo>
                    <a:pt x="169903" y="0"/>
                    <a:pt x="189540" y="4177"/>
                    <a:pt x="207401" y="11732"/>
                  </a:cubicBezTo>
                  <a:lnTo>
                    <a:pt x="213258" y="15681"/>
                  </a:lnTo>
                  <a:lnTo>
                    <a:pt x="85322" y="15681"/>
                  </a:lnTo>
                  <a:lnTo>
                    <a:pt x="91179" y="11732"/>
                  </a:lnTo>
                  <a:cubicBezTo>
                    <a:pt x="109040" y="4177"/>
                    <a:pt x="128677" y="0"/>
                    <a:pt x="149290" y="0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83427" y="159845"/>
            <a:ext cx="1219023" cy="9139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E431-E73E-4A7E-8900-584C315B11AE}" type="datetimeFigureOut">
              <a:rPr lang="zh-CN" altLang="en-US" smtClean="0"/>
              <a:t>2023/7/12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D5D9-D4EA-431A-8829-5C2064BD24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自然&#10;&#10;已生成高可信度的说明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110525" cy="6858000"/>
          </a:xfrm>
          <a:prstGeom prst="rect">
            <a:avLst/>
          </a:prstGeom>
        </p:spPr>
      </p:pic>
      <p:pic>
        <p:nvPicPr>
          <p:cNvPr id="8" name="图片 7" descr="图片包含 自然&#10;&#10;已生成高可信度的说明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110525" y="0"/>
            <a:ext cx="6110524" cy="6858000"/>
          </a:xfrm>
          <a:prstGeom prst="rect">
            <a:avLst/>
          </a:prstGeom>
        </p:spPr>
      </p:pic>
      <p:sp>
        <p:nvSpPr>
          <p:cNvPr id="7" name="PA_矩形 14"/>
          <p:cNvSpPr/>
          <p:nvPr userDrawn="1">
            <p:custDataLst>
              <p:tags r:id="rId1"/>
            </p:custDataLst>
          </p:nvPr>
        </p:nvSpPr>
        <p:spPr>
          <a:xfrm>
            <a:off x="-1" y="0"/>
            <a:ext cx="12221049" cy="6857999"/>
          </a:xfrm>
          <a:prstGeom prst="rect">
            <a:avLst/>
          </a:prstGeom>
          <a:gradFill>
            <a:gsLst>
              <a:gs pos="0">
                <a:srgbClr val="001E54">
                  <a:alpha val="75000"/>
                </a:srgbClr>
              </a:gs>
              <a:gs pos="100000">
                <a:srgbClr val="001E54">
                  <a:alpha val="7500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821690" hangingPunct="0"/>
            <a:endParaRPr lang="zh-CN" altLang="en-US" sz="3200" kern="0" dirty="0">
              <a:solidFill>
                <a:srgbClr val="000000"/>
              </a:solidFill>
              <a:sym typeface="Lucida Grande" panose="020B0600040502020204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1151343" y="0"/>
            <a:ext cx="14412135" cy="6696200"/>
            <a:chOff x="-1151343" y="0"/>
            <a:chExt cx="14412135" cy="6696200"/>
          </a:xfrm>
        </p:grpSpPr>
        <p:pic>
          <p:nvPicPr>
            <p:cNvPr id="10" name="图片 9" descr="图片包含 室内, 计算机, 键盘&#10;&#10;已生成高可信度的说明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68793" y="0"/>
              <a:ext cx="14329585" cy="3411600"/>
            </a:xfrm>
            <a:prstGeom prst="rect">
              <a:avLst/>
            </a:prstGeom>
          </p:spPr>
        </p:pic>
        <p:pic>
          <p:nvPicPr>
            <p:cNvPr id="11" name="图片 10" descr="图片包含 室内, 计算机, 键盘&#10;&#10;已生成高可信度的说明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51343" y="3284600"/>
              <a:ext cx="14329585" cy="34116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CD5D-B9B9-4176-B743-4DA6CB59723B}" type="datetimeFigureOut">
              <a:rPr lang="zh-CN" altLang="en-US" smtClean="0"/>
              <a:t>2023/7/12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7D4B-BE40-44ED-B2F9-5727785349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04800" y="251884"/>
            <a:ext cx="10445262" cy="5574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lang="zh-CN" altLang="en-US" sz="2800" b="1" dirty="0">
                <a:solidFill>
                  <a:srgbClr val="E60012"/>
                </a:solidFill>
                <a:effectLst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pic>
        <p:nvPicPr>
          <p:cNvPr id="4" name="图片 1" descr="畅捷通logo组合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81373" y="351050"/>
            <a:ext cx="826218" cy="34563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10818" y="1"/>
            <a:ext cx="11370365" cy="1325219"/>
          </a:xfrm>
          <a:prstGeom prst="rect">
            <a:avLst/>
          </a:prstGeom>
        </p:spPr>
      </p:pic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445473"/>
            <a:ext cx="2844800" cy="345373"/>
          </a:xfrm>
          <a:prstGeom prst="rect">
            <a:avLst/>
          </a:prstGeom>
        </p:spPr>
        <p:txBody>
          <a:bodyPr/>
          <a:lstStyle>
            <a:lvl1pPr algn="ctr">
              <a:defRPr sz="1465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496982-6B67-48BF-BE88-CEE75E286A2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917826" y="270014"/>
            <a:ext cx="103563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665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917826" y="744484"/>
            <a:ext cx="1035634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畅捷通云-0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284" y="67733"/>
            <a:ext cx="2937933" cy="9334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618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CB32C2-7AA9-44FA-86D0-60B12743E6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0596-4CA3-844B-85A1-00419C0B7C1E}" type="datetimeFigureOut">
              <a:rPr kumimoji="1" lang="zh-CN" altLang="en-US" smtClean="0"/>
              <a:t>2023/7/12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F8A0-C41C-434B-8579-3EA86139249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4.wdp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microsoft.com/office/2007/relationships/hdphoto" Target="../media/hdphoto5.wdp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3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74.png"/><Relationship Id="rId3" Type="http://schemas.openxmlformats.org/officeDocument/2006/relationships/tags" Target="../tags/tag13.xml"/><Relationship Id="rId21" Type="http://schemas.openxmlformats.org/officeDocument/2006/relationships/image" Target="../media/image77.emf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76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image" Target="../media/image75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79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7143BA1-94E7-489F-8529-F377B5906A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67814" y="2601324"/>
            <a:ext cx="8640617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735" b="1" dirty="0">
                <a:solidFill>
                  <a:srgbClr val="E60012"/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数字时代商贸企业增长三板斧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62426" y="3821339"/>
            <a:ext cx="4860541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300" dirty="0">
                <a:latin typeface=""/>
                <a:ea typeface="微软雅黑" panose="020B0503020204020204" pitchFamily="34" charset="-122"/>
                <a:cs typeface="+mn-ea"/>
                <a:sym typeface=""/>
              </a:rPr>
              <a:t>畅捷通信息技术股份有限公司</a:t>
            </a:r>
            <a:r>
              <a:rPr kumimoji="1" lang="en-US" altLang="zh-CN" sz="1600" spc="300" dirty="0">
                <a:latin typeface=""/>
                <a:ea typeface="微软雅黑" panose="020B0503020204020204" pitchFamily="34" charset="-122"/>
                <a:cs typeface="+mn-ea"/>
                <a:sym typeface=""/>
              </a:rPr>
              <a:t> </a:t>
            </a:r>
            <a:r>
              <a:rPr kumimoji="1" lang="zh-CN" altLang="en-US" sz="1600" spc="300" dirty="0">
                <a:latin typeface=""/>
                <a:ea typeface="微软雅黑" panose="020B0503020204020204" pitchFamily="34" charset="-122"/>
                <a:cs typeface="+mn-ea"/>
                <a:sym typeface=""/>
              </a:rPr>
              <a:t>陈夏明</a:t>
            </a:r>
            <a:endParaRPr kumimoji="1" lang="en-US" altLang="zh-CN" sz="1600" spc="300" dirty="0">
              <a:latin typeface=""/>
              <a:ea typeface="微软雅黑" panose="020B0503020204020204" pitchFamily="34" charset="-122"/>
              <a:cs typeface="+mn-ea"/>
              <a:sym typeface="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spc="300" dirty="0">
                <a:latin typeface=""/>
                <a:ea typeface="微软雅黑" panose="020B0503020204020204" pitchFamily="34" charset="-122"/>
                <a:cs typeface="+mn-ea"/>
                <a:sym typeface=""/>
              </a:rPr>
              <a:t>时间：</a:t>
            </a:r>
            <a:r>
              <a:rPr kumimoji="1" lang="en-US" altLang="zh-CN" sz="1600" spc="300" dirty="0">
                <a:latin typeface=""/>
                <a:ea typeface="微软雅黑" panose="020B0503020204020204" pitchFamily="34" charset="-122"/>
                <a:cs typeface="+mn-ea"/>
                <a:sym typeface=""/>
              </a:rPr>
              <a:t>2022.05</a:t>
            </a:r>
            <a:endParaRPr kumimoji="1" lang="zh-CN" altLang="en-US" sz="1600" spc="300" dirty="0"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AC5C228-F3FC-4395-8346-0210A908BD5A}"/>
              </a:ext>
            </a:extLst>
          </p:cNvPr>
          <p:cNvSpPr/>
          <p:nvPr/>
        </p:nvSpPr>
        <p:spPr>
          <a:xfrm>
            <a:off x="2892354" y="3499341"/>
            <a:ext cx="6408000" cy="45719"/>
          </a:xfrm>
          <a:prstGeom prst="rect">
            <a:avLst/>
          </a:prstGeom>
          <a:gradFill>
            <a:gsLst>
              <a:gs pos="77894">
                <a:srgbClr val="CC4B4B"/>
              </a:gs>
              <a:gs pos="0">
                <a:srgbClr val="E60012"/>
              </a:gs>
              <a:gs pos="99115">
                <a:srgbClr val="AD458C"/>
              </a:gs>
              <a:gs pos="46000">
                <a:srgbClr val="F2894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pic>
        <p:nvPicPr>
          <p:cNvPr id="13" name="图片 1" descr="用友和畅捷通logo组合">
            <a:extLst>
              <a:ext uri="{FF2B5EF4-FFF2-40B4-BE49-F238E27FC236}">
                <a16:creationId xmlns:a16="http://schemas.microsoft.com/office/drawing/2014/main" id="{D4EA357B-A4CF-433A-B421-75478D081A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7998" y="1230717"/>
            <a:ext cx="2096004" cy="86573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C2CB35D0-3743-4170-92CA-80623451CB60}"/>
              </a:ext>
            </a:extLst>
          </p:cNvPr>
          <p:cNvSpPr/>
          <p:nvPr/>
        </p:nvSpPr>
        <p:spPr>
          <a:xfrm>
            <a:off x="0" y="1941630"/>
            <a:ext cx="12192000" cy="336586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7CD0734-73D2-4E3E-93F9-43A02022B264}"/>
              </a:ext>
            </a:extLst>
          </p:cNvPr>
          <p:cNvSpPr/>
          <p:nvPr/>
        </p:nvSpPr>
        <p:spPr>
          <a:xfrm>
            <a:off x="-1" y="5333097"/>
            <a:ext cx="12192001" cy="1065777"/>
          </a:xfrm>
          <a:prstGeom prst="rect">
            <a:avLst/>
          </a:prstGeom>
          <a:solidFill>
            <a:srgbClr val="EE000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什么是深度分销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8544" y="1048475"/>
            <a:ext cx="11502828" cy="614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深度分销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(Depth Distributio)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，又称区域滚动销售（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 ARS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 Area roller sales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），通过组建销售队伍，对终端进行分销覆盖，滚动式开发和培育市场，以取得最高铺货率的模式。</a:t>
            </a:r>
          </a:p>
        </p:txBody>
      </p:sp>
      <p:sp>
        <p:nvSpPr>
          <p:cNvPr id="5" name="Text Placeholder 3"/>
          <p:cNvSpPr txBox="1"/>
          <p:nvPr/>
        </p:nvSpPr>
        <p:spPr>
          <a:xfrm>
            <a:off x="655147" y="2770663"/>
            <a:ext cx="923330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目标管理</a:t>
            </a:r>
            <a:endParaRPr lang="en-US" sz="18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6" name="Text Placeholder 3"/>
          <p:cNvSpPr txBox="1"/>
          <p:nvPr/>
        </p:nvSpPr>
        <p:spPr>
          <a:xfrm>
            <a:off x="655147" y="3269465"/>
            <a:ext cx="1482803" cy="88024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以目标驱动员工业务动作落地</a:t>
            </a:r>
            <a:endParaRPr lang="en-US" altLang="zh-CN" sz="1100" b="1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l" defTabSz="1218565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企业经营目标，员工个人目标，落在实处，实时体现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8" name="Text Placeholder 3"/>
          <p:cNvSpPr txBox="1"/>
          <p:nvPr/>
        </p:nvSpPr>
        <p:spPr>
          <a:xfrm>
            <a:off x="3363369" y="2770663"/>
            <a:ext cx="1231106" cy="2769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路线拜访</a:t>
            </a:r>
            <a:r>
              <a:rPr lang="en-US" altLang="zh-CN" sz="18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-</a:t>
            </a:r>
            <a:r>
              <a:rPr lang="zh-CN" altLang="en-US" sz="18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分</a:t>
            </a:r>
            <a:endParaRPr lang="en-US" sz="18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3351386" y="3267716"/>
            <a:ext cx="1520272" cy="88024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通过路线拜访实现产品触达终端。</a:t>
            </a:r>
            <a:endParaRPr lang="en-US" altLang="zh-CN" sz="1100" b="1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l" defTabSz="1218565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挖掘终端，人员触达终端，维护终端，商品触达终端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6092015" y="2770663"/>
            <a:ext cx="1231106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路线拜访</a:t>
            </a:r>
            <a:r>
              <a:rPr lang="en-US" altLang="zh-CN" sz="18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-</a:t>
            </a:r>
            <a:r>
              <a:rPr lang="zh-CN" altLang="en-US" sz="18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销</a:t>
            </a:r>
            <a:endParaRPr lang="en-US" sz="18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6118756" y="3265582"/>
            <a:ext cx="1682289" cy="3724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通过路线拜访实现终端动销。</a:t>
            </a:r>
            <a:endParaRPr lang="en-US" altLang="zh-CN" sz="1100" b="1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l" defTabSz="1218565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管理终端，拥有终端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4" name="Text Placeholder 3"/>
          <p:cNvSpPr txBox="1"/>
          <p:nvPr/>
        </p:nvSpPr>
        <p:spPr>
          <a:xfrm>
            <a:off x="8828944" y="2770663"/>
            <a:ext cx="1154162" cy="27699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绩效及激励</a:t>
            </a:r>
            <a:endParaRPr lang="en-US" sz="18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8859169" y="3260453"/>
            <a:ext cx="1592611" cy="104951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重视结果，更重视达成结果的过程。</a:t>
            </a:r>
            <a:endParaRPr lang="en-US" altLang="zh-CN" sz="1100" b="1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l" defTabSz="1218565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拜访达成率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拜访成单率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产品铺货率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新品上架率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新客转化率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老客流失率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……</a:t>
            </a:r>
          </a:p>
        </p:txBody>
      </p:sp>
      <p:sp>
        <p:nvSpPr>
          <p:cNvPr id="17" name="Chevron 42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/>
          <p:nvPr/>
        </p:nvSpPr>
        <p:spPr>
          <a:xfrm>
            <a:off x="2336502" y="2606720"/>
            <a:ext cx="918852" cy="19970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8" name="Chevron 63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/>
          <p:nvPr/>
        </p:nvSpPr>
        <p:spPr>
          <a:xfrm>
            <a:off x="5068774" y="2606720"/>
            <a:ext cx="918852" cy="19970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9" name="Chevron 67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/>
          <p:nvPr/>
        </p:nvSpPr>
        <p:spPr>
          <a:xfrm>
            <a:off x="7809187" y="2606720"/>
            <a:ext cx="918852" cy="19970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0" name="Chevron 86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/>
          <p:nvPr/>
        </p:nvSpPr>
        <p:spPr>
          <a:xfrm>
            <a:off x="10581165" y="2606720"/>
            <a:ext cx="918852" cy="19970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grpSp>
        <p:nvGrpSpPr>
          <p:cNvPr id="21" name="Group 134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GrpSpPr/>
          <p:nvPr/>
        </p:nvGrpSpPr>
        <p:grpSpPr>
          <a:xfrm>
            <a:off x="2201334" y="3172547"/>
            <a:ext cx="864665" cy="865389"/>
            <a:chOff x="3287425" y="1417883"/>
            <a:chExt cx="648499" cy="649042"/>
          </a:xfrm>
          <a:solidFill>
            <a:schemeClr val="bg1">
              <a:lumMod val="50000"/>
            </a:schemeClr>
          </a:solidFill>
        </p:grpSpPr>
        <p:sp>
          <p:nvSpPr>
            <p:cNvPr id="22" name="Oval 41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23" name="Oval 5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01</a:t>
              </a:r>
            </a:p>
          </p:txBody>
        </p:sp>
      </p:grpSp>
      <p:grpSp>
        <p:nvGrpSpPr>
          <p:cNvPr id="24" name="Group 129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GrpSpPr/>
          <p:nvPr/>
        </p:nvGrpSpPr>
        <p:grpSpPr>
          <a:xfrm>
            <a:off x="4959061" y="3172547"/>
            <a:ext cx="864665" cy="865389"/>
            <a:chOff x="2779491" y="2517212"/>
            <a:chExt cx="648499" cy="649042"/>
          </a:xfrm>
          <a:solidFill>
            <a:schemeClr val="bg1">
              <a:lumMod val="50000"/>
            </a:schemeClr>
          </a:solidFill>
        </p:grpSpPr>
        <p:sp>
          <p:nvSpPr>
            <p:cNvPr id="25" name="Oval 52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26" name="Oval 53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02</a:t>
              </a:r>
              <a:endParaRPr lang="en-US" sz="3200" b="1" dirty="0"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</p:grpSp>
      <p:grpSp>
        <p:nvGrpSpPr>
          <p:cNvPr id="27" name="Group 130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GrpSpPr/>
          <p:nvPr/>
        </p:nvGrpSpPr>
        <p:grpSpPr>
          <a:xfrm>
            <a:off x="7703050" y="3172547"/>
            <a:ext cx="864665" cy="865389"/>
            <a:chOff x="3287425" y="3613920"/>
            <a:chExt cx="648499" cy="649042"/>
          </a:xfrm>
          <a:solidFill>
            <a:schemeClr val="bg1">
              <a:lumMod val="50000"/>
            </a:schemeClr>
          </a:solidFill>
        </p:grpSpPr>
        <p:sp>
          <p:nvSpPr>
            <p:cNvPr id="28" name="Oval 56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29" name="Oval 5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03</a:t>
              </a:r>
              <a:endParaRPr lang="en-US" sz="3200" b="1" dirty="0"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</p:grpSp>
      <p:grpSp>
        <p:nvGrpSpPr>
          <p:cNvPr id="30" name="Group 133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GrpSpPr/>
          <p:nvPr/>
        </p:nvGrpSpPr>
        <p:grpSpPr>
          <a:xfrm>
            <a:off x="10451780" y="3172547"/>
            <a:ext cx="864665" cy="865389"/>
            <a:chOff x="5249342" y="1406453"/>
            <a:chExt cx="648499" cy="649042"/>
          </a:xfrm>
          <a:solidFill>
            <a:schemeClr val="bg1">
              <a:lumMod val="50000"/>
            </a:schemeClr>
          </a:solidFill>
        </p:grpSpPr>
        <p:sp>
          <p:nvSpPr>
            <p:cNvPr id="31" name="Oval 68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32" name="Oval 69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04</a:t>
              </a:r>
              <a:endParaRPr lang="en-US" sz="3200" b="1" dirty="0"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</p:grpSp>
      <p:sp>
        <p:nvSpPr>
          <p:cNvPr id="33" name="Arc 72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/>
          <p:nvPr/>
        </p:nvSpPr>
        <p:spPr>
          <a:xfrm rot="19051047">
            <a:off x="2778243" y="2189565"/>
            <a:ext cx="2181771" cy="2181771"/>
          </a:xfrm>
          <a:prstGeom prst="arc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4" name="Arc 73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/>
          <p:nvPr/>
        </p:nvSpPr>
        <p:spPr>
          <a:xfrm rot="13500000" flipH="1">
            <a:off x="5573481" y="2918079"/>
            <a:ext cx="2181771" cy="2181771"/>
          </a:xfrm>
          <a:prstGeom prst="arc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5" name="Arc 74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/>
          <p:nvPr/>
        </p:nvSpPr>
        <p:spPr>
          <a:xfrm rot="19051047">
            <a:off x="8519728" y="2215167"/>
            <a:ext cx="2181771" cy="2181771"/>
          </a:xfrm>
          <a:prstGeom prst="arc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29574" y="5568082"/>
            <a:ext cx="1087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       深度分销的成功与否，取决于业务员路线拜访的质量，如何使每位业务员的路线拜访工作有成效并为企业创造卓越效益，是深度分销模式成功发展的重要课题。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94457-FD97-40A8-A462-21CA99A18E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7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34C1794-C160-4E4D-AB9C-F1E9E06E83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剪去对角的矩形 30">
            <a:extLst>
              <a:ext uri="{FF2B5EF4-FFF2-40B4-BE49-F238E27FC236}">
                <a16:creationId xmlns:a16="http://schemas.microsoft.com/office/drawing/2014/main" id="{483E9F1F-8E08-4499-BE6E-ECEF9FDE1ED1}"/>
              </a:ext>
            </a:extLst>
          </p:cNvPr>
          <p:cNvSpPr/>
          <p:nvPr/>
        </p:nvSpPr>
        <p:spPr>
          <a:xfrm>
            <a:off x="8798931" y="2870548"/>
            <a:ext cx="2783227" cy="3426167"/>
          </a:xfrm>
          <a:prstGeom prst="snip2DiagRect">
            <a:avLst>
              <a:gd name="adj1" fmla="val 0"/>
              <a:gd name="adj2" fmla="val 9369"/>
            </a:avLst>
          </a:prstGeom>
          <a:gradFill>
            <a:gsLst>
              <a:gs pos="0">
                <a:schemeClr val="bg1">
                  <a:alpha val="37000"/>
                </a:schemeClr>
              </a:gs>
              <a:gs pos="100000">
                <a:schemeClr val="bg1">
                  <a:alpha val="28000"/>
                </a:schemeClr>
              </a:gs>
            </a:gsLst>
            <a:lin ang="15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0000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altLang="zh-CN" dirty="0">
              <a:sym typeface=""/>
            </a:endParaRPr>
          </a:p>
        </p:txBody>
      </p:sp>
      <p:sp>
        <p:nvSpPr>
          <p:cNvPr id="24" name="剪去对角的矩形 30">
            <a:extLst>
              <a:ext uri="{FF2B5EF4-FFF2-40B4-BE49-F238E27FC236}">
                <a16:creationId xmlns:a16="http://schemas.microsoft.com/office/drawing/2014/main" id="{491904D2-F919-4808-B73F-C3168505FC69}"/>
              </a:ext>
            </a:extLst>
          </p:cNvPr>
          <p:cNvSpPr/>
          <p:nvPr/>
        </p:nvSpPr>
        <p:spPr>
          <a:xfrm>
            <a:off x="4839528" y="1821173"/>
            <a:ext cx="2564805" cy="3426167"/>
          </a:xfrm>
          <a:prstGeom prst="snip2DiagRect">
            <a:avLst>
              <a:gd name="adj1" fmla="val 0"/>
              <a:gd name="adj2" fmla="val 10738"/>
            </a:avLst>
          </a:prstGeom>
          <a:gradFill>
            <a:gsLst>
              <a:gs pos="0">
                <a:schemeClr val="bg1">
                  <a:alpha val="37000"/>
                </a:schemeClr>
              </a:gs>
              <a:gs pos="100000">
                <a:schemeClr val="bg1">
                  <a:alpha val="28000"/>
                </a:schemeClr>
              </a:gs>
            </a:gsLst>
            <a:lin ang="15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0000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altLang="zh-CN" dirty="0">
              <a:sym typeface=""/>
            </a:endParaRPr>
          </a:p>
        </p:txBody>
      </p:sp>
      <p:sp>
        <p:nvSpPr>
          <p:cNvPr id="23" name="剪去对角的矩形 30">
            <a:extLst>
              <a:ext uri="{FF2B5EF4-FFF2-40B4-BE49-F238E27FC236}">
                <a16:creationId xmlns:a16="http://schemas.microsoft.com/office/drawing/2014/main" id="{7993001E-FF6D-4A68-9D6B-A6F3E2B097CF}"/>
              </a:ext>
            </a:extLst>
          </p:cNvPr>
          <p:cNvSpPr/>
          <p:nvPr/>
        </p:nvSpPr>
        <p:spPr>
          <a:xfrm>
            <a:off x="1105704" y="2812587"/>
            <a:ext cx="2564805" cy="3426167"/>
          </a:xfrm>
          <a:prstGeom prst="snip2DiagRect">
            <a:avLst>
              <a:gd name="adj1" fmla="val 0"/>
              <a:gd name="adj2" fmla="val 10738"/>
            </a:avLst>
          </a:prstGeom>
          <a:gradFill>
            <a:gsLst>
              <a:gs pos="0">
                <a:schemeClr val="bg1">
                  <a:alpha val="37000"/>
                </a:schemeClr>
              </a:gs>
              <a:gs pos="100000">
                <a:schemeClr val="bg1">
                  <a:alpha val="28000"/>
                </a:schemeClr>
              </a:gs>
            </a:gsLst>
            <a:lin ang="15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0000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altLang="zh-CN" dirty="0">
              <a:sym typeface="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商贸企业分销管理痛点</a:t>
            </a:r>
          </a:p>
        </p:txBody>
      </p:sp>
      <p:sp>
        <p:nvSpPr>
          <p:cNvPr id="4" name="arrowheads-pointing-to-the-left_28798"/>
          <p:cNvSpPr>
            <a:spLocks noChangeAspect="1"/>
          </p:cNvSpPr>
          <p:nvPr/>
        </p:nvSpPr>
        <p:spPr bwMode="auto">
          <a:xfrm rot="8922729">
            <a:off x="4072196" y="4371844"/>
            <a:ext cx="556134" cy="325082"/>
          </a:xfrm>
          <a:custGeom>
            <a:avLst/>
            <a:gdLst>
              <a:gd name="connsiteX0" fmla="*/ 578594 w 606375"/>
              <a:gd name="connsiteY0" fmla="*/ 20890 h 354450"/>
              <a:gd name="connsiteX1" fmla="*/ 423181 w 606375"/>
              <a:gd name="connsiteY1" fmla="*/ 176072 h 354450"/>
              <a:gd name="connsiteX2" fmla="*/ 423181 w 606375"/>
              <a:gd name="connsiteY2" fmla="*/ 182855 h 354450"/>
              <a:gd name="connsiteX3" fmla="*/ 574247 w 606375"/>
              <a:gd name="connsiteY3" fmla="*/ 333696 h 354450"/>
              <a:gd name="connsiteX4" fmla="*/ 577643 w 606375"/>
              <a:gd name="connsiteY4" fmla="*/ 335052 h 354450"/>
              <a:gd name="connsiteX5" fmla="*/ 581039 w 606375"/>
              <a:gd name="connsiteY5" fmla="*/ 333696 h 354450"/>
              <a:gd name="connsiteX6" fmla="*/ 581039 w 606375"/>
              <a:gd name="connsiteY6" fmla="*/ 326778 h 354450"/>
              <a:gd name="connsiteX7" fmla="*/ 433641 w 606375"/>
              <a:gd name="connsiteY7" fmla="*/ 179463 h 354450"/>
              <a:gd name="connsiteX8" fmla="*/ 585522 w 606375"/>
              <a:gd name="connsiteY8" fmla="*/ 27808 h 354450"/>
              <a:gd name="connsiteX9" fmla="*/ 585522 w 606375"/>
              <a:gd name="connsiteY9" fmla="*/ 20890 h 354450"/>
              <a:gd name="connsiteX10" fmla="*/ 578594 w 606375"/>
              <a:gd name="connsiteY10" fmla="*/ 20890 h 354450"/>
              <a:gd name="connsiteX11" fmla="*/ 377412 w 606375"/>
              <a:gd name="connsiteY11" fmla="*/ 20890 h 354450"/>
              <a:gd name="connsiteX12" fmla="*/ 222134 w 606375"/>
              <a:gd name="connsiteY12" fmla="*/ 176072 h 354450"/>
              <a:gd name="connsiteX13" fmla="*/ 222134 w 606375"/>
              <a:gd name="connsiteY13" fmla="*/ 182855 h 354450"/>
              <a:gd name="connsiteX14" fmla="*/ 373065 w 606375"/>
              <a:gd name="connsiteY14" fmla="*/ 333696 h 354450"/>
              <a:gd name="connsiteX15" fmla="*/ 376461 w 606375"/>
              <a:gd name="connsiteY15" fmla="*/ 335052 h 354450"/>
              <a:gd name="connsiteX16" fmla="*/ 379857 w 606375"/>
              <a:gd name="connsiteY16" fmla="*/ 333696 h 354450"/>
              <a:gd name="connsiteX17" fmla="*/ 379857 w 606375"/>
              <a:gd name="connsiteY17" fmla="*/ 326778 h 354450"/>
              <a:gd name="connsiteX18" fmla="*/ 232459 w 606375"/>
              <a:gd name="connsiteY18" fmla="*/ 179463 h 354450"/>
              <a:gd name="connsiteX19" fmla="*/ 384340 w 606375"/>
              <a:gd name="connsiteY19" fmla="*/ 27808 h 354450"/>
              <a:gd name="connsiteX20" fmla="*/ 384340 w 606375"/>
              <a:gd name="connsiteY20" fmla="*/ 20890 h 354450"/>
              <a:gd name="connsiteX21" fmla="*/ 377412 w 606375"/>
              <a:gd name="connsiteY21" fmla="*/ 20890 h 354450"/>
              <a:gd name="connsiteX22" fmla="*/ 176161 w 606375"/>
              <a:gd name="connsiteY22" fmla="*/ 20890 h 354450"/>
              <a:gd name="connsiteX23" fmla="*/ 20887 w 606375"/>
              <a:gd name="connsiteY23" fmla="*/ 176072 h 354450"/>
              <a:gd name="connsiteX24" fmla="*/ 20887 w 606375"/>
              <a:gd name="connsiteY24" fmla="*/ 182855 h 354450"/>
              <a:gd name="connsiteX25" fmla="*/ 171814 w 606375"/>
              <a:gd name="connsiteY25" fmla="*/ 333696 h 354450"/>
              <a:gd name="connsiteX26" fmla="*/ 175210 w 606375"/>
              <a:gd name="connsiteY26" fmla="*/ 335052 h 354450"/>
              <a:gd name="connsiteX27" fmla="*/ 178742 w 606375"/>
              <a:gd name="connsiteY27" fmla="*/ 333696 h 354450"/>
              <a:gd name="connsiteX28" fmla="*/ 178742 w 606375"/>
              <a:gd name="connsiteY28" fmla="*/ 326778 h 354450"/>
              <a:gd name="connsiteX29" fmla="*/ 31211 w 606375"/>
              <a:gd name="connsiteY29" fmla="*/ 179463 h 354450"/>
              <a:gd name="connsiteX30" fmla="*/ 183089 w 606375"/>
              <a:gd name="connsiteY30" fmla="*/ 27808 h 354450"/>
              <a:gd name="connsiteX31" fmla="*/ 183089 w 606375"/>
              <a:gd name="connsiteY31" fmla="*/ 20890 h 354450"/>
              <a:gd name="connsiteX32" fmla="*/ 176161 w 606375"/>
              <a:gd name="connsiteY32" fmla="*/ 20890 h 354450"/>
              <a:gd name="connsiteX33" fmla="*/ 582126 w 606375"/>
              <a:gd name="connsiteY33" fmla="*/ 0 h 354450"/>
              <a:gd name="connsiteX34" fmla="*/ 599243 w 606375"/>
              <a:gd name="connsiteY34" fmla="*/ 7190 h 354450"/>
              <a:gd name="connsiteX35" fmla="*/ 599243 w 606375"/>
              <a:gd name="connsiteY35" fmla="*/ 41509 h 354450"/>
              <a:gd name="connsiteX36" fmla="*/ 461083 w 606375"/>
              <a:gd name="connsiteY36" fmla="*/ 179463 h 354450"/>
              <a:gd name="connsiteX37" fmla="*/ 594896 w 606375"/>
              <a:gd name="connsiteY37" fmla="*/ 313077 h 354450"/>
              <a:gd name="connsiteX38" fmla="*/ 594896 w 606375"/>
              <a:gd name="connsiteY38" fmla="*/ 347397 h 354450"/>
              <a:gd name="connsiteX39" fmla="*/ 577643 w 606375"/>
              <a:gd name="connsiteY39" fmla="*/ 354450 h 354450"/>
              <a:gd name="connsiteX40" fmla="*/ 560390 w 606375"/>
              <a:gd name="connsiteY40" fmla="*/ 347397 h 354450"/>
              <a:gd name="connsiteX41" fmla="*/ 409460 w 606375"/>
              <a:gd name="connsiteY41" fmla="*/ 196691 h 354450"/>
              <a:gd name="connsiteX42" fmla="*/ 409460 w 606375"/>
              <a:gd name="connsiteY42" fmla="*/ 162236 h 354450"/>
              <a:gd name="connsiteX43" fmla="*/ 564873 w 606375"/>
              <a:gd name="connsiteY43" fmla="*/ 7190 h 354450"/>
              <a:gd name="connsiteX44" fmla="*/ 582126 w 606375"/>
              <a:gd name="connsiteY44" fmla="*/ 0 h 354450"/>
              <a:gd name="connsiteX45" fmla="*/ 380944 w 606375"/>
              <a:gd name="connsiteY45" fmla="*/ 0 h 354450"/>
              <a:gd name="connsiteX46" fmla="*/ 398061 w 606375"/>
              <a:gd name="connsiteY46" fmla="*/ 7190 h 354450"/>
              <a:gd name="connsiteX47" fmla="*/ 398061 w 606375"/>
              <a:gd name="connsiteY47" fmla="*/ 41509 h 354450"/>
              <a:gd name="connsiteX48" fmla="*/ 259901 w 606375"/>
              <a:gd name="connsiteY48" fmla="*/ 179463 h 354450"/>
              <a:gd name="connsiteX49" fmla="*/ 393714 w 606375"/>
              <a:gd name="connsiteY49" fmla="*/ 313077 h 354450"/>
              <a:gd name="connsiteX50" fmla="*/ 393714 w 606375"/>
              <a:gd name="connsiteY50" fmla="*/ 347397 h 354450"/>
              <a:gd name="connsiteX51" fmla="*/ 376461 w 606375"/>
              <a:gd name="connsiteY51" fmla="*/ 354450 h 354450"/>
              <a:gd name="connsiteX52" fmla="*/ 359344 w 606375"/>
              <a:gd name="connsiteY52" fmla="*/ 347397 h 354450"/>
              <a:gd name="connsiteX53" fmla="*/ 208278 w 606375"/>
              <a:gd name="connsiteY53" fmla="*/ 196691 h 354450"/>
              <a:gd name="connsiteX54" fmla="*/ 208278 w 606375"/>
              <a:gd name="connsiteY54" fmla="*/ 162236 h 354450"/>
              <a:gd name="connsiteX55" fmla="*/ 363691 w 606375"/>
              <a:gd name="connsiteY55" fmla="*/ 7190 h 354450"/>
              <a:gd name="connsiteX56" fmla="*/ 380944 w 606375"/>
              <a:gd name="connsiteY56" fmla="*/ 0 h 354450"/>
              <a:gd name="connsiteX57" fmla="*/ 179693 w 606375"/>
              <a:gd name="connsiteY57" fmla="*/ 0 h 354450"/>
              <a:gd name="connsiteX58" fmla="*/ 196810 w 606375"/>
              <a:gd name="connsiteY58" fmla="*/ 7190 h 354450"/>
              <a:gd name="connsiteX59" fmla="*/ 196810 w 606375"/>
              <a:gd name="connsiteY59" fmla="*/ 41509 h 354450"/>
              <a:gd name="connsiteX60" fmla="*/ 58653 w 606375"/>
              <a:gd name="connsiteY60" fmla="*/ 179463 h 354450"/>
              <a:gd name="connsiteX61" fmla="*/ 192463 w 606375"/>
              <a:gd name="connsiteY61" fmla="*/ 313077 h 354450"/>
              <a:gd name="connsiteX62" fmla="*/ 192463 w 606375"/>
              <a:gd name="connsiteY62" fmla="*/ 347397 h 354450"/>
              <a:gd name="connsiteX63" fmla="*/ 175210 w 606375"/>
              <a:gd name="connsiteY63" fmla="*/ 354450 h 354450"/>
              <a:gd name="connsiteX64" fmla="*/ 158093 w 606375"/>
              <a:gd name="connsiteY64" fmla="*/ 347397 h 354450"/>
              <a:gd name="connsiteX65" fmla="*/ 7030 w 606375"/>
              <a:gd name="connsiteY65" fmla="*/ 196691 h 354450"/>
              <a:gd name="connsiteX66" fmla="*/ 7030 w 606375"/>
              <a:gd name="connsiteY66" fmla="*/ 162236 h 354450"/>
              <a:gd name="connsiteX67" fmla="*/ 162440 w 606375"/>
              <a:gd name="connsiteY67" fmla="*/ 7190 h 354450"/>
              <a:gd name="connsiteX68" fmla="*/ 179693 w 606375"/>
              <a:gd name="connsiteY68" fmla="*/ 0 h 35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6375" h="354450">
                <a:moveTo>
                  <a:pt x="578594" y="20890"/>
                </a:moveTo>
                <a:lnTo>
                  <a:pt x="423181" y="176072"/>
                </a:lnTo>
                <a:cubicBezTo>
                  <a:pt x="421414" y="177836"/>
                  <a:pt x="421414" y="180956"/>
                  <a:pt x="423181" y="182855"/>
                </a:cubicBezTo>
                <a:lnTo>
                  <a:pt x="574247" y="333696"/>
                </a:lnTo>
                <a:cubicBezTo>
                  <a:pt x="575198" y="334510"/>
                  <a:pt x="576420" y="335052"/>
                  <a:pt x="577643" y="335052"/>
                </a:cubicBezTo>
                <a:cubicBezTo>
                  <a:pt x="578866" y="335052"/>
                  <a:pt x="580224" y="334646"/>
                  <a:pt x="581039" y="333696"/>
                </a:cubicBezTo>
                <a:cubicBezTo>
                  <a:pt x="582941" y="331797"/>
                  <a:pt x="582941" y="328677"/>
                  <a:pt x="581039" y="326778"/>
                </a:cubicBezTo>
                <a:lnTo>
                  <a:pt x="433641" y="179463"/>
                </a:lnTo>
                <a:lnTo>
                  <a:pt x="585522" y="27808"/>
                </a:lnTo>
                <a:cubicBezTo>
                  <a:pt x="587424" y="25909"/>
                  <a:pt x="587424" y="22789"/>
                  <a:pt x="585522" y="20890"/>
                </a:cubicBezTo>
                <a:cubicBezTo>
                  <a:pt x="583621" y="18991"/>
                  <a:pt x="580496" y="18991"/>
                  <a:pt x="578594" y="20890"/>
                </a:cubicBezTo>
                <a:close/>
                <a:moveTo>
                  <a:pt x="377412" y="20890"/>
                </a:moveTo>
                <a:lnTo>
                  <a:pt x="222134" y="176072"/>
                </a:lnTo>
                <a:cubicBezTo>
                  <a:pt x="220232" y="177836"/>
                  <a:pt x="220232" y="180956"/>
                  <a:pt x="222134" y="182855"/>
                </a:cubicBezTo>
                <a:lnTo>
                  <a:pt x="373065" y="333696"/>
                </a:lnTo>
                <a:cubicBezTo>
                  <a:pt x="374016" y="334510"/>
                  <a:pt x="375238" y="335052"/>
                  <a:pt x="376461" y="335052"/>
                </a:cubicBezTo>
                <a:cubicBezTo>
                  <a:pt x="377684" y="335052"/>
                  <a:pt x="378906" y="334646"/>
                  <a:pt x="379857" y="333696"/>
                </a:cubicBezTo>
                <a:cubicBezTo>
                  <a:pt x="381895" y="331797"/>
                  <a:pt x="381895" y="328677"/>
                  <a:pt x="379857" y="326778"/>
                </a:cubicBezTo>
                <a:lnTo>
                  <a:pt x="232459" y="179463"/>
                </a:lnTo>
                <a:lnTo>
                  <a:pt x="384340" y="27808"/>
                </a:lnTo>
                <a:cubicBezTo>
                  <a:pt x="386242" y="25909"/>
                  <a:pt x="386242" y="22789"/>
                  <a:pt x="384340" y="20890"/>
                </a:cubicBezTo>
                <a:cubicBezTo>
                  <a:pt x="382439" y="18991"/>
                  <a:pt x="379314" y="18991"/>
                  <a:pt x="377412" y="20890"/>
                </a:cubicBezTo>
                <a:close/>
                <a:moveTo>
                  <a:pt x="176161" y="20890"/>
                </a:moveTo>
                <a:lnTo>
                  <a:pt x="20887" y="176072"/>
                </a:lnTo>
                <a:cubicBezTo>
                  <a:pt x="18985" y="177836"/>
                  <a:pt x="18985" y="180956"/>
                  <a:pt x="20887" y="182855"/>
                </a:cubicBezTo>
                <a:lnTo>
                  <a:pt x="171814" y="333696"/>
                </a:lnTo>
                <a:cubicBezTo>
                  <a:pt x="172765" y="334510"/>
                  <a:pt x="173987" y="335052"/>
                  <a:pt x="175210" y="335052"/>
                </a:cubicBezTo>
                <a:cubicBezTo>
                  <a:pt x="176568" y="335052"/>
                  <a:pt x="177791" y="334646"/>
                  <a:pt x="178742" y="333696"/>
                </a:cubicBezTo>
                <a:cubicBezTo>
                  <a:pt x="180644" y="331797"/>
                  <a:pt x="180644" y="328677"/>
                  <a:pt x="178742" y="326778"/>
                </a:cubicBezTo>
                <a:lnTo>
                  <a:pt x="31211" y="179463"/>
                </a:lnTo>
                <a:lnTo>
                  <a:pt x="183089" y="27808"/>
                </a:lnTo>
                <a:cubicBezTo>
                  <a:pt x="184991" y="25909"/>
                  <a:pt x="184991" y="22789"/>
                  <a:pt x="183089" y="20890"/>
                </a:cubicBezTo>
                <a:cubicBezTo>
                  <a:pt x="181187" y="18991"/>
                  <a:pt x="178063" y="18991"/>
                  <a:pt x="176161" y="20890"/>
                </a:cubicBezTo>
                <a:close/>
                <a:moveTo>
                  <a:pt x="582126" y="0"/>
                </a:moveTo>
                <a:cubicBezTo>
                  <a:pt x="588511" y="0"/>
                  <a:pt x="594624" y="2578"/>
                  <a:pt x="599243" y="7190"/>
                </a:cubicBezTo>
                <a:cubicBezTo>
                  <a:pt x="608753" y="16549"/>
                  <a:pt x="608753" y="32013"/>
                  <a:pt x="599243" y="41509"/>
                </a:cubicBezTo>
                <a:lnTo>
                  <a:pt x="461083" y="179463"/>
                </a:lnTo>
                <a:lnTo>
                  <a:pt x="594896" y="313077"/>
                </a:lnTo>
                <a:cubicBezTo>
                  <a:pt x="604406" y="322437"/>
                  <a:pt x="604406" y="337901"/>
                  <a:pt x="594896" y="347397"/>
                </a:cubicBezTo>
                <a:cubicBezTo>
                  <a:pt x="590277" y="352009"/>
                  <a:pt x="584164" y="354450"/>
                  <a:pt x="577643" y="354450"/>
                </a:cubicBezTo>
                <a:cubicBezTo>
                  <a:pt x="571122" y="354450"/>
                  <a:pt x="565009" y="352009"/>
                  <a:pt x="560390" y="347397"/>
                </a:cubicBezTo>
                <a:lnTo>
                  <a:pt x="409460" y="196691"/>
                </a:lnTo>
                <a:cubicBezTo>
                  <a:pt x="399950" y="187195"/>
                  <a:pt x="399950" y="171731"/>
                  <a:pt x="409460" y="162236"/>
                </a:cubicBezTo>
                <a:lnTo>
                  <a:pt x="564873" y="7190"/>
                </a:lnTo>
                <a:cubicBezTo>
                  <a:pt x="569356" y="2578"/>
                  <a:pt x="575605" y="0"/>
                  <a:pt x="582126" y="0"/>
                </a:cubicBezTo>
                <a:close/>
                <a:moveTo>
                  <a:pt x="380944" y="0"/>
                </a:moveTo>
                <a:cubicBezTo>
                  <a:pt x="387329" y="0"/>
                  <a:pt x="393442" y="2578"/>
                  <a:pt x="398061" y="7190"/>
                </a:cubicBezTo>
                <a:cubicBezTo>
                  <a:pt x="407571" y="16549"/>
                  <a:pt x="407571" y="32013"/>
                  <a:pt x="398061" y="41509"/>
                </a:cubicBezTo>
                <a:lnTo>
                  <a:pt x="259901" y="179463"/>
                </a:lnTo>
                <a:lnTo>
                  <a:pt x="393714" y="313077"/>
                </a:lnTo>
                <a:cubicBezTo>
                  <a:pt x="403224" y="322437"/>
                  <a:pt x="403224" y="337901"/>
                  <a:pt x="393714" y="347397"/>
                </a:cubicBezTo>
                <a:cubicBezTo>
                  <a:pt x="389095" y="352009"/>
                  <a:pt x="382982" y="354450"/>
                  <a:pt x="376461" y="354450"/>
                </a:cubicBezTo>
                <a:cubicBezTo>
                  <a:pt x="369940" y="354450"/>
                  <a:pt x="363963" y="352009"/>
                  <a:pt x="359344" y="347397"/>
                </a:cubicBezTo>
                <a:lnTo>
                  <a:pt x="208278" y="196691"/>
                </a:lnTo>
                <a:cubicBezTo>
                  <a:pt x="198768" y="187195"/>
                  <a:pt x="198768" y="171731"/>
                  <a:pt x="208278" y="162236"/>
                </a:cubicBezTo>
                <a:lnTo>
                  <a:pt x="363691" y="7190"/>
                </a:lnTo>
                <a:cubicBezTo>
                  <a:pt x="368310" y="2578"/>
                  <a:pt x="374423" y="0"/>
                  <a:pt x="380944" y="0"/>
                </a:cubicBezTo>
                <a:close/>
                <a:moveTo>
                  <a:pt x="179693" y="0"/>
                </a:moveTo>
                <a:cubicBezTo>
                  <a:pt x="186214" y="0"/>
                  <a:pt x="192327" y="2578"/>
                  <a:pt x="196810" y="7190"/>
                </a:cubicBezTo>
                <a:cubicBezTo>
                  <a:pt x="206319" y="16549"/>
                  <a:pt x="206319" y="32013"/>
                  <a:pt x="196810" y="41509"/>
                </a:cubicBezTo>
                <a:lnTo>
                  <a:pt x="58653" y="179463"/>
                </a:lnTo>
                <a:lnTo>
                  <a:pt x="192463" y="313077"/>
                </a:lnTo>
                <a:cubicBezTo>
                  <a:pt x="201972" y="322437"/>
                  <a:pt x="201972" y="337901"/>
                  <a:pt x="192463" y="347397"/>
                </a:cubicBezTo>
                <a:cubicBezTo>
                  <a:pt x="187844" y="352009"/>
                  <a:pt x="181731" y="354450"/>
                  <a:pt x="175210" y="354450"/>
                </a:cubicBezTo>
                <a:cubicBezTo>
                  <a:pt x="168825" y="354450"/>
                  <a:pt x="162712" y="352009"/>
                  <a:pt x="158093" y="347397"/>
                </a:cubicBezTo>
                <a:lnTo>
                  <a:pt x="7030" y="196691"/>
                </a:lnTo>
                <a:cubicBezTo>
                  <a:pt x="-2343" y="187195"/>
                  <a:pt x="-2343" y="171731"/>
                  <a:pt x="7030" y="162236"/>
                </a:cubicBezTo>
                <a:lnTo>
                  <a:pt x="162440" y="7190"/>
                </a:lnTo>
                <a:cubicBezTo>
                  <a:pt x="167059" y="2578"/>
                  <a:pt x="173172" y="0"/>
                  <a:pt x="179693" y="0"/>
                </a:cubicBezTo>
                <a:close/>
              </a:path>
            </a:pathLst>
          </a:custGeom>
          <a:solidFill>
            <a:srgbClr val="F26E44"/>
          </a:solidFill>
          <a:ln>
            <a:solidFill>
              <a:srgbClr val="F26E44"/>
            </a:solidFill>
          </a:ln>
        </p:spPr>
        <p:txBody>
          <a:bodyPr/>
          <a:lstStyle/>
          <a:p>
            <a:endParaRPr lang="zh-CN" altLang="en-US"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sp>
        <p:nvSpPr>
          <p:cNvPr id="5" name="arrowheads-pointing-to-the-left_28798"/>
          <p:cNvSpPr>
            <a:spLocks noChangeAspect="1"/>
          </p:cNvSpPr>
          <p:nvPr/>
        </p:nvSpPr>
        <p:spPr bwMode="auto">
          <a:xfrm rot="13031270">
            <a:off x="8074890" y="4395840"/>
            <a:ext cx="516686" cy="302023"/>
          </a:xfrm>
          <a:custGeom>
            <a:avLst/>
            <a:gdLst>
              <a:gd name="connsiteX0" fmla="*/ 578594 w 606375"/>
              <a:gd name="connsiteY0" fmla="*/ 20890 h 354450"/>
              <a:gd name="connsiteX1" fmla="*/ 423181 w 606375"/>
              <a:gd name="connsiteY1" fmla="*/ 176072 h 354450"/>
              <a:gd name="connsiteX2" fmla="*/ 423181 w 606375"/>
              <a:gd name="connsiteY2" fmla="*/ 182855 h 354450"/>
              <a:gd name="connsiteX3" fmla="*/ 574247 w 606375"/>
              <a:gd name="connsiteY3" fmla="*/ 333696 h 354450"/>
              <a:gd name="connsiteX4" fmla="*/ 577643 w 606375"/>
              <a:gd name="connsiteY4" fmla="*/ 335052 h 354450"/>
              <a:gd name="connsiteX5" fmla="*/ 581039 w 606375"/>
              <a:gd name="connsiteY5" fmla="*/ 333696 h 354450"/>
              <a:gd name="connsiteX6" fmla="*/ 581039 w 606375"/>
              <a:gd name="connsiteY6" fmla="*/ 326778 h 354450"/>
              <a:gd name="connsiteX7" fmla="*/ 433641 w 606375"/>
              <a:gd name="connsiteY7" fmla="*/ 179463 h 354450"/>
              <a:gd name="connsiteX8" fmla="*/ 585522 w 606375"/>
              <a:gd name="connsiteY8" fmla="*/ 27808 h 354450"/>
              <a:gd name="connsiteX9" fmla="*/ 585522 w 606375"/>
              <a:gd name="connsiteY9" fmla="*/ 20890 h 354450"/>
              <a:gd name="connsiteX10" fmla="*/ 578594 w 606375"/>
              <a:gd name="connsiteY10" fmla="*/ 20890 h 354450"/>
              <a:gd name="connsiteX11" fmla="*/ 377412 w 606375"/>
              <a:gd name="connsiteY11" fmla="*/ 20890 h 354450"/>
              <a:gd name="connsiteX12" fmla="*/ 222134 w 606375"/>
              <a:gd name="connsiteY12" fmla="*/ 176072 h 354450"/>
              <a:gd name="connsiteX13" fmla="*/ 222134 w 606375"/>
              <a:gd name="connsiteY13" fmla="*/ 182855 h 354450"/>
              <a:gd name="connsiteX14" fmla="*/ 373065 w 606375"/>
              <a:gd name="connsiteY14" fmla="*/ 333696 h 354450"/>
              <a:gd name="connsiteX15" fmla="*/ 376461 w 606375"/>
              <a:gd name="connsiteY15" fmla="*/ 335052 h 354450"/>
              <a:gd name="connsiteX16" fmla="*/ 379857 w 606375"/>
              <a:gd name="connsiteY16" fmla="*/ 333696 h 354450"/>
              <a:gd name="connsiteX17" fmla="*/ 379857 w 606375"/>
              <a:gd name="connsiteY17" fmla="*/ 326778 h 354450"/>
              <a:gd name="connsiteX18" fmla="*/ 232459 w 606375"/>
              <a:gd name="connsiteY18" fmla="*/ 179463 h 354450"/>
              <a:gd name="connsiteX19" fmla="*/ 384340 w 606375"/>
              <a:gd name="connsiteY19" fmla="*/ 27808 h 354450"/>
              <a:gd name="connsiteX20" fmla="*/ 384340 w 606375"/>
              <a:gd name="connsiteY20" fmla="*/ 20890 h 354450"/>
              <a:gd name="connsiteX21" fmla="*/ 377412 w 606375"/>
              <a:gd name="connsiteY21" fmla="*/ 20890 h 354450"/>
              <a:gd name="connsiteX22" fmla="*/ 176161 w 606375"/>
              <a:gd name="connsiteY22" fmla="*/ 20890 h 354450"/>
              <a:gd name="connsiteX23" fmla="*/ 20887 w 606375"/>
              <a:gd name="connsiteY23" fmla="*/ 176072 h 354450"/>
              <a:gd name="connsiteX24" fmla="*/ 20887 w 606375"/>
              <a:gd name="connsiteY24" fmla="*/ 182855 h 354450"/>
              <a:gd name="connsiteX25" fmla="*/ 171814 w 606375"/>
              <a:gd name="connsiteY25" fmla="*/ 333696 h 354450"/>
              <a:gd name="connsiteX26" fmla="*/ 175210 w 606375"/>
              <a:gd name="connsiteY26" fmla="*/ 335052 h 354450"/>
              <a:gd name="connsiteX27" fmla="*/ 178742 w 606375"/>
              <a:gd name="connsiteY27" fmla="*/ 333696 h 354450"/>
              <a:gd name="connsiteX28" fmla="*/ 178742 w 606375"/>
              <a:gd name="connsiteY28" fmla="*/ 326778 h 354450"/>
              <a:gd name="connsiteX29" fmla="*/ 31211 w 606375"/>
              <a:gd name="connsiteY29" fmla="*/ 179463 h 354450"/>
              <a:gd name="connsiteX30" fmla="*/ 183089 w 606375"/>
              <a:gd name="connsiteY30" fmla="*/ 27808 h 354450"/>
              <a:gd name="connsiteX31" fmla="*/ 183089 w 606375"/>
              <a:gd name="connsiteY31" fmla="*/ 20890 h 354450"/>
              <a:gd name="connsiteX32" fmla="*/ 176161 w 606375"/>
              <a:gd name="connsiteY32" fmla="*/ 20890 h 354450"/>
              <a:gd name="connsiteX33" fmla="*/ 582126 w 606375"/>
              <a:gd name="connsiteY33" fmla="*/ 0 h 354450"/>
              <a:gd name="connsiteX34" fmla="*/ 599243 w 606375"/>
              <a:gd name="connsiteY34" fmla="*/ 7190 h 354450"/>
              <a:gd name="connsiteX35" fmla="*/ 599243 w 606375"/>
              <a:gd name="connsiteY35" fmla="*/ 41509 h 354450"/>
              <a:gd name="connsiteX36" fmla="*/ 461083 w 606375"/>
              <a:gd name="connsiteY36" fmla="*/ 179463 h 354450"/>
              <a:gd name="connsiteX37" fmla="*/ 594896 w 606375"/>
              <a:gd name="connsiteY37" fmla="*/ 313077 h 354450"/>
              <a:gd name="connsiteX38" fmla="*/ 594896 w 606375"/>
              <a:gd name="connsiteY38" fmla="*/ 347397 h 354450"/>
              <a:gd name="connsiteX39" fmla="*/ 577643 w 606375"/>
              <a:gd name="connsiteY39" fmla="*/ 354450 h 354450"/>
              <a:gd name="connsiteX40" fmla="*/ 560390 w 606375"/>
              <a:gd name="connsiteY40" fmla="*/ 347397 h 354450"/>
              <a:gd name="connsiteX41" fmla="*/ 409460 w 606375"/>
              <a:gd name="connsiteY41" fmla="*/ 196691 h 354450"/>
              <a:gd name="connsiteX42" fmla="*/ 409460 w 606375"/>
              <a:gd name="connsiteY42" fmla="*/ 162236 h 354450"/>
              <a:gd name="connsiteX43" fmla="*/ 564873 w 606375"/>
              <a:gd name="connsiteY43" fmla="*/ 7190 h 354450"/>
              <a:gd name="connsiteX44" fmla="*/ 582126 w 606375"/>
              <a:gd name="connsiteY44" fmla="*/ 0 h 354450"/>
              <a:gd name="connsiteX45" fmla="*/ 380944 w 606375"/>
              <a:gd name="connsiteY45" fmla="*/ 0 h 354450"/>
              <a:gd name="connsiteX46" fmla="*/ 398061 w 606375"/>
              <a:gd name="connsiteY46" fmla="*/ 7190 h 354450"/>
              <a:gd name="connsiteX47" fmla="*/ 398061 w 606375"/>
              <a:gd name="connsiteY47" fmla="*/ 41509 h 354450"/>
              <a:gd name="connsiteX48" fmla="*/ 259901 w 606375"/>
              <a:gd name="connsiteY48" fmla="*/ 179463 h 354450"/>
              <a:gd name="connsiteX49" fmla="*/ 393714 w 606375"/>
              <a:gd name="connsiteY49" fmla="*/ 313077 h 354450"/>
              <a:gd name="connsiteX50" fmla="*/ 393714 w 606375"/>
              <a:gd name="connsiteY50" fmla="*/ 347397 h 354450"/>
              <a:gd name="connsiteX51" fmla="*/ 376461 w 606375"/>
              <a:gd name="connsiteY51" fmla="*/ 354450 h 354450"/>
              <a:gd name="connsiteX52" fmla="*/ 359344 w 606375"/>
              <a:gd name="connsiteY52" fmla="*/ 347397 h 354450"/>
              <a:gd name="connsiteX53" fmla="*/ 208278 w 606375"/>
              <a:gd name="connsiteY53" fmla="*/ 196691 h 354450"/>
              <a:gd name="connsiteX54" fmla="*/ 208278 w 606375"/>
              <a:gd name="connsiteY54" fmla="*/ 162236 h 354450"/>
              <a:gd name="connsiteX55" fmla="*/ 363691 w 606375"/>
              <a:gd name="connsiteY55" fmla="*/ 7190 h 354450"/>
              <a:gd name="connsiteX56" fmla="*/ 380944 w 606375"/>
              <a:gd name="connsiteY56" fmla="*/ 0 h 354450"/>
              <a:gd name="connsiteX57" fmla="*/ 179693 w 606375"/>
              <a:gd name="connsiteY57" fmla="*/ 0 h 354450"/>
              <a:gd name="connsiteX58" fmla="*/ 196810 w 606375"/>
              <a:gd name="connsiteY58" fmla="*/ 7190 h 354450"/>
              <a:gd name="connsiteX59" fmla="*/ 196810 w 606375"/>
              <a:gd name="connsiteY59" fmla="*/ 41509 h 354450"/>
              <a:gd name="connsiteX60" fmla="*/ 58653 w 606375"/>
              <a:gd name="connsiteY60" fmla="*/ 179463 h 354450"/>
              <a:gd name="connsiteX61" fmla="*/ 192463 w 606375"/>
              <a:gd name="connsiteY61" fmla="*/ 313077 h 354450"/>
              <a:gd name="connsiteX62" fmla="*/ 192463 w 606375"/>
              <a:gd name="connsiteY62" fmla="*/ 347397 h 354450"/>
              <a:gd name="connsiteX63" fmla="*/ 175210 w 606375"/>
              <a:gd name="connsiteY63" fmla="*/ 354450 h 354450"/>
              <a:gd name="connsiteX64" fmla="*/ 158093 w 606375"/>
              <a:gd name="connsiteY64" fmla="*/ 347397 h 354450"/>
              <a:gd name="connsiteX65" fmla="*/ 7030 w 606375"/>
              <a:gd name="connsiteY65" fmla="*/ 196691 h 354450"/>
              <a:gd name="connsiteX66" fmla="*/ 7030 w 606375"/>
              <a:gd name="connsiteY66" fmla="*/ 162236 h 354450"/>
              <a:gd name="connsiteX67" fmla="*/ 162440 w 606375"/>
              <a:gd name="connsiteY67" fmla="*/ 7190 h 354450"/>
              <a:gd name="connsiteX68" fmla="*/ 179693 w 606375"/>
              <a:gd name="connsiteY68" fmla="*/ 0 h 35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6375" h="354450">
                <a:moveTo>
                  <a:pt x="578594" y="20890"/>
                </a:moveTo>
                <a:lnTo>
                  <a:pt x="423181" y="176072"/>
                </a:lnTo>
                <a:cubicBezTo>
                  <a:pt x="421414" y="177836"/>
                  <a:pt x="421414" y="180956"/>
                  <a:pt x="423181" y="182855"/>
                </a:cubicBezTo>
                <a:lnTo>
                  <a:pt x="574247" y="333696"/>
                </a:lnTo>
                <a:cubicBezTo>
                  <a:pt x="575198" y="334510"/>
                  <a:pt x="576420" y="335052"/>
                  <a:pt x="577643" y="335052"/>
                </a:cubicBezTo>
                <a:cubicBezTo>
                  <a:pt x="578866" y="335052"/>
                  <a:pt x="580224" y="334646"/>
                  <a:pt x="581039" y="333696"/>
                </a:cubicBezTo>
                <a:cubicBezTo>
                  <a:pt x="582941" y="331797"/>
                  <a:pt x="582941" y="328677"/>
                  <a:pt x="581039" y="326778"/>
                </a:cubicBezTo>
                <a:lnTo>
                  <a:pt x="433641" y="179463"/>
                </a:lnTo>
                <a:lnTo>
                  <a:pt x="585522" y="27808"/>
                </a:lnTo>
                <a:cubicBezTo>
                  <a:pt x="587424" y="25909"/>
                  <a:pt x="587424" y="22789"/>
                  <a:pt x="585522" y="20890"/>
                </a:cubicBezTo>
                <a:cubicBezTo>
                  <a:pt x="583621" y="18991"/>
                  <a:pt x="580496" y="18991"/>
                  <a:pt x="578594" y="20890"/>
                </a:cubicBezTo>
                <a:close/>
                <a:moveTo>
                  <a:pt x="377412" y="20890"/>
                </a:moveTo>
                <a:lnTo>
                  <a:pt x="222134" y="176072"/>
                </a:lnTo>
                <a:cubicBezTo>
                  <a:pt x="220232" y="177836"/>
                  <a:pt x="220232" y="180956"/>
                  <a:pt x="222134" y="182855"/>
                </a:cubicBezTo>
                <a:lnTo>
                  <a:pt x="373065" y="333696"/>
                </a:lnTo>
                <a:cubicBezTo>
                  <a:pt x="374016" y="334510"/>
                  <a:pt x="375238" y="335052"/>
                  <a:pt x="376461" y="335052"/>
                </a:cubicBezTo>
                <a:cubicBezTo>
                  <a:pt x="377684" y="335052"/>
                  <a:pt x="378906" y="334646"/>
                  <a:pt x="379857" y="333696"/>
                </a:cubicBezTo>
                <a:cubicBezTo>
                  <a:pt x="381895" y="331797"/>
                  <a:pt x="381895" y="328677"/>
                  <a:pt x="379857" y="326778"/>
                </a:cubicBezTo>
                <a:lnTo>
                  <a:pt x="232459" y="179463"/>
                </a:lnTo>
                <a:lnTo>
                  <a:pt x="384340" y="27808"/>
                </a:lnTo>
                <a:cubicBezTo>
                  <a:pt x="386242" y="25909"/>
                  <a:pt x="386242" y="22789"/>
                  <a:pt x="384340" y="20890"/>
                </a:cubicBezTo>
                <a:cubicBezTo>
                  <a:pt x="382439" y="18991"/>
                  <a:pt x="379314" y="18991"/>
                  <a:pt x="377412" y="20890"/>
                </a:cubicBezTo>
                <a:close/>
                <a:moveTo>
                  <a:pt x="176161" y="20890"/>
                </a:moveTo>
                <a:lnTo>
                  <a:pt x="20887" y="176072"/>
                </a:lnTo>
                <a:cubicBezTo>
                  <a:pt x="18985" y="177836"/>
                  <a:pt x="18985" y="180956"/>
                  <a:pt x="20887" y="182855"/>
                </a:cubicBezTo>
                <a:lnTo>
                  <a:pt x="171814" y="333696"/>
                </a:lnTo>
                <a:cubicBezTo>
                  <a:pt x="172765" y="334510"/>
                  <a:pt x="173987" y="335052"/>
                  <a:pt x="175210" y="335052"/>
                </a:cubicBezTo>
                <a:cubicBezTo>
                  <a:pt x="176568" y="335052"/>
                  <a:pt x="177791" y="334646"/>
                  <a:pt x="178742" y="333696"/>
                </a:cubicBezTo>
                <a:cubicBezTo>
                  <a:pt x="180644" y="331797"/>
                  <a:pt x="180644" y="328677"/>
                  <a:pt x="178742" y="326778"/>
                </a:cubicBezTo>
                <a:lnTo>
                  <a:pt x="31211" y="179463"/>
                </a:lnTo>
                <a:lnTo>
                  <a:pt x="183089" y="27808"/>
                </a:lnTo>
                <a:cubicBezTo>
                  <a:pt x="184991" y="25909"/>
                  <a:pt x="184991" y="22789"/>
                  <a:pt x="183089" y="20890"/>
                </a:cubicBezTo>
                <a:cubicBezTo>
                  <a:pt x="181187" y="18991"/>
                  <a:pt x="178063" y="18991"/>
                  <a:pt x="176161" y="20890"/>
                </a:cubicBezTo>
                <a:close/>
                <a:moveTo>
                  <a:pt x="582126" y="0"/>
                </a:moveTo>
                <a:cubicBezTo>
                  <a:pt x="588511" y="0"/>
                  <a:pt x="594624" y="2578"/>
                  <a:pt x="599243" y="7190"/>
                </a:cubicBezTo>
                <a:cubicBezTo>
                  <a:pt x="608753" y="16549"/>
                  <a:pt x="608753" y="32013"/>
                  <a:pt x="599243" y="41509"/>
                </a:cubicBezTo>
                <a:lnTo>
                  <a:pt x="461083" y="179463"/>
                </a:lnTo>
                <a:lnTo>
                  <a:pt x="594896" y="313077"/>
                </a:lnTo>
                <a:cubicBezTo>
                  <a:pt x="604406" y="322437"/>
                  <a:pt x="604406" y="337901"/>
                  <a:pt x="594896" y="347397"/>
                </a:cubicBezTo>
                <a:cubicBezTo>
                  <a:pt x="590277" y="352009"/>
                  <a:pt x="584164" y="354450"/>
                  <a:pt x="577643" y="354450"/>
                </a:cubicBezTo>
                <a:cubicBezTo>
                  <a:pt x="571122" y="354450"/>
                  <a:pt x="565009" y="352009"/>
                  <a:pt x="560390" y="347397"/>
                </a:cubicBezTo>
                <a:lnTo>
                  <a:pt x="409460" y="196691"/>
                </a:lnTo>
                <a:cubicBezTo>
                  <a:pt x="399950" y="187195"/>
                  <a:pt x="399950" y="171731"/>
                  <a:pt x="409460" y="162236"/>
                </a:cubicBezTo>
                <a:lnTo>
                  <a:pt x="564873" y="7190"/>
                </a:lnTo>
                <a:cubicBezTo>
                  <a:pt x="569356" y="2578"/>
                  <a:pt x="575605" y="0"/>
                  <a:pt x="582126" y="0"/>
                </a:cubicBezTo>
                <a:close/>
                <a:moveTo>
                  <a:pt x="380944" y="0"/>
                </a:moveTo>
                <a:cubicBezTo>
                  <a:pt x="387329" y="0"/>
                  <a:pt x="393442" y="2578"/>
                  <a:pt x="398061" y="7190"/>
                </a:cubicBezTo>
                <a:cubicBezTo>
                  <a:pt x="407571" y="16549"/>
                  <a:pt x="407571" y="32013"/>
                  <a:pt x="398061" y="41509"/>
                </a:cubicBezTo>
                <a:lnTo>
                  <a:pt x="259901" y="179463"/>
                </a:lnTo>
                <a:lnTo>
                  <a:pt x="393714" y="313077"/>
                </a:lnTo>
                <a:cubicBezTo>
                  <a:pt x="403224" y="322437"/>
                  <a:pt x="403224" y="337901"/>
                  <a:pt x="393714" y="347397"/>
                </a:cubicBezTo>
                <a:cubicBezTo>
                  <a:pt x="389095" y="352009"/>
                  <a:pt x="382982" y="354450"/>
                  <a:pt x="376461" y="354450"/>
                </a:cubicBezTo>
                <a:cubicBezTo>
                  <a:pt x="369940" y="354450"/>
                  <a:pt x="363963" y="352009"/>
                  <a:pt x="359344" y="347397"/>
                </a:cubicBezTo>
                <a:lnTo>
                  <a:pt x="208278" y="196691"/>
                </a:lnTo>
                <a:cubicBezTo>
                  <a:pt x="198768" y="187195"/>
                  <a:pt x="198768" y="171731"/>
                  <a:pt x="208278" y="162236"/>
                </a:cubicBezTo>
                <a:lnTo>
                  <a:pt x="363691" y="7190"/>
                </a:lnTo>
                <a:cubicBezTo>
                  <a:pt x="368310" y="2578"/>
                  <a:pt x="374423" y="0"/>
                  <a:pt x="380944" y="0"/>
                </a:cubicBezTo>
                <a:close/>
                <a:moveTo>
                  <a:pt x="179693" y="0"/>
                </a:moveTo>
                <a:cubicBezTo>
                  <a:pt x="186214" y="0"/>
                  <a:pt x="192327" y="2578"/>
                  <a:pt x="196810" y="7190"/>
                </a:cubicBezTo>
                <a:cubicBezTo>
                  <a:pt x="206319" y="16549"/>
                  <a:pt x="206319" y="32013"/>
                  <a:pt x="196810" y="41509"/>
                </a:cubicBezTo>
                <a:lnTo>
                  <a:pt x="58653" y="179463"/>
                </a:lnTo>
                <a:lnTo>
                  <a:pt x="192463" y="313077"/>
                </a:lnTo>
                <a:cubicBezTo>
                  <a:pt x="201972" y="322437"/>
                  <a:pt x="201972" y="337901"/>
                  <a:pt x="192463" y="347397"/>
                </a:cubicBezTo>
                <a:cubicBezTo>
                  <a:pt x="187844" y="352009"/>
                  <a:pt x="181731" y="354450"/>
                  <a:pt x="175210" y="354450"/>
                </a:cubicBezTo>
                <a:cubicBezTo>
                  <a:pt x="168825" y="354450"/>
                  <a:pt x="162712" y="352009"/>
                  <a:pt x="158093" y="347397"/>
                </a:cubicBezTo>
                <a:lnTo>
                  <a:pt x="7030" y="196691"/>
                </a:lnTo>
                <a:cubicBezTo>
                  <a:pt x="-2343" y="187195"/>
                  <a:pt x="-2343" y="171731"/>
                  <a:pt x="7030" y="162236"/>
                </a:cubicBezTo>
                <a:lnTo>
                  <a:pt x="162440" y="7190"/>
                </a:lnTo>
                <a:cubicBezTo>
                  <a:pt x="167059" y="2578"/>
                  <a:pt x="173172" y="0"/>
                  <a:pt x="179693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zh-CN" altLang="en-US"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sp>
        <p:nvSpPr>
          <p:cNvPr id="7" name="Text Placeholder 3"/>
          <p:cNvSpPr txBox="1"/>
          <p:nvPr/>
        </p:nvSpPr>
        <p:spPr>
          <a:xfrm>
            <a:off x="1580193" y="3619250"/>
            <a:ext cx="1615827" cy="55399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CN" altLang="en-US" sz="18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业务员</a:t>
            </a:r>
            <a:endParaRPr lang="en-US" altLang="zh-CN" sz="18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r>
              <a:rPr lang="zh-CN" altLang="en-US" sz="18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工作目标性不强</a:t>
            </a:r>
            <a:endParaRPr lang="en-US" altLang="zh-CN" sz="18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8" name="Text Placeholder 3"/>
          <p:cNvSpPr txBox="1"/>
          <p:nvPr/>
        </p:nvSpPr>
        <p:spPr>
          <a:xfrm>
            <a:off x="1304040" y="4525972"/>
            <a:ext cx="2092368" cy="115416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85750" indent="-285750" algn="l" defTabSz="121856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企业经营目标传达后无法有效执行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marL="285750" indent="-285750" algn="l" defTabSz="121856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员工工作无法实时看到完成进度，积极性不强，很难目标自驱动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9" name="剪去对角的矩形 30"/>
          <p:cNvSpPr/>
          <p:nvPr/>
        </p:nvSpPr>
        <p:spPr>
          <a:xfrm>
            <a:off x="1105704" y="2784248"/>
            <a:ext cx="2564805" cy="531034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目标</a:t>
            </a:r>
            <a:endParaRPr lang="en-US" altLang="zh-CN" sz="2400" b="1" dirty="0">
              <a:solidFill>
                <a:schemeClr val="bg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9270133" y="3686777"/>
            <a:ext cx="1846659" cy="55399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CN" altLang="en-US" sz="18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业务员</a:t>
            </a:r>
            <a:endParaRPr lang="en-US" altLang="zh-CN" sz="18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r>
              <a:rPr lang="zh-CN" altLang="en-US" sz="18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工作成果难以量化</a:t>
            </a:r>
            <a:endParaRPr lang="en-US" altLang="zh-CN" sz="18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9191333" y="4601176"/>
            <a:ext cx="2132638" cy="141269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180975" indent="-180975" algn="l" defTabSz="121856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员工工作成果难以实时、透明体现，无法实现动态管理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marL="180975" indent="-180975" algn="l" defTabSz="121856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员工工作绩效难以合理、科学评价，奖惩无法公正公平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3" name="剪去对角的矩形 34"/>
          <p:cNvSpPr/>
          <p:nvPr/>
        </p:nvSpPr>
        <p:spPr>
          <a:xfrm>
            <a:off x="8798931" y="2870548"/>
            <a:ext cx="2783227" cy="531034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结果</a:t>
            </a:r>
            <a:endParaRPr lang="en-US" altLang="zh-CN" sz="2400" b="1" dirty="0">
              <a:solidFill>
                <a:schemeClr val="bg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5" name="剪去对角的矩形 39"/>
          <p:cNvSpPr/>
          <p:nvPr/>
        </p:nvSpPr>
        <p:spPr>
          <a:xfrm>
            <a:off x="4839528" y="1821173"/>
            <a:ext cx="2574920" cy="531034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EE0000"/>
          </a:solidFill>
          <a:ln w="6350">
            <a:solidFill>
              <a:srgbClr val="F26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过程</a:t>
            </a:r>
            <a:endParaRPr lang="en-US" altLang="zh-CN" sz="2400" b="1" dirty="0">
              <a:solidFill>
                <a:schemeClr val="bg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5314017" y="2672512"/>
            <a:ext cx="1615827" cy="55399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CN" altLang="en-US" sz="18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业务员</a:t>
            </a:r>
            <a:endParaRPr lang="en-US" altLang="zh-CN" sz="18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r>
              <a:rPr lang="zh-CN" altLang="en-US" sz="18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工作过程难管控</a:t>
            </a:r>
            <a:endParaRPr lang="en-US" altLang="zh-CN" sz="18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5224249" y="3600713"/>
            <a:ext cx="2049436" cy="98180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85750" indent="-285750" algn="l" defTabSz="121856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外勤业务员难规范，效率低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marL="285750" indent="-285750" algn="l" defTabSz="121856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跑店业务员拜访过程难管控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9" name="Freeform 52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>
            <a:spLocks noEditPoints="1"/>
          </p:cNvSpPr>
          <p:nvPr/>
        </p:nvSpPr>
        <p:spPr bwMode="auto">
          <a:xfrm>
            <a:off x="2065227" y="2070681"/>
            <a:ext cx="645757" cy="65808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EE000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0" name="Freeform 56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>
            <a:spLocks noEditPoints="1"/>
          </p:cNvSpPr>
          <p:nvPr/>
        </p:nvSpPr>
        <p:spPr bwMode="auto">
          <a:xfrm>
            <a:off x="5871043" y="1098341"/>
            <a:ext cx="595963" cy="627077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EE000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1" name="Freeform 152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>
            <a:spLocks noEditPoints="1"/>
          </p:cNvSpPr>
          <p:nvPr/>
        </p:nvSpPr>
        <p:spPr bwMode="auto">
          <a:xfrm>
            <a:off x="9851265" y="2239718"/>
            <a:ext cx="603601" cy="55780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EE000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"/>
              <a:ea typeface="微软雅黑" panose="020B0503020204020204" pitchFamily="34" charset="-122"/>
              <a:sym typeface=""/>
            </a:endParaRPr>
          </a:p>
        </p:txBody>
      </p:sp>
      <p:pic>
        <p:nvPicPr>
          <p:cNvPr id="26" name="图片 1" descr="畅捷通logo组合">
            <a:extLst>
              <a:ext uri="{FF2B5EF4-FFF2-40B4-BE49-F238E27FC236}">
                <a16:creationId xmlns:a16="http://schemas.microsoft.com/office/drawing/2014/main" id="{8D17D5ED-3A22-4AC7-AE46-40FC08094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81373" y="351050"/>
            <a:ext cx="826218" cy="34563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深度分销：定目标 明确行动方向</a:t>
            </a:r>
          </a:p>
        </p:txBody>
      </p:sp>
      <p:sp>
        <p:nvSpPr>
          <p:cNvPr id="3" name="矩形 2"/>
          <p:cNvSpPr/>
          <p:nvPr/>
        </p:nvSpPr>
        <p:spPr>
          <a:xfrm>
            <a:off x="516805" y="1054799"/>
            <a:ext cx="11266223" cy="34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对目标进行层层分解，落实到被考核单位和个人，让目标管理实施由数据驱动，客观反映部门及员工绩效的实际水平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46213"/>
            <a:ext cx="12174583" cy="415480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94676" y="4314344"/>
            <a:ext cx="1679352" cy="508485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"/>
                <a:ea typeface="微软雅黑" panose="020B0503020204020204" pitchFamily="34" charset="-122"/>
                <a:sym typeface=""/>
              </a:rPr>
              <a:t>方案设置</a:t>
            </a:r>
          </a:p>
        </p:txBody>
      </p:sp>
      <p:sp>
        <p:nvSpPr>
          <p:cNvPr id="8" name="矩形 7"/>
          <p:cNvSpPr/>
          <p:nvPr/>
        </p:nvSpPr>
        <p:spPr>
          <a:xfrm>
            <a:off x="6757991" y="4314344"/>
            <a:ext cx="1679352" cy="508485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"/>
                <a:ea typeface="微软雅黑" panose="020B0503020204020204" pitchFamily="34" charset="-122"/>
                <a:sym typeface=""/>
              </a:rPr>
              <a:t>目标分配</a:t>
            </a:r>
          </a:p>
        </p:txBody>
      </p:sp>
      <p:sp>
        <p:nvSpPr>
          <p:cNvPr id="9" name="矩形 8"/>
          <p:cNvSpPr/>
          <p:nvPr/>
        </p:nvSpPr>
        <p:spPr>
          <a:xfrm>
            <a:off x="9121305" y="4308530"/>
            <a:ext cx="1679352" cy="508485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"/>
                <a:ea typeface="微软雅黑" panose="020B0503020204020204" pitchFamily="34" charset="-122"/>
                <a:sym typeface=""/>
              </a:rPr>
              <a:t>目标完成</a:t>
            </a:r>
          </a:p>
        </p:txBody>
      </p:sp>
      <p:sp>
        <p:nvSpPr>
          <p:cNvPr id="10" name="箭头: 燕尾形 9"/>
          <p:cNvSpPr/>
          <p:nvPr/>
        </p:nvSpPr>
        <p:spPr>
          <a:xfrm>
            <a:off x="6147652" y="4381426"/>
            <a:ext cx="536715" cy="374768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1" name="箭头: 燕尾形 21"/>
          <p:cNvSpPr/>
          <p:nvPr/>
        </p:nvSpPr>
        <p:spPr>
          <a:xfrm>
            <a:off x="8510966" y="4375613"/>
            <a:ext cx="536715" cy="374768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45732" y="2930926"/>
            <a:ext cx="2503213" cy="73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lnSpc>
                <a:spcPts val="2600"/>
              </a:lnSpc>
              <a:defRPr/>
            </a:pPr>
            <a:r>
              <a:rPr lang="zh-CN" altLang="en-US" sz="20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企业经营战略及目标</a:t>
            </a:r>
          </a:p>
          <a:p>
            <a:pPr algn="ctr" defTabSz="1219200">
              <a:lnSpc>
                <a:spcPts val="2600"/>
              </a:lnSpc>
              <a:defRPr/>
            </a:pPr>
            <a:r>
              <a:rPr lang="zh-CN" altLang="en-US" sz="20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必须落实为经营指标</a:t>
            </a:r>
            <a:endParaRPr lang="en-US" altLang="zh-CN" sz="20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4677" y="2089230"/>
            <a:ext cx="6405245" cy="2000885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6863283C-6991-482F-BC57-75BE74336284}"/>
              </a:ext>
            </a:extLst>
          </p:cNvPr>
          <p:cNvSpPr/>
          <p:nvPr/>
        </p:nvSpPr>
        <p:spPr>
          <a:xfrm>
            <a:off x="-1" y="5382760"/>
            <a:ext cx="12192001" cy="1065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6805" y="5602486"/>
            <a:ext cx="11306037" cy="62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9705">
              <a:lnSpc>
                <a:spcPct val="11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以目标为导向，以人为中心，以成果为标准，而使组织和个人取得最佳业绩；</a:t>
            </a:r>
          </a:p>
          <a:p>
            <a:pPr indent="-179705">
              <a:lnSpc>
                <a:spcPct val="11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明确和重视成果的评定， 提倡个人能力的自我提高，以目标作为各项管理活动的指南，并以实现目标的成果来评定其贡献大小。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E5E4A39-DCEF-4E44-BED2-EBC1D2DAF18D}"/>
              </a:ext>
            </a:extLst>
          </p:cNvPr>
          <p:cNvSpPr/>
          <p:nvPr/>
        </p:nvSpPr>
        <p:spPr>
          <a:xfrm>
            <a:off x="-14444" y="5221780"/>
            <a:ext cx="12206444" cy="1636220"/>
          </a:xfrm>
          <a:prstGeom prst="rect">
            <a:avLst/>
          </a:pr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目标管理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CCF6277-FF04-4A22-8AD5-1E117836F7E1}"/>
              </a:ext>
            </a:extLst>
          </p:cNvPr>
          <p:cNvGrpSpPr/>
          <p:nvPr/>
        </p:nvGrpSpPr>
        <p:grpSpPr>
          <a:xfrm>
            <a:off x="649263" y="1545085"/>
            <a:ext cx="10742280" cy="710369"/>
            <a:chOff x="378698" y="1443363"/>
            <a:chExt cx="9746751" cy="644537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E60B9AA-3CB1-4D00-9652-7BD92F7526E8}"/>
                </a:ext>
              </a:extLst>
            </p:cNvPr>
            <p:cNvSpPr/>
            <p:nvPr/>
          </p:nvSpPr>
          <p:spPr bwMode="auto">
            <a:xfrm rot="10800000">
              <a:off x="8512871" y="1526051"/>
              <a:ext cx="1612578" cy="561849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0104891-47F8-4B70-ACD8-09645749EFE9}"/>
                </a:ext>
              </a:extLst>
            </p:cNvPr>
            <p:cNvSpPr/>
            <p:nvPr/>
          </p:nvSpPr>
          <p:spPr>
            <a:xfrm>
              <a:off x="1863524" y="1526051"/>
              <a:ext cx="7665976" cy="561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378698" y="1526051"/>
              <a:ext cx="1612578" cy="561849"/>
            </a:xfrm>
            <a:prstGeom prst="parallelogram">
              <a:avLst/>
            </a:prstGeom>
            <a:solidFill>
              <a:srgbClr val="E6001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目标完成</a:t>
              </a: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D9C91DD-BE04-4C39-A708-22B36346A93A}"/>
                </a:ext>
              </a:extLst>
            </p:cNvPr>
            <p:cNvSpPr/>
            <p:nvPr/>
          </p:nvSpPr>
          <p:spPr bwMode="auto">
            <a:xfrm>
              <a:off x="392768" y="1443363"/>
              <a:ext cx="330203" cy="239050"/>
            </a:xfrm>
            <a:prstGeom prst="parallelogram">
              <a:avLst/>
            </a:prstGeom>
            <a:solidFill>
              <a:srgbClr val="E60012">
                <a:alpha val="4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698533" y="1671710"/>
            <a:ext cx="5842123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Tx/>
              <a:buSzTx/>
              <a:buFontTx/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可随时查看完成情况进行分析，做到有效管理，保障目标实现。</a:t>
            </a:r>
          </a:p>
          <a:p>
            <a:pPr>
              <a:lnSpc>
                <a:spcPct val="110000"/>
              </a:lnSpc>
              <a:buClrTx/>
              <a:buSzTx/>
              <a:buFontTx/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点击“完成情况”会在当前界面显示目标值对应的完成值和完成率。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40" y="2518981"/>
            <a:ext cx="7840345" cy="3335020"/>
          </a:xfrm>
          <a:prstGeom prst="rect">
            <a:avLst/>
          </a:prstGeom>
          <a:gradFill>
            <a:gsLst>
              <a:gs pos="0">
                <a:srgbClr val="E60012"/>
              </a:gs>
              <a:gs pos="99115">
                <a:srgbClr val="AD458C">
                  <a:alpha val="0"/>
                </a:srgbClr>
              </a:gs>
            </a:gsLst>
            <a:lin ang="16200000" scaled="1"/>
          </a:gradFill>
          <a:ln>
            <a:gradFill>
              <a:gsLst>
                <a:gs pos="0">
                  <a:srgbClr val="F26E44"/>
                </a:gs>
                <a:gs pos="100000">
                  <a:srgbClr val="E60012"/>
                </a:gs>
              </a:gsLst>
              <a:lin ang="5400000" scaled="1"/>
            </a:gradFill>
          </a:ln>
          <a:effectLst>
            <a:reflection blurRad="6350" stA="24000" endPos="17000" dir="5400000" sy="-100000" algn="bl" rotWithShape="0"/>
          </a:effectLst>
        </p:spPr>
      </p:pic>
      <p:sp>
        <p:nvSpPr>
          <p:cNvPr id="22" name="矩形 21"/>
          <p:cNvSpPr/>
          <p:nvPr/>
        </p:nvSpPr>
        <p:spPr>
          <a:xfrm>
            <a:off x="5331070" y="3501961"/>
            <a:ext cx="2462530" cy="20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3" name="内容占位符 4"/>
          <p:cNvSpPr txBox="1"/>
          <p:nvPr/>
        </p:nvSpPr>
        <p:spPr>
          <a:xfrm>
            <a:off x="8793961" y="3304764"/>
            <a:ext cx="2675799" cy="1593422"/>
          </a:xfrm>
          <a:prstGeom prst="rect">
            <a:avLst/>
          </a:prstGeom>
          <a:ln w="38100">
            <a:noFill/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20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结果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可以用来激励、调动大家的工作积极性，保证总目标的实现，为所有的管理提供决策方向和经营过程管控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EE93D49-5BFF-4FFF-8C9D-E357A8909A08}"/>
              </a:ext>
            </a:extLst>
          </p:cNvPr>
          <p:cNvSpPr/>
          <p:nvPr/>
        </p:nvSpPr>
        <p:spPr>
          <a:xfrm>
            <a:off x="516805" y="1054799"/>
            <a:ext cx="11266223" cy="34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目标管理由“目标规则设置”和“目标分配”两个功能组成。软件可以针对企业可量化的指标进行目标设置。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184F84A-8C42-4A1E-84EE-D27153F81676}"/>
              </a:ext>
            </a:extLst>
          </p:cNvPr>
          <p:cNvGrpSpPr/>
          <p:nvPr/>
        </p:nvGrpSpPr>
        <p:grpSpPr>
          <a:xfrm>
            <a:off x="8902700" y="3501961"/>
            <a:ext cx="2463800" cy="0"/>
            <a:chOff x="8902700" y="3501961"/>
            <a:chExt cx="2463800" cy="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C1DB4F65-0530-4AD8-8461-54B62580D21E}"/>
                </a:ext>
              </a:extLst>
            </p:cNvPr>
            <p:cNvCxnSpPr>
              <a:cxnSpLocks/>
            </p:cNvCxnSpPr>
            <p:nvPr/>
          </p:nvCxnSpPr>
          <p:spPr>
            <a:xfrm>
              <a:off x="10502900" y="3501961"/>
              <a:ext cx="863600" cy="0"/>
            </a:xfrm>
            <a:prstGeom prst="line">
              <a:avLst/>
            </a:prstGeom>
            <a:ln>
              <a:solidFill>
                <a:srgbClr val="E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4D639A58-F28E-4B06-8952-822D48DA325F}"/>
                </a:ext>
              </a:extLst>
            </p:cNvPr>
            <p:cNvCxnSpPr>
              <a:cxnSpLocks/>
            </p:cNvCxnSpPr>
            <p:nvPr/>
          </p:nvCxnSpPr>
          <p:spPr>
            <a:xfrm>
              <a:off x="8902700" y="3501961"/>
              <a:ext cx="863600" cy="0"/>
            </a:xfrm>
            <a:prstGeom prst="line">
              <a:avLst/>
            </a:prstGeom>
            <a:ln>
              <a:solidFill>
                <a:srgbClr val="E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深度分销：分</a:t>
            </a:r>
            <a:r>
              <a:rPr lang="en-US" altLang="zh-CN" dirty="0">
                <a:latin typeface=""/>
                <a:sym typeface=""/>
              </a:rPr>
              <a:t>-</a:t>
            </a:r>
            <a:r>
              <a:rPr lang="zh-CN" altLang="en-US" dirty="0">
                <a:latin typeface=""/>
                <a:sym typeface=""/>
              </a:rPr>
              <a:t>合理规划跑店线路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29196" y="1890901"/>
            <a:ext cx="4750024" cy="3925337"/>
            <a:chOff x="225568" y="1575736"/>
            <a:chExt cx="4540225" cy="3751963"/>
          </a:xfrm>
        </p:grpSpPr>
        <p:sp>
          <p:nvSpPr>
            <p:cNvPr id="4" name="椭圆 3"/>
            <p:cNvSpPr/>
            <p:nvPr/>
          </p:nvSpPr>
          <p:spPr>
            <a:xfrm>
              <a:off x="1454593" y="2410629"/>
              <a:ext cx="2082177" cy="2082177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19700" y="1575736"/>
              <a:ext cx="3751962" cy="3751963"/>
              <a:chOff x="619700" y="1841206"/>
              <a:chExt cx="3751962" cy="3751963"/>
            </a:xfrm>
            <a:solidFill>
              <a:schemeClr val="bg1">
                <a:alpha val="51000"/>
              </a:schemeClr>
            </a:solidFill>
          </p:grpSpPr>
          <p:sp>
            <p:nvSpPr>
              <p:cNvPr id="13" name="空心弧 12"/>
              <p:cNvSpPr/>
              <p:nvPr>
                <p:custDataLst>
                  <p:tags r:id="rId1"/>
                </p:custDataLst>
              </p:nvPr>
            </p:nvSpPr>
            <p:spPr>
              <a:xfrm rot="9000000">
                <a:off x="619700" y="1841206"/>
                <a:ext cx="3751962" cy="3751962"/>
              </a:xfrm>
              <a:prstGeom prst="blockArc">
                <a:avLst>
                  <a:gd name="adj1" fmla="val 18226258"/>
                  <a:gd name="adj2" fmla="val 21461861"/>
                  <a:gd name="adj3" fmla="val 20592"/>
                </a:avLst>
              </a:prstGeom>
              <a:grpFill/>
              <a:ln w="6350" cap="flat" cmpd="sng" algn="ctr">
                <a:solidFill>
                  <a:srgbClr val="FAC09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solidFill>
                    <a:srgbClr val="000000"/>
                  </a:solidFill>
                  <a:latin typeface=""/>
                  <a:ea typeface="微软雅黑" panose="020B0503020204020204" pitchFamily="34" charset="-122"/>
                  <a:sym typeface=""/>
                </a:endParaRPr>
              </a:p>
            </p:txBody>
          </p:sp>
          <p:sp>
            <p:nvSpPr>
              <p:cNvPr id="14" name="空心弧 13"/>
              <p:cNvSpPr/>
              <p:nvPr>
                <p:custDataLst>
                  <p:tags r:id="rId2"/>
                </p:custDataLst>
              </p:nvPr>
            </p:nvSpPr>
            <p:spPr>
              <a:xfrm rot="12600000">
                <a:off x="619700" y="1841206"/>
                <a:ext cx="3751962" cy="3751962"/>
              </a:xfrm>
              <a:prstGeom prst="blockArc">
                <a:avLst>
                  <a:gd name="adj1" fmla="val 18226258"/>
                  <a:gd name="adj2" fmla="val 21461861"/>
                  <a:gd name="adj3" fmla="val 20592"/>
                </a:avLst>
              </a:prstGeom>
              <a:grpFill/>
              <a:ln w="6350" cap="flat" cmpd="sng" algn="ctr">
                <a:solidFill>
                  <a:srgbClr val="FAC09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solidFill>
                    <a:srgbClr val="000000"/>
                  </a:solidFill>
                  <a:latin typeface=""/>
                  <a:ea typeface="微软雅黑" panose="020B0503020204020204" pitchFamily="34" charset="-122"/>
                  <a:sym typeface=""/>
                </a:endParaRPr>
              </a:p>
            </p:txBody>
          </p:sp>
          <p:sp>
            <p:nvSpPr>
              <p:cNvPr id="15" name="空心弧 14"/>
              <p:cNvSpPr/>
              <p:nvPr>
                <p:custDataLst>
                  <p:tags r:id="rId3"/>
                </p:custDataLst>
              </p:nvPr>
            </p:nvSpPr>
            <p:spPr>
              <a:xfrm rot="1800000">
                <a:off x="619700" y="1841206"/>
                <a:ext cx="3751962" cy="3751962"/>
              </a:xfrm>
              <a:prstGeom prst="blockArc">
                <a:avLst>
                  <a:gd name="adj1" fmla="val 18226258"/>
                  <a:gd name="adj2" fmla="val 21461861"/>
                  <a:gd name="adj3" fmla="val 20592"/>
                </a:avLst>
              </a:prstGeom>
              <a:grpFill/>
              <a:ln w="6350" cap="flat" cmpd="sng" algn="ctr">
                <a:solidFill>
                  <a:srgbClr val="FAC09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solidFill>
                    <a:srgbClr val="000000"/>
                  </a:solidFill>
                  <a:latin typeface=""/>
                  <a:ea typeface="微软雅黑" panose="020B0503020204020204" pitchFamily="34" charset="-122"/>
                  <a:sym typeface=""/>
                </a:endParaRPr>
              </a:p>
            </p:txBody>
          </p:sp>
          <p:sp>
            <p:nvSpPr>
              <p:cNvPr id="16" name="空心弧 15"/>
              <p:cNvSpPr/>
              <p:nvPr>
                <p:custDataLst>
                  <p:tags r:id="rId4"/>
                </p:custDataLst>
              </p:nvPr>
            </p:nvSpPr>
            <p:spPr>
              <a:xfrm rot="19800000">
                <a:off x="619700" y="1841206"/>
                <a:ext cx="3751962" cy="3751962"/>
              </a:xfrm>
              <a:prstGeom prst="blockArc">
                <a:avLst>
                  <a:gd name="adj1" fmla="val 18226258"/>
                  <a:gd name="adj2" fmla="val 21461861"/>
                  <a:gd name="adj3" fmla="val 20592"/>
                </a:avLst>
              </a:prstGeom>
              <a:grpFill/>
              <a:ln w="6350" cap="flat" cmpd="sng" algn="ctr">
                <a:solidFill>
                  <a:srgbClr val="FAC09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solidFill>
                    <a:srgbClr val="000000"/>
                  </a:solidFill>
                  <a:latin typeface=""/>
                  <a:ea typeface="微软雅黑" panose="020B0503020204020204" pitchFamily="34" charset="-122"/>
                  <a:sym typeface=""/>
                </a:endParaRPr>
              </a:p>
            </p:txBody>
          </p:sp>
          <p:sp>
            <p:nvSpPr>
              <p:cNvPr id="17" name="空心弧 16"/>
              <p:cNvSpPr/>
              <p:nvPr>
                <p:custDataLst>
                  <p:tags r:id="rId5"/>
                </p:custDataLst>
              </p:nvPr>
            </p:nvSpPr>
            <p:spPr>
              <a:xfrm rot="5400000">
                <a:off x="619700" y="1841207"/>
                <a:ext cx="3751962" cy="3751962"/>
              </a:xfrm>
              <a:prstGeom prst="blockArc">
                <a:avLst>
                  <a:gd name="adj1" fmla="val 18226258"/>
                  <a:gd name="adj2" fmla="val 21461861"/>
                  <a:gd name="adj3" fmla="val 20592"/>
                </a:avLst>
              </a:prstGeom>
              <a:grpFill/>
              <a:ln w="6350" cap="flat" cmpd="sng" algn="ctr">
                <a:solidFill>
                  <a:srgbClr val="FAC09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solidFill>
                    <a:srgbClr val="000000"/>
                  </a:solidFill>
                  <a:latin typeface=""/>
                  <a:ea typeface="微软雅黑" panose="020B0503020204020204" pitchFamily="34" charset="-122"/>
                  <a:sym typeface=""/>
                </a:endParaRPr>
              </a:p>
            </p:txBody>
          </p:sp>
          <p:sp>
            <p:nvSpPr>
              <p:cNvPr id="18" name="空心弧 17"/>
              <p:cNvSpPr/>
              <p:nvPr>
                <p:custDataLst>
                  <p:tags r:id="rId6"/>
                </p:custDataLst>
              </p:nvPr>
            </p:nvSpPr>
            <p:spPr>
              <a:xfrm rot="16200000">
                <a:off x="619700" y="1841206"/>
                <a:ext cx="3751962" cy="3751962"/>
              </a:xfrm>
              <a:prstGeom prst="blockArc">
                <a:avLst>
                  <a:gd name="adj1" fmla="val 18226258"/>
                  <a:gd name="adj2" fmla="val 21461861"/>
                  <a:gd name="adj3" fmla="val 20592"/>
                </a:avLst>
              </a:prstGeom>
              <a:grpFill/>
              <a:ln w="6350" cap="flat" cmpd="sng" algn="ctr">
                <a:solidFill>
                  <a:srgbClr val="FAC09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dirty="0">
                  <a:solidFill>
                    <a:srgbClr val="000000"/>
                  </a:solidFill>
                  <a:latin typeface=""/>
                  <a:ea typeface="微软雅黑" panose="020B0503020204020204" pitchFamily="34" charset="-122"/>
                  <a:sym typeface="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755802" y="3231110"/>
              <a:ext cx="1479755" cy="441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六定原则</a:t>
              </a:r>
              <a:endParaRPr lang="en-US" altLang="zh-CN" sz="2400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7" name="TextBox 59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  <p:cNvSpPr txBox="1"/>
            <p:nvPr/>
          </p:nvSpPr>
          <p:spPr>
            <a:xfrm>
              <a:off x="915994" y="1978103"/>
              <a:ext cx="1612995" cy="35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"/>
                  <a:ea typeface="微软雅黑" panose="020B0503020204020204" pitchFamily="34" charset="-122"/>
                  <a:sym typeface=""/>
                </a:rPr>
                <a:t>定人</a:t>
              </a:r>
            </a:p>
          </p:txBody>
        </p:sp>
        <p:sp>
          <p:nvSpPr>
            <p:cNvPr id="8" name="TextBox 60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  <p:cNvSpPr txBox="1"/>
            <p:nvPr/>
          </p:nvSpPr>
          <p:spPr>
            <a:xfrm>
              <a:off x="2442457" y="4572473"/>
              <a:ext cx="1612995" cy="35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"/>
                  <a:ea typeface="微软雅黑" panose="020B0503020204020204" pitchFamily="34" charset="-122"/>
                  <a:sym typeface=""/>
                </a:rPr>
                <a:t>定线</a:t>
              </a:r>
            </a:p>
          </p:txBody>
        </p:sp>
        <p:sp>
          <p:nvSpPr>
            <p:cNvPr id="9" name="TextBox 61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  <p:cNvSpPr txBox="1"/>
            <p:nvPr/>
          </p:nvSpPr>
          <p:spPr>
            <a:xfrm>
              <a:off x="2442457" y="1978103"/>
              <a:ext cx="1612995" cy="35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"/>
                  <a:ea typeface="微软雅黑" panose="020B0503020204020204" pitchFamily="34" charset="-122"/>
                  <a:sym typeface=""/>
                </a:rPr>
                <a:t>定域</a:t>
              </a:r>
            </a:p>
          </p:txBody>
        </p:sp>
        <p:sp>
          <p:nvSpPr>
            <p:cNvPr id="10" name="TextBox 62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  <p:cNvSpPr txBox="1"/>
            <p:nvPr/>
          </p:nvSpPr>
          <p:spPr>
            <a:xfrm>
              <a:off x="915994" y="4565882"/>
              <a:ext cx="1612995" cy="35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"/>
                  <a:ea typeface="微软雅黑" panose="020B0503020204020204" pitchFamily="34" charset="-122"/>
                  <a:sym typeface=""/>
                </a:rPr>
                <a:t>定期</a:t>
              </a:r>
            </a:p>
          </p:txBody>
        </p:sp>
        <p:sp>
          <p:nvSpPr>
            <p:cNvPr id="11" name="TextBox 76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  <p:cNvSpPr txBox="1"/>
            <p:nvPr/>
          </p:nvSpPr>
          <p:spPr>
            <a:xfrm>
              <a:off x="3152798" y="3267148"/>
              <a:ext cx="1612995" cy="35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"/>
                  <a:ea typeface="微软雅黑" panose="020B0503020204020204" pitchFamily="34" charset="-122"/>
                  <a:sym typeface=""/>
                </a:rPr>
                <a:t>定点</a:t>
              </a:r>
            </a:p>
          </p:txBody>
        </p:sp>
        <p:sp>
          <p:nvSpPr>
            <p:cNvPr id="12" name="TextBox 91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  <p:cNvSpPr txBox="1"/>
            <p:nvPr/>
          </p:nvSpPr>
          <p:spPr>
            <a:xfrm>
              <a:off x="225568" y="3267148"/>
              <a:ext cx="1612995" cy="35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"/>
                  <a:ea typeface="微软雅黑" panose="020B0503020204020204" pitchFamily="34" charset="-122"/>
                  <a:sym typeface=""/>
                </a:rPr>
                <a:t>定时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488545" y="1091735"/>
            <a:ext cx="11541242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终端网点是企业生命线，如何保证业务员执行，避免跑大漏小，杜绝制度漏洞，杜绝主劳臣逸？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0" name="剪去同侧角的矩形 22"/>
          <p:cNvSpPr/>
          <p:nvPr/>
        </p:nvSpPr>
        <p:spPr>
          <a:xfrm rot="16200000">
            <a:off x="7068632" y="2456120"/>
            <a:ext cx="3332841" cy="2498105"/>
          </a:xfrm>
          <a:prstGeom prst="snip2SameRect">
            <a:avLst>
              <a:gd name="adj1" fmla="val 33111"/>
              <a:gd name="adj2" fmla="val 0"/>
            </a:avLst>
          </a:prstGeom>
          <a:gradFill>
            <a:gsLst>
              <a:gs pos="23000">
                <a:schemeClr val="tx1">
                  <a:lumMod val="50000"/>
                  <a:lumOff val="50000"/>
                  <a:alpha val="53000"/>
                </a:schemeClr>
              </a:gs>
              <a:gs pos="78000">
                <a:schemeClr val="bg1">
                  <a:alpha val="0"/>
                </a:schemeClr>
              </a:gs>
              <a:gs pos="0">
                <a:schemeClr val="tx1">
                  <a:lumMod val="25000"/>
                  <a:lumOff val="75000"/>
                  <a:alpha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22262" y="1719470"/>
            <a:ext cx="2594021" cy="4654798"/>
            <a:chOff x="5075543" y="1207159"/>
            <a:chExt cx="2594021" cy="465479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543" y="1207159"/>
              <a:ext cx="2594021" cy="465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图片 22" descr="手机的屏幕截图&#10;&#10;描述已自动生成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12229" y="1575735"/>
              <a:ext cx="2106385" cy="3629637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8408162" y="2273848"/>
            <a:ext cx="3264832" cy="281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defTabSz="1218565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EE0000"/>
                </a:solidFill>
                <a:latin typeface="+mj-ea"/>
                <a:ea typeface="+mj-ea"/>
                <a:cs typeface="楷体" panose="02010609060101010101" pitchFamily="49" charset="-122"/>
                <a:sym typeface=""/>
              </a:rPr>
              <a:t>根据</a:t>
            </a:r>
            <a:r>
              <a:rPr lang="en-US" altLang="zh-CN" b="1" dirty="0">
                <a:solidFill>
                  <a:srgbClr val="EE0000"/>
                </a:solidFill>
                <a:latin typeface="+mj-ea"/>
                <a:ea typeface="+mj-ea"/>
                <a:cs typeface="楷体" panose="02010609060101010101" pitchFamily="49" charset="-122"/>
                <a:sym typeface=""/>
              </a:rPr>
              <a:t>6</a:t>
            </a:r>
            <a:r>
              <a:rPr lang="zh-CN" altLang="en-US" b="1" dirty="0">
                <a:solidFill>
                  <a:srgbClr val="EE0000"/>
                </a:solidFill>
                <a:latin typeface="+mj-ea"/>
                <a:ea typeface="+mj-ea"/>
                <a:cs typeface="楷体" panose="02010609060101010101" pitchFamily="49" charset="-122"/>
                <a:sym typeface=""/>
              </a:rPr>
              <a:t>定原则，合理科学规划拜访线路，节省拜访时的线路时间，节省油耗成本</a:t>
            </a:r>
            <a:endParaRPr lang="en-US" altLang="zh-CN" b="1" dirty="0">
              <a:solidFill>
                <a:srgbClr val="EE0000"/>
              </a:solidFill>
              <a:latin typeface="+mj-ea"/>
              <a:ea typeface="+mj-ea"/>
              <a:cs typeface="楷体" panose="02010609060101010101" pitchFamily="49" charset="-122"/>
              <a:sym typeface=""/>
            </a:endParaRPr>
          </a:p>
          <a:p>
            <a:pPr marL="174625" indent="-174625" defTabSz="1218565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EE0000"/>
                </a:solidFill>
                <a:latin typeface="+mj-ea"/>
                <a:ea typeface="+mj-ea"/>
                <a:cs typeface="楷体" panose="02010609060101010101" pitchFamily="49" charset="-122"/>
                <a:sym typeface=""/>
              </a:rPr>
              <a:t>拜访管理各个环节是环环相扣的，相辅相成</a:t>
            </a:r>
            <a:endParaRPr lang="en-US" altLang="zh-CN" b="1" dirty="0">
              <a:solidFill>
                <a:srgbClr val="EE0000"/>
              </a:solidFill>
              <a:latin typeface="+mj-ea"/>
              <a:ea typeface="+mj-ea"/>
              <a:cs typeface="楷体" panose="02010609060101010101" pitchFamily="49" charset="-122"/>
              <a:sym typeface=""/>
            </a:endParaRPr>
          </a:p>
          <a:p>
            <a:pPr marL="174625" indent="-174625" defTabSz="1218565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EE0000"/>
                </a:solidFill>
                <a:latin typeface="+mj-ea"/>
                <a:ea typeface="+mj-ea"/>
                <a:cs typeface="楷体" panose="02010609060101010101" pitchFamily="49" charset="-122"/>
                <a:sym typeface=""/>
              </a:rPr>
              <a:t>打造终端系统化、标准化的管理模式以及严格的执行系统</a:t>
            </a:r>
            <a:endParaRPr lang="en-US" altLang="zh-CN" b="1" dirty="0">
              <a:solidFill>
                <a:srgbClr val="EE0000"/>
              </a:solidFill>
              <a:latin typeface="+mj-ea"/>
              <a:ea typeface="+mj-ea"/>
              <a:cs typeface="楷体" panose="02010609060101010101" pitchFamily="49" charset="-122"/>
              <a:sym typeface="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5644702"/>
            <a:ext cx="12192000" cy="12132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04208" y="5867141"/>
            <a:ext cx="10183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65">
              <a:defRPr/>
            </a:pPr>
            <a:r>
              <a:rPr lang="zh-CN" altLang="en-US" b="1" dirty="0">
                <a:solidFill>
                  <a:prstClr val="white"/>
                </a:solidFill>
                <a:latin typeface=""/>
                <a:ea typeface="微软雅黑" panose="020B0503020204020204" pitchFamily="34" charset="-122"/>
                <a:sym typeface=""/>
              </a:rPr>
              <a:t>合理规划业务人员的拜访工作，将产品分发到终端网点，以实现企业的终端覆盖率和产品铺市率</a:t>
            </a:r>
            <a:endParaRPr lang="en-US" altLang="zh-CN" b="1" dirty="0">
              <a:solidFill>
                <a:prstClr val="white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ctr" defTabSz="1218565">
              <a:defRPr/>
            </a:pPr>
            <a:r>
              <a:rPr lang="zh-CN" altLang="en-US" b="1" dirty="0">
                <a:solidFill>
                  <a:prstClr val="white"/>
                </a:solidFill>
                <a:latin typeface=""/>
                <a:ea typeface="微软雅黑" panose="020B0503020204020204" pitchFamily="34" charset="-122"/>
                <a:sym typeface=""/>
              </a:rPr>
              <a:t>通过路线拜访实现终端动销，即通过移动化的形式，拉动销量。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深度分销：分</a:t>
            </a:r>
            <a:r>
              <a:rPr lang="en-US" altLang="zh-CN" dirty="0">
                <a:latin typeface=""/>
                <a:sym typeface=""/>
              </a:rPr>
              <a:t>-</a:t>
            </a:r>
            <a:r>
              <a:rPr lang="zh-CN" altLang="en-US" dirty="0">
                <a:latin typeface=""/>
                <a:sym typeface=""/>
              </a:rPr>
              <a:t>严格管控“外勤业务员拜访过程”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11791" y="1196174"/>
            <a:ext cx="11368419" cy="3065583"/>
            <a:chOff x="382710" y="1403864"/>
            <a:chExt cx="13156943" cy="2857893"/>
          </a:xfrm>
        </p:grpSpPr>
        <p:sp>
          <p:nvSpPr>
            <p:cNvPr id="4" name="圆角矩形 88"/>
            <p:cNvSpPr/>
            <p:nvPr/>
          </p:nvSpPr>
          <p:spPr>
            <a:xfrm rot="5400000">
              <a:off x="449335" y="1337239"/>
              <a:ext cx="2857893" cy="2991143"/>
            </a:xfrm>
            <a:prstGeom prst="roundRect">
              <a:avLst>
                <a:gd name="adj" fmla="val 4500"/>
              </a:avLst>
            </a:prstGeom>
            <a:solidFill>
              <a:srgbClr val="FFFFFF">
                <a:alpha val="51000"/>
              </a:srgbClr>
            </a:solidFill>
            <a:ln w="127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0000"/>
                  </a:gs>
                </a:gsLst>
                <a:lin ang="108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5" name="圆角矩形 89"/>
            <p:cNvSpPr/>
            <p:nvPr/>
          </p:nvSpPr>
          <p:spPr>
            <a:xfrm rot="5400000">
              <a:off x="3842051" y="1337239"/>
              <a:ext cx="2857893" cy="2991143"/>
            </a:xfrm>
            <a:prstGeom prst="roundRect">
              <a:avLst>
                <a:gd name="adj" fmla="val 4500"/>
              </a:avLst>
            </a:prstGeom>
            <a:solidFill>
              <a:srgbClr val="FFFFFF">
                <a:alpha val="51000"/>
              </a:srgbClr>
            </a:solidFill>
            <a:ln w="127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0000"/>
                  </a:gs>
                </a:gsLst>
                <a:lin ang="108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6" name="圆角矩形 92"/>
            <p:cNvSpPr/>
            <p:nvPr/>
          </p:nvSpPr>
          <p:spPr>
            <a:xfrm rot="5400000">
              <a:off x="7228593" y="1337239"/>
              <a:ext cx="2857893" cy="2991143"/>
            </a:xfrm>
            <a:prstGeom prst="roundRect">
              <a:avLst>
                <a:gd name="adj" fmla="val 4500"/>
              </a:avLst>
            </a:prstGeom>
            <a:solidFill>
              <a:srgbClr val="FFFFFF">
                <a:alpha val="51000"/>
              </a:srgbClr>
            </a:solidFill>
            <a:ln w="127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0000"/>
                  </a:gs>
                </a:gsLst>
                <a:lin ang="108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7" name="圆角矩形 93"/>
            <p:cNvSpPr/>
            <p:nvPr/>
          </p:nvSpPr>
          <p:spPr>
            <a:xfrm rot="5400000">
              <a:off x="10615135" y="1337239"/>
              <a:ext cx="2857893" cy="2991143"/>
            </a:xfrm>
            <a:prstGeom prst="roundRect">
              <a:avLst>
                <a:gd name="adj" fmla="val 4500"/>
              </a:avLst>
            </a:prstGeom>
            <a:solidFill>
              <a:srgbClr val="FFFFFF">
                <a:alpha val="51000"/>
              </a:srgbClr>
            </a:solidFill>
            <a:ln w="127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0000"/>
                  </a:gs>
                </a:gsLst>
                <a:lin ang="108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3978789"/>
            <a:ext cx="12192000" cy="2879212"/>
            <a:chOff x="0" y="3978789"/>
            <a:chExt cx="12192000" cy="2879212"/>
          </a:xfrm>
        </p:grpSpPr>
        <p:sp>
          <p:nvSpPr>
            <p:cNvPr id="9" name="矩形 8"/>
            <p:cNvSpPr/>
            <p:nvPr/>
          </p:nvSpPr>
          <p:spPr>
            <a:xfrm>
              <a:off x="0" y="3978789"/>
              <a:ext cx="6134189" cy="2879212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057811" y="3978789"/>
              <a:ext cx="6134189" cy="2879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56468" y="5289657"/>
            <a:ext cx="6155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1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电脑端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09944" y="4652842"/>
            <a:ext cx="3368098" cy="1896876"/>
            <a:chOff x="1799034" y="4492169"/>
            <a:chExt cx="3368098" cy="1896876"/>
          </a:xfrm>
        </p:grpSpPr>
        <p:sp>
          <p:nvSpPr>
            <p:cNvPr id="13" name="圆角矩形 14"/>
            <p:cNvSpPr/>
            <p:nvPr/>
          </p:nvSpPr>
          <p:spPr>
            <a:xfrm>
              <a:off x="1799034" y="4492169"/>
              <a:ext cx="3368098" cy="1896876"/>
            </a:xfrm>
            <a:prstGeom prst="roundRect">
              <a:avLst>
                <a:gd name="adj" fmla="val 5129"/>
              </a:avLst>
            </a:prstGeom>
            <a:solidFill>
              <a:schemeClr val="bg1">
                <a:alpha val="66000"/>
              </a:schemeClr>
            </a:solidFill>
            <a:ln w="63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"/>
                  <a:ea typeface="微软雅黑" panose="020B0503020204020204" pitchFamily="34" charset="-122"/>
                  <a:sym typeface=""/>
                </a:rPr>
                <a:t>     </a:t>
              </a:r>
              <a:endParaRPr lang="zh-CN" altLang="en-US" dirty="0"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016748" y="5244623"/>
              <a:ext cx="7181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"/>
                  <a:ea typeface="微软雅黑" panose="020B0503020204020204" pitchFamily="34" charset="-122"/>
                  <a:sym typeface=""/>
                </a:rPr>
                <a:t>选项设置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75918" y="5244623"/>
              <a:ext cx="7181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"/>
                  <a:ea typeface="微软雅黑" panose="020B0503020204020204" pitchFamily="34" charset="-122"/>
                  <a:sym typeface=""/>
                </a:rPr>
                <a:t>路线规划</a:t>
              </a:r>
            </a:p>
          </p:txBody>
        </p:sp>
        <p:sp>
          <p:nvSpPr>
            <p:cNvPr id="16" name="iconfont-1192-870489"/>
            <p:cNvSpPr/>
            <p:nvPr/>
          </p:nvSpPr>
          <p:spPr>
            <a:xfrm>
              <a:off x="2222169" y="4665365"/>
              <a:ext cx="348594" cy="403667"/>
            </a:xfrm>
            <a:custGeom>
              <a:avLst/>
              <a:gdLst>
                <a:gd name="T0" fmla="*/ 6080 w 10640"/>
                <a:gd name="T1" fmla="*/ 12240 h 12320"/>
                <a:gd name="T2" fmla="*/ 1120 w 10640"/>
                <a:gd name="T3" fmla="*/ 12240 h 12320"/>
                <a:gd name="T4" fmla="*/ 0 w 10640"/>
                <a:gd name="T5" fmla="*/ 11120 h 12320"/>
                <a:gd name="T6" fmla="*/ 0 w 10640"/>
                <a:gd name="T7" fmla="*/ 1120 h 12320"/>
                <a:gd name="T8" fmla="*/ 1120 w 10640"/>
                <a:gd name="T9" fmla="*/ 0 h 12320"/>
                <a:gd name="T10" fmla="*/ 9520 w 10640"/>
                <a:gd name="T11" fmla="*/ 0 h 12320"/>
                <a:gd name="T12" fmla="*/ 10640 w 10640"/>
                <a:gd name="T13" fmla="*/ 1120 h 12320"/>
                <a:gd name="T14" fmla="*/ 10640 w 10640"/>
                <a:gd name="T15" fmla="*/ 7760 h 12320"/>
                <a:gd name="T16" fmla="*/ 10320 w 10640"/>
                <a:gd name="T17" fmla="*/ 8080 h 12320"/>
                <a:gd name="T18" fmla="*/ 10000 w 10640"/>
                <a:gd name="T19" fmla="*/ 7760 h 12320"/>
                <a:gd name="T20" fmla="*/ 10000 w 10640"/>
                <a:gd name="T21" fmla="*/ 1120 h 12320"/>
                <a:gd name="T22" fmla="*/ 9520 w 10640"/>
                <a:gd name="T23" fmla="*/ 640 h 12320"/>
                <a:gd name="T24" fmla="*/ 1120 w 10640"/>
                <a:gd name="T25" fmla="*/ 640 h 12320"/>
                <a:gd name="T26" fmla="*/ 640 w 10640"/>
                <a:gd name="T27" fmla="*/ 1120 h 12320"/>
                <a:gd name="T28" fmla="*/ 640 w 10640"/>
                <a:gd name="T29" fmla="*/ 11200 h 12320"/>
                <a:gd name="T30" fmla="*/ 1120 w 10640"/>
                <a:gd name="T31" fmla="*/ 11680 h 12320"/>
                <a:gd name="T32" fmla="*/ 6000 w 10640"/>
                <a:gd name="T33" fmla="*/ 11680 h 12320"/>
                <a:gd name="T34" fmla="*/ 6320 w 10640"/>
                <a:gd name="T35" fmla="*/ 12000 h 12320"/>
                <a:gd name="T36" fmla="*/ 6080 w 10640"/>
                <a:gd name="T37" fmla="*/ 12240 h 12320"/>
                <a:gd name="T38" fmla="*/ 6320 w 10640"/>
                <a:gd name="T39" fmla="*/ 9040 h 12320"/>
                <a:gd name="T40" fmla="*/ 2320 w 10640"/>
                <a:gd name="T41" fmla="*/ 9040 h 12320"/>
                <a:gd name="T42" fmla="*/ 2000 w 10640"/>
                <a:gd name="T43" fmla="*/ 8720 h 12320"/>
                <a:gd name="T44" fmla="*/ 2000 w 10640"/>
                <a:gd name="T45" fmla="*/ 8720 h 12320"/>
                <a:gd name="T46" fmla="*/ 2320 w 10640"/>
                <a:gd name="T47" fmla="*/ 8400 h 12320"/>
                <a:gd name="T48" fmla="*/ 6320 w 10640"/>
                <a:gd name="T49" fmla="*/ 8400 h 12320"/>
                <a:gd name="T50" fmla="*/ 6640 w 10640"/>
                <a:gd name="T51" fmla="*/ 8720 h 12320"/>
                <a:gd name="T52" fmla="*/ 6640 w 10640"/>
                <a:gd name="T53" fmla="*/ 8720 h 12320"/>
                <a:gd name="T54" fmla="*/ 6320 w 10640"/>
                <a:gd name="T55" fmla="*/ 9040 h 12320"/>
                <a:gd name="T56" fmla="*/ 8320 w 10640"/>
                <a:gd name="T57" fmla="*/ 6160 h 12320"/>
                <a:gd name="T58" fmla="*/ 2240 w 10640"/>
                <a:gd name="T59" fmla="*/ 6160 h 12320"/>
                <a:gd name="T60" fmla="*/ 1920 w 10640"/>
                <a:gd name="T61" fmla="*/ 5840 h 12320"/>
                <a:gd name="T62" fmla="*/ 1920 w 10640"/>
                <a:gd name="T63" fmla="*/ 5840 h 12320"/>
                <a:gd name="T64" fmla="*/ 2240 w 10640"/>
                <a:gd name="T65" fmla="*/ 5520 h 12320"/>
                <a:gd name="T66" fmla="*/ 8320 w 10640"/>
                <a:gd name="T67" fmla="*/ 5520 h 12320"/>
                <a:gd name="T68" fmla="*/ 8640 w 10640"/>
                <a:gd name="T69" fmla="*/ 5840 h 12320"/>
                <a:gd name="T70" fmla="*/ 8640 w 10640"/>
                <a:gd name="T71" fmla="*/ 5840 h 12320"/>
                <a:gd name="T72" fmla="*/ 8320 w 10640"/>
                <a:gd name="T73" fmla="*/ 6160 h 12320"/>
                <a:gd name="T74" fmla="*/ 8400 w 10640"/>
                <a:gd name="T75" fmla="*/ 3440 h 12320"/>
                <a:gd name="T76" fmla="*/ 2320 w 10640"/>
                <a:gd name="T77" fmla="*/ 3440 h 12320"/>
                <a:gd name="T78" fmla="*/ 2000 w 10640"/>
                <a:gd name="T79" fmla="*/ 3120 h 12320"/>
                <a:gd name="T80" fmla="*/ 2000 w 10640"/>
                <a:gd name="T81" fmla="*/ 3120 h 12320"/>
                <a:gd name="T82" fmla="*/ 2320 w 10640"/>
                <a:gd name="T83" fmla="*/ 2800 h 12320"/>
                <a:gd name="T84" fmla="*/ 8400 w 10640"/>
                <a:gd name="T85" fmla="*/ 2800 h 12320"/>
                <a:gd name="T86" fmla="*/ 8720 w 10640"/>
                <a:gd name="T87" fmla="*/ 3120 h 12320"/>
                <a:gd name="T88" fmla="*/ 8720 w 10640"/>
                <a:gd name="T89" fmla="*/ 3120 h 12320"/>
                <a:gd name="T90" fmla="*/ 8400 w 10640"/>
                <a:gd name="T91" fmla="*/ 3440 h 12320"/>
                <a:gd name="T92" fmla="*/ 10560 w 10640"/>
                <a:gd name="T93" fmla="*/ 9280 h 12320"/>
                <a:gd name="T94" fmla="*/ 10080 w 10640"/>
                <a:gd name="T95" fmla="*/ 9280 h 12320"/>
                <a:gd name="T96" fmla="*/ 8080 w 10640"/>
                <a:gd name="T97" fmla="*/ 11440 h 12320"/>
                <a:gd name="T98" fmla="*/ 7280 w 10640"/>
                <a:gd name="T99" fmla="*/ 10640 h 12320"/>
                <a:gd name="T100" fmla="*/ 6800 w 10640"/>
                <a:gd name="T101" fmla="*/ 10640 h 12320"/>
                <a:gd name="T102" fmla="*/ 6800 w 10640"/>
                <a:gd name="T103" fmla="*/ 11120 h 12320"/>
                <a:gd name="T104" fmla="*/ 7920 w 10640"/>
                <a:gd name="T105" fmla="*/ 12160 h 12320"/>
                <a:gd name="T106" fmla="*/ 8400 w 10640"/>
                <a:gd name="T107" fmla="*/ 12160 h 12320"/>
                <a:gd name="T108" fmla="*/ 10640 w 10640"/>
                <a:gd name="T109" fmla="*/ 9680 h 12320"/>
                <a:gd name="T110" fmla="*/ 10560 w 10640"/>
                <a:gd name="T111" fmla="*/ 9280 h 1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640" h="12320">
                  <a:moveTo>
                    <a:pt x="6080" y="12240"/>
                  </a:moveTo>
                  <a:lnTo>
                    <a:pt x="1120" y="12240"/>
                  </a:lnTo>
                  <a:cubicBezTo>
                    <a:pt x="480" y="12240"/>
                    <a:pt x="0" y="11760"/>
                    <a:pt x="0" y="11120"/>
                  </a:cubicBezTo>
                  <a:lnTo>
                    <a:pt x="0" y="1120"/>
                  </a:lnTo>
                  <a:cubicBezTo>
                    <a:pt x="0" y="480"/>
                    <a:pt x="480" y="0"/>
                    <a:pt x="1120" y="0"/>
                  </a:cubicBezTo>
                  <a:lnTo>
                    <a:pt x="9520" y="0"/>
                  </a:lnTo>
                  <a:cubicBezTo>
                    <a:pt x="10160" y="0"/>
                    <a:pt x="10640" y="480"/>
                    <a:pt x="10640" y="1120"/>
                  </a:cubicBezTo>
                  <a:lnTo>
                    <a:pt x="10640" y="7760"/>
                  </a:lnTo>
                  <a:cubicBezTo>
                    <a:pt x="10640" y="7920"/>
                    <a:pt x="10480" y="8080"/>
                    <a:pt x="10320" y="8080"/>
                  </a:cubicBezTo>
                  <a:cubicBezTo>
                    <a:pt x="10160" y="8080"/>
                    <a:pt x="10000" y="7920"/>
                    <a:pt x="10000" y="7760"/>
                  </a:cubicBezTo>
                  <a:lnTo>
                    <a:pt x="10000" y="1120"/>
                  </a:lnTo>
                  <a:cubicBezTo>
                    <a:pt x="10000" y="880"/>
                    <a:pt x="9760" y="640"/>
                    <a:pt x="9520" y="640"/>
                  </a:cubicBezTo>
                  <a:lnTo>
                    <a:pt x="1120" y="640"/>
                  </a:lnTo>
                  <a:cubicBezTo>
                    <a:pt x="880" y="640"/>
                    <a:pt x="640" y="880"/>
                    <a:pt x="640" y="1120"/>
                  </a:cubicBezTo>
                  <a:lnTo>
                    <a:pt x="640" y="11200"/>
                  </a:lnTo>
                  <a:cubicBezTo>
                    <a:pt x="640" y="11440"/>
                    <a:pt x="880" y="11680"/>
                    <a:pt x="1120" y="11680"/>
                  </a:cubicBezTo>
                  <a:lnTo>
                    <a:pt x="6000" y="11680"/>
                  </a:lnTo>
                  <a:cubicBezTo>
                    <a:pt x="6160" y="11680"/>
                    <a:pt x="6320" y="11840"/>
                    <a:pt x="6320" y="12000"/>
                  </a:cubicBezTo>
                  <a:cubicBezTo>
                    <a:pt x="6320" y="12160"/>
                    <a:pt x="6240" y="12240"/>
                    <a:pt x="6080" y="12240"/>
                  </a:cubicBezTo>
                  <a:close/>
                  <a:moveTo>
                    <a:pt x="6320" y="9040"/>
                  </a:moveTo>
                  <a:lnTo>
                    <a:pt x="2320" y="9040"/>
                  </a:lnTo>
                  <a:cubicBezTo>
                    <a:pt x="2160" y="9040"/>
                    <a:pt x="2000" y="8880"/>
                    <a:pt x="2000" y="8720"/>
                  </a:cubicBezTo>
                  <a:lnTo>
                    <a:pt x="2000" y="8720"/>
                  </a:lnTo>
                  <a:cubicBezTo>
                    <a:pt x="2000" y="8560"/>
                    <a:pt x="2160" y="8400"/>
                    <a:pt x="2320" y="8400"/>
                  </a:cubicBezTo>
                  <a:lnTo>
                    <a:pt x="6320" y="8400"/>
                  </a:lnTo>
                  <a:cubicBezTo>
                    <a:pt x="6480" y="8400"/>
                    <a:pt x="6640" y="8560"/>
                    <a:pt x="6640" y="8720"/>
                  </a:cubicBezTo>
                  <a:lnTo>
                    <a:pt x="6640" y="8720"/>
                  </a:lnTo>
                  <a:cubicBezTo>
                    <a:pt x="6560" y="8880"/>
                    <a:pt x="6480" y="9040"/>
                    <a:pt x="6320" y="9040"/>
                  </a:cubicBezTo>
                  <a:close/>
                  <a:moveTo>
                    <a:pt x="8320" y="6160"/>
                  </a:moveTo>
                  <a:lnTo>
                    <a:pt x="2240" y="6160"/>
                  </a:lnTo>
                  <a:cubicBezTo>
                    <a:pt x="2080" y="6160"/>
                    <a:pt x="1920" y="6000"/>
                    <a:pt x="1920" y="5840"/>
                  </a:cubicBezTo>
                  <a:lnTo>
                    <a:pt x="1920" y="5840"/>
                  </a:lnTo>
                  <a:cubicBezTo>
                    <a:pt x="1920" y="5680"/>
                    <a:pt x="2080" y="5520"/>
                    <a:pt x="2240" y="5520"/>
                  </a:cubicBezTo>
                  <a:lnTo>
                    <a:pt x="8320" y="5520"/>
                  </a:lnTo>
                  <a:cubicBezTo>
                    <a:pt x="8480" y="5520"/>
                    <a:pt x="8640" y="5680"/>
                    <a:pt x="8640" y="5840"/>
                  </a:cubicBezTo>
                  <a:lnTo>
                    <a:pt x="8640" y="5840"/>
                  </a:lnTo>
                  <a:cubicBezTo>
                    <a:pt x="8640" y="6000"/>
                    <a:pt x="8480" y="6160"/>
                    <a:pt x="8320" y="6160"/>
                  </a:cubicBezTo>
                  <a:close/>
                  <a:moveTo>
                    <a:pt x="8400" y="3440"/>
                  </a:moveTo>
                  <a:lnTo>
                    <a:pt x="2320" y="3440"/>
                  </a:lnTo>
                  <a:cubicBezTo>
                    <a:pt x="2160" y="3440"/>
                    <a:pt x="2000" y="3280"/>
                    <a:pt x="2000" y="3120"/>
                  </a:cubicBezTo>
                  <a:lnTo>
                    <a:pt x="2000" y="3120"/>
                  </a:lnTo>
                  <a:cubicBezTo>
                    <a:pt x="2000" y="2960"/>
                    <a:pt x="2160" y="2800"/>
                    <a:pt x="2320" y="2800"/>
                  </a:cubicBezTo>
                  <a:lnTo>
                    <a:pt x="8400" y="2800"/>
                  </a:lnTo>
                  <a:cubicBezTo>
                    <a:pt x="8560" y="2800"/>
                    <a:pt x="8720" y="2960"/>
                    <a:pt x="8720" y="3120"/>
                  </a:cubicBezTo>
                  <a:lnTo>
                    <a:pt x="8720" y="3120"/>
                  </a:lnTo>
                  <a:cubicBezTo>
                    <a:pt x="8720" y="3280"/>
                    <a:pt x="8560" y="3440"/>
                    <a:pt x="8400" y="3440"/>
                  </a:cubicBezTo>
                  <a:close/>
                  <a:moveTo>
                    <a:pt x="10560" y="9280"/>
                  </a:moveTo>
                  <a:cubicBezTo>
                    <a:pt x="10400" y="9120"/>
                    <a:pt x="10160" y="9120"/>
                    <a:pt x="10080" y="9280"/>
                  </a:cubicBezTo>
                  <a:lnTo>
                    <a:pt x="8080" y="11440"/>
                  </a:lnTo>
                  <a:lnTo>
                    <a:pt x="7280" y="10640"/>
                  </a:lnTo>
                  <a:cubicBezTo>
                    <a:pt x="7120" y="10480"/>
                    <a:pt x="6880" y="10480"/>
                    <a:pt x="6800" y="10640"/>
                  </a:cubicBezTo>
                  <a:cubicBezTo>
                    <a:pt x="6720" y="10800"/>
                    <a:pt x="6640" y="11040"/>
                    <a:pt x="6800" y="11120"/>
                  </a:cubicBezTo>
                  <a:lnTo>
                    <a:pt x="7920" y="12160"/>
                  </a:lnTo>
                  <a:cubicBezTo>
                    <a:pt x="8080" y="12320"/>
                    <a:pt x="8320" y="12320"/>
                    <a:pt x="8400" y="12160"/>
                  </a:cubicBezTo>
                  <a:lnTo>
                    <a:pt x="10640" y="9680"/>
                  </a:lnTo>
                  <a:cubicBezTo>
                    <a:pt x="10640" y="9600"/>
                    <a:pt x="10640" y="9360"/>
                    <a:pt x="10560" y="9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17" name="iconfont-1192-870489"/>
            <p:cNvSpPr/>
            <p:nvPr/>
          </p:nvSpPr>
          <p:spPr>
            <a:xfrm>
              <a:off x="4233157" y="4665583"/>
              <a:ext cx="403667" cy="403230"/>
            </a:xfrm>
            <a:custGeom>
              <a:avLst/>
              <a:gdLst>
                <a:gd name="T0" fmla="*/ 5745 w 11533"/>
                <a:gd name="T1" fmla="*/ 8373 h 11520"/>
                <a:gd name="T2" fmla="*/ 3160 w 11533"/>
                <a:gd name="T3" fmla="*/ 1038 h 11520"/>
                <a:gd name="T4" fmla="*/ 5743 w 11533"/>
                <a:gd name="T5" fmla="*/ 0 h 11520"/>
                <a:gd name="T6" fmla="*/ 8584 w 11533"/>
                <a:gd name="T7" fmla="*/ 5350 h 11520"/>
                <a:gd name="T8" fmla="*/ 5768 w 11533"/>
                <a:gd name="T9" fmla="*/ 639 h 11520"/>
                <a:gd name="T10" fmla="*/ 3456 w 11533"/>
                <a:gd name="T11" fmla="*/ 5033 h 11520"/>
                <a:gd name="T12" fmla="*/ 8042 w 11533"/>
                <a:gd name="T13" fmla="*/ 5033 h 11520"/>
                <a:gd name="T14" fmla="*/ 5768 w 11533"/>
                <a:gd name="T15" fmla="*/ 639 h 11520"/>
                <a:gd name="T16" fmla="*/ 4237 w 11533"/>
                <a:gd name="T17" fmla="*/ 3853 h 11520"/>
                <a:gd name="T18" fmla="*/ 6358 w 11533"/>
                <a:gd name="T19" fmla="*/ 1741 h 11520"/>
                <a:gd name="T20" fmla="*/ 5730 w 11533"/>
                <a:gd name="T21" fmla="*/ 4858 h 11520"/>
                <a:gd name="T22" fmla="*/ 4819 w 11533"/>
                <a:gd name="T23" fmla="*/ 2852 h 11520"/>
                <a:gd name="T24" fmla="*/ 6114 w 11533"/>
                <a:gd name="T25" fmla="*/ 4147 h 11520"/>
                <a:gd name="T26" fmla="*/ 5734 w 11533"/>
                <a:gd name="T27" fmla="*/ 2241 h 11520"/>
                <a:gd name="T28" fmla="*/ 9478 w 11533"/>
                <a:gd name="T29" fmla="*/ 4992 h 11520"/>
                <a:gd name="T30" fmla="*/ 10374 w 11533"/>
                <a:gd name="T31" fmla="*/ 6976 h 11520"/>
                <a:gd name="T32" fmla="*/ 10566 w 11533"/>
                <a:gd name="T33" fmla="*/ 10240 h 11520"/>
                <a:gd name="T34" fmla="*/ 9030 w 11533"/>
                <a:gd name="T35" fmla="*/ 6400 h 11520"/>
                <a:gd name="T36" fmla="*/ 8390 w 11533"/>
                <a:gd name="T37" fmla="*/ 9216 h 11520"/>
                <a:gd name="T38" fmla="*/ 6022 w 11533"/>
                <a:gd name="T39" fmla="*/ 8960 h 11520"/>
                <a:gd name="T40" fmla="*/ 5382 w 11533"/>
                <a:gd name="T41" fmla="*/ 10624 h 11520"/>
                <a:gd name="T42" fmla="*/ 3078 w 11533"/>
                <a:gd name="T43" fmla="*/ 6400 h 11520"/>
                <a:gd name="T44" fmla="*/ 2438 w 11533"/>
                <a:gd name="T45" fmla="*/ 9216 h 11520"/>
                <a:gd name="T46" fmla="*/ 710 w 11533"/>
                <a:gd name="T47" fmla="*/ 10432 h 11520"/>
                <a:gd name="T48" fmla="*/ 2502 w 11533"/>
                <a:gd name="T49" fmla="*/ 5440 h 11520"/>
                <a:gd name="T50" fmla="*/ 597 w 11533"/>
                <a:gd name="T51" fmla="*/ 6628 h 11520"/>
                <a:gd name="T52" fmla="*/ 35 w 11533"/>
                <a:gd name="T53" fmla="*/ 11256 h 11520"/>
                <a:gd name="T54" fmla="*/ 1257 w 11533"/>
                <a:gd name="T55" fmla="*/ 10785 h 11520"/>
                <a:gd name="T56" fmla="*/ 5584 w 11533"/>
                <a:gd name="T57" fmla="*/ 11469 h 11520"/>
                <a:gd name="T58" fmla="*/ 5871 w 11533"/>
                <a:gd name="T59" fmla="*/ 11520 h 11520"/>
                <a:gd name="T60" fmla="*/ 8702 w 11533"/>
                <a:gd name="T61" fmla="*/ 9747 h 11520"/>
                <a:gd name="T62" fmla="*/ 11393 w 11533"/>
                <a:gd name="T63" fmla="*/ 11321 h 11520"/>
                <a:gd name="T64" fmla="*/ 11526 w 11533"/>
                <a:gd name="T65" fmla="*/ 11136 h 1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33" h="11520">
                  <a:moveTo>
                    <a:pt x="5758" y="8373"/>
                  </a:moveTo>
                  <a:lnTo>
                    <a:pt x="5745" y="8373"/>
                  </a:lnTo>
                  <a:cubicBezTo>
                    <a:pt x="5310" y="8373"/>
                    <a:pt x="3408" y="6159"/>
                    <a:pt x="2920" y="5350"/>
                  </a:cubicBezTo>
                  <a:cubicBezTo>
                    <a:pt x="2158" y="4085"/>
                    <a:pt x="1996" y="2197"/>
                    <a:pt x="3160" y="1038"/>
                  </a:cubicBezTo>
                  <a:cubicBezTo>
                    <a:pt x="4174" y="28"/>
                    <a:pt x="5678" y="0"/>
                    <a:pt x="5742" y="0"/>
                  </a:cubicBezTo>
                  <a:lnTo>
                    <a:pt x="5743" y="0"/>
                  </a:lnTo>
                  <a:cubicBezTo>
                    <a:pt x="5946" y="0"/>
                    <a:pt x="7474" y="31"/>
                    <a:pt x="8358" y="1054"/>
                  </a:cubicBezTo>
                  <a:cubicBezTo>
                    <a:pt x="9333" y="2184"/>
                    <a:pt x="9426" y="3950"/>
                    <a:pt x="8584" y="5350"/>
                  </a:cubicBezTo>
                  <a:cubicBezTo>
                    <a:pt x="8095" y="6159"/>
                    <a:pt x="6192" y="8373"/>
                    <a:pt x="5758" y="8373"/>
                  </a:cubicBezTo>
                  <a:moveTo>
                    <a:pt x="5768" y="639"/>
                  </a:moveTo>
                  <a:cubicBezTo>
                    <a:pt x="5733" y="639"/>
                    <a:pt x="4435" y="668"/>
                    <a:pt x="3607" y="1492"/>
                  </a:cubicBezTo>
                  <a:cubicBezTo>
                    <a:pt x="2679" y="2415"/>
                    <a:pt x="2838" y="4005"/>
                    <a:pt x="3456" y="5033"/>
                  </a:cubicBezTo>
                  <a:cubicBezTo>
                    <a:pt x="4020" y="5966"/>
                    <a:pt x="5337" y="7340"/>
                    <a:pt x="5749" y="7681"/>
                  </a:cubicBezTo>
                  <a:cubicBezTo>
                    <a:pt x="6162" y="7340"/>
                    <a:pt x="7479" y="5966"/>
                    <a:pt x="8042" y="5033"/>
                  </a:cubicBezTo>
                  <a:cubicBezTo>
                    <a:pt x="8734" y="3884"/>
                    <a:pt x="8664" y="2388"/>
                    <a:pt x="7877" y="1476"/>
                  </a:cubicBezTo>
                  <a:cubicBezTo>
                    <a:pt x="7162" y="649"/>
                    <a:pt x="5825" y="639"/>
                    <a:pt x="5768" y="639"/>
                  </a:cubicBezTo>
                  <a:moveTo>
                    <a:pt x="5730" y="4858"/>
                  </a:moveTo>
                  <a:cubicBezTo>
                    <a:pt x="5075" y="4855"/>
                    <a:pt x="4486" y="4459"/>
                    <a:pt x="4237" y="3853"/>
                  </a:cubicBezTo>
                  <a:cubicBezTo>
                    <a:pt x="3988" y="3247"/>
                    <a:pt x="4129" y="2551"/>
                    <a:pt x="4593" y="2089"/>
                  </a:cubicBezTo>
                  <a:cubicBezTo>
                    <a:pt x="5057" y="1627"/>
                    <a:pt x="5753" y="1490"/>
                    <a:pt x="6358" y="1741"/>
                  </a:cubicBezTo>
                  <a:cubicBezTo>
                    <a:pt x="6963" y="1992"/>
                    <a:pt x="7357" y="2583"/>
                    <a:pt x="7357" y="3238"/>
                  </a:cubicBezTo>
                  <a:cubicBezTo>
                    <a:pt x="7354" y="4133"/>
                    <a:pt x="6626" y="4858"/>
                    <a:pt x="5730" y="4858"/>
                  </a:cubicBezTo>
                  <a:moveTo>
                    <a:pt x="5734" y="2240"/>
                  </a:moveTo>
                  <a:cubicBezTo>
                    <a:pt x="5333" y="2240"/>
                    <a:pt x="4972" y="2482"/>
                    <a:pt x="4819" y="2852"/>
                  </a:cubicBezTo>
                  <a:cubicBezTo>
                    <a:pt x="4665" y="3222"/>
                    <a:pt x="4750" y="3649"/>
                    <a:pt x="5034" y="3932"/>
                  </a:cubicBezTo>
                  <a:cubicBezTo>
                    <a:pt x="5317" y="4216"/>
                    <a:pt x="5743" y="4301"/>
                    <a:pt x="6114" y="4147"/>
                  </a:cubicBezTo>
                  <a:cubicBezTo>
                    <a:pt x="6484" y="3994"/>
                    <a:pt x="6726" y="3633"/>
                    <a:pt x="6726" y="3232"/>
                  </a:cubicBezTo>
                  <a:cubicBezTo>
                    <a:pt x="6725" y="2685"/>
                    <a:pt x="6281" y="2241"/>
                    <a:pt x="5734" y="2241"/>
                  </a:cubicBezTo>
                  <a:moveTo>
                    <a:pt x="10950" y="6592"/>
                  </a:moveTo>
                  <a:cubicBezTo>
                    <a:pt x="10935" y="6568"/>
                    <a:pt x="10895" y="6593"/>
                    <a:pt x="9478" y="4992"/>
                  </a:cubicBezTo>
                  <a:lnTo>
                    <a:pt x="9030" y="5440"/>
                  </a:lnTo>
                  <a:cubicBezTo>
                    <a:pt x="9521" y="5994"/>
                    <a:pt x="10223" y="6804"/>
                    <a:pt x="10374" y="6976"/>
                  </a:cubicBezTo>
                  <a:cubicBezTo>
                    <a:pt x="10442" y="7382"/>
                    <a:pt x="10764" y="9391"/>
                    <a:pt x="10886" y="10432"/>
                  </a:cubicBezTo>
                  <a:cubicBezTo>
                    <a:pt x="10794" y="10369"/>
                    <a:pt x="10661" y="10301"/>
                    <a:pt x="10566" y="10240"/>
                  </a:cubicBezTo>
                  <a:cubicBezTo>
                    <a:pt x="9564" y="9592"/>
                    <a:pt x="9263" y="9350"/>
                    <a:pt x="9030" y="9216"/>
                  </a:cubicBezTo>
                  <a:lnTo>
                    <a:pt x="9030" y="6400"/>
                  </a:lnTo>
                  <a:lnTo>
                    <a:pt x="8390" y="6400"/>
                  </a:lnTo>
                  <a:lnTo>
                    <a:pt x="8390" y="9216"/>
                  </a:lnTo>
                  <a:cubicBezTo>
                    <a:pt x="8076" y="9379"/>
                    <a:pt x="7428" y="9805"/>
                    <a:pt x="6020" y="10722"/>
                  </a:cubicBezTo>
                  <a:lnTo>
                    <a:pt x="6022" y="8960"/>
                  </a:lnTo>
                  <a:lnTo>
                    <a:pt x="5382" y="8960"/>
                  </a:lnTo>
                  <a:lnTo>
                    <a:pt x="5382" y="10624"/>
                  </a:lnTo>
                  <a:cubicBezTo>
                    <a:pt x="3913" y="9669"/>
                    <a:pt x="3364" y="9331"/>
                    <a:pt x="3078" y="9152"/>
                  </a:cubicBezTo>
                  <a:lnTo>
                    <a:pt x="3078" y="6400"/>
                  </a:lnTo>
                  <a:lnTo>
                    <a:pt x="2438" y="6400"/>
                  </a:lnTo>
                  <a:lnTo>
                    <a:pt x="2438" y="9216"/>
                  </a:lnTo>
                  <a:cubicBezTo>
                    <a:pt x="2216" y="9388"/>
                    <a:pt x="1771" y="9699"/>
                    <a:pt x="902" y="10304"/>
                  </a:cubicBezTo>
                  <a:cubicBezTo>
                    <a:pt x="808" y="10371"/>
                    <a:pt x="802" y="10369"/>
                    <a:pt x="710" y="10432"/>
                  </a:cubicBezTo>
                  <a:cubicBezTo>
                    <a:pt x="832" y="9396"/>
                    <a:pt x="1089" y="7328"/>
                    <a:pt x="1158" y="6912"/>
                  </a:cubicBezTo>
                  <a:cubicBezTo>
                    <a:pt x="1342" y="6700"/>
                    <a:pt x="2022" y="5981"/>
                    <a:pt x="2502" y="5440"/>
                  </a:cubicBezTo>
                  <a:lnTo>
                    <a:pt x="2046" y="4980"/>
                  </a:lnTo>
                  <a:cubicBezTo>
                    <a:pt x="626" y="6583"/>
                    <a:pt x="612" y="6604"/>
                    <a:pt x="597" y="6628"/>
                  </a:cubicBezTo>
                  <a:cubicBezTo>
                    <a:pt x="470" y="6824"/>
                    <a:pt x="0" y="11107"/>
                    <a:pt x="6" y="11132"/>
                  </a:cubicBezTo>
                  <a:lnTo>
                    <a:pt x="35" y="11256"/>
                  </a:lnTo>
                  <a:lnTo>
                    <a:pt x="140" y="11321"/>
                  </a:lnTo>
                  <a:cubicBezTo>
                    <a:pt x="314" y="11425"/>
                    <a:pt x="313" y="11426"/>
                    <a:pt x="1257" y="10785"/>
                  </a:cubicBezTo>
                  <a:cubicBezTo>
                    <a:pt x="1723" y="10469"/>
                    <a:pt x="2549" y="9904"/>
                    <a:pt x="2830" y="9747"/>
                  </a:cubicBezTo>
                  <a:cubicBezTo>
                    <a:pt x="3188" y="9929"/>
                    <a:pt x="4454" y="10727"/>
                    <a:pt x="5584" y="11469"/>
                  </a:cubicBezTo>
                  <a:lnTo>
                    <a:pt x="5652" y="11513"/>
                  </a:lnTo>
                  <a:lnTo>
                    <a:pt x="5871" y="11520"/>
                  </a:lnTo>
                  <a:lnTo>
                    <a:pt x="5949" y="11470"/>
                  </a:lnTo>
                  <a:cubicBezTo>
                    <a:pt x="7078" y="10727"/>
                    <a:pt x="8345" y="9930"/>
                    <a:pt x="8702" y="9747"/>
                  </a:cubicBezTo>
                  <a:cubicBezTo>
                    <a:pt x="8983" y="9906"/>
                    <a:pt x="9810" y="10468"/>
                    <a:pt x="10276" y="10786"/>
                  </a:cubicBezTo>
                  <a:cubicBezTo>
                    <a:pt x="11219" y="11426"/>
                    <a:pt x="11219" y="11426"/>
                    <a:pt x="11393" y="11321"/>
                  </a:cubicBezTo>
                  <a:lnTo>
                    <a:pt x="11498" y="11255"/>
                  </a:lnTo>
                  <a:lnTo>
                    <a:pt x="11526" y="11136"/>
                  </a:lnTo>
                  <a:cubicBezTo>
                    <a:pt x="11533" y="11110"/>
                    <a:pt x="11077" y="6789"/>
                    <a:pt x="10950" y="6592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922500" y="6044271"/>
              <a:ext cx="107721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"/>
                  <a:ea typeface="微软雅黑" panose="020B0503020204020204" pitchFamily="34" charset="-122"/>
                  <a:sym typeface=""/>
                </a:rPr>
                <a:t>制定拜访计划</a:t>
              </a:r>
            </a:p>
          </p:txBody>
        </p:sp>
        <p:sp>
          <p:nvSpPr>
            <p:cNvPr id="19" name="iconfont-1192-870489"/>
            <p:cNvSpPr/>
            <p:nvPr/>
          </p:nvSpPr>
          <p:spPr>
            <a:xfrm>
              <a:off x="3259276" y="5564222"/>
              <a:ext cx="403667" cy="375895"/>
            </a:xfrm>
            <a:custGeom>
              <a:avLst/>
              <a:gdLst>
                <a:gd name="T0" fmla="*/ 8052 w 11204"/>
                <a:gd name="T1" fmla="*/ 701 h 10433"/>
                <a:gd name="T2" fmla="*/ 7702 w 11204"/>
                <a:gd name="T3" fmla="*/ 6 h 10433"/>
                <a:gd name="T4" fmla="*/ 7352 w 11204"/>
                <a:gd name="T5" fmla="*/ 701 h 10433"/>
                <a:gd name="T6" fmla="*/ 3854 w 11204"/>
                <a:gd name="T7" fmla="*/ 353 h 10433"/>
                <a:gd name="T8" fmla="*/ 3504 w 11204"/>
                <a:gd name="T9" fmla="*/ 6 h 10433"/>
                <a:gd name="T10" fmla="*/ 3154 w 11204"/>
                <a:gd name="T11" fmla="*/ 353 h 10433"/>
                <a:gd name="T12" fmla="*/ 1755 w 11204"/>
                <a:gd name="T13" fmla="*/ 701 h 10433"/>
                <a:gd name="T14" fmla="*/ 5 w 11204"/>
                <a:gd name="T15" fmla="*/ 2438 h 10433"/>
                <a:gd name="T16" fmla="*/ 513 w 11204"/>
                <a:gd name="T17" fmla="*/ 9925 h 10433"/>
                <a:gd name="T18" fmla="*/ 9450 w 11204"/>
                <a:gd name="T19" fmla="*/ 10428 h 10433"/>
                <a:gd name="T20" fmla="*/ 11200 w 11204"/>
                <a:gd name="T21" fmla="*/ 8691 h 10433"/>
                <a:gd name="T22" fmla="*/ 10693 w 11204"/>
                <a:gd name="T23" fmla="*/ 1205 h 10433"/>
                <a:gd name="T24" fmla="*/ 707 w 11204"/>
                <a:gd name="T25" fmla="*/ 2438 h 10433"/>
                <a:gd name="T26" fmla="*/ 3155 w 11204"/>
                <a:gd name="T27" fmla="*/ 1396 h 10433"/>
                <a:gd name="T28" fmla="*/ 3252 w 11204"/>
                <a:gd name="T29" fmla="*/ 1996 h 10433"/>
                <a:gd name="T30" fmla="*/ 3759 w 11204"/>
                <a:gd name="T31" fmla="*/ 1996 h 10433"/>
                <a:gd name="T32" fmla="*/ 3855 w 11204"/>
                <a:gd name="T33" fmla="*/ 1396 h 10433"/>
                <a:gd name="T34" fmla="*/ 7353 w 11204"/>
                <a:gd name="T35" fmla="*/ 1743 h 10433"/>
                <a:gd name="T36" fmla="*/ 7950 w 11204"/>
                <a:gd name="T37" fmla="*/ 1990 h 10433"/>
                <a:gd name="T38" fmla="*/ 8053 w 11204"/>
                <a:gd name="T39" fmla="*/ 1396 h 10433"/>
                <a:gd name="T40" fmla="*/ 10500 w 11204"/>
                <a:gd name="T41" fmla="*/ 2438 h 10433"/>
                <a:gd name="T42" fmla="*/ 707 w 11204"/>
                <a:gd name="T43" fmla="*/ 3480 h 10433"/>
                <a:gd name="T44" fmla="*/ 10499 w 11204"/>
                <a:gd name="T45" fmla="*/ 8691 h 10433"/>
                <a:gd name="T46" fmla="*/ 1757 w 11204"/>
                <a:gd name="T47" fmla="*/ 9733 h 10433"/>
                <a:gd name="T48" fmla="*/ 707 w 11204"/>
                <a:gd name="T49" fmla="*/ 4175 h 10433"/>
                <a:gd name="T50" fmla="*/ 10499 w 11204"/>
                <a:gd name="T51" fmla="*/ 8691 h 10433"/>
                <a:gd name="T52" fmla="*/ 2504 w 11204"/>
                <a:gd name="T53" fmla="*/ 8691 h 10433"/>
                <a:gd name="T54" fmla="*/ 3202 w 11204"/>
                <a:gd name="T55" fmla="*/ 7996 h 10433"/>
                <a:gd name="T56" fmla="*/ 2502 w 11204"/>
                <a:gd name="T57" fmla="*/ 7301 h 10433"/>
                <a:gd name="T58" fmla="*/ 1802 w 11204"/>
                <a:gd name="T59" fmla="*/ 7996 h 10433"/>
                <a:gd name="T60" fmla="*/ 2504 w 11204"/>
                <a:gd name="T61" fmla="*/ 8691 h 10433"/>
                <a:gd name="T62" fmla="*/ 2991 w 11204"/>
                <a:gd name="T63" fmla="*/ 6398 h 10433"/>
                <a:gd name="T64" fmla="*/ 2991 w 11204"/>
                <a:gd name="T65" fmla="*/ 5426 h 10433"/>
                <a:gd name="T66" fmla="*/ 2012 w 11204"/>
                <a:gd name="T67" fmla="*/ 5426 h 10433"/>
                <a:gd name="T68" fmla="*/ 2012 w 11204"/>
                <a:gd name="T69" fmla="*/ 6398 h 10433"/>
                <a:gd name="T70" fmla="*/ 5646 w 11204"/>
                <a:gd name="T71" fmla="*/ 8691 h 10433"/>
                <a:gd name="T72" fmla="*/ 6136 w 11204"/>
                <a:gd name="T73" fmla="*/ 7510 h 10433"/>
                <a:gd name="T74" fmla="*/ 5156 w 11204"/>
                <a:gd name="T75" fmla="*/ 7510 h 10433"/>
                <a:gd name="T76" fmla="*/ 5156 w 11204"/>
                <a:gd name="T77" fmla="*/ 8482 h 10433"/>
                <a:gd name="T78" fmla="*/ 5646 w 11204"/>
                <a:gd name="T79" fmla="*/ 6606 h 10433"/>
                <a:gd name="T80" fmla="*/ 6139 w 11204"/>
                <a:gd name="T81" fmla="*/ 5426 h 10433"/>
                <a:gd name="T82" fmla="*/ 5159 w 11204"/>
                <a:gd name="T83" fmla="*/ 5426 h 10433"/>
                <a:gd name="T84" fmla="*/ 5154 w 11204"/>
                <a:gd name="T85" fmla="*/ 6398 h 10433"/>
                <a:gd name="T86" fmla="*/ 8630 w 11204"/>
                <a:gd name="T87" fmla="*/ 8691 h 10433"/>
                <a:gd name="T88" fmla="*/ 9330 w 11204"/>
                <a:gd name="T89" fmla="*/ 7996 h 10433"/>
                <a:gd name="T90" fmla="*/ 8630 w 11204"/>
                <a:gd name="T91" fmla="*/ 7301 h 10433"/>
                <a:gd name="T92" fmla="*/ 7930 w 11204"/>
                <a:gd name="T93" fmla="*/ 7996 h 10433"/>
                <a:gd name="T94" fmla="*/ 8630 w 11204"/>
                <a:gd name="T95" fmla="*/ 8691 h 10433"/>
                <a:gd name="T96" fmla="*/ 9329 w 11204"/>
                <a:gd name="T97" fmla="*/ 5912 h 10433"/>
                <a:gd name="T98" fmla="*/ 8629 w 11204"/>
                <a:gd name="T99" fmla="*/ 5217 h 10433"/>
                <a:gd name="T100" fmla="*/ 7929 w 11204"/>
                <a:gd name="T101" fmla="*/ 5912 h 10433"/>
                <a:gd name="T102" fmla="*/ 8630 w 11204"/>
                <a:gd name="T103" fmla="*/ 6606 h 10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04" h="10433">
                  <a:moveTo>
                    <a:pt x="9450" y="701"/>
                  </a:moveTo>
                  <a:lnTo>
                    <a:pt x="8052" y="701"/>
                  </a:lnTo>
                  <a:lnTo>
                    <a:pt x="8052" y="353"/>
                  </a:lnTo>
                  <a:cubicBezTo>
                    <a:pt x="8052" y="161"/>
                    <a:pt x="7895" y="6"/>
                    <a:pt x="7702" y="6"/>
                  </a:cubicBezTo>
                  <a:cubicBezTo>
                    <a:pt x="7509" y="6"/>
                    <a:pt x="7353" y="161"/>
                    <a:pt x="7352" y="353"/>
                  </a:cubicBezTo>
                  <a:lnTo>
                    <a:pt x="7352" y="701"/>
                  </a:lnTo>
                  <a:lnTo>
                    <a:pt x="3854" y="701"/>
                  </a:lnTo>
                  <a:lnTo>
                    <a:pt x="3854" y="353"/>
                  </a:lnTo>
                  <a:cubicBezTo>
                    <a:pt x="3860" y="260"/>
                    <a:pt x="3825" y="167"/>
                    <a:pt x="3758" y="101"/>
                  </a:cubicBezTo>
                  <a:cubicBezTo>
                    <a:pt x="3690" y="35"/>
                    <a:pt x="3598" y="0"/>
                    <a:pt x="3504" y="6"/>
                  </a:cubicBezTo>
                  <a:cubicBezTo>
                    <a:pt x="3410" y="0"/>
                    <a:pt x="3318" y="35"/>
                    <a:pt x="3250" y="101"/>
                  </a:cubicBezTo>
                  <a:cubicBezTo>
                    <a:pt x="3184" y="167"/>
                    <a:pt x="3149" y="260"/>
                    <a:pt x="3154" y="353"/>
                  </a:cubicBezTo>
                  <a:lnTo>
                    <a:pt x="3154" y="701"/>
                  </a:lnTo>
                  <a:lnTo>
                    <a:pt x="1755" y="701"/>
                  </a:lnTo>
                  <a:cubicBezTo>
                    <a:pt x="1290" y="696"/>
                    <a:pt x="843" y="877"/>
                    <a:pt x="513" y="1205"/>
                  </a:cubicBezTo>
                  <a:cubicBezTo>
                    <a:pt x="184" y="1531"/>
                    <a:pt x="2" y="1975"/>
                    <a:pt x="5" y="2438"/>
                  </a:cubicBezTo>
                  <a:lnTo>
                    <a:pt x="5" y="8691"/>
                  </a:lnTo>
                  <a:cubicBezTo>
                    <a:pt x="0" y="9153"/>
                    <a:pt x="184" y="9598"/>
                    <a:pt x="513" y="9925"/>
                  </a:cubicBezTo>
                  <a:cubicBezTo>
                    <a:pt x="843" y="10252"/>
                    <a:pt x="1290" y="10433"/>
                    <a:pt x="1755" y="10428"/>
                  </a:cubicBezTo>
                  <a:lnTo>
                    <a:pt x="9450" y="10428"/>
                  </a:lnTo>
                  <a:cubicBezTo>
                    <a:pt x="9915" y="10433"/>
                    <a:pt x="10363" y="10252"/>
                    <a:pt x="10693" y="9925"/>
                  </a:cubicBezTo>
                  <a:cubicBezTo>
                    <a:pt x="11022" y="9598"/>
                    <a:pt x="11204" y="9155"/>
                    <a:pt x="11200" y="8691"/>
                  </a:cubicBezTo>
                  <a:lnTo>
                    <a:pt x="11200" y="2438"/>
                  </a:lnTo>
                  <a:cubicBezTo>
                    <a:pt x="11204" y="1976"/>
                    <a:pt x="11022" y="1531"/>
                    <a:pt x="10693" y="1205"/>
                  </a:cubicBezTo>
                  <a:cubicBezTo>
                    <a:pt x="10362" y="878"/>
                    <a:pt x="9915" y="697"/>
                    <a:pt x="9450" y="701"/>
                  </a:cubicBezTo>
                  <a:close/>
                  <a:moveTo>
                    <a:pt x="707" y="2438"/>
                  </a:moveTo>
                  <a:cubicBezTo>
                    <a:pt x="720" y="1868"/>
                    <a:pt x="1183" y="1410"/>
                    <a:pt x="1757" y="1396"/>
                  </a:cubicBezTo>
                  <a:lnTo>
                    <a:pt x="3155" y="1396"/>
                  </a:lnTo>
                  <a:lnTo>
                    <a:pt x="3155" y="1743"/>
                  </a:lnTo>
                  <a:cubicBezTo>
                    <a:pt x="3149" y="1837"/>
                    <a:pt x="3184" y="1930"/>
                    <a:pt x="3252" y="1996"/>
                  </a:cubicBezTo>
                  <a:cubicBezTo>
                    <a:pt x="3319" y="2062"/>
                    <a:pt x="3410" y="2097"/>
                    <a:pt x="3505" y="2091"/>
                  </a:cubicBezTo>
                  <a:cubicBezTo>
                    <a:pt x="3599" y="2097"/>
                    <a:pt x="3692" y="2062"/>
                    <a:pt x="3759" y="1996"/>
                  </a:cubicBezTo>
                  <a:cubicBezTo>
                    <a:pt x="3827" y="1930"/>
                    <a:pt x="3862" y="1837"/>
                    <a:pt x="3855" y="1743"/>
                  </a:cubicBezTo>
                  <a:lnTo>
                    <a:pt x="3855" y="1396"/>
                  </a:lnTo>
                  <a:lnTo>
                    <a:pt x="7353" y="1396"/>
                  </a:lnTo>
                  <a:lnTo>
                    <a:pt x="7353" y="1743"/>
                  </a:lnTo>
                  <a:cubicBezTo>
                    <a:pt x="7353" y="1936"/>
                    <a:pt x="7509" y="2091"/>
                    <a:pt x="7703" y="2091"/>
                  </a:cubicBezTo>
                  <a:cubicBezTo>
                    <a:pt x="7795" y="2091"/>
                    <a:pt x="7884" y="2055"/>
                    <a:pt x="7950" y="1990"/>
                  </a:cubicBezTo>
                  <a:cubicBezTo>
                    <a:pt x="8015" y="1925"/>
                    <a:pt x="8053" y="1836"/>
                    <a:pt x="8053" y="1743"/>
                  </a:cubicBezTo>
                  <a:lnTo>
                    <a:pt x="8053" y="1396"/>
                  </a:lnTo>
                  <a:lnTo>
                    <a:pt x="9452" y="1396"/>
                  </a:lnTo>
                  <a:cubicBezTo>
                    <a:pt x="10025" y="1410"/>
                    <a:pt x="10486" y="1868"/>
                    <a:pt x="10500" y="2438"/>
                  </a:cubicBezTo>
                  <a:lnTo>
                    <a:pt x="10500" y="3480"/>
                  </a:lnTo>
                  <a:lnTo>
                    <a:pt x="707" y="3480"/>
                  </a:lnTo>
                  <a:lnTo>
                    <a:pt x="707" y="2438"/>
                  </a:lnTo>
                  <a:close/>
                  <a:moveTo>
                    <a:pt x="10499" y="8691"/>
                  </a:moveTo>
                  <a:cubicBezTo>
                    <a:pt x="10485" y="9261"/>
                    <a:pt x="10023" y="9718"/>
                    <a:pt x="9450" y="9733"/>
                  </a:cubicBezTo>
                  <a:lnTo>
                    <a:pt x="1757" y="9733"/>
                  </a:lnTo>
                  <a:cubicBezTo>
                    <a:pt x="1183" y="9720"/>
                    <a:pt x="720" y="9261"/>
                    <a:pt x="707" y="8691"/>
                  </a:cubicBezTo>
                  <a:lnTo>
                    <a:pt x="707" y="4175"/>
                  </a:lnTo>
                  <a:lnTo>
                    <a:pt x="10500" y="4175"/>
                  </a:lnTo>
                  <a:lnTo>
                    <a:pt x="10499" y="8691"/>
                  </a:lnTo>
                  <a:close/>
                  <a:moveTo>
                    <a:pt x="10499" y="8691"/>
                  </a:moveTo>
                  <a:close/>
                  <a:moveTo>
                    <a:pt x="2504" y="8691"/>
                  </a:moveTo>
                  <a:cubicBezTo>
                    <a:pt x="2689" y="8696"/>
                    <a:pt x="2868" y="8620"/>
                    <a:pt x="2991" y="8482"/>
                  </a:cubicBezTo>
                  <a:cubicBezTo>
                    <a:pt x="3125" y="8356"/>
                    <a:pt x="3202" y="8179"/>
                    <a:pt x="3202" y="7996"/>
                  </a:cubicBezTo>
                  <a:cubicBezTo>
                    <a:pt x="3202" y="7812"/>
                    <a:pt x="3125" y="7636"/>
                    <a:pt x="2991" y="7510"/>
                  </a:cubicBezTo>
                  <a:cubicBezTo>
                    <a:pt x="2864" y="7376"/>
                    <a:pt x="2687" y="7301"/>
                    <a:pt x="2502" y="7301"/>
                  </a:cubicBezTo>
                  <a:cubicBezTo>
                    <a:pt x="2316" y="7301"/>
                    <a:pt x="2140" y="7376"/>
                    <a:pt x="2012" y="7510"/>
                  </a:cubicBezTo>
                  <a:cubicBezTo>
                    <a:pt x="1878" y="7636"/>
                    <a:pt x="1802" y="7812"/>
                    <a:pt x="1802" y="7996"/>
                  </a:cubicBezTo>
                  <a:cubicBezTo>
                    <a:pt x="1802" y="8179"/>
                    <a:pt x="1878" y="8356"/>
                    <a:pt x="2012" y="8482"/>
                  </a:cubicBezTo>
                  <a:cubicBezTo>
                    <a:pt x="2137" y="8621"/>
                    <a:pt x="2317" y="8697"/>
                    <a:pt x="2504" y="8691"/>
                  </a:cubicBezTo>
                  <a:close/>
                  <a:moveTo>
                    <a:pt x="2504" y="6606"/>
                  </a:moveTo>
                  <a:cubicBezTo>
                    <a:pt x="2689" y="6611"/>
                    <a:pt x="2868" y="6535"/>
                    <a:pt x="2991" y="6398"/>
                  </a:cubicBezTo>
                  <a:cubicBezTo>
                    <a:pt x="3118" y="6267"/>
                    <a:pt x="3193" y="6095"/>
                    <a:pt x="3202" y="5912"/>
                  </a:cubicBezTo>
                  <a:cubicBezTo>
                    <a:pt x="3194" y="5730"/>
                    <a:pt x="3119" y="5557"/>
                    <a:pt x="2991" y="5426"/>
                  </a:cubicBezTo>
                  <a:cubicBezTo>
                    <a:pt x="2864" y="5292"/>
                    <a:pt x="2687" y="5217"/>
                    <a:pt x="2502" y="5217"/>
                  </a:cubicBezTo>
                  <a:cubicBezTo>
                    <a:pt x="2316" y="5217"/>
                    <a:pt x="2139" y="5292"/>
                    <a:pt x="2012" y="5426"/>
                  </a:cubicBezTo>
                  <a:cubicBezTo>
                    <a:pt x="1885" y="5557"/>
                    <a:pt x="1810" y="5730"/>
                    <a:pt x="1802" y="5912"/>
                  </a:cubicBezTo>
                  <a:cubicBezTo>
                    <a:pt x="1810" y="6095"/>
                    <a:pt x="1884" y="6267"/>
                    <a:pt x="2012" y="6398"/>
                  </a:cubicBezTo>
                  <a:cubicBezTo>
                    <a:pt x="2137" y="6536"/>
                    <a:pt x="2317" y="6612"/>
                    <a:pt x="2504" y="6606"/>
                  </a:cubicBezTo>
                  <a:close/>
                  <a:moveTo>
                    <a:pt x="5646" y="8691"/>
                  </a:moveTo>
                  <a:cubicBezTo>
                    <a:pt x="5929" y="8695"/>
                    <a:pt x="6185" y="8526"/>
                    <a:pt x="6294" y="8265"/>
                  </a:cubicBezTo>
                  <a:cubicBezTo>
                    <a:pt x="6401" y="8005"/>
                    <a:pt x="6339" y="7705"/>
                    <a:pt x="6136" y="7510"/>
                  </a:cubicBezTo>
                  <a:cubicBezTo>
                    <a:pt x="6009" y="7376"/>
                    <a:pt x="5831" y="7301"/>
                    <a:pt x="5646" y="7301"/>
                  </a:cubicBezTo>
                  <a:cubicBezTo>
                    <a:pt x="5461" y="7301"/>
                    <a:pt x="5284" y="7376"/>
                    <a:pt x="5156" y="7510"/>
                  </a:cubicBezTo>
                  <a:cubicBezTo>
                    <a:pt x="5023" y="7636"/>
                    <a:pt x="4946" y="7812"/>
                    <a:pt x="4946" y="7996"/>
                  </a:cubicBezTo>
                  <a:cubicBezTo>
                    <a:pt x="4946" y="8179"/>
                    <a:pt x="5023" y="8356"/>
                    <a:pt x="5156" y="8482"/>
                  </a:cubicBezTo>
                  <a:cubicBezTo>
                    <a:pt x="5281" y="8621"/>
                    <a:pt x="5461" y="8696"/>
                    <a:pt x="5646" y="8691"/>
                  </a:cubicBezTo>
                  <a:close/>
                  <a:moveTo>
                    <a:pt x="5646" y="6606"/>
                  </a:moveTo>
                  <a:cubicBezTo>
                    <a:pt x="6030" y="6598"/>
                    <a:pt x="6339" y="6292"/>
                    <a:pt x="6349" y="5912"/>
                  </a:cubicBezTo>
                  <a:cubicBezTo>
                    <a:pt x="6340" y="5730"/>
                    <a:pt x="6267" y="5557"/>
                    <a:pt x="6139" y="5426"/>
                  </a:cubicBezTo>
                  <a:cubicBezTo>
                    <a:pt x="6012" y="5292"/>
                    <a:pt x="5834" y="5217"/>
                    <a:pt x="5649" y="5217"/>
                  </a:cubicBezTo>
                  <a:cubicBezTo>
                    <a:pt x="5464" y="5217"/>
                    <a:pt x="5288" y="5292"/>
                    <a:pt x="5159" y="5426"/>
                  </a:cubicBezTo>
                  <a:cubicBezTo>
                    <a:pt x="5032" y="5557"/>
                    <a:pt x="4958" y="5730"/>
                    <a:pt x="4949" y="5912"/>
                  </a:cubicBezTo>
                  <a:cubicBezTo>
                    <a:pt x="4957" y="6093"/>
                    <a:pt x="5029" y="6266"/>
                    <a:pt x="5154" y="6398"/>
                  </a:cubicBezTo>
                  <a:cubicBezTo>
                    <a:pt x="5280" y="6536"/>
                    <a:pt x="5460" y="6612"/>
                    <a:pt x="5646" y="6606"/>
                  </a:cubicBezTo>
                  <a:close/>
                  <a:moveTo>
                    <a:pt x="8630" y="8691"/>
                  </a:moveTo>
                  <a:cubicBezTo>
                    <a:pt x="8817" y="8696"/>
                    <a:pt x="8995" y="8620"/>
                    <a:pt x="9120" y="8482"/>
                  </a:cubicBezTo>
                  <a:cubicBezTo>
                    <a:pt x="9254" y="8356"/>
                    <a:pt x="9330" y="8179"/>
                    <a:pt x="9330" y="7996"/>
                  </a:cubicBezTo>
                  <a:cubicBezTo>
                    <a:pt x="9330" y="7812"/>
                    <a:pt x="9254" y="7636"/>
                    <a:pt x="9120" y="7510"/>
                  </a:cubicBezTo>
                  <a:cubicBezTo>
                    <a:pt x="8993" y="7376"/>
                    <a:pt x="8815" y="7301"/>
                    <a:pt x="8630" y="7301"/>
                  </a:cubicBezTo>
                  <a:cubicBezTo>
                    <a:pt x="8445" y="7301"/>
                    <a:pt x="8268" y="7376"/>
                    <a:pt x="8140" y="7510"/>
                  </a:cubicBezTo>
                  <a:cubicBezTo>
                    <a:pt x="8003" y="7633"/>
                    <a:pt x="7925" y="7811"/>
                    <a:pt x="7930" y="7996"/>
                  </a:cubicBezTo>
                  <a:cubicBezTo>
                    <a:pt x="7939" y="8178"/>
                    <a:pt x="8013" y="8351"/>
                    <a:pt x="8140" y="8482"/>
                  </a:cubicBezTo>
                  <a:cubicBezTo>
                    <a:pt x="8265" y="8620"/>
                    <a:pt x="8444" y="8696"/>
                    <a:pt x="8630" y="8691"/>
                  </a:cubicBezTo>
                  <a:close/>
                  <a:moveTo>
                    <a:pt x="8630" y="6606"/>
                  </a:moveTo>
                  <a:cubicBezTo>
                    <a:pt x="9013" y="6597"/>
                    <a:pt x="9320" y="6291"/>
                    <a:pt x="9329" y="5912"/>
                  </a:cubicBezTo>
                  <a:cubicBezTo>
                    <a:pt x="9320" y="5730"/>
                    <a:pt x="9247" y="5557"/>
                    <a:pt x="9119" y="5426"/>
                  </a:cubicBezTo>
                  <a:cubicBezTo>
                    <a:pt x="8992" y="5292"/>
                    <a:pt x="8814" y="5217"/>
                    <a:pt x="8629" y="5217"/>
                  </a:cubicBezTo>
                  <a:cubicBezTo>
                    <a:pt x="8444" y="5217"/>
                    <a:pt x="8267" y="5292"/>
                    <a:pt x="8139" y="5426"/>
                  </a:cubicBezTo>
                  <a:cubicBezTo>
                    <a:pt x="8013" y="5557"/>
                    <a:pt x="7938" y="5730"/>
                    <a:pt x="7929" y="5912"/>
                  </a:cubicBezTo>
                  <a:cubicBezTo>
                    <a:pt x="7938" y="6095"/>
                    <a:pt x="8012" y="6267"/>
                    <a:pt x="8139" y="6398"/>
                  </a:cubicBezTo>
                  <a:cubicBezTo>
                    <a:pt x="8265" y="6536"/>
                    <a:pt x="8444" y="6612"/>
                    <a:pt x="8630" y="6606"/>
                  </a:cubicBezTo>
                  <a:close/>
                  <a:moveTo>
                    <a:pt x="8630" y="6606"/>
                  </a:move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2859360" y="5017013"/>
              <a:ext cx="1140358" cy="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3461109" y="5069032"/>
              <a:ext cx="0" cy="362151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6503340" y="5289657"/>
            <a:ext cx="6155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1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移动端</a:t>
            </a:r>
          </a:p>
        </p:txBody>
      </p:sp>
      <p:sp>
        <p:nvSpPr>
          <p:cNvPr id="23" name="剪去同侧角的矩形 65"/>
          <p:cNvSpPr/>
          <p:nvPr/>
        </p:nvSpPr>
        <p:spPr>
          <a:xfrm rot="10800000">
            <a:off x="3443891" y="3978787"/>
            <a:ext cx="5304219" cy="440871"/>
          </a:xfrm>
          <a:prstGeom prst="snip2Same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18508" y="4060724"/>
            <a:ext cx="41549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严格管控“外勤业务人员拜访过程”模式</a:t>
            </a:r>
          </a:p>
        </p:txBody>
      </p:sp>
      <p:sp>
        <p:nvSpPr>
          <p:cNvPr id="25" name="iconfont-1192-870489"/>
          <p:cNvSpPr/>
          <p:nvPr/>
        </p:nvSpPr>
        <p:spPr>
          <a:xfrm>
            <a:off x="7580782" y="5221633"/>
            <a:ext cx="261804" cy="261851"/>
          </a:xfrm>
          <a:custGeom>
            <a:avLst/>
            <a:gdLst>
              <a:gd name="T0" fmla="*/ 10406 w 11600"/>
              <a:gd name="T1" fmla="*/ 2408 h 11600"/>
              <a:gd name="T2" fmla="*/ 8955 w 11600"/>
              <a:gd name="T3" fmla="*/ 1039 h 11600"/>
              <a:gd name="T4" fmla="*/ 9397 w 11600"/>
              <a:gd name="T5" fmla="*/ 596 h 11600"/>
              <a:gd name="T6" fmla="*/ 10651 w 11600"/>
              <a:gd name="T7" fmla="*/ 580 h 11600"/>
              <a:gd name="T8" fmla="*/ 10831 w 11600"/>
              <a:gd name="T9" fmla="*/ 753 h 11600"/>
              <a:gd name="T10" fmla="*/ 10847 w 11600"/>
              <a:gd name="T11" fmla="*/ 1974 h 11600"/>
              <a:gd name="T12" fmla="*/ 10406 w 11600"/>
              <a:gd name="T13" fmla="*/ 2408 h 11600"/>
              <a:gd name="T14" fmla="*/ 3478 w 11600"/>
              <a:gd name="T15" fmla="*/ 6531 h 11600"/>
              <a:gd name="T16" fmla="*/ 4930 w 11600"/>
              <a:gd name="T17" fmla="*/ 7900 h 11600"/>
              <a:gd name="T18" fmla="*/ 2790 w 11600"/>
              <a:gd name="T19" fmla="*/ 8630 h 11600"/>
              <a:gd name="T20" fmla="*/ 3478 w 11600"/>
              <a:gd name="T21" fmla="*/ 6531 h 11600"/>
              <a:gd name="T22" fmla="*/ 10045 w 11600"/>
              <a:gd name="T23" fmla="*/ 2760 h 11600"/>
              <a:gd name="T24" fmla="*/ 5282 w 11600"/>
              <a:gd name="T25" fmla="*/ 7548 h 11600"/>
              <a:gd name="T26" fmla="*/ 3831 w 11600"/>
              <a:gd name="T27" fmla="*/ 6179 h 11600"/>
              <a:gd name="T28" fmla="*/ 8594 w 11600"/>
              <a:gd name="T29" fmla="*/ 1391 h 11600"/>
              <a:gd name="T30" fmla="*/ 10045 w 11600"/>
              <a:gd name="T31" fmla="*/ 2760 h 11600"/>
              <a:gd name="T32" fmla="*/ 11600 w 11600"/>
              <a:gd name="T33" fmla="*/ 5413 h 11600"/>
              <a:gd name="T34" fmla="*/ 11200 w 11600"/>
              <a:gd name="T35" fmla="*/ 5013 h 11600"/>
              <a:gd name="T36" fmla="*/ 10800 w 11600"/>
              <a:gd name="T37" fmla="*/ 5413 h 11600"/>
              <a:gd name="T38" fmla="*/ 10800 w 11600"/>
              <a:gd name="T39" fmla="*/ 10000 h 11600"/>
              <a:gd name="T40" fmla="*/ 10000 w 11600"/>
              <a:gd name="T41" fmla="*/ 10800 h 11600"/>
              <a:gd name="T42" fmla="*/ 1600 w 11600"/>
              <a:gd name="T43" fmla="*/ 10800 h 11600"/>
              <a:gd name="T44" fmla="*/ 800 w 11600"/>
              <a:gd name="T45" fmla="*/ 10000 h 11600"/>
              <a:gd name="T46" fmla="*/ 800 w 11600"/>
              <a:gd name="T47" fmla="*/ 1600 h 11600"/>
              <a:gd name="T48" fmla="*/ 1600 w 11600"/>
              <a:gd name="T49" fmla="*/ 800 h 11600"/>
              <a:gd name="T50" fmla="*/ 6151 w 11600"/>
              <a:gd name="T51" fmla="*/ 800 h 11600"/>
              <a:gd name="T52" fmla="*/ 6536 w 11600"/>
              <a:gd name="T53" fmla="*/ 400 h 11600"/>
              <a:gd name="T54" fmla="*/ 6151 w 11600"/>
              <a:gd name="T55" fmla="*/ 0 h 11600"/>
              <a:gd name="T56" fmla="*/ 1600 w 11600"/>
              <a:gd name="T57" fmla="*/ 0 h 11600"/>
              <a:gd name="T58" fmla="*/ 0 w 11600"/>
              <a:gd name="T59" fmla="*/ 1600 h 11600"/>
              <a:gd name="T60" fmla="*/ 0 w 11600"/>
              <a:gd name="T61" fmla="*/ 10000 h 11600"/>
              <a:gd name="T62" fmla="*/ 1600 w 11600"/>
              <a:gd name="T63" fmla="*/ 11600 h 11600"/>
              <a:gd name="T64" fmla="*/ 10000 w 11600"/>
              <a:gd name="T65" fmla="*/ 11600 h 11600"/>
              <a:gd name="T66" fmla="*/ 11600 w 11600"/>
              <a:gd name="T67" fmla="*/ 10000 h 11600"/>
              <a:gd name="T68" fmla="*/ 11600 w 11600"/>
              <a:gd name="T69" fmla="*/ 5426 h 11600"/>
              <a:gd name="T70" fmla="*/ 11600 w 11600"/>
              <a:gd name="T71" fmla="*/ 5413 h 1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600" h="11600">
                <a:moveTo>
                  <a:pt x="10406" y="2408"/>
                </a:moveTo>
                <a:lnTo>
                  <a:pt x="8955" y="1039"/>
                </a:lnTo>
                <a:lnTo>
                  <a:pt x="9397" y="596"/>
                </a:lnTo>
                <a:cubicBezTo>
                  <a:pt x="9741" y="253"/>
                  <a:pt x="10299" y="244"/>
                  <a:pt x="10651" y="580"/>
                </a:cubicBezTo>
                <a:lnTo>
                  <a:pt x="10831" y="753"/>
                </a:lnTo>
                <a:cubicBezTo>
                  <a:pt x="11184" y="1080"/>
                  <a:pt x="11192" y="1630"/>
                  <a:pt x="10847" y="1974"/>
                </a:cubicBezTo>
                <a:lnTo>
                  <a:pt x="10406" y="2408"/>
                </a:lnTo>
                <a:close/>
                <a:moveTo>
                  <a:pt x="3478" y="6531"/>
                </a:moveTo>
                <a:lnTo>
                  <a:pt x="4930" y="7900"/>
                </a:lnTo>
                <a:lnTo>
                  <a:pt x="2790" y="8630"/>
                </a:lnTo>
                <a:lnTo>
                  <a:pt x="3478" y="6531"/>
                </a:lnTo>
                <a:close/>
                <a:moveTo>
                  <a:pt x="10045" y="2760"/>
                </a:moveTo>
                <a:lnTo>
                  <a:pt x="5282" y="7548"/>
                </a:lnTo>
                <a:lnTo>
                  <a:pt x="3831" y="6179"/>
                </a:lnTo>
                <a:lnTo>
                  <a:pt x="8594" y="1391"/>
                </a:lnTo>
                <a:lnTo>
                  <a:pt x="10045" y="2760"/>
                </a:lnTo>
                <a:close/>
                <a:moveTo>
                  <a:pt x="11600" y="5413"/>
                </a:moveTo>
                <a:cubicBezTo>
                  <a:pt x="11600" y="5191"/>
                  <a:pt x="11421" y="5013"/>
                  <a:pt x="11200" y="5013"/>
                </a:cubicBezTo>
                <a:cubicBezTo>
                  <a:pt x="10979" y="5013"/>
                  <a:pt x="10800" y="5191"/>
                  <a:pt x="10800" y="5413"/>
                </a:cubicBezTo>
                <a:lnTo>
                  <a:pt x="10800" y="10000"/>
                </a:lnTo>
                <a:cubicBezTo>
                  <a:pt x="10800" y="10441"/>
                  <a:pt x="10441" y="10800"/>
                  <a:pt x="10000" y="10800"/>
                </a:cubicBezTo>
                <a:lnTo>
                  <a:pt x="1600" y="10800"/>
                </a:lnTo>
                <a:cubicBezTo>
                  <a:pt x="1159" y="10800"/>
                  <a:pt x="800" y="10441"/>
                  <a:pt x="800" y="10000"/>
                </a:cubicBezTo>
                <a:lnTo>
                  <a:pt x="800" y="1600"/>
                </a:lnTo>
                <a:cubicBezTo>
                  <a:pt x="800" y="1159"/>
                  <a:pt x="1159" y="800"/>
                  <a:pt x="1600" y="800"/>
                </a:cubicBezTo>
                <a:lnTo>
                  <a:pt x="6151" y="800"/>
                </a:lnTo>
                <a:cubicBezTo>
                  <a:pt x="6365" y="793"/>
                  <a:pt x="6536" y="616"/>
                  <a:pt x="6536" y="400"/>
                </a:cubicBezTo>
                <a:cubicBezTo>
                  <a:pt x="6536" y="184"/>
                  <a:pt x="6365" y="9"/>
                  <a:pt x="6151" y="0"/>
                </a:cubicBezTo>
                <a:lnTo>
                  <a:pt x="1600" y="0"/>
                </a:lnTo>
                <a:cubicBezTo>
                  <a:pt x="717" y="0"/>
                  <a:pt x="0" y="718"/>
                  <a:pt x="0" y="1600"/>
                </a:cubicBezTo>
                <a:lnTo>
                  <a:pt x="0" y="10000"/>
                </a:lnTo>
                <a:cubicBezTo>
                  <a:pt x="0" y="10883"/>
                  <a:pt x="717" y="11600"/>
                  <a:pt x="1600" y="11600"/>
                </a:cubicBezTo>
                <a:lnTo>
                  <a:pt x="10000" y="11600"/>
                </a:lnTo>
                <a:cubicBezTo>
                  <a:pt x="10882" y="11600"/>
                  <a:pt x="11600" y="10883"/>
                  <a:pt x="11600" y="10000"/>
                </a:cubicBezTo>
                <a:lnTo>
                  <a:pt x="11600" y="5426"/>
                </a:lnTo>
                <a:lnTo>
                  <a:pt x="11600" y="54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6" name="iconfont-1192-870489"/>
          <p:cNvSpPr/>
          <p:nvPr/>
        </p:nvSpPr>
        <p:spPr>
          <a:xfrm>
            <a:off x="8503614" y="5193163"/>
            <a:ext cx="261522" cy="261851"/>
          </a:xfrm>
          <a:custGeom>
            <a:avLst/>
            <a:gdLst>
              <a:gd name="T0" fmla="*/ 8790 w 9960"/>
              <a:gd name="T1" fmla="*/ 6300 h 9974"/>
              <a:gd name="T2" fmla="*/ 6660 w 9960"/>
              <a:gd name="T3" fmla="*/ 6300 h 9974"/>
              <a:gd name="T4" fmla="*/ 5610 w 9960"/>
              <a:gd name="T5" fmla="*/ 6967 h 9974"/>
              <a:gd name="T6" fmla="*/ 2992 w 9960"/>
              <a:gd name="T7" fmla="*/ 4350 h 9974"/>
              <a:gd name="T8" fmla="*/ 3667 w 9960"/>
              <a:gd name="T9" fmla="*/ 3292 h 9974"/>
              <a:gd name="T10" fmla="*/ 3667 w 9960"/>
              <a:gd name="T11" fmla="*/ 1170 h 9974"/>
              <a:gd name="T12" fmla="*/ 2497 w 9960"/>
              <a:gd name="T13" fmla="*/ 0 h 9974"/>
              <a:gd name="T14" fmla="*/ 1147 w 9960"/>
              <a:gd name="T15" fmla="*/ 0 h 9974"/>
              <a:gd name="T16" fmla="*/ 255 w 9960"/>
              <a:gd name="T17" fmla="*/ 419 h 9974"/>
              <a:gd name="T18" fmla="*/ 0 w 9960"/>
              <a:gd name="T19" fmla="*/ 1147 h 9974"/>
              <a:gd name="T20" fmla="*/ 0 w 9960"/>
              <a:gd name="T21" fmla="*/ 2249 h 9974"/>
              <a:gd name="T22" fmla="*/ 172 w 9960"/>
              <a:gd name="T23" fmla="*/ 3869 h 9974"/>
              <a:gd name="T24" fmla="*/ 6105 w 9960"/>
              <a:gd name="T25" fmla="*/ 9802 h 9974"/>
              <a:gd name="T26" fmla="*/ 7732 w 9960"/>
              <a:gd name="T27" fmla="*/ 9974 h 9974"/>
              <a:gd name="T28" fmla="*/ 8812 w 9960"/>
              <a:gd name="T29" fmla="*/ 9974 h 9974"/>
              <a:gd name="T30" fmla="*/ 9532 w 9960"/>
              <a:gd name="T31" fmla="*/ 9720 h 9974"/>
              <a:gd name="T32" fmla="*/ 9960 w 9960"/>
              <a:gd name="T33" fmla="*/ 8827 h 9974"/>
              <a:gd name="T34" fmla="*/ 9960 w 9960"/>
              <a:gd name="T35" fmla="*/ 7477 h 9974"/>
              <a:gd name="T36" fmla="*/ 8790 w 9960"/>
              <a:gd name="T37" fmla="*/ 6300 h 9974"/>
              <a:gd name="T38" fmla="*/ 7717 w 9960"/>
              <a:gd name="T39" fmla="*/ 9225 h 9974"/>
              <a:gd name="T40" fmla="*/ 6247 w 9960"/>
              <a:gd name="T41" fmla="*/ 9067 h 9974"/>
              <a:gd name="T42" fmla="*/ 892 w 9960"/>
              <a:gd name="T43" fmla="*/ 3712 h 9974"/>
              <a:gd name="T44" fmla="*/ 735 w 9960"/>
              <a:gd name="T45" fmla="*/ 2250 h 9974"/>
              <a:gd name="T46" fmla="*/ 735 w 9960"/>
              <a:gd name="T47" fmla="*/ 1147 h 9974"/>
              <a:gd name="T48" fmla="*/ 1132 w 9960"/>
              <a:gd name="T49" fmla="*/ 750 h 9974"/>
              <a:gd name="T50" fmla="*/ 2482 w 9960"/>
              <a:gd name="T51" fmla="*/ 750 h 9974"/>
              <a:gd name="T52" fmla="*/ 2902 w 9960"/>
              <a:gd name="T53" fmla="*/ 1170 h 9974"/>
              <a:gd name="T54" fmla="*/ 2902 w 9960"/>
              <a:gd name="T55" fmla="*/ 3300 h 9974"/>
              <a:gd name="T56" fmla="*/ 2490 w 9960"/>
              <a:gd name="T57" fmla="*/ 3712 h 9974"/>
              <a:gd name="T58" fmla="*/ 2482 w 9960"/>
              <a:gd name="T59" fmla="*/ 3712 h 9974"/>
              <a:gd name="T60" fmla="*/ 2115 w 9960"/>
              <a:gd name="T61" fmla="*/ 4215 h 9974"/>
              <a:gd name="T62" fmla="*/ 2122 w 9960"/>
              <a:gd name="T63" fmla="*/ 4237 h 9974"/>
              <a:gd name="T64" fmla="*/ 5737 w 9960"/>
              <a:gd name="T65" fmla="*/ 7845 h 9974"/>
              <a:gd name="T66" fmla="*/ 5767 w 9960"/>
              <a:gd name="T67" fmla="*/ 7852 h 9974"/>
              <a:gd name="T68" fmla="*/ 5790 w 9960"/>
              <a:gd name="T69" fmla="*/ 7860 h 9974"/>
              <a:gd name="T70" fmla="*/ 5857 w 9960"/>
              <a:gd name="T71" fmla="*/ 7867 h 9974"/>
              <a:gd name="T72" fmla="*/ 5925 w 9960"/>
              <a:gd name="T73" fmla="*/ 7860 h 9974"/>
              <a:gd name="T74" fmla="*/ 5947 w 9960"/>
              <a:gd name="T75" fmla="*/ 7852 h 9974"/>
              <a:gd name="T76" fmla="*/ 5992 w 9960"/>
              <a:gd name="T77" fmla="*/ 7837 h 9974"/>
              <a:gd name="T78" fmla="*/ 6015 w 9960"/>
              <a:gd name="T79" fmla="*/ 7830 h 9974"/>
              <a:gd name="T80" fmla="*/ 6060 w 9960"/>
              <a:gd name="T81" fmla="*/ 7807 h 9974"/>
              <a:gd name="T82" fmla="*/ 6075 w 9960"/>
              <a:gd name="T83" fmla="*/ 7800 h 9974"/>
              <a:gd name="T84" fmla="*/ 6127 w 9960"/>
              <a:gd name="T85" fmla="*/ 7755 h 9974"/>
              <a:gd name="T86" fmla="*/ 6135 w 9960"/>
              <a:gd name="T87" fmla="*/ 7740 h 9974"/>
              <a:gd name="T88" fmla="*/ 6165 w 9960"/>
              <a:gd name="T89" fmla="*/ 7702 h 9974"/>
              <a:gd name="T90" fmla="*/ 6180 w 9960"/>
              <a:gd name="T91" fmla="*/ 7680 h 9974"/>
              <a:gd name="T92" fmla="*/ 6202 w 9960"/>
              <a:gd name="T93" fmla="*/ 7642 h 9974"/>
              <a:gd name="T94" fmla="*/ 6210 w 9960"/>
              <a:gd name="T95" fmla="*/ 7620 h 9974"/>
              <a:gd name="T96" fmla="*/ 6217 w 9960"/>
              <a:gd name="T97" fmla="*/ 7612 h 9974"/>
              <a:gd name="T98" fmla="*/ 6225 w 9960"/>
              <a:gd name="T99" fmla="*/ 7590 h 9974"/>
              <a:gd name="T100" fmla="*/ 6232 w 9960"/>
              <a:gd name="T101" fmla="*/ 7552 h 9974"/>
              <a:gd name="T102" fmla="*/ 6240 w 9960"/>
              <a:gd name="T103" fmla="*/ 7515 h 9974"/>
              <a:gd name="T104" fmla="*/ 6240 w 9960"/>
              <a:gd name="T105" fmla="*/ 7470 h 9974"/>
              <a:gd name="T106" fmla="*/ 6652 w 9960"/>
              <a:gd name="T107" fmla="*/ 7057 h 9974"/>
              <a:gd name="T108" fmla="*/ 8782 w 9960"/>
              <a:gd name="T109" fmla="*/ 7057 h 9974"/>
              <a:gd name="T110" fmla="*/ 9210 w 9960"/>
              <a:gd name="T111" fmla="*/ 7485 h 9974"/>
              <a:gd name="T112" fmla="*/ 9210 w 9960"/>
              <a:gd name="T113" fmla="*/ 8835 h 9974"/>
              <a:gd name="T114" fmla="*/ 9060 w 9960"/>
              <a:gd name="T115" fmla="*/ 9142 h 9974"/>
              <a:gd name="T116" fmla="*/ 8812 w 9960"/>
              <a:gd name="T117" fmla="*/ 9232 h 9974"/>
              <a:gd name="T118" fmla="*/ 7717 w 9960"/>
              <a:gd name="T119" fmla="*/ 9232 h 9974"/>
              <a:gd name="T120" fmla="*/ 7717 w 9960"/>
              <a:gd name="T121" fmla="*/ 9225 h 9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60" h="9974">
                <a:moveTo>
                  <a:pt x="8790" y="6300"/>
                </a:moveTo>
                <a:lnTo>
                  <a:pt x="6660" y="6300"/>
                </a:lnTo>
                <a:cubicBezTo>
                  <a:pt x="6195" y="6300"/>
                  <a:pt x="5790" y="6577"/>
                  <a:pt x="5610" y="6967"/>
                </a:cubicBezTo>
                <a:cubicBezTo>
                  <a:pt x="4455" y="6450"/>
                  <a:pt x="3510" y="5505"/>
                  <a:pt x="2992" y="4350"/>
                </a:cubicBezTo>
                <a:cubicBezTo>
                  <a:pt x="3390" y="4162"/>
                  <a:pt x="3667" y="3765"/>
                  <a:pt x="3667" y="3292"/>
                </a:cubicBezTo>
                <a:lnTo>
                  <a:pt x="3667" y="1170"/>
                </a:lnTo>
                <a:cubicBezTo>
                  <a:pt x="3667" y="525"/>
                  <a:pt x="3142" y="0"/>
                  <a:pt x="2497" y="0"/>
                </a:cubicBezTo>
                <a:lnTo>
                  <a:pt x="1147" y="0"/>
                </a:lnTo>
                <a:cubicBezTo>
                  <a:pt x="802" y="0"/>
                  <a:pt x="480" y="157"/>
                  <a:pt x="255" y="419"/>
                </a:cubicBezTo>
                <a:cubicBezTo>
                  <a:pt x="90" y="622"/>
                  <a:pt x="0" y="884"/>
                  <a:pt x="0" y="1147"/>
                </a:cubicBezTo>
                <a:lnTo>
                  <a:pt x="0" y="2249"/>
                </a:lnTo>
                <a:cubicBezTo>
                  <a:pt x="0" y="2789"/>
                  <a:pt x="60" y="3337"/>
                  <a:pt x="172" y="3869"/>
                </a:cubicBezTo>
                <a:cubicBezTo>
                  <a:pt x="802" y="6840"/>
                  <a:pt x="3135" y="9172"/>
                  <a:pt x="6105" y="9802"/>
                </a:cubicBezTo>
                <a:cubicBezTo>
                  <a:pt x="6637" y="9915"/>
                  <a:pt x="7185" y="9974"/>
                  <a:pt x="7732" y="9974"/>
                </a:cubicBezTo>
                <a:lnTo>
                  <a:pt x="8812" y="9974"/>
                </a:lnTo>
                <a:cubicBezTo>
                  <a:pt x="9075" y="9974"/>
                  <a:pt x="9330" y="9884"/>
                  <a:pt x="9532" y="9720"/>
                </a:cubicBezTo>
                <a:cubicBezTo>
                  <a:pt x="9802" y="9502"/>
                  <a:pt x="9960" y="9172"/>
                  <a:pt x="9960" y="8827"/>
                </a:cubicBezTo>
                <a:lnTo>
                  <a:pt x="9960" y="7477"/>
                </a:lnTo>
                <a:cubicBezTo>
                  <a:pt x="9960" y="6832"/>
                  <a:pt x="9435" y="6299"/>
                  <a:pt x="8790" y="6300"/>
                </a:cubicBezTo>
                <a:close/>
                <a:moveTo>
                  <a:pt x="7717" y="9225"/>
                </a:moveTo>
                <a:cubicBezTo>
                  <a:pt x="7230" y="9225"/>
                  <a:pt x="6735" y="9172"/>
                  <a:pt x="6247" y="9067"/>
                </a:cubicBezTo>
                <a:cubicBezTo>
                  <a:pt x="3570" y="8490"/>
                  <a:pt x="1462" y="6389"/>
                  <a:pt x="892" y="3712"/>
                </a:cubicBezTo>
                <a:cubicBezTo>
                  <a:pt x="787" y="3232"/>
                  <a:pt x="735" y="2737"/>
                  <a:pt x="735" y="2250"/>
                </a:cubicBezTo>
                <a:lnTo>
                  <a:pt x="735" y="1147"/>
                </a:lnTo>
                <a:cubicBezTo>
                  <a:pt x="735" y="975"/>
                  <a:pt x="900" y="750"/>
                  <a:pt x="1132" y="750"/>
                </a:cubicBezTo>
                <a:lnTo>
                  <a:pt x="2482" y="750"/>
                </a:lnTo>
                <a:cubicBezTo>
                  <a:pt x="2715" y="750"/>
                  <a:pt x="2902" y="937"/>
                  <a:pt x="2902" y="1170"/>
                </a:cubicBezTo>
                <a:lnTo>
                  <a:pt x="2902" y="3300"/>
                </a:lnTo>
                <a:cubicBezTo>
                  <a:pt x="2902" y="3525"/>
                  <a:pt x="2715" y="3712"/>
                  <a:pt x="2490" y="3712"/>
                </a:cubicBezTo>
                <a:lnTo>
                  <a:pt x="2482" y="3712"/>
                </a:lnTo>
                <a:cubicBezTo>
                  <a:pt x="2070" y="3712"/>
                  <a:pt x="2047" y="4020"/>
                  <a:pt x="2115" y="4215"/>
                </a:cubicBezTo>
                <a:cubicBezTo>
                  <a:pt x="2115" y="4222"/>
                  <a:pt x="2122" y="4237"/>
                  <a:pt x="2122" y="4237"/>
                </a:cubicBezTo>
                <a:cubicBezTo>
                  <a:pt x="2715" y="5910"/>
                  <a:pt x="4065" y="7252"/>
                  <a:pt x="5737" y="7845"/>
                </a:cubicBezTo>
                <a:cubicBezTo>
                  <a:pt x="5745" y="7845"/>
                  <a:pt x="5760" y="7852"/>
                  <a:pt x="5767" y="7852"/>
                </a:cubicBezTo>
                <a:cubicBezTo>
                  <a:pt x="5775" y="7852"/>
                  <a:pt x="5782" y="7860"/>
                  <a:pt x="5790" y="7860"/>
                </a:cubicBezTo>
                <a:cubicBezTo>
                  <a:pt x="5812" y="7867"/>
                  <a:pt x="5835" y="7867"/>
                  <a:pt x="5857" y="7867"/>
                </a:cubicBezTo>
                <a:cubicBezTo>
                  <a:pt x="5880" y="7867"/>
                  <a:pt x="5902" y="7867"/>
                  <a:pt x="5925" y="7860"/>
                </a:cubicBezTo>
                <a:cubicBezTo>
                  <a:pt x="5932" y="7860"/>
                  <a:pt x="5940" y="7860"/>
                  <a:pt x="5947" y="7852"/>
                </a:cubicBezTo>
                <a:cubicBezTo>
                  <a:pt x="5962" y="7852"/>
                  <a:pt x="5977" y="7845"/>
                  <a:pt x="5992" y="7837"/>
                </a:cubicBezTo>
                <a:cubicBezTo>
                  <a:pt x="6000" y="7837"/>
                  <a:pt x="6007" y="7830"/>
                  <a:pt x="6015" y="7830"/>
                </a:cubicBezTo>
                <a:lnTo>
                  <a:pt x="6060" y="7807"/>
                </a:lnTo>
                <a:cubicBezTo>
                  <a:pt x="6067" y="7807"/>
                  <a:pt x="6067" y="7800"/>
                  <a:pt x="6075" y="7800"/>
                </a:cubicBezTo>
                <a:cubicBezTo>
                  <a:pt x="6090" y="7785"/>
                  <a:pt x="6112" y="7777"/>
                  <a:pt x="6127" y="7755"/>
                </a:cubicBezTo>
                <a:cubicBezTo>
                  <a:pt x="6135" y="7747"/>
                  <a:pt x="6135" y="7747"/>
                  <a:pt x="6135" y="7740"/>
                </a:cubicBezTo>
                <a:cubicBezTo>
                  <a:pt x="6142" y="7724"/>
                  <a:pt x="6157" y="7717"/>
                  <a:pt x="6165" y="7702"/>
                </a:cubicBezTo>
                <a:cubicBezTo>
                  <a:pt x="6172" y="7695"/>
                  <a:pt x="6172" y="7687"/>
                  <a:pt x="6180" y="7680"/>
                </a:cubicBezTo>
                <a:cubicBezTo>
                  <a:pt x="6187" y="7665"/>
                  <a:pt x="6195" y="7657"/>
                  <a:pt x="6202" y="7642"/>
                </a:cubicBezTo>
                <a:cubicBezTo>
                  <a:pt x="6210" y="7635"/>
                  <a:pt x="6210" y="7627"/>
                  <a:pt x="6210" y="7620"/>
                </a:cubicBezTo>
                <a:cubicBezTo>
                  <a:pt x="6210" y="7612"/>
                  <a:pt x="6210" y="7612"/>
                  <a:pt x="6217" y="7612"/>
                </a:cubicBezTo>
                <a:cubicBezTo>
                  <a:pt x="6217" y="7605"/>
                  <a:pt x="6217" y="7597"/>
                  <a:pt x="6225" y="7590"/>
                </a:cubicBezTo>
                <a:cubicBezTo>
                  <a:pt x="6225" y="7575"/>
                  <a:pt x="6232" y="7567"/>
                  <a:pt x="6232" y="7552"/>
                </a:cubicBezTo>
                <a:cubicBezTo>
                  <a:pt x="6232" y="7537"/>
                  <a:pt x="6232" y="7530"/>
                  <a:pt x="6240" y="7515"/>
                </a:cubicBezTo>
                <a:lnTo>
                  <a:pt x="6240" y="7470"/>
                </a:lnTo>
                <a:cubicBezTo>
                  <a:pt x="6240" y="7245"/>
                  <a:pt x="6427" y="7057"/>
                  <a:pt x="6652" y="7057"/>
                </a:cubicBezTo>
                <a:lnTo>
                  <a:pt x="8782" y="7057"/>
                </a:lnTo>
                <a:cubicBezTo>
                  <a:pt x="9015" y="7057"/>
                  <a:pt x="9210" y="7245"/>
                  <a:pt x="9210" y="7485"/>
                </a:cubicBezTo>
                <a:lnTo>
                  <a:pt x="9210" y="8835"/>
                </a:lnTo>
                <a:cubicBezTo>
                  <a:pt x="9210" y="8955"/>
                  <a:pt x="9157" y="9067"/>
                  <a:pt x="9060" y="9142"/>
                </a:cubicBezTo>
                <a:cubicBezTo>
                  <a:pt x="9007" y="9180"/>
                  <a:pt x="8925" y="9232"/>
                  <a:pt x="8812" y="9232"/>
                </a:cubicBezTo>
                <a:lnTo>
                  <a:pt x="7717" y="9232"/>
                </a:lnTo>
                <a:lnTo>
                  <a:pt x="7717" y="9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7" name="iconfont-1192-870489"/>
          <p:cNvSpPr/>
          <p:nvPr/>
        </p:nvSpPr>
        <p:spPr>
          <a:xfrm>
            <a:off x="9419200" y="5193163"/>
            <a:ext cx="251855" cy="261851"/>
          </a:xfrm>
          <a:custGeom>
            <a:avLst/>
            <a:gdLst>
              <a:gd name="T0" fmla="*/ 7072 w 8818"/>
              <a:gd name="T1" fmla="*/ 9168 h 9168"/>
              <a:gd name="T2" fmla="*/ 1010 w 8818"/>
              <a:gd name="T3" fmla="*/ 9168 h 9168"/>
              <a:gd name="T4" fmla="*/ 0 w 8818"/>
              <a:gd name="T5" fmla="*/ 8187 h 9168"/>
              <a:gd name="T6" fmla="*/ 0 w 8818"/>
              <a:gd name="T7" fmla="*/ 1646 h 9168"/>
              <a:gd name="T8" fmla="*/ 1010 w 8818"/>
              <a:gd name="T9" fmla="*/ 665 h 9168"/>
              <a:gd name="T10" fmla="*/ 5725 w 8818"/>
              <a:gd name="T11" fmla="*/ 665 h 9168"/>
              <a:gd name="T12" fmla="*/ 5725 w 8818"/>
              <a:gd name="T13" fmla="*/ 1319 h 9168"/>
              <a:gd name="T14" fmla="*/ 1010 w 8818"/>
              <a:gd name="T15" fmla="*/ 1319 h 9168"/>
              <a:gd name="T16" fmla="*/ 673 w 8818"/>
              <a:gd name="T17" fmla="*/ 1646 h 9168"/>
              <a:gd name="T18" fmla="*/ 673 w 8818"/>
              <a:gd name="T19" fmla="*/ 8187 h 9168"/>
              <a:gd name="T20" fmla="*/ 1010 w 8818"/>
              <a:gd name="T21" fmla="*/ 8514 h 9168"/>
              <a:gd name="T22" fmla="*/ 7072 w 8818"/>
              <a:gd name="T23" fmla="*/ 8514 h 9168"/>
              <a:gd name="T24" fmla="*/ 7408 w 8818"/>
              <a:gd name="T25" fmla="*/ 8187 h 9168"/>
              <a:gd name="T26" fmla="*/ 7408 w 8818"/>
              <a:gd name="T27" fmla="*/ 2954 h 9168"/>
              <a:gd name="T28" fmla="*/ 8082 w 8818"/>
              <a:gd name="T29" fmla="*/ 2954 h 9168"/>
              <a:gd name="T30" fmla="*/ 8082 w 8818"/>
              <a:gd name="T31" fmla="*/ 8187 h 9168"/>
              <a:gd name="T32" fmla="*/ 7072 w 8818"/>
              <a:gd name="T33" fmla="*/ 9168 h 9168"/>
              <a:gd name="T34" fmla="*/ 4851 w 8818"/>
              <a:gd name="T35" fmla="*/ 3843 h 9168"/>
              <a:gd name="T36" fmla="*/ 4851 w 8818"/>
              <a:gd name="T37" fmla="*/ 3373 h 9168"/>
              <a:gd name="T38" fmla="*/ 8198 w 8818"/>
              <a:gd name="T39" fmla="*/ 123 h 9168"/>
              <a:gd name="T40" fmla="*/ 8682 w 8818"/>
              <a:gd name="T41" fmla="*/ 123 h 9168"/>
              <a:gd name="T42" fmla="*/ 8734 w 8818"/>
              <a:gd name="T43" fmla="*/ 522 h 9168"/>
              <a:gd name="T44" fmla="*/ 8682 w 8818"/>
              <a:gd name="T45" fmla="*/ 593 h 9168"/>
              <a:gd name="T46" fmla="*/ 5335 w 8818"/>
              <a:gd name="T47" fmla="*/ 3843 h 9168"/>
              <a:gd name="T48" fmla="*/ 4851 w 8818"/>
              <a:gd name="T49" fmla="*/ 3843 h 9168"/>
              <a:gd name="T50" fmla="*/ 3704 w 8818"/>
              <a:gd name="T51" fmla="*/ 3935 h 9168"/>
              <a:gd name="T52" fmla="*/ 1683 w 8818"/>
              <a:gd name="T53" fmla="*/ 3935 h 9168"/>
              <a:gd name="T54" fmla="*/ 1683 w 8818"/>
              <a:gd name="T55" fmla="*/ 3281 h 9168"/>
              <a:gd name="T56" fmla="*/ 3704 w 8818"/>
              <a:gd name="T57" fmla="*/ 3281 h 9168"/>
              <a:gd name="T58" fmla="*/ 3704 w 8818"/>
              <a:gd name="T59" fmla="*/ 3935 h 9168"/>
              <a:gd name="T60" fmla="*/ 5725 w 8818"/>
              <a:gd name="T61" fmla="*/ 5898 h 9168"/>
              <a:gd name="T62" fmla="*/ 1683 w 8818"/>
              <a:gd name="T63" fmla="*/ 5898 h 9168"/>
              <a:gd name="T64" fmla="*/ 1683 w 8818"/>
              <a:gd name="T65" fmla="*/ 5244 h 9168"/>
              <a:gd name="T66" fmla="*/ 5725 w 8818"/>
              <a:gd name="T67" fmla="*/ 5244 h 9168"/>
              <a:gd name="T68" fmla="*/ 5725 w 8818"/>
              <a:gd name="T69" fmla="*/ 5898 h 9168"/>
              <a:gd name="T70" fmla="*/ 5725 w 8818"/>
              <a:gd name="T71" fmla="*/ 5898 h 9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818" h="9168">
                <a:moveTo>
                  <a:pt x="7072" y="9168"/>
                </a:moveTo>
                <a:lnTo>
                  <a:pt x="1010" y="9168"/>
                </a:lnTo>
                <a:cubicBezTo>
                  <a:pt x="452" y="9168"/>
                  <a:pt x="0" y="8729"/>
                  <a:pt x="0" y="8187"/>
                </a:cubicBezTo>
                <a:lnTo>
                  <a:pt x="0" y="1646"/>
                </a:lnTo>
                <a:cubicBezTo>
                  <a:pt x="0" y="1104"/>
                  <a:pt x="452" y="665"/>
                  <a:pt x="1010" y="665"/>
                </a:cubicBezTo>
                <a:lnTo>
                  <a:pt x="5725" y="665"/>
                </a:lnTo>
                <a:cubicBezTo>
                  <a:pt x="6156" y="665"/>
                  <a:pt x="6156" y="1319"/>
                  <a:pt x="5725" y="1319"/>
                </a:cubicBezTo>
                <a:lnTo>
                  <a:pt x="1010" y="1319"/>
                </a:lnTo>
                <a:cubicBezTo>
                  <a:pt x="831" y="1319"/>
                  <a:pt x="673" y="1472"/>
                  <a:pt x="673" y="1646"/>
                </a:cubicBezTo>
                <a:lnTo>
                  <a:pt x="673" y="8187"/>
                </a:lnTo>
                <a:cubicBezTo>
                  <a:pt x="673" y="8361"/>
                  <a:pt x="831" y="8514"/>
                  <a:pt x="1010" y="8514"/>
                </a:cubicBezTo>
                <a:lnTo>
                  <a:pt x="7072" y="8514"/>
                </a:lnTo>
                <a:cubicBezTo>
                  <a:pt x="7250" y="8514"/>
                  <a:pt x="7408" y="8361"/>
                  <a:pt x="7408" y="8187"/>
                </a:cubicBezTo>
                <a:lnTo>
                  <a:pt x="7408" y="2954"/>
                </a:lnTo>
                <a:cubicBezTo>
                  <a:pt x="7408" y="2535"/>
                  <a:pt x="8082" y="2535"/>
                  <a:pt x="8082" y="2954"/>
                </a:cubicBezTo>
                <a:lnTo>
                  <a:pt x="8082" y="8187"/>
                </a:lnTo>
                <a:cubicBezTo>
                  <a:pt x="8082" y="8729"/>
                  <a:pt x="7629" y="9168"/>
                  <a:pt x="7072" y="9168"/>
                </a:cubicBezTo>
                <a:close/>
                <a:moveTo>
                  <a:pt x="4851" y="3843"/>
                </a:moveTo>
                <a:cubicBezTo>
                  <a:pt x="4725" y="3700"/>
                  <a:pt x="4725" y="3516"/>
                  <a:pt x="4851" y="3373"/>
                </a:cubicBezTo>
                <a:lnTo>
                  <a:pt x="8198" y="123"/>
                </a:lnTo>
                <a:cubicBezTo>
                  <a:pt x="8335" y="0"/>
                  <a:pt x="8545" y="0"/>
                  <a:pt x="8682" y="123"/>
                </a:cubicBezTo>
                <a:cubicBezTo>
                  <a:pt x="8797" y="246"/>
                  <a:pt x="8818" y="379"/>
                  <a:pt x="8734" y="522"/>
                </a:cubicBezTo>
                <a:lnTo>
                  <a:pt x="8682" y="593"/>
                </a:lnTo>
                <a:lnTo>
                  <a:pt x="5335" y="3843"/>
                </a:lnTo>
                <a:cubicBezTo>
                  <a:pt x="5198" y="3966"/>
                  <a:pt x="4988" y="3966"/>
                  <a:pt x="4851" y="3843"/>
                </a:cubicBezTo>
                <a:close/>
                <a:moveTo>
                  <a:pt x="3704" y="3935"/>
                </a:moveTo>
                <a:lnTo>
                  <a:pt x="1683" y="3935"/>
                </a:lnTo>
                <a:cubicBezTo>
                  <a:pt x="1252" y="3935"/>
                  <a:pt x="1252" y="3281"/>
                  <a:pt x="1683" y="3281"/>
                </a:cubicBezTo>
                <a:lnTo>
                  <a:pt x="3704" y="3281"/>
                </a:lnTo>
                <a:cubicBezTo>
                  <a:pt x="4136" y="3281"/>
                  <a:pt x="4136" y="3935"/>
                  <a:pt x="3704" y="3935"/>
                </a:cubicBezTo>
                <a:close/>
                <a:moveTo>
                  <a:pt x="5725" y="5898"/>
                </a:moveTo>
                <a:lnTo>
                  <a:pt x="1683" y="5898"/>
                </a:lnTo>
                <a:cubicBezTo>
                  <a:pt x="1252" y="5898"/>
                  <a:pt x="1252" y="5244"/>
                  <a:pt x="1683" y="5244"/>
                </a:cubicBezTo>
                <a:lnTo>
                  <a:pt x="5725" y="5244"/>
                </a:lnTo>
                <a:cubicBezTo>
                  <a:pt x="6156" y="5244"/>
                  <a:pt x="6156" y="5898"/>
                  <a:pt x="5725" y="5898"/>
                </a:cubicBezTo>
                <a:close/>
                <a:moveTo>
                  <a:pt x="5725" y="5898"/>
                </a:move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8" name="iconfont-1192-870489"/>
          <p:cNvSpPr/>
          <p:nvPr/>
        </p:nvSpPr>
        <p:spPr>
          <a:xfrm>
            <a:off x="10311240" y="5179783"/>
            <a:ext cx="233026" cy="261851"/>
          </a:xfrm>
          <a:custGeom>
            <a:avLst/>
            <a:gdLst>
              <a:gd name="T0" fmla="*/ 4665 w 9985"/>
              <a:gd name="T1" fmla="*/ 679 h 11223"/>
              <a:gd name="T2" fmla="*/ 3963 w 9985"/>
              <a:gd name="T3" fmla="*/ 1158 h 11223"/>
              <a:gd name="T4" fmla="*/ 3963 w 9985"/>
              <a:gd name="T5" fmla="*/ 1837 h 11223"/>
              <a:gd name="T6" fmla="*/ 6387 w 9985"/>
              <a:gd name="T7" fmla="*/ 1498 h 11223"/>
              <a:gd name="T8" fmla="*/ 5345 w 9985"/>
              <a:gd name="T9" fmla="*/ 1158 h 11223"/>
              <a:gd name="T10" fmla="*/ 6299 w 9985"/>
              <a:gd name="T11" fmla="*/ 679 h 11223"/>
              <a:gd name="T12" fmla="*/ 6299 w 9985"/>
              <a:gd name="T13" fmla="*/ 0 h 11223"/>
              <a:gd name="T14" fmla="*/ 3381 w 9985"/>
              <a:gd name="T15" fmla="*/ 339 h 11223"/>
              <a:gd name="T16" fmla="*/ 3721 w 9985"/>
              <a:gd name="T17" fmla="*/ 679 h 11223"/>
              <a:gd name="T18" fmla="*/ 2521 w 9985"/>
              <a:gd name="T19" fmla="*/ 4456 h 11223"/>
              <a:gd name="T20" fmla="*/ 7805 w 9985"/>
              <a:gd name="T21" fmla="*/ 4116 h 11223"/>
              <a:gd name="T22" fmla="*/ 2521 w 9985"/>
              <a:gd name="T23" fmla="*/ 3776 h 11223"/>
              <a:gd name="T24" fmla="*/ 2181 w 9985"/>
              <a:gd name="T25" fmla="*/ 4116 h 11223"/>
              <a:gd name="T26" fmla="*/ 2521 w 9985"/>
              <a:gd name="T27" fmla="*/ 5619 h 11223"/>
              <a:gd name="T28" fmla="*/ 2521 w 9985"/>
              <a:gd name="T29" fmla="*/ 6299 h 11223"/>
              <a:gd name="T30" fmla="*/ 7805 w 9985"/>
              <a:gd name="T31" fmla="*/ 5959 h 11223"/>
              <a:gd name="T32" fmla="*/ 7465 w 9985"/>
              <a:gd name="T33" fmla="*/ 5619 h 11223"/>
              <a:gd name="T34" fmla="*/ 2521 w 9985"/>
              <a:gd name="T35" fmla="*/ 7462 h 11223"/>
              <a:gd name="T36" fmla="*/ 2521 w 9985"/>
              <a:gd name="T37" fmla="*/ 8142 h 11223"/>
              <a:gd name="T38" fmla="*/ 7805 w 9985"/>
              <a:gd name="T39" fmla="*/ 7802 h 11223"/>
              <a:gd name="T40" fmla="*/ 7465 w 9985"/>
              <a:gd name="T41" fmla="*/ 7462 h 11223"/>
              <a:gd name="T42" fmla="*/ 9840 w 9985"/>
              <a:gd name="T43" fmla="*/ 1748 h 11223"/>
              <a:gd name="T44" fmla="*/ 8531 w 9985"/>
              <a:gd name="T45" fmla="*/ 884 h 11223"/>
              <a:gd name="T46" fmla="*/ 7927 w 9985"/>
              <a:gd name="T47" fmla="*/ 882 h 11223"/>
              <a:gd name="T48" fmla="*/ 7586 w 9985"/>
              <a:gd name="T49" fmla="*/ 1220 h 11223"/>
              <a:gd name="T50" fmla="*/ 8522 w 9985"/>
              <a:gd name="T51" fmla="*/ 1564 h 11223"/>
              <a:gd name="T52" fmla="*/ 9301 w 9985"/>
              <a:gd name="T53" fmla="*/ 2347 h 11223"/>
              <a:gd name="T54" fmla="*/ 8457 w 9985"/>
              <a:gd name="T55" fmla="*/ 10537 h 11223"/>
              <a:gd name="T56" fmla="*/ 5411 w 9985"/>
              <a:gd name="T57" fmla="*/ 10544 h 11223"/>
              <a:gd name="T58" fmla="*/ 681 w 9985"/>
              <a:gd name="T59" fmla="*/ 9650 h 11223"/>
              <a:gd name="T60" fmla="*/ 1076 w 9985"/>
              <a:gd name="T61" fmla="*/ 1688 h 11223"/>
              <a:gd name="T62" fmla="*/ 2062 w 9985"/>
              <a:gd name="T63" fmla="*/ 1568 h 11223"/>
              <a:gd name="T64" fmla="*/ 2060 w 9985"/>
              <a:gd name="T65" fmla="*/ 888 h 11223"/>
              <a:gd name="T66" fmla="*/ 1457 w 9985"/>
              <a:gd name="T67" fmla="*/ 891 h 11223"/>
              <a:gd name="T68" fmla="*/ 772 w 9985"/>
              <a:gd name="T69" fmla="*/ 1079 h 11223"/>
              <a:gd name="T70" fmla="*/ 2 w 9985"/>
              <a:gd name="T71" fmla="*/ 2406 h 11223"/>
              <a:gd name="T72" fmla="*/ 1 w 9985"/>
              <a:gd name="T73" fmla="*/ 9650 h 11223"/>
              <a:gd name="T74" fmla="*/ 8457 w 9985"/>
              <a:gd name="T75" fmla="*/ 11217 h 11223"/>
              <a:gd name="T76" fmla="*/ 9985 w 9985"/>
              <a:gd name="T77" fmla="*/ 9057 h 11223"/>
              <a:gd name="T78" fmla="*/ 9979 w 9985"/>
              <a:gd name="T79" fmla="*/ 2290 h 1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985" h="11223">
                <a:moveTo>
                  <a:pt x="3721" y="679"/>
                </a:moveTo>
                <a:lnTo>
                  <a:pt x="4665" y="679"/>
                </a:lnTo>
                <a:lnTo>
                  <a:pt x="4665" y="1158"/>
                </a:lnTo>
                <a:lnTo>
                  <a:pt x="3963" y="1158"/>
                </a:lnTo>
                <a:cubicBezTo>
                  <a:pt x="3775" y="1158"/>
                  <a:pt x="3623" y="1310"/>
                  <a:pt x="3623" y="1498"/>
                </a:cubicBezTo>
                <a:cubicBezTo>
                  <a:pt x="3623" y="1685"/>
                  <a:pt x="3775" y="1837"/>
                  <a:pt x="3963" y="1837"/>
                </a:cubicBezTo>
                <a:lnTo>
                  <a:pt x="6047" y="1837"/>
                </a:lnTo>
                <a:cubicBezTo>
                  <a:pt x="6235" y="1837"/>
                  <a:pt x="6387" y="1685"/>
                  <a:pt x="6387" y="1498"/>
                </a:cubicBezTo>
                <a:cubicBezTo>
                  <a:pt x="6387" y="1310"/>
                  <a:pt x="6235" y="1158"/>
                  <a:pt x="6047" y="1158"/>
                </a:cubicBezTo>
                <a:lnTo>
                  <a:pt x="5345" y="1158"/>
                </a:lnTo>
                <a:lnTo>
                  <a:pt x="5345" y="679"/>
                </a:lnTo>
                <a:lnTo>
                  <a:pt x="6299" y="679"/>
                </a:lnTo>
                <a:cubicBezTo>
                  <a:pt x="6487" y="679"/>
                  <a:pt x="6639" y="527"/>
                  <a:pt x="6639" y="339"/>
                </a:cubicBezTo>
                <a:cubicBezTo>
                  <a:pt x="6639" y="152"/>
                  <a:pt x="6487" y="0"/>
                  <a:pt x="6299" y="0"/>
                </a:cubicBezTo>
                <a:lnTo>
                  <a:pt x="3721" y="0"/>
                </a:lnTo>
                <a:cubicBezTo>
                  <a:pt x="3533" y="0"/>
                  <a:pt x="3381" y="152"/>
                  <a:pt x="3381" y="339"/>
                </a:cubicBezTo>
                <a:cubicBezTo>
                  <a:pt x="3381" y="527"/>
                  <a:pt x="3533" y="679"/>
                  <a:pt x="3721" y="679"/>
                </a:cubicBezTo>
                <a:close/>
                <a:moveTo>
                  <a:pt x="3721" y="679"/>
                </a:moveTo>
                <a:close/>
                <a:moveTo>
                  <a:pt x="2181" y="4116"/>
                </a:moveTo>
                <a:cubicBezTo>
                  <a:pt x="2181" y="4304"/>
                  <a:pt x="2333" y="4456"/>
                  <a:pt x="2521" y="4456"/>
                </a:cubicBezTo>
                <a:lnTo>
                  <a:pt x="7465" y="4456"/>
                </a:lnTo>
                <a:cubicBezTo>
                  <a:pt x="7653" y="4456"/>
                  <a:pt x="7805" y="4304"/>
                  <a:pt x="7805" y="4116"/>
                </a:cubicBezTo>
                <a:cubicBezTo>
                  <a:pt x="7805" y="3928"/>
                  <a:pt x="7653" y="3776"/>
                  <a:pt x="7465" y="3776"/>
                </a:cubicBezTo>
                <a:lnTo>
                  <a:pt x="2521" y="3776"/>
                </a:lnTo>
                <a:cubicBezTo>
                  <a:pt x="2333" y="3776"/>
                  <a:pt x="2181" y="3928"/>
                  <a:pt x="2181" y="4116"/>
                </a:cubicBezTo>
                <a:close/>
                <a:moveTo>
                  <a:pt x="2181" y="4116"/>
                </a:moveTo>
                <a:close/>
                <a:moveTo>
                  <a:pt x="7465" y="5619"/>
                </a:moveTo>
                <a:lnTo>
                  <a:pt x="2521" y="5619"/>
                </a:lnTo>
                <a:cubicBezTo>
                  <a:pt x="2333" y="5619"/>
                  <a:pt x="2181" y="5771"/>
                  <a:pt x="2181" y="5959"/>
                </a:cubicBezTo>
                <a:cubicBezTo>
                  <a:pt x="2181" y="6147"/>
                  <a:pt x="2333" y="6299"/>
                  <a:pt x="2521" y="6299"/>
                </a:cubicBezTo>
                <a:lnTo>
                  <a:pt x="7465" y="6299"/>
                </a:lnTo>
                <a:cubicBezTo>
                  <a:pt x="7653" y="6299"/>
                  <a:pt x="7805" y="6147"/>
                  <a:pt x="7805" y="5959"/>
                </a:cubicBezTo>
                <a:cubicBezTo>
                  <a:pt x="7805" y="5771"/>
                  <a:pt x="7653" y="5619"/>
                  <a:pt x="7465" y="5619"/>
                </a:cubicBezTo>
                <a:close/>
                <a:moveTo>
                  <a:pt x="7465" y="5619"/>
                </a:moveTo>
                <a:close/>
                <a:moveTo>
                  <a:pt x="7465" y="7462"/>
                </a:moveTo>
                <a:lnTo>
                  <a:pt x="2521" y="7462"/>
                </a:lnTo>
                <a:cubicBezTo>
                  <a:pt x="2333" y="7462"/>
                  <a:pt x="2181" y="7614"/>
                  <a:pt x="2181" y="7802"/>
                </a:cubicBezTo>
                <a:cubicBezTo>
                  <a:pt x="2181" y="7989"/>
                  <a:pt x="2333" y="8142"/>
                  <a:pt x="2521" y="8142"/>
                </a:cubicBezTo>
                <a:lnTo>
                  <a:pt x="7465" y="8142"/>
                </a:lnTo>
                <a:cubicBezTo>
                  <a:pt x="7653" y="8142"/>
                  <a:pt x="7805" y="7989"/>
                  <a:pt x="7805" y="7802"/>
                </a:cubicBezTo>
                <a:cubicBezTo>
                  <a:pt x="7805" y="7614"/>
                  <a:pt x="7653" y="7462"/>
                  <a:pt x="7465" y="7462"/>
                </a:cubicBezTo>
                <a:close/>
                <a:moveTo>
                  <a:pt x="7465" y="7462"/>
                </a:moveTo>
                <a:close/>
                <a:moveTo>
                  <a:pt x="9979" y="2290"/>
                </a:moveTo>
                <a:cubicBezTo>
                  <a:pt x="9966" y="2095"/>
                  <a:pt x="9919" y="1914"/>
                  <a:pt x="9840" y="1748"/>
                </a:cubicBezTo>
                <a:cubicBezTo>
                  <a:pt x="9683" y="1395"/>
                  <a:pt x="9432" y="1190"/>
                  <a:pt x="9214" y="1073"/>
                </a:cubicBezTo>
                <a:cubicBezTo>
                  <a:pt x="8882" y="893"/>
                  <a:pt x="8566" y="885"/>
                  <a:pt x="8531" y="884"/>
                </a:cubicBezTo>
                <a:lnTo>
                  <a:pt x="8529" y="884"/>
                </a:lnTo>
                <a:lnTo>
                  <a:pt x="7927" y="882"/>
                </a:lnTo>
                <a:lnTo>
                  <a:pt x="7926" y="882"/>
                </a:lnTo>
                <a:cubicBezTo>
                  <a:pt x="7739" y="882"/>
                  <a:pt x="7587" y="1033"/>
                  <a:pt x="7586" y="1220"/>
                </a:cubicBezTo>
                <a:cubicBezTo>
                  <a:pt x="7585" y="1408"/>
                  <a:pt x="7737" y="1561"/>
                  <a:pt x="7925" y="1562"/>
                </a:cubicBezTo>
                <a:lnTo>
                  <a:pt x="8522" y="1564"/>
                </a:lnTo>
                <a:cubicBezTo>
                  <a:pt x="8539" y="1565"/>
                  <a:pt x="8726" y="1576"/>
                  <a:pt x="8910" y="1681"/>
                </a:cubicBezTo>
                <a:cubicBezTo>
                  <a:pt x="9137" y="1812"/>
                  <a:pt x="9265" y="2030"/>
                  <a:pt x="9301" y="2347"/>
                </a:cubicBezTo>
                <a:cubicBezTo>
                  <a:pt x="9304" y="2381"/>
                  <a:pt x="9305" y="9644"/>
                  <a:pt x="9305" y="9644"/>
                </a:cubicBezTo>
                <a:cubicBezTo>
                  <a:pt x="9305" y="10136"/>
                  <a:pt x="8925" y="10537"/>
                  <a:pt x="8457" y="10537"/>
                </a:cubicBezTo>
                <a:lnTo>
                  <a:pt x="5411" y="10537"/>
                </a:lnTo>
                <a:lnTo>
                  <a:pt x="5411" y="10544"/>
                </a:lnTo>
                <a:lnTo>
                  <a:pt x="1529" y="10544"/>
                </a:lnTo>
                <a:cubicBezTo>
                  <a:pt x="1061" y="10544"/>
                  <a:pt x="681" y="10143"/>
                  <a:pt x="681" y="9650"/>
                </a:cubicBezTo>
                <a:cubicBezTo>
                  <a:pt x="681" y="9650"/>
                  <a:pt x="682" y="2387"/>
                  <a:pt x="685" y="2353"/>
                </a:cubicBezTo>
                <a:cubicBezTo>
                  <a:pt x="721" y="2036"/>
                  <a:pt x="849" y="1818"/>
                  <a:pt x="1076" y="1688"/>
                </a:cubicBezTo>
                <a:cubicBezTo>
                  <a:pt x="1260" y="1582"/>
                  <a:pt x="1447" y="1571"/>
                  <a:pt x="1464" y="1571"/>
                </a:cubicBezTo>
                <a:lnTo>
                  <a:pt x="2062" y="1568"/>
                </a:lnTo>
                <a:cubicBezTo>
                  <a:pt x="2249" y="1567"/>
                  <a:pt x="2401" y="1415"/>
                  <a:pt x="2400" y="1227"/>
                </a:cubicBezTo>
                <a:cubicBezTo>
                  <a:pt x="2399" y="1040"/>
                  <a:pt x="2247" y="888"/>
                  <a:pt x="2060" y="888"/>
                </a:cubicBezTo>
                <a:lnTo>
                  <a:pt x="2059" y="888"/>
                </a:lnTo>
                <a:lnTo>
                  <a:pt x="1457" y="891"/>
                </a:lnTo>
                <a:cubicBezTo>
                  <a:pt x="1456" y="891"/>
                  <a:pt x="1456" y="891"/>
                  <a:pt x="1455" y="891"/>
                </a:cubicBezTo>
                <a:cubicBezTo>
                  <a:pt x="1420" y="891"/>
                  <a:pt x="1105" y="899"/>
                  <a:pt x="772" y="1079"/>
                </a:cubicBezTo>
                <a:cubicBezTo>
                  <a:pt x="453" y="1251"/>
                  <a:pt x="61" y="1612"/>
                  <a:pt x="2" y="2352"/>
                </a:cubicBezTo>
                <a:cubicBezTo>
                  <a:pt x="0" y="2370"/>
                  <a:pt x="0" y="2388"/>
                  <a:pt x="2" y="2406"/>
                </a:cubicBezTo>
                <a:cubicBezTo>
                  <a:pt x="1" y="2423"/>
                  <a:pt x="1" y="2440"/>
                  <a:pt x="1" y="2457"/>
                </a:cubicBezTo>
                <a:lnTo>
                  <a:pt x="1" y="9650"/>
                </a:lnTo>
                <a:cubicBezTo>
                  <a:pt x="1" y="10517"/>
                  <a:pt x="686" y="11223"/>
                  <a:pt x="1529" y="11223"/>
                </a:cubicBezTo>
                <a:lnTo>
                  <a:pt x="8457" y="11217"/>
                </a:lnTo>
                <a:cubicBezTo>
                  <a:pt x="9300" y="11217"/>
                  <a:pt x="9985" y="10518"/>
                  <a:pt x="9985" y="9650"/>
                </a:cubicBezTo>
                <a:cubicBezTo>
                  <a:pt x="9985" y="9650"/>
                  <a:pt x="9985" y="9426"/>
                  <a:pt x="9985" y="9057"/>
                </a:cubicBezTo>
                <a:cubicBezTo>
                  <a:pt x="9985" y="9057"/>
                  <a:pt x="9981" y="2308"/>
                  <a:pt x="9979" y="2290"/>
                </a:cubicBezTo>
                <a:close/>
                <a:moveTo>
                  <a:pt x="9979" y="2290"/>
                </a:move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9" name="iconfont-1192-870489"/>
          <p:cNvSpPr/>
          <p:nvPr/>
        </p:nvSpPr>
        <p:spPr>
          <a:xfrm>
            <a:off x="11220342" y="5212008"/>
            <a:ext cx="261851" cy="255127"/>
          </a:xfrm>
          <a:custGeom>
            <a:avLst/>
            <a:gdLst>
              <a:gd name="connsiteX0" fmla="*/ 121763 h 600884"/>
              <a:gd name="connsiteY0" fmla="*/ 121763 h 600884"/>
              <a:gd name="connsiteX1" fmla="*/ 121763 h 600884"/>
              <a:gd name="connsiteY1" fmla="*/ 121763 h 600884"/>
              <a:gd name="connsiteX2" fmla="*/ 121763 h 600884"/>
              <a:gd name="connsiteY2" fmla="*/ 121763 h 600884"/>
              <a:gd name="connsiteX3" fmla="*/ 121763 h 600884"/>
              <a:gd name="connsiteY3" fmla="*/ 121763 h 600884"/>
              <a:gd name="connsiteX4" fmla="*/ 121763 h 600884"/>
              <a:gd name="connsiteY4" fmla="*/ 121763 h 600884"/>
              <a:gd name="connsiteX5" fmla="*/ 121763 h 600884"/>
              <a:gd name="connsiteY5" fmla="*/ 121763 h 600884"/>
              <a:gd name="connsiteX6" fmla="*/ 121763 h 600884"/>
              <a:gd name="connsiteY6" fmla="*/ 121763 h 600884"/>
              <a:gd name="connsiteX7" fmla="*/ 121763 h 600884"/>
              <a:gd name="connsiteY7" fmla="*/ 121763 h 600884"/>
              <a:gd name="connsiteX8" fmla="*/ 121763 h 600884"/>
              <a:gd name="connsiteY8" fmla="*/ 121763 h 600884"/>
              <a:gd name="connsiteX9" fmla="*/ 121763 h 600884"/>
              <a:gd name="connsiteY9" fmla="*/ 121763 h 600884"/>
              <a:gd name="connsiteX10" fmla="*/ 121763 h 600884"/>
              <a:gd name="connsiteY10" fmla="*/ 121763 h 600884"/>
              <a:gd name="connsiteX11" fmla="*/ 121763 h 600884"/>
              <a:gd name="connsiteY11" fmla="*/ 121763 h 600884"/>
              <a:gd name="connsiteX12" fmla="*/ 121763 h 600884"/>
              <a:gd name="connsiteY12" fmla="*/ 121763 h 600884"/>
              <a:gd name="connsiteX13" fmla="*/ 121763 h 600884"/>
              <a:gd name="connsiteY13" fmla="*/ 121763 h 600884"/>
              <a:gd name="connsiteX14" fmla="*/ 121763 h 600884"/>
              <a:gd name="connsiteY14" fmla="*/ 121763 h 600884"/>
              <a:gd name="connsiteX15" fmla="*/ 121763 h 600884"/>
              <a:gd name="connsiteY15" fmla="*/ 121763 h 600884"/>
              <a:gd name="connsiteX16" fmla="*/ 121763 h 600884"/>
              <a:gd name="connsiteY16" fmla="*/ 121763 h 600884"/>
              <a:gd name="connsiteX17" fmla="*/ 121763 h 600884"/>
              <a:gd name="connsiteY17" fmla="*/ 121763 h 600884"/>
              <a:gd name="connsiteX18" fmla="*/ 121763 h 600884"/>
              <a:gd name="connsiteY18" fmla="*/ 121763 h 600884"/>
              <a:gd name="connsiteX19" fmla="*/ 121763 h 600884"/>
              <a:gd name="connsiteY19" fmla="*/ 121763 h 600884"/>
              <a:gd name="connsiteX20" fmla="*/ 121763 h 600884"/>
              <a:gd name="connsiteY20" fmla="*/ 121763 h 600884"/>
              <a:gd name="connsiteX21" fmla="*/ 121763 h 600884"/>
              <a:gd name="connsiteY21" fmla="*/ 121763 h 600884"/>
              <a:gd name="connsiteX22" fmla="*/ 121763 h 600884"/>
              <a:gd name="connsiteY22" fmla="*/ 121763 h 600884"/>
              <a:gd name="connsiteX23" fmla="*/ 121763 h 600884"/>
              <a:gd name="connsiteY23" fmla="*/ 121763 h 600884"/>
              <a:gd name="connsiteX24" fmla="*/ 121763 h 600884"/>
              <a:gd name="connsiteY24" fmla="*/ 121763 h 600884"/>
              <a:gd name="connsiteX25" fmla="*/ 121763 h 600884"/>
              <a:gd name="connsiteY25" fmla="*/ 121763 h 600884"/>
              <a:gd name="connsiteX26" fmla="*/ 121763 h 600884"/>
              <a:gd name="connsiteY26" fmla="*/ 121763 h 600884"/>
              <a:gd name="connsiteX27" fmla="*/ 121763 h 600884"/>
              <a:gd name="connsiteY27" fmla="*/ 121763 h 600884"/>
              <a:gd name="connsiteX28" fmla="*/ 121763 h 600884"/>
              <a:gd name="connsiteY28" fmla="*/ 121763 h 600884"/>
              <a:gd name="connsiteX29" fmla="*/ 121763 h 600884"/>
              <a:gd name="connsiteY29" fmla="*/ 121763 h 600884"/>
              <a:gd name="connsiteX30" fmla="*/ 121763 h 600884"/>
              <a:gd name="connsiteY30" fmla="*/ 121763 h 600884"/>
              <a:gd name="connsiteX31" fmla="*/ 121763 h 600884"/>
              <a:gd name="connsiteY31" fmla="*/ 121763 h 600884"/>
              <a:gd name="connsiteX32" fmla="*/ 121763 h 600884"/>
              <a:gd name="connsiteY32" fmla="*/ 121763 h 600884"/>
              <a:gd name="connsiteX33" fmla="*/ 121763 h 600884"/>
              <a:gd name="connsiteY33" fmla="*/ 121763 h 600884"/>
              <a:gd name="connsiteX34" fmla="*/ 121763 h 600884"/>
              <a:gd name="connsiteY34" fmla="*/ 121763 h 600884"/>
              <a:gd name="connsiteX35" fmla="*/ 121763 h 600884"/>
              <a:gd name="connsiteY35" fmla="*/ 121763 h 600884"/>
              <a:gd name="connsiteX36" fmla="*/ 121763 h 600884"/>
              <a:gd name="connsiteY36" fmla="*/ 121763 h 600884"/>
              <a:gd name="connsiteX37" fmla="*/ 121763 h 600884"/>
              <a:gd name="connsiteY37" fmla="*/ 121763 h 600884"/>
              <a:gd name="connsiteX38" fmla="*/ 121763 h 600884"/>
              <a:gd name="connsiteY38" fmla="*/ 121763 h 600884"/>
              <a:gd name="connsiteX39" fmla="*/ 121763 h 600884"/>
              <a:gd name="connsiteY39" fmla="*/ 121763 h 600884"/>
              <a:gd name="connsiteX40" fmla="*/ 121763 h 600884"/>
              <a:gd name="connsiteY40" fmla="*/ 121763 h 600884"/>
              <a:gd name="connsiteX41" fmla="*/ 121763 h 600884"/>
              <a:gd name="connsiteY41" fmla="*/ 121763 h 600884"/>
              <a:gd name="connsiteX42" fmla="*/ 121763 h 600884"/>
              <a:gd name="connsiteY42" fmla="*/ 121763 h 600884"/>
              <a:gd name="connsiteX43" fmla="*/ 121763 h 600884"/>
              <a:gd name="connsiteY43" fmla="*/ 121763 h 600884"/>
              <a:gd name="connsiteX44" fmla="*/ 121763 h 600884"/>
              <a:gd name="connsiteY44" fmla="*/ 121763 h 600884"/>
              <a:gd name="connsiteX45" fmla="*/ 121763 h 600884"/>
              <a:gd name="connsiteY45" fmla="*/ 121763 h 600884"/>
              <a:gd name="connsiteX46" fmla="*/ 121763 h 600884"/>
              <a:gd name="connsiteY46" fmla="*/ 121763 h 600884"/>
              <a:gd name="connsiteX47" fmla="*/ 121763 h 600884"/>
              <a:gd name="connsiteY47" fmla="*/ 121763 h 600884"/>
              <a:gd name="connsiteX48" fmla="*/ 121763 h 600884"/>
              <a:gd name="connsiteY48" fmla="*/ 121763 h 600884"/>
              <a:gd name="connsiteX49" fmla="*/ 121763 h 600884"/>
              <a:gd name="connsiteY49" fmla="*/ 121763 h 600884"/>
              <a:gd name="connsiteX50" fmla="*/ 121763 h 600884"/>
              <a:gd name="connsiteY50" fmla="*/ 121763 h 600884"/>
              <a:gd name="connsiteX51" fmla="*/ 121763 h 600884"/>
              <a:gd name="connsiteY51" fmla="*/ 121763 h 600884"/>
              <a:gd name="connsiteX52" fmla="*/ 121763 h 600884"/>
              <a:gd name="connsiteY52" fmla="*/ 121763 h 600884"/>
              <a:gd name="connsiteX53" fmla="*/ 121763 h 600884"/>
              <a:gd name="connsiteY53" fmla="*/ 121763 h 600884"/>
              <a:gd name="connsiteX54" fmla="*/ 121763 h 600884"/>
              <a:gd name="connsiteY54" fmla="*/ 121763 h 600884"/>
              <a:gd name="connsiteX55" fmla="*/ 121763 h 600884"/>
              <a:gd name="connsiteY55" fmla="*/ 121763 h 600884"/>
              <a:gd name="connsiteX56" fmla="*/ 121763 h 600884"/>
              <a:gd name="connsiteY56" fmla="*/ 121763 h 600884"/>
              <a:gd name="connsiteX57" fmla="*/ 121763 h 600884"/>
              <a:gd name="connsiteY57" fmla="*/ 121763 h 600884"/>
              <a:gd name="connsiteX58" fmla="*/ 121763 h 600884"/>
              <a:gd name="connsiteY58" fmla="*/ 121763 h 600884"/>
              <a:gd name="connsiteX59" fmla="*/ 121763 h 600884"/>
              <a:gd name="connsiteY59" fmla="*/ 121763 h 600884"/>
              <a:gd name="connsiteX60" fmla="*/ 121763 h 600884"/>
              <a:gd name="connsiteY60" fmla="*/ 121763 h 600884"/>
              <a:gd name="connsiteX61" fmla="*/ 121763 h 600884"/>
              <a:gd name="connsiteY61" fmla="*/ 121763 h 600884"/>
              <a:gd name="connsiteX62" fmla="*/ 121763 h 600884"/>
              <a:gd name="connsiteY62" fmla="*/ 121763 h 600884"/>
              <a:gd name="connsiteX63" fmla="*/ 121763 h 600884"/>
              <a:gd name="connsiteY63" fmla="*/ 121763 h 600884"/>
              <a:gd name="connsiteX64" fmla="*/ 121763 h 600884"/>
              <a:gd name="connsiteY64" fmla="*/ 121763 h 600884"/>
              <a:gd name="connsiteX65" fmla="*/ 121763 h 600884"/>
              <a:gd name="connsiteY65" fmla="*/ 121763 h 600884"/>
              <a:gd name="connsiteX66" fmla="*/ 121763 h 600884"/>
              <a:gd name="connsiteY66" fmla="*/ 121763 h 600884"/>
              <a:gd name="connsiteX67" fmla="*/ 121763 h 600884"/>
              <a:gd name="connsiteY67" fmla="*/ 121763 h 600884"/>
              <a:gd name="connsiteX68" fmla="*/ 121763 h 600884"/>
              <a:gd name="connsiteY68" fmla="*/ 121763 h 600884"/>
              <a:gd name="connsiteX69" fmla="*/ 121763 h 600884"/>
              <a:gd name="connsiteY69" fmla="*/ 121763 h 600884"/>
              <a:gd name="connsiteX70" fmla="*/ 121763 h 600884"/>
              <a:gd name="connsiteY70" fmla="*/ 121763 h 600884"/>
              <a:gd name="connsiteX71" fmla="*/ 121763 h 600884"/>
              <a:gd name="connsiteY71" fmla="*/ 121763 h 600884"/>
              <a:gd name="connsiteX72" fmla="*/ 121763 h 600884"/>
              <a:gd name="connsiteY72" fmla="*/ 121763 h 600884"/>
              <a:gd name="connsiteX73" fmla="*/ 121763 h 600884"/>
              <a:gd name="connsiteY73" fmla="*/ 121763 h 600884"/>
              <a:gd name="connsiteX74" fmla="*/ 121763 h 600884"/>
              <a:gd name="connsiteY74" fmla="*/ 121763 h 600884"/>
              <a:gd name="connsiteX75" fmla="*/ 121763 h 600884"/>
              <a:gd name="connsiteY75" fmla="*/ 121763 h 600884"/>
              <a:gd name="connsiteX76" fmla="*/ 121763 h 600884"/>
              <a:gd name="connsiteY76" fmla="*/ 121763 h 600884"/>
              <a:gd name="connsiteX77" fmla="*/ 121763 h 600884"/>
              <a:gd name="connsiteY77" fmla="*/ 121763 h 600884"/>
              <a:gd name="connsiteX78" fmla="*/ 121763 h 600884"/>
              <a:gd name="connsiteY78" fmla="*/ 121763 h 600884"/>
              <a:gd name="connsiteX79" fmla="*/ 121763 h 600884"/>
              <a:gd name="connsiteY79" fmla="*/ 121763 h 600884"/>
              <a:gd name="connsiteX80" fmla="*/ 121763 h 600884"/>
              <a:gd name="connsiteY80" fmla="*/ 121763 h 600884"/>
              <a:gd name="connsiteX81" fmla="*/ 121763 h 600884"/>
              <a:gd name="connsiteY81" fmla="*/ 121763 h 600884"/>
              <a:gd name="connsiteX82" fmla="*/ 121763 h 600884"/>
              <a:gd name="connsiteY82" fmla="*/ 121763 h 600884"/>
              <a:gd name="connsiteX83" fmla="*/ 121763 h 600884"/>
              <a:gd name="connsiteY83" fmla="*/ 121763 h 600884"/>
              <a:gd name="connsiteX84" fmla="*/ 121763 h 600884"/>
              <a:gd name="connsiteY84" fmla="*/ 121763 h 600884"/>
              <a:gd name="connsiteX85" fmla="*/ 121763 h 600884"/>
              <a:gd name="connsiteY85" fmla="*/ 121763 h 600884"/>
              <a:gd name="connsiteX86" fmla="*/ 121763 h 600884"/>
              <a:gd name="connsiteY86" fmla="*/ 121763 h 600884"/>
              <a:gd name="connsiteX87" fmla="*/ 121763 h 600884"/>
              <a:gd name="connsiteY87" fmla="*/ 121763 h 600884"/>
              <a:gd name="connsiteX88" fmla="*/ 121763 h 600884"/>
              <a:gd name="connsiteY88" fmla="*/ 121763 h 600884"/>
              <a:gd name="connsiteX89" fmla="*/ 121763 h 600884"/>
              <a:gd name="connsiteY89" fmla="*/ 121763 h 600884"/>
              <a:gd name="connsiteX90" fmla="*/ 121763 h 600884"/>
              <a:gd name="connsiteY90" fmla="*/ 121763 h 6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3828" h="588325">
                <a:moveTo>
                  <a:pt x="84358" y="588243"/>
                </a:moveTo>
                <a:lnTo>
                  <a:pt x="84275" y="588325"/>
                </a:lnTo>
                <a:lnTo>
                  <a:pt x="84206" y="588256"/>
                </a:lnTo>
                <a:close/>
                <a:moveTo>
                  <a:pt x="310285" y="534495"/>
                </a:moveTo>
                <a:lnTo>
                  <a:pt x="310285" y="578957"/>
                </a:lnTo>
                <a:lnTo>
                  <a:pt x="587633" y="578957"/>
                </a:lnTo>
                <a:lnTo>
                  <a:pt x="587633" y="534495"/>
                </a:lnTo>
                <a:close/>
                <a:moveTo>
                  <a:pt x="207039" y="525148"/>
                </a:moveTo>
                <a:lnTo>
                  <a:pt x="603828" y="525148"/>
                </a:lnTo>
                <a:lnTo>
                  <a:pt x="603828" y="588304"/>
                </a:lnTo>
                <a:lnTo>
                  <a:pt x="207039" y="588304"/>
                </a:lnTo>
                <a:close/>
                <a:moveTo>
                  <a:pt x="84275" y="408362"/>
                </a:moveTo>
                <a:cubicBezTo>
                  <a:pt x="109836" y="408362"/>
                  <a:pt x="130589" y="429088"/>
                  <a:pt x="130589" y="454616"/>
                </a:cubicBezTo>
                <a:cubicBezTo>
                  <a:pt x="130589" y="472815"/>
                  <a:pt x="120213" y="493035"/>
                  <a:pt x="105028" y="503398"/>
                </a:cubicBezTo>
                <a:cubicBezTo>
                  <a:pt x="141471" y="512498"/>
                  <a:pt x="168298" y="544092"/>
                  <a:pt x="168298" y="567599"/>
                </a:cubicBezTo>
                <a:cubicBezTo>
                  <a:pt x="168298" y="574486"/>
                  <a:pt x="157779" y="579652"/>
                  <a:pt x="142001" y="583096"/>
                </a:cubicBezTo>
                <a:lnTo>
                  <a:pt x="84358" y="588243"/>
                </a:lnTo>
                <a:lnTo>
                  <a:pt x="107812" y="564818"/>
                </a:lnTo>
                <a:lnTo>
                  <a:pt x="87819" y="516795"/>
                </a:lnTo>
                <a:lnTo>
                  <a:pt x="88072" y="516795"/>
                </a:lnTo>
                <a:lnTo>
                  <a:pt x="95917" y="507948"/>
                </a:lnTo>
                <a:cubicBezTo>
                  <a:pt x="92121" y="509212"/>
                  <a:pt x="88325" y="509970"/>
                  <a:pt x="84275" y="509970"/>
                </a:cubicBezTo>
                <a:cubicBezTo>
                  <a:pt x="80226" y="509970"/>
                  <a:pt x="76177" y="509212"/>
                  <a:pt x="72634" y="507948"/>
                </a:cubicBezTo>
                <a:lnTo>
                  <a:pt x="80226" y="516795"/>
                </a:lnTo>
                <a:lnTo>
                  <a:pt x="80479" y="516795"/>
                </a:lnTo>
                <a:lnTo>
                  <a:pt x="60486" y="564818"/>
                </a:lnTo>
                <a:lnTo>
                  <a:pt x="84206" y="588256"/>
                </a:lnTo>
                <a:lnTo>
                  <a:pt x="84149" y="588262"/>
                </a:lnTo>
                <a:cubicBezTo>
                  <a:pt x="42074" y="588262"/>
                  <a:pt x="0" y="581374"/>
                  <a:pt x="0" y="567599"/>
                </a:cubicBezTo>
                <a:cubicBezTo>
                  <a:pt x="0" y="544092"/>
                  <a:pt x="27079" y="512498"/>
                  <a:pt x="63523" y="503398"/>
                </a:cubicBezTo>
                <a:cubicBezTo>
                  <a:pt x="48085" y="493035"/>
                  <a:pt x="37709" y="472815"/>
                  <a:pt x="37709" y="454616"/>
                </a:cubicBezTo>
                <a:cubicBezTo>
                  <a:pt x="37709" y="429088"/>
                  <a:pt x="58461" y="408362"/>
                  <a:pt x="84275" y="408362"/>
                </a:cubicBezTo>
                <a:close/>
                <a:moveTo>
                  <a:pt x="84358" y="384027"/>
                </a:moveTo>
                <a:lnTo>
                  <a:pt x="84275" y="384109"/>
                </a:lnTo>
                <a:lnTo>
                  <a:pt x="84206" y="384040"/>
                </a:lnTo>
                <a:close/>
                <a:moveTo>
                  <a:pt x="513235" y="330304"/>
                </a:moveTo>
                <a:lnTo>
                  <a:pt x="513235" y="374745"/>
                </a:lnTo>
                <a:lnTo>
                  <a:pt x="587633" y="374745"/>
                </a:lnTo>
                <a:lnTo>
                  <a:pt x="587633" y="330304"/>
                </a:lnTo>
                <a:close/>
                <a:moveTo>
                  <a:pt x="207039" y="321214"/>
                </a:moveTo>
                <a:lnTo>
                  <a:pt x="603828" y="321214"/>
                </a:lnTo>
                <a:lnTo>
                  <a:pt x="603828" y="384088"/>
                </a:lnTo>
                <a:lnTo>
                  <a:pt x="207039" y="384088"/>
                </a:lnTo>
                <a:close/>
                <a:moveTo>
                  <a:pt x="84275" y="204146"/>
                </a:moveTo>
                <a:cubicBezTo>
                  <a:pt x="109836" y="204146"/>
                  <a:pt x="130589" y="224872"/>
                  <a:pt x="130589" y="250653"/>
                </a:cubicBezTo>
                <a:cubicBezTo>
                  <a:pt x="130589" y="268852"/>
                  <a:pt x="120213" y="289072"/>
                  <a:pt x="105028" y="299182"/>
                </a:cubicBezTo>
                <a:cubicBezTo>
                  <a:pt x="141471" y="308282"/>
                  <a:pt x="168298" y="339876"/>
                  <a:pt x="168298" y="363383"/>
                </a:cubicBezTo>
                <a:cubicBezTo>
                  <a:pt x="168298" y="370271"/>
                  <a:pt x="157779" y="375436"/>
                  <a:pt x="142001" y="378880"/>
                </a:cubicBezTo>
                <a:lnTo>
                  <a:pt x="84358" y="384027"/>
                </a:lnTo>
                <a:lnTo>
                  <a:pt x="107812" y="360602"/>
                </a:lnTo>
                <a:lnTo>
                  <a:pt x="87819" y="312579"/>
                </a:lnTo>
                <a:lnTo>
                  <a:pt x="88072" y="312579"/>
                </a:lnTo>
                <a:lnTo>
                  <a:pt x="95917" y="303732"/>
                </a:lnTo>
                <a:cubicBezTo>
                  <a:pt x="92121" y="305249"/>
                  <a:pt x="88325" y="306007"/>
                  <a:pt x="84275" y="306007"/>
                </a:cubicBezTo>
                <a:cubicBezTo>
                  <a:pt x="80226" y="306007"/>
                  <a:pt x="76177" y="305249"/>
                  <a:pt x="72634" y="303732"/>
                </a:cubicBezTo>
                <a:lnTo>
                  <a:pt x="80226" y="312579"/>
                </a:lnTo>
                <a:lnTo>
                  <a:pt x="80479" y="312579"/>
                </a:lnTo>
                <a:lnTo>
                  <a:pt x="60486" y="360602"/>
                </a:lnTo>
                <a:lnTo>
                  <a:pt x="84206" y="384040"/>
                </a:lnTo>
                <a:lnTo>
                  <a:pt x="84149" y="384046"/>
                </a:lnTo>
                <a:cubicBezTo>
                  <a:pt x="42074" y="384046"/>
                  <a:pt x="0" y="377158"/>
                  <a:pt x="0" y="363383"/>
                </a:cubicBezTo>
                <a:cubicBezTo>
                  <a:pt x="0" y="339876"/>
                  <a:pt x="27079" y="308282"/>
                  <a:pt x="63523" y="299182"/>
                </a:cubicBezTo>
                <a:cubicBezTo>
                  <a:pt x="48085" y="289072"/>
                  <a:pt x="37709" y="268852"/>
                  <a:pt x="37709" y="250653"/>
                </a:cubicBezTo>
                <a:cubicBezTo>
                  <a:pt x="37709" y="224872"/>
                  <a:pt x="58461" y="204146"/>
                  <a:pt x="84275" y="204146"/>
                </a:cubicBezTo>
                <a:close/>
                <a:moveTo>
                  <a:pt x="405434" y="126351"/>
                </a:moveTo>
                <a:lnTo>
                  <a:pt x="405434" y="170842"/>
                </a:lnTo>
                <a:lnTo>
                  <a:pt x="587633" y="170842"/>
                </a:lnTo>
                <a:lnTo>
                  <a:pt x="587633" y="126351"/>
                </a:lnTo>
                <a:close/>
                <a:moveTo>
                  <a:pt x="207039" y="116998"/>
                </a:moveTo>
                <a:lnTo>
                  <a:pt x="603828" y="116998"/>
                </a:lnTo>
                <a:lnTo>
                  <a:pt x="603828" y="179942"/>
                </a:lnTo>
                <a:lnTo>
                  <a:pt x="207039" y="179942"/>
                </a:lnTo>
                <a:close/>
                <a:moveTo>
                  <a:pt x="72634" y="99816"/>
                </a:moveTo>
                <a:lnTo>
                  <a:pt x="80226" y="108661"/>
                </a:lnTo>
                <a:lnTo>
                  <a:pt x="80479" y="108661"/>
                </a:lnTo>
                <a:lnTo>
                  <a:pt x="60486" y="156421"/>
                </a:lnTo>
                <a:lnTo>
                  <a:pt x="84275" y="179922"/>
                </a:lnTo>
                <a:lnTo>
                  <a:pt x="107812" y="156421"/>
                </a:lnTo>
                <a:lnTo>
                  <a:pt x="87819" y="108661"/>
                </a:lnTo>
                <a:lnTo>
                  <a:pt x="88072" y="108661"/>
                </a:lnTo>
                <a:lnTo>
                  <a:pt x="95917" y="99816"/>
                </a:lnTo>
                <a:cubicBezTo>
                  <a:pt x="92121" y="101080"/>
                  <a:pt x="88325" y="101838"/>
                  <a:pt x="84275" y="101838"/>
                </a:cubicBezTo>
                <a:cubicBezTo>
                  <a:pt x="80226" y="101838"/>
                  <a:pt x="76177" y="101080"/>
                  <a:pt x="72634" y="99816"/>
                </a:cubicBezTo>
                <a:close/>
                <a:moveTo>
                  <a:pt x="84275" y="0"/>
                </a:moveTo>
                <a:cubicBezTo>
                  <a:pt x="109836" y="0"/>
                  <a:pt x="130589" y="20974"/>
                  <a:pt x="130589" y="46497"/>
                </a:cubicBezTo>
                <a:cubicBezTo>
                  <a:pt x="130589" y="64691"/>
                  <a:pt x="120213" y="84907"/>
                  <a:pt x="105028" y="95015"/>
                </a:cubicBezTo>
                <a:cubicBezTo>
                  <a:pt x="141471" y="104365"/>
                  <a:pt x="168298" y="135953"/>
                  <a:pt x="168298" y="159201"/>
                </a:cubicBezTo>
                <a:cubicBezTo>
                  <a:pt x="168298" y="186998"/>
                  <a:pt x="0" y="186998"/>
                  <a:pt x="0" y="159201"/>
                </a:cubicBezTo>
                <a:cubicBezTo>
                  <a:pt x="0" y="135953"/>
                  <a:pt x="27079" y="104365"/>
                  <a:pt x="63523" y="95015"/>
                </a:cubicBezTo>
                <a:cubicBezTo>
                  <a:pt x="48085" y="84907"/>
                  <a:pt x="37709" y="64691"/>
                  <a:pt x="37709" y="46497"/>
                </a:cubicBezTo>
                <a:cubicBezTo>
                  <a:pt x="37709" y="20974"/>
                  <a:pt x="58461" y="0"/>
                  <a:pt x="8427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0" name="任意多边形 68"/>
          <p:cNvSpPr/>
          <p:nvPr/>
        </p:nvSpPr>
        <p:spPr>
          <a:xfrm rot="13456507">
            <a:off x="7316281" y="5051460"/>
            <a:ext cx="745291" cy="745291"/>
          </a:xfrm>
          <a:custGeom>
            <a:avLst/>
            <a:gdLst>
              <a:gd name="connsiteX0" fmla="*/ 735461 w 866213"/>
              <a:gd name="connsiteY0" fmla="*/ 743209 h 866212"/>
              <a:gd name="connsiteX1" fmla="*/ 265063 w 866213"/>
              <a:gd name="connsiteY1" fmla="*/ 832405 h 866212"/>
              <a:gd name="connsiteX2" fmla="*/ 195925 w 866213"/>
              <a:gd name="connsiteY2" fmla="*/ 794899 h 866212"/>
              <a:gd name="connsiteX3" fmla="*/ 63928 w 866213"/>
              <a:gd name="connsiteY3" fmla="*/ 794899 h 866212"/>
              <a:gd name="connsiteX4" fmla="*/ 63928 w 866213"/>
              <a:gd name="connsiteY4" fmla="*/ 658115 h 866212"/>
              <a:gd name="connsiteX5" fmla="*/ 29684 w 866213"/>
              <a:gd name="connsiteY5" fmla="*/ 590994 h 866212"/>
              <a:gd name="connsiteX6" fmla="*/ 130753 w 866213"/>
              <a:gd name="connsiteY6" fmla="*/ 123003 h 866212"/>
              <a:gd name="connsiteX7" fmla="*/ 743210 w 866213"/>
              <a:gd name="connsiteY7" fmla="*/ 130752 h 866212"/>
              <a:gd name="connsiteX8" fmla="*/ 735461 w 866213"/>
              <a:gd name="connsiteY8" fmla="*/ 743209 h 86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213" h="866212">
                <a:moveTo>
                  <a:pt x="735461" y="743209"/>
                </a:moveTo>
                <a:cubicBezTo>
                  <a:pt x="607012" y="868448"/>
                  <a:pt x="420658" y="897806"/>
                  <a:pt x="265063" y="832405"/>
                </a:cubicBezTo>
                <a:lnTo>
                  <a:pt x="195925" y="794899"/>
                </a:lnTo>
                <a:lnTo>
                  <a:pt x="63928" y="794899"/>
                </a:lnTo>
                <a:lnTo>
                  <a:pt x="63928" y="658115"/>
                </a:lnTo>
                <a:lnTo>
                  <a:pt x="29684" y="590994"/>
                </a:lnTo>
                <a:cubicBezTo>
                  <a:pt x="-31759" y="433794"/>
                  <a:pt x="2304" y="248242"/>
                  <a:pt x="130753" y="123003"/>
                </a:cubicBezTo>
                <a:cubicBezTo>
                  <a:pt x="302018" y="-43982"/>
                  <a:pt x="576224" y="-40512"/>
                  <a:pt x="743210" y="130752"/>
                </a:cubicBezTo>
                <a:cubicBezTo>
                  <a:pt x="910195" y="302017"/>
                  <a:pt x="906725" y="576224"/>
                  <a:pt x="735461" y="743209"/>
                </a:cubicBezTo>
                <a:close/>
              </a:path>
            </a:pathLst>
          </a:custGeom>
          <a:solidFill>
            <a:srgbClr val="EE0000">
              <a:alpha val="15000"/>
            </a:srgbClr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1" name="任意多边形 73"/>
          <p:cNvSpPr/>
          <p:nvPr/>
        </p:nvSpPr>
        <p:spPr>
          <a:xfrm>
            <a:off x="7330908" y="5539707"/>
            <a:ext cx="716036" cy="274810"/>
          </a:xfrm>
          <a:custGeom>
            <a:avLst/>
            <a:gdLst>
              <a:gd name="connsiteX0" fmla="*/ 0 w 832211"/>
              <a:gd name="connsiteY0" fmla="*/ 0 h 319397"/>
              <a:gd name="connsiteX1" fmla="*/ 832211 w 832211"/>
              <a:gd name="connsiteY1" fmla="*/ 0 h 319397"/>
              <a:gd name="connsiteX2" fmla="*/ 815177 w 832211"/>
              <a:gd name="connsiteY2" fmla="*/ 54874 h 319397"/>
              <a:gd name="connsiteX3" fmla="*/ 416105 w 832211"/>
              <a:gd name="connsiteY3" fmla="*/ 319397 h 319397"/>
              <a:gd name="connsiteX4" fmla="*/ 17034 w 832211"/>
              <a:gd name="connsiteY4" fmla="*/ 54875 h 319397"/>
              <a:gd name="connsiteX5" fmla="*/ 0 w 832211"/>
              <a:gd name="connsiteY5" fmla="*/ 0 h 3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211" h="319397">
                <a:moveTo>
                  <a:pt x="0" y="0"/>
                </a:moveTo>
                <a:lnTo>
                  <a:pt x="832211" y="0"/>
                </a:lnTo>
                <a:lnTo>
                  <a:pt x="815177" y="54874"/>
                </a:lnTo>
                <a:cubicBezTo>
                  <a:pt x="749428" y="210322"/>
                  <a:pt x="595504" y="319397"/>
                  <a:pt x="416105" y="319397"/>
                </a:cubicBezTo>
                <a:cubicBezTo>
                  <a:pt x="236706" y="319397"/>
                  <a:pt x="82784" y="210323"/>
                  <a:pt x="17034" y="54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"/>
                <a:ea typeface="微软雅黑" panose="020B0503020204020204" pitchFamily="34" charset="-122"/>
                <a:sym typeface=""/>
              </a:rPr>
              <a:t>    </a:t>
            </a:r>
            <a:endParaRPr lang="zh-CN" altLang="en-US" dirty="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534451" y="5562832"/>
            <a:ext cx="308947" cy="1853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签到</a:t>
            </a:r>
          </a:p>
        </p:txBody>
      </p:sp>
      <p:sp>
        <p:nvSpPr>
          <p:cNvPr id="33" name="任意多边形 74"/>
          <p:cNvSpPr/>
          <p:nvPr/>
        </p:nvSpPr>
        <p:spPr>
          <a:xfrm rot="13456507">
            <a:off x="8231867" y="5051460"/>
            <a:ext cx="745291" cy="745291"/>
          </a:xfrm>
          <a:custGeom>
            <a:avLst/>
            <a:gdLst>
              <a:gd name="connsiteX0" fmla="*/ 735461 w 866213"/>
              <a:gd name="connsiteY0" fmla="*/ 743209 h 866212"/>
              <a:gd name="connsiteX1" fmla="*/ 265063 w 866213"/>
              <a:gd name="connsiteY1" fmla="*/ 832405 h 866212"/>
              <a:gd name="connsiteX2" fmla="*/ 195925 w 866213"/>
              <a:gd name="connsiteY2" fmla="*/ 794899 h 866212"/>
              <a:gd name="connsiteX3" fmla="*/ 63928 w 866213"/>
              <a:gd name="connsiteY3" fmla="*/ 794899 h 866212"/>
              <a:gd name="connsiteX4" fmla="*/ 63928 w 866213"/>
              <a:gd name="connsiteY4" fmla="*/ 658115 h 866212"/>
              <a:gd name="connsiteX5" fmla="*/ 29684 w 866213"/>
              <a:gd name="connsiteY5" fmla="*/ 590994 h 866212"/>
              <a:gd name="connsiteX6" fmla="*/ 130753 w 866213"/>
              <a:gd name="connsiteY6" fmla="*/ 123003 h 866212"/>
              <a:gd name="connsiteX7" fmla="*/ 743210 w 866213"/>
              <a:gd name="connsiteY7" fmla="*/ 130752 h 866212"/>
              <a:gd name="connsiteX8" fmla="*/ 735461 w 866213"/>
              <a:gd name="connsiteY8" fmla="*/ 743209 h 86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213" h="866212">
                <a:moveTo>
                  <a:pt x="735461" y="743209"/>
                </a:moveTo>
                <a:cubicBezTo>
                  <a:pt x="607012" y="868448"/>
                  <a:pt x="420658" y="897806"/>
                  <a:pt x="265063" y="832405"/>
                </a:cubicBezTo>
                <a:lnTo>
                  <a:pt x="195925" y="794899"/>
                </a:lnTo>
                <a:lnTo>
                  <a:pt x="63928" y="794899"/>
                </a:lnTo>
                <a:lnTo>
                  <a:pt x="63928" y="658115"/>
                </a:lnTo>
                <a:lnTo>
                  <a:pt x="29684" y="590994"/>
                </a:lnTo>
                <a:cubicBezTo>
                  <a:pt x="-31759" y="433794"/>
                  <a:pt x="2304" y="248242"/>
                  <a:pt x="130753" y="123003"/>
                </a:cubicBezTo>
                <a:cubicBezTo>
                  <a:pt x="302018" y="-43982"/>
                  <a:pt x="576224" y="-40512"/>
                  <a:pt x="743210" y="130752"/>
                </a:cubicBezTo>
                <a:cubicBezTo>
                  <a:pt x="910195" y="302017"/>
                  <a:pt x="906725" y="576224"/>
                  <a:pt x="735461" y="743209"/>
                </a:cubicBezTo>
                <a:close/>
              </a:path>
            </a:pathLst>
          </a:custGeom>
          <a:solidFill>
            <a:srgbClr val="EE0000">
              <a:alpha val="15000"/>
            </a:srgbClr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4" name="任意多边形 75"/>
          <p:cNvSpPr/>
          <p:nvPr/>
        </p:nvSpPr>
        <p:spPr>
          <a:xfrm>
            <a:off x="8246493" y="5539707"/>
            <a:ext cx="716036" cy="274810"/>
          </a:xfrm>
          <a:custGeom>
            <a:avLst/>
            <a:gdLst>
              <a:gd name="connsiteX0" fmla="*/ 0 w 832211"/>
              <a:gd name="connsiteY0" fmla="*/ 0 h 319397"/>
              <a:gd name="connsiteX1" fmla="*/ 832211 w 832211"/>
              <a:gd name="connsiteY1" fmla="*/ 0 h 319397"/>
              <a:gd name="connsiteX2" fmla="*/ 815177 w 832211"/>
              <a:gd name="connsiteY2" fmla="*/ 54874 h 319397"/>
              <a:gd name="connsiteX3" fmla="*/ 416105 w 832211"/>
              <a:gd name="connsiteY3" fmla="*/ 319397 h 319397"/>
              <a:gd name="connsiteX4" fmla="*/ 17034 w 832211"/>
              <a:gd name="connsiteY4" fmla="*/ 54875 h 319397"/>
              <a:gd name="connsiteX5" fmla="*/ 0 w 832211"/>
              <a:gd name="connsiteY5" fmla="*/ 0 h 3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211" h="319397">
                <a:moveTo>
                  <a:pt x="0" y="0"/>
                </a:moveTo>
                <a:lnTo>
                  <a:pt x="832211" y="0"/>
                </a:lnTo>
                <a:lnTo>
                  <a:pt x="815177" y="54874"/>
                </a:lnTo>
                <a:cubicBezTo>
                  <a:pt x="749428" y="210322"/>
                  <a:pt x="595504" y="319397"/>
                  <a:pt x="416105" y="319397"/>
                </a:cubicBezTo>
                <a:cubicBezTo>
                  <a:pt x="236706" y="319397"/>
                  <a:pt x="82784" y="210323"/>
                  <a:pt x="17034" y="54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"/>
                <a:ea typeface="微软雅黑" panose="020B0503020204020204" pitchFamily="34" charset="-122"/>
                <a:sym typeface=""/>
              </a:rPr>
              <a:t>    </a:t>
            </a:r>
            <a:endParaRPr lang="zh-CN" altLang="en-US" dirty="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50037" y="5562832"/>
            <a:ext cx="3077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拜访</a:t>
            </a:r>
          </a:p>
        </p:txBody>
      </p:sp>
      <p:sp>
        <p:nvSpPr>
          <p:cNvPr id="36" name="任意多边形 77"/>
          <p:cNvSpPr/>
          <p:nvPr/>
        </p:nvSpPr>
        <p:spPr>
          <a:xfrm rot="13456507">
            <a:off x="9147452" y="5051460"/>
            <a:ext cx="745291" cy="745291"/>
          </a:xfrm>
          <a:custGeom>
            <a:avLst/>
            <a:gdLst>
              <a:gd name="connsiteX0" fmla="*/ 735461 w 866213"/>
              <a:gd name="connsiteY0" fmla="*/ 743209 h 866212"/>
              <a:gd name="connsiteX1" fmla="*/ 265063 w 866213"/>
              <a:gd name="connsiteY1" fmla="*/ 832405 h 866212"/>
              <a:gd name="connsiteX2" fmla="*/ 195925 w 866213"/>
              <a:gd name="connsiteY2" fmla="*/ 794899 h 866212"/>
              <a:gd name="connsiteX3" fmla="*/ 63928 w 866213"/>
              <a:gd name="connsiteY3" fmla="*/ 794899 h 866212"/>
              <a:gd name="connsiteX4" fmla="*/ 63928 w 866213"/>
              <a:gd name="connsiteY4" fmla="*/ 658115 h 866212"/>
              <a:gd name="connsiteX5" fmla="*/ 29684 w 866213"/>
              <a:gd name="connsiteY5" fmla="*/ 590994 h 866212"/>
              <a:gd name="connsiteX6" fmla="*/ 130753 w 866213"/>
              <a:gd name="connsiteY6" fmla="*/ 123003 h 866212"/>
              <a:gd name="connsiteX7" fmla="*/ 743210 w 866213"/>
              <a:gd name="connsiteY7" fmla="*/ 130752 h 866212"/>
              <a:gd name="connsiteX8" fmla="*/ 735461 w 866213"/>
              <a:gd name="connsiteY8" fmla="*/ 743209 h 86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213" h="866212">
                <a:moveTo>
                  <a:pt x="735461" y="743209"/>
                </a:moveTo>
                <a:cubicBezTo>
                  <a:pt x="607012" y="868448"/>
                  <a:pt x="420658" y="897806"/>
                  <a:pt x="265063" y="832405"/>
                </a:cubicBezTo>
                <a:lnTo>
                  <a:pt x="195925" y="794899"/>
                </a:lnTo>
                <a:lnTo>
                  <a:pt x="63928" y="794899"/>
                </a:lnTo>
                <a:lnTo>
                  <a:pt x="63928" y="658115"/>
                </a:lnTo>
                <a:lnTo>
                  <a:pt x="29684" y="590994"/>
                </a:lnTo>
                <a:cubicBezTo>
                  <a:pt x="-31759" y="433794"/>
                  <a:pt x="2304" y="248242"/>
                  <a:pt x="130753" y="123003"/>
                </a:cubicBezTo>
                <a:cubicBezTo>
                  <a:pt x="302018" y="-43982"/>
                  <a:pt x="576224" y="-40512"/>
                  <a:pt x="743210" y="130752"/>
                </a:cubicBezTo>
                <a:cubicBezTo>
                  <a:pt x="910195" y="302017"/>
                  <a:pt x="906725" y="576224"/>
                  <a:pt x="735461" y="743209"/>
                </a:cubicBezTo>
                <a:close/>
              </a:path>
            </a:pathLst>
          </a:custGeom>
          <a:solidFill>
            <a:srgbClr val="EE0000">
              <a:alpha val="15000"/>
            </a:srgbClr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7" name="任意多边形 78"/>
          <p:cNvSpPr/>
          <p:nvPr/>
        </p:nvSpPr>
        <p:spPr>
          <a:xfrm>
            <a:off x="9162079" y="5539707"/>
            <a:ext cx="716036" cy="274810"/>
          </a:xfrm>
          <a:custGeom>
            <a:avLst/>
            <a:gdLst>
              <a:gd name="connsiteX0" fmla="*/ 0 w 832211"/>
              <a:gd name="connsiteY0" fmla="*/ 0 h 319397"/>
              <a:gd name="connsiteX1" fmla="*/ 832211 w 832211"/>
              <a:gd name="connsiteY1" fmla="*/ 0 h 319397"/>
              <a:gd name="connsiteX2" fmla="*/ 815177 w 832211"/>
              <a:gd name="connsiteY2" fmla="*/ 54874 h 319397"/>
              <a:gd name="connsiteX3" fmla="*/ 416105 w 832211"/>
              <a:gd name="connsiteY3" fmla="*/ 319397 h 319397"/>
              <a:gd name="connsiteX4" fmla="*/ 17034 w 832211"/>
              <a:gd name="connsiteY4" fmla="*/ 54875 h 319397"/>
              <a:gd name="connsiteX5" fmla="*/ 0 w 832211"/>
              <a:gd name="connsiteY5" fmla="*/ 0 h 3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211" h="319397">
                <a:moveTo>
                  <a:pt x="0" y="0"/>
                </a:moveTo>
                <a:lnTo>
                  <a:pt x="832211" y="0"/>
                </a:lnTo>
                <a:lnTo>
                  <a:pt x="815177" y="54874"/>
                </a:lnTo>
                <a:cubicBezTo>
                  <a:pt x="749428" y="210322"/>
                  <a:pt x="595504" y="319397"/>
                  <a:pt x="416105" y="319397"/>
                </a:cubicBezTo>
                <a:cubicBezTo>
                  <a:pt x="236706" y="319397"/>
                  <a:pt x="82784" y="210323"/>
                  <a:pt x="17034" y="54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"/>
                <a:ea typeface="微软雅黑" panose="020B0503020204020204" pitchFamily="34" charset="-122"/>
                <a:sym typeface=""/>
              </a:rPr>
              <a:t>    </a:t>
            </a:r>
            <a:endParaRPr lang="zh-CN" altLang="en-US" dirty="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374331" y="5562832"/>
            <a:ext cx="3077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下单</a:t>
            </a:r>
          </a:p>
        </p:txBody>
      </p:sp>
      <p:sp>
        <p:nvSpPr>
          <p:cNvPr id="39" name="任意多边形 80"/>
          <p:cNvSpPr/>
          <p:nvPr/>
        </p:nvSpPr>
        <p:spPr>
          <a:xfrm rot="13456507">
            <a:off x="10063038" y="5051460"/>
            <a:ext cx="745291" cy="745291"/>
          </a:xfrm>
          <a:custGeom>
            <a:avLst/>
            <a:gdLst>
              <a:gd name="connsiteX0" fmla="*/ 735461 w 866213"/>
              <a:gd name="connsiteY0" fmla="*/ 743209 h 866212"/>
              <a:gd name="connsiteX1" fmla="*/ 265063 w 866213"/>
              <a:gd name="connsiteY1" fmla="*/ 832405 h 866212"/>
              <a:gd name="connsiteX2" fmla="*/ 195925 w 866213"/>
              <a:gd name="connsiteY2" fmla="*/ 794899 h 866212"/>
              <a:gd name="connsiteX3" fmla="*/ 63928 w 866213"/>
              <a:gd name="connsiteY3" fmla="*/ 794899 h 866212"/>
              <a:gd name="connsiteX4" fmla="*/ 63928 w 866213"/>
              <a:gd name="connsiteY4" fmla="*/ 658115 h 866212"/>
              <a:gd name="connsiteX5" fmla="*/ 29684 w 866213"/>
              <a:gd name="connsiteY5" fmla="*/ 590994 h 866212"/>
              <a:gd name="connsiteX6" fmla="*/ 130753 w 866213"/>
              <a:gd name="connsiteY6" fmla="*/ 123003 h 866212"/>
              <a:gd name="connsiteX7" fmla="*/ 743210 w 866213"/>
              <a:gd name="connsiteY7" fmla="*/ 130752 h 866212"/>
              <a:gd name="connsiteX8" fmla="*/ 735461 w 866213"/>
              <a:gd name="connsiteY8" fmla="*/ 743209 h 86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213" h="866212">
                <a:moveTo>
                  <a:pt x="735461" y="743209"/>
                </a:moveTo>
                <a:cubicBezTo>
                  <a:pt x="607012" y="868448"/>
                  <a:pt x="420658" y="897806"/>
                  <a:pt x="265063" y="832405"/>
                </a:cubicBezTo>
                <a:lnTo>
                  <a:pt x="195925" y="794899"/>
                </a:lnTo>
                <a:lnTo>
                  <a:pt x="63928" y="794899"/>
                </a:lnTo>
                <a:lnTo>
                  <a:pt x="63928" y="658115"/>
                </a:lnTo>
                <a:lnTo>
                  <a:pt x="29684" y="590994"/>
                </a:lnTo>
                <a:cubicBezTo>
                  <a:pt x="-31759" y="433794"/>
                  <a:pt x="2304" y="248242"/>
                  <a:pt x="130753" y="123003"/>
                </a:cubicBezTo>
                <a:cubicBezTo>
                  <a:pt x="302018" y="-43982"/>
                  <a:pt x="576224" y="-40512"/>
                  <a:pt x="743210" y="130752"/>
                </a:cubicBezTo>
                <a:cubicBezTo>
                  <a:pt x="910195" y="302017"/>
                  <a:pt x="906725" y="576224"/>
                  <a:pt x="735461" y="743209"/>
                </a:cubicBezTo>
                <a:close/>
              </a:path>
            </a:pathLst>
          </a:custGeom>
          <a:solidFill>
            <a:srgbClr val="EE0000">
              <a:alpha val="15000"/>
            </a:srgbClr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41" name="任意多边形 81"/>
          <p:cNvSpPr/>
          <p:nvPr/>
        </p:nvSpPr>
        <p:spPr>
          <a:xfrm>
            <a:off x="10077665" y="5539707"/>
            <a:ext cx="716036" cy="274810"/>
          </a:xfrm>
          <a:custGeom>
            <a:avLst/>
            <a:gdLst>
              <a:gd name="connsiteX0" fmla="*/ 0 w 832211"/>
              <a:gd name="connsiteY0" fmla="*/ 0 h 319397"/>
              <a:gd name="connsiteX1" fmla="*/ 832211 w 832211"/>
              <a:gd name="connsiteY1" fmla="*/ 0 h 319397"/>
              <a:gd name="connsiteX2" fmla="*/ 815177 w 832211"/>
              <a:gd name="connsiteY2" fmla="*/ 54874 h 319397"/>
              <a:gd name="connsiteX3" fmla="*/ 416105 w 832211"/>
              <a:gd name="connsiteY3" fmla="*/ 319397 h 319397"/>
              <a:gd name="connsiteX4" fmla="*/ 17034 w 832211"/>
              <a:gd name="connsiteY4" fmla="*/ 54875 h 319397"/>
              <a:gd name="connsiteX5" fmla="*/ 0 w 832211"/>
              <a:gd name="connsiteY5" fmla="*/ 0 h 3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211" h="319397">
                <a:moveTo>
                  <a:pt x="0" y="0"/>
                </a:moveTo>
                <a:lnTo>
                  <a:pt x="832211" y="0"/>
                </a:lnTo>
                <a:lnTo>
                  <a:pt x="815177" y="54874"/>
                </a:lnTo>
                <a:cubicBezTo>
                  <a:pt x="749428" y="210322"/>
                  <a:pt x="595504" y="319397"/>
                  <a:pt x="416105" y="319397"/>
                </a:cubicBezTo>
                <a:cubicBezTo>
                  <a:pt x="236706" y="319397"/>
                  <a:pt x="82784" y="210323"/>
                  <a:pt x="17034" y="54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"/>
                <a:ea typeface="微软雅黑" panose="020B0503020204020204" pitchFamily="34" charset="-122"/>
                <a:sym typeface=""/>
              </a:rPr>
              <a:t>    </a:t>
            </a:r>
            <a:endParaRPr lang="zh-CN" altLang="en-US" dirty="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281208" y="5562832"/>
            <a:ext cx="3077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签退</a:t>
            </a:r>
          </a:p>
        </p:txBody>
      </p:sp>
      <p:sp>
        <p:nvSpPr>
          <p:cNvPr id="43" name="任意多边形 83"/>
          <p:cNvSpPr/>
          <p:nvPr/>
        </p:nvSpPr>
        <p:spPr>
          <a:xfrm rot="13456507">
            <a:off x="10978624" y="5051460"/>
            <a:ext cx="745291" cy="745291"/>
          </a:xfrm>
          <a:custGeom>
            <a:avLst/>
            <a:gdLst>
              <a:gd name="connsiteX0" fmla="*/ 735461 w 866213"/>
              <a:gd name="connsiteY0" fmla="*/ 743209 h 866212"/>
              <a:gd name="connsiteX1" fmla="*/ 265063 w 866213"/>
              <a:gd name="connsiteY1" fmla="*/ 832405 h 866212"/>
              <a:gd name="connsiteX2" fmla="*/ 195925 w 866213"/>
              <a:gd name="connsiteY2" fmla="*/ 794899 h 866212"/>
              <a:gd name="connsiteX3" fmla="*/ 63928 w 866213"/>
              <a:gd name="connsiteY3" fmla="*/ 794899 h 866212"/>
              <a:gd name="connsiteX4" fmla="*/ 63928 w 866213"/>
              <a:gd name="connsiteY4" fmla="*/ 658115 h 866212"/>
              <a:gd name="connsiteX5" fmla="*/ 29684 w 866213"/>
              <a:gd name="connsiteY5" fmla="*/ 590994 h 866212"/>
              <a:gd name="connsiteX6" fmla="*/ 130753 w 866213"/>
              <a:gd name="connsiteY6" fmla="*/ 123003 h 866212"/>
              <a:gd name="connsiteX7" fmla="*/ 743210 w 866213"/>
              <a:gd name="connsiteY7" fmla="*/ 130752 h 866212"/>
              <a:gd name="connsiteX8" fmla="*/ 735461 w 866213"/>
              <a:gd name="connsiteY8" fmla="*/ 743209 h 86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213" h="866212">
                <a:moveTo>
                  <a:pt x="735461" y="743209"/>
                </a:moveTo>
                <a:cubicBezTo>
                  <a:pt x="607012" y="868448"/>
                  <a:pt x="420658" y="897806"/>
                  <a:pt x="265063" y="832405"/>
                </a:cubicBezTo>
                <a:lnTo>
                  <a:pt x="195925" y="794899"/>
                </a:lnTo>
                <a:lnTo>
                  <a:pt x="63928" y="794899"/>
                </a:lnTo>
                <a:lnTo>
                  <a:pt x="63928" y="658115"/>
                </a:lnTo>
                <a:lnTo>
                  <a:pt x="29684" y="590994"/>
                </a:lnTo>
                <a:cubicBezTo>
                  <a:pt x="-31759" y="433794"/>
                  <a:pt x="2304" y="248242"/>
                  <a:pt x="130753" y="123003"/>
                </a:cubicBezTo>
                <a:cubicBezTo>
                  <a:pt x="302018" y="-43982"/>
                  <a:pt x="576224" y="-40512"/>
                  <a:pt x="743210" y="130752"/>
                </a:cubicBezTo>
                <a:cubicBezTo>
                  <a:pt x="910195" y="302017"/>
                  <a:pt x="906725" y="576224"/>
                  <a:pt x="735461" y="743209"/>
                </a:cubicBezTo>
                <a:close/>
              </a:path>
            </a:pathLst>
          </a:custGeom>
          <a:solidFill>
            <a:srgbClr val="EE0000">
              <a:alpha val="15000"/>
            </a:srgbClr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44" name="任意多边形 84"/>
          <p:cNvSpPr/>
          <p:nvPr/>
        </p:nvSpPr>
        <p:spPr>
          <a:xfrm>
            <a:off x="10993250" y="5539707"/>
            <a:ext cx="716036" cy="274810"/>
          </a:xfrm>
          <a:custGeom>
            <a:avLst/>
            <a:gdLst>
              <a:gd name="connsiteX0" fmla="*/ 0 w 832211"/>
              <a:gd name="connsiteY0" fmla="*/ 0 h 319397"/>
              <a:gd name="connsiteX1" fmla="*/ 832211 w 832211"/>
              <a:gd name="connsiteY1" fmla="*/ 0 h 319397"/>
              <a:gd name="connsiteX2" fmla="*/ 815177 w 832211"/>
              <a:gd name="connsiteY2" fmla="*/ 54874 h 319397"/>
              <a:gd name="connsiteX3" fmla="*/ 416105 w 832211"/>
              <a:gd name="connsiteY3" fmla="*/ 319397 h 319397"/>
              <a:gd name="connsiteX4" fmla="*/ 17034 w 832211"/>
              <a:gd name="connsiteY4" fmla="*/ 54875 h 319397"/>
              <a:gd name="connsiteX5" fmla="*/ 0 w 832211"/>
              <a:gd name="connsiteY5" fmla="*/ 0 h 3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211" h="319397">
                <a:moveTo>
                  <a:pt x="0" y="0"/>
                </a:moveTo>
                <a:lnTo>
                  <a:pt x="832211" y="0"/>
                </a:lnTo>
                <a:lnTo>
                  <a:pt x="815177" y="54874"/>
                </a:lnTo>
                <a:cubicBezTo>
                  <a:pt x="749428" y="210322"/>
                  <a:pt x="595504" y="319397"/>
                  <a:pt x="416105" y="319397"/>
                </a:cubicBezTo>
                <a:cubicBezTo>
                  <a:pt x="236706" y="319397"/>
                  <a:pt x="82784" y="210323"/>
                  <a:pt x="17034" y="54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"/>
                <a:ea typeface="微软雅黑" panose="020B0503020204020204" pitchFamily="34" charset="-122"/>
                <a:sym typeface=""/>
              </a:rPr>
              <a:t>    </a:t>
            </a:r>
            <a:endParaRPr lang="zh-CN" altLang="en-US" dirty="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1058463" y="5562832"/>
            <a:ext cx="61555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拜访统计</a:t>
            </a:r>
          </a:p>
        </p:txBody>
      </p:sp>
      <p:sp>
        <p:nvSpPr>
          <p:cNvPr id="46" name="矩形 45"/>
          <p:cNvSpPr/>
          <p:nvPr/>
        </p:nvSpPr>
        <p:spPr>
          <a:xfrm>
            <a:off x="1314001" y="1383021"/>
            <a:ext cx="82731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"/>
                <a:ea typeface="微软雅黑" panose="020B0503020204020204" pitchFamily="34" charset="-122"/>
                <a:sym typeface=""/>
              </a:rPr>
              <a:t>计划</a:t>
            </a:r>
            <a:endParaRPr lang="en-US" altLang="zh-CN" b="1" dirty="0">
              <a:solidFill>
                <a:srgbClr val="C0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59738" y="1801946"/>
            <a:ext cx="2135839" cy="194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1" indent="-114300" defTabSz="66675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每个业务员需要拜访的客户路线规划</a:t>
            </a:r>
          </a:p>
          <a:p>
            <a:pPr marL="114300" lvl="1" indent="-114300" defTabSz="66675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具体到每一天需要拜访的客户计划</a:t>
            </a:r>
          </a:p>
          <a:p>
            <a:pPr marL="114300" lvl="1" indent="-114300" defTabSz="66675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设置拜访管控要求：必有签到、签到范围、以及签到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/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拜访有关的业务要求</a:t>
            </a:r>
          </a:p>
        </p:txBody>
      </p:sp>
      <p:sp>
        <p:nvSpPr>
          <p:cNvPr id="48" name="直角三角形 47"/>
          <p:cNvSpPr/>
          <p:nvPr/>
        </p:nvSpPr>
        <p:spPr>
          <a:xfrm rot="13522058">
            <a:off x="2877359" y="1428237"/>
            <a:ext cx="237933" cy="237933"/>
          </a:xfrm>
          <a:prstGeom prst="rt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E0000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49" name="直角三角形 48"/>
          <p:cNvSpPr/>
          <p:nvPr/>
        </p:nvSpPr>
        <p:spPr>
          <a:xfrm rot="13522058">
            <a:off x="5811258" y="1428237"/>
            <a:ext cx="237933" cy="237933"/>
          </a:xfrm>
          <a:prstGeom prst="rt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E0000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50" name="直角三角形 49"/>
          <p:cNvSpPr/>
          <p:nvPr/>
        </p:nvSpPr>
        <p:spPr>
          <a:xfrm rot="13522058">
            <a:off x="8739714" y="1428237"/>
            <a:ext cx="237933" cy="237933"/>
          </a:xfrm>
          <a:prstGeom prst="rt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E0000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212755" y="1383021"/>
            <a:ext cx="82731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"/>
                <a:ea typeface="微软雅黑" panose="020B0503020204020204" pitchFamily="34" charset="-122"/>
                <a:sym typeface=""/>
              </a:rPr>
              <a:t>执行</a:t>
            </a:r>
            <a:endParaRPr lang="en-US" altLang="zh-CN" b="1" dirty="0">
              <a:solidFill>
                <a:srgbClr val="C0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558492" y="1801946"/>
            <a:ext cx="2135839" cy="2026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1" indent="-114300" defTabSz="66675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业务员签到根据定位快速匹配客户或扫描签到</a:t>
            </a:r>
          </a:p>
          <a:p>
            <a:pPr marL="114300" lvl="1" indent="-114300" defTabSz="66675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签到后方便快捷的拜访拍照、拜访总结、下单操作</a:t>
            </a:r>
          </a:p>
          <a:p>
            <a:pPr marL="114300" lvl="1" indent="-114300" defTabSz="66675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拜访过程中可实时查看计划的执行情况</a:t>
            </a:r>
          </a:p>
          <a:p>
            <a:pPr marL="114300" lvl="1" indent="-114300" defTabSz="66675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111509" y="1383021"/>
            <a:ext cx="82731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"/>
                <a:ea typeface="微软雅黑" panose="020B0503020204020204" pitchFamily="34" charset="-122"/>
                <a:sym typeface=""/>
              </a:rPr>
              <a:t>跟踪</a:t>
            </a:r>
            <a:endParaRPr lang="en-US" altLang="zh-CN" b="1" dirty="0">
              <a:solidFill>
                <a:srgbClr val="C0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457246" y="1801946"/>
            <a:ext cx="2135839" cy="194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1" indent="-114300" defTabSz="66675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管理人员实时跟踪业务员计划达成情况</a:t>
            </a:r>
          </a:p>
          <a:p>
            <a:pPr marL="114300" lvl="1" indent="-114300" defTabSz="66675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实时查看业务员的拜访轨迹，即时定位业务员工作状态</a:t>
            </a:r>
          </a:p>
          <a:p>
            <a:pPr marL="114300" lvl="1" indent="-114300" defTabSz="66675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报表分析业务员拜访达成、成交达成、平均拜访量、客户拜访频率等</a:t>
            </a:r>
          </a:p>
        </p:txBody>
      </p:sp>
      <p:sp>
        <p:nvSpPr>
          <p:cNvPr id="55" name="矩形 54"/>
          <p:cNvSpPr/>
          <p:nvPr/>
        </p:nvSpPr>
        <p:spPr>
          <a:xfrm>
            <a:off x="10073463" y="1383021"/>
            <a:ext cx="82731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"/>
                <a:ea typeface="微软雅黑" panose="020B0503020204020204" pitchFamily="34" charset="-122"/>
                <a:sym typeface=""/>
              </a:rPr>
              <a:t>预警</a:t>
            </a:r>
            <a:endParaRPr lang="en-US" altLang="zh-CN" b="1" dirty="0">
              <a:solidFill>
                <a:srgbClr val="C0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391913" y="1801946"/>
            <a:ext cx="2190414" cy="1740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1" indent="-114300" algn="just" defTabSz="66675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业务员未拜访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/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未订货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/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未销货预警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marL="114300" lvl="1" indent="-114300" algn="just" defTabSz="66675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近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30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天每天拜访量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/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订货量低于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10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次的业务员预警</a:t>
            </a:r>
          </a:p>
          <a:p>
            <a:pPr marL="114300" lvl="1" indent="-114300" algn="just" defTabSz="66675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har char="•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客户未拜访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/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未订货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/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未销货预警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marL="0" lvl="1" algn="just" defTabSz="66675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深度分销：销</a:t>
            </a:r>
            <a:r>
              <a:rPr lang="en-US" altLang="zh-CN" dirty="0">
                <a:latin typeface=""/>
                <a:sym typeface=""/>
              </a:rPr>
              <a:t>-</a:t>
            </a:r>
            <a:r>
              <a:rPr lang="zh-CN" altLang="en-US" dirty="0">
                <a:latin typeface=""/>
                <a:sym typeface=""/>
              </a:rPr>
              <a:t>高效动销</a:t>
            </a:r>
          </a:p>
        </p:txBody>
      </p:sp>
      <p:sp>
        <p:nvSpPr>
          <p:cNvPr id="25" name="ïṧḷïḓê-Rectangle: Rounded Corners 9"/>
          <p:cNvSpPr/>
          <p:nvPr/>
        </p:nvSpPr>
        <p:spPr>
          <a:xfrm>
            <a:off x="4062885" y="1543111"/>
            <a:ext cx="5115980" cy="495949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9115">
                <a:schemeClr val="bg1"/>
              </a:gs>
            </a:gsLst>
            <a:lin ang="0" scaled="1"/>
          </a:gradFill>
          <a:ln w="12700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sz="2665" b="1" dirty="0">
              <a:solidFill>
                <a:schemeClr val="bg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6" name="圆角矩形 23"/>
          <p:cNvSpPr/>
          <p:nvPr/>
        </p:nvSpPr>
        <p:spPr>
          <a:xfrm>
            <a:off x="612754" y="1544245"/>
            <a:ext cx="3624840" cy="49671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400">
              <a:latin typeface=""/>
              <a:ea typeface="微软雅黑" panose="020B0503020204020204" pitchFamily="34" charset="-122"/>
              <a:sym typeface="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0"/>
                    </a14:imgEffect>
                    <a14:imgEffect>
                      <a14:colorTemperature colorTemp="11500"/>
                    </a14:imgEffect>
                    <a14:imgEffect>
                      <a14:saturation sat="2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41" y="1710123"/>
            <a:ext cx="3264363" cy="2231551"/>
          </a:xfrm>
          <a:prstGeom prst="rect">
            <a:avLst/>
          </a:prstGeom>
          <a:ln w="12700">
            <a:solidFill>
              <a:srgbClr val="F26E44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8" name="矩形 27"/>
          <p:cNvSpPr/>
          <p:nvPr/>
        </p:nvSpPr>
        <p:spPr>
          <a:xfrm>
            <a:off x="3478511" y="1703906"/>
            <a:ext cx="595035" cy="338554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"/>
                <a:ea typeface="微软雅黑" panose="020B0503020204020204" pitchFamily="34" charset="-122"/>
                <a:sym typeface=""/>
              </a:rPr>
              <a:t>车销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8000"/>
                    </a14:imgEffect>
                    <a14:imgEffect>
                      <a14:colorTemperature colorTemp="11500"/>
                    </a14:imgEffect>
                    <a14:imgEffect>
                      <a14:saturation sat="2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41" y="4089071"/>
            <a:ext cx="3264363" cy="2231589"/>
          </a:xfrm>
          <a:prstGeom prst="rect">
            <a:avLst/>
          </a:prstGeom>
          <a:ln w="12700">
            <a:solidFill>
              <a:srgbClr val="F26E44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0" name="矩形 29"/>
          <p:cNvSpPr/>
          <p:nvPr/>
        </p:nvSpPr>
        <p:spPr>
          <a:xfrm>
            <a:off x="3474016" y="5983293"/>
            <a:ext cx="595035" cy="338554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white"/>
                </a:solidFill>
                <a:latin typeface=""/>
                <a:ea typeface="微软雅黑" panose="020B0503020204020204" pitchFamily="34" charset="-122"/>
                <a:sym typeface=""/>
              </a:rPr>
              <a:t>访销</a:t>
            </a:r>
          </a:p>
        </p:txBody>
      </p:sp>
      <p:sp>
        <p:nvSpPr>
          <p:cNvPr id="31" name="矩形 30"/>
          <p:cNvSpPr/>
          <p:nvPr/>
        </p:nvSpPr>
        <p:spPr>
          <a:xfrm>
            <a:off x="452558" y="1026016"/>
            <a:ext cx="109788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微软雅黑" panose="020B0503020204020204" pitchFamily="34" charset="-122"/>
                <a:sym typeface=""/>
              </a:rPr>
              <a:t>“抢地盘”、“抢终端”、“抢陈列”，业务员如何做好市场开拓？如何维护客情，保证业务员线路拜访的质量？</a:t>
            </a:r>
          </a:p>
        </p:txBody>
      </p:sp>
      <p:sp>
        <p:nvSpPr>
          <p:cNvPr id="32" name="矩形 31"/>
          <p:cNvSpPr/>
          <p:nvPr/>
        </p:nvSpPr>
        <p:spPr>
          <a:xfrm>
            <a:off x="4681883" y="1759689"/>
            <a:ext cx="3877985" cy="338554"/>
          </a:xfrm>
          <a:prstGeom prst="rect">
            <a:avLst/>
          </a:prstGeom>
          <a:noFill/>
          <a:ln w="9525"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微软雅黑" panose="020B0503020204020204" pitchFamily="34" charset="-122"/>
                <a:sym typeface=""/>
              </a:rPr>
              <a:t>标准化工作任务清单让新手也能快速上手</a:t>
            </a:r>
          </a:p>
        </p:txBody>
      </p:sp>
      <p:pic>
        <p:nvPicPr>
          <p:cNvPr id="33" name="图片 32" descr="图片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300" y="1530767"/>
            <a:ext cx="2458085" cy="4978392"/>
          </a:xfrm>
          <a:prstGeom prst="rect">
            <a:avLst/>
          </a:prstGeom>
          <a:ln>
            <a:noFill/>
          </a:ln>
        </p:spPr>
      </p:pic>
      <p:sp>
        <p:nvSpPr>
          <p:cNvPr id="34" name="椭圆 33"/>
          <p:cNvSpPr/>
          <p:nvPr/>
        </p:nvSpPr>
        <p:spPr>
          <a:xfrm>
            <a:off x="4868397" y="2281456"/>
            <a:ext cx="824789" cy="824789"/>
          </a:xfrm>
          <a:prstGeom prst="ellipse">
            <a:avLst/>
          </a:prstGeom>
          <a:solidFill>
            <a:schemeClr val="tx1">
              <a:lumMod val="25000"/>
              <a:lumOff val="75000"/>
              <a:alpha val="26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拜访客户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21155" y="2429972"/>
            <a:ext cx="1948926" cy="2898293"/>
            <a:chOff x="6673990" y="2376234"/>
            <a:chExt cx="1948926" cy="2898293"/>
          </a:xfrm>
        </p:grpSpPr>
        <p:grpSp>
          <p:nvGrpSpPr>
            <p:cNvPr id="36" name="组合 35"/>
            <p:cNvGrpSpPr/>
            <p:nvPr/>
          </p:nvGrpSpPr>
          <p:grpSpPr>
            <a:xfrm>
              <a:off x="6673990" y="2376234"/>
              <a:ext cx="1948926" cy="2898293"/>
              <a:chOff x="6673990" y="2376234"/>
              <a:chExt cx="1948926" cy="2898293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3990" y="2376234"/>
                <a:ext cx="1948926" cy="2898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图片 38" descr="车销磁贴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45595" y="2587857"/>
                <a:ext cx="1587205" cy="2479443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7" name="圆角矩形 9"/>
            <p:cNvSpPr/>
            <p:nvPr/>
          </p:nvSpPr>
          <p:spPr>
            <a:xfrm>
              <a:off x="7915851" y="3305634"/>
              <a:ext cx="471404" cy="178545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</p:grpSp>
      <p:sp>
        <p:nvSpPr>
          <p:cNvPr id="4" name="右箭头 43"/>
          <p:cNvSpPr/>
          <p:nvPr/>
        </p:nvSpPr>
        <p:spPr>
          <a:xfrm>
            <a:off x="7571014" y="3582066"/>
            <a:ext cx="1582957" cy="33135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7000">
                <a:srgbClr val="F26E44">
                  <a:alpha val="0"/>
                </a:srgbClr>
              </a:gs>
              <a:gs pos="83000">
                <a:srgbClr val="EE0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565378" y="3335348"/>
            <a:ext cx="824789" cy="824789"/>
          </a:xfrm>
          <a:prstGeom prst="ellipse">
            <a:avLst/>
          </a:prstGeom>
          <a:solidFill>
            <a:schemeClr val="tx1">
              <a:lumMod val="25000"/>
              <a:lumOff val="75000"/>
              <a:alpha val="26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销售下单</a:t>
            </a:r>
          </a:p>
        </p:txBody>
      </p:sp>
      <p:sp>
        <p:nvSpPr>
          <p:cNvPr id="42" name="椭圆 41"/>
          <p:cNvSpPr/>
          <p:nvPr/>
        </p:nvSpPr>
        <p:spPr>
          <a:xfrm>
            <a:off x="4805317" y="4392029"/>
            <a:ext cx="824789" cy="824789"/>
          </a:xfrm>
          <a:prstGeom prst="ellipse">
            <a:avLst/>
          </a:prstGeom>
          <a:solidFill>
            <a:schemeClr val="tx1">
              <a:lumMod val="25000"/>
              <a:lumOff val="75000"/>
              <a:alpha val="26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要货申请</a:t>
            </a:r>
          </a:p>
        </p:txBody>
      </p:sp>
      <p:sp>
        <p:nvSpPr>
          <p:cNvPr id="43" name="椭圆 42"/>
          <p:cNvSpPr/>
          <p:nvPr/>
        </p:nvSpPr>
        <p:spPr>
          <a:xfrm>
            <a:off x="5700675" y="5342407"/>
            <a:ext cx="824789" cy="824789"/>
          </a:xfrm>
          <a:prstGeom prst="ellipse">
            <a:avLst/>
          </a:prstGeom>
          <a:solidFill>
            <a:schemeClr val="tx1">
              <a:lumMod val="25000"/>
              <a:lumOff val="75000"/>
              <a:alpha val="26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欠款对账</a:t>
            </a:r>
          </a:p>
        </p:txBody>
      </p:sp>
      <p:sp>
        <p:nvSpPr>
          <p:cNvPr id="44" name="椭圆 43"/>
          <p:cNvSpPr/>
          <p:nvPr/>
        </p:nvSpPr>
        <p:spPr>
          <a:xfrm>
            <a:off x="7027055" y="5342407"/>
            <a:ext cx="824789" cy="824789"/>
          </a:xfrm>
          <a:prstGeom prst="ellipse">
            <a:avLst/>
          </a:prstGeom>
          <a:solidFill>
            <a:schemeClr val="tx1">
              <a:lumMod val="25000"/>
              <a:lumOff val="75000"/>
              <a:alpha val="26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对账交款</a:t>
            </a:r>
          </a:p>
        </p:txBody>
      </p:sp>
      <p:sp>
        <p:nvSpPr>
          <p:cNvPr id="45" name="椭圆 44"/>
          <p:cNvSpPr/>
          <p:nvPr/>
        </p:nvSpPr>
        <p:spPr>
          <a:xfrm>
            <a:off x="7703522" y="4352690"/>
            <a:ext cx="824789" cy="824789"/>
          </a:xfrm>
          <a:prstGeom prst="ellipse">
            <a:avLst/>
          </a:prstGeom>
          <a:solidFill>
            <a:schemeClr val="tx1">
              <a:lumMod val="25000"/>
              <a:lumOff val="75000"/>
              <a:alpha val="26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车库盘点</a:t>
            </a:r>
          </a:p>
        </p:txBody>
      </p:sp>
      <p:sp>
        <p:nvSpPr>
          <p:cNvPr id="46" name="椭圆 45"/>
          <p:cNvSpPr/>
          <p:nvPr/>
        </p:nvSpPr>
        <p:spPr>
          <a:xfrm>
            <a:off x="7654014" y="2318007"/>
            <a:ext cx="824789" cy="824789"/>
          </a:xfrm>
          <a:prstGeom prst="ellipse">
            <a:avLst/>
          </a:prstGeom>
          <a:solidFill>
            <a:schemeClr val="tx1">
              <a:lumMod val="25000"/>
              <a:lumOff val="75000"/>
              <a:alpha val="26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物流跟踪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深度分销：绩效管理</a:t>
            </a:r>
          </a:p>
        </p:txBody>
      </p:sp>
      <p:sp>
        <p:nvSpPr>
          <p:cNvPr id="3" name="任意多边形: 形状 37"/>
          <p:cNvSpPr/>
          <p:nvPr/>
        </p:nvSpPr>
        <p:spPr>
          <a:xfrm>
            <a:off x="563546" y="1690347"/>
            <a:ext cx="2885999" cy="4521321"/>
          </a:xfrm>
          <a:custGeom>
            <a:avLst/>
            <a:gdLst>
              <a:gd name="connsiteX0" fmla="*/ 0 w 2885999"/>
              <a:gd name="connsiteY0" fmla="*/ 0 h 3415530"/>
              <a:gd name="connsiteX1" fmla="*/ 2885999 w 2885999"/>
              <a:gd name="connsiteY1" fmla="*/ 0 h 3415530"/>
              <a:gd name="connsiteX2" fmla="*/ 2885999 w 2885999"/>
              <a:gd name="connsiteY2" fmla="*/ 3018454 h 3415530"/>
              <a:gd name="connsiteX3" fmla="*/ 2425391 w 2885999"/>
              <a:gd name="connsiteY3" fmla="*/ 3415530 h 3415530"/>
              <a:gd name="connsiteX4" fmla="*/ 0 w 2885999"/>
              <a:gd name="connsiteY4" fmla="*/ 3415530 h 341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5999" h="3415530">
                <a:moveTo>
                  <a:pt x="0" y="0"/>
                </a:moveTo>
                <a:lnTo>
                  <a:pt x="2885999" y="0"/>
                </a:lnTo>
                <a:lnTo>
                  <a:pt x="2885999" y="3018454"/>
                </a:lnTo>
                <a:lnTo>
                  <a:pt x="2425391" y="3415530"/>
                </a:lnTo>
                <a:lnTo>
                  <a:pt x="0" y="3415530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8544" y="1059333"/>
            <a:ext cx="5314275" cy="41774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如何对业务员执行、工作成果工作心中有数，考核有据？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643283" y="1696580"/>
            <a:ext cx="6727711" cy="4515089"/>
            <a:chOff x="2077632" y="1597087"/>
            <a:chExt cx="7195723" cy="4829180"/>
          </a:xfrm>
        </p:grpSpPr>
        <p:pic>
          <p:nvPicPr>
            <p:cNvPr id="6" name="图片 5" descr="地图的截图&#10;&#10;描述已自动生成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5452" y="1597087"/>
              <a:ext cx="7187902" cy="2628505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8000"/>
                </a:schemeClr>
              </a:glow>
            </a:effectLst>
          </p:spPr>
        </p:pic>
        <p:pic>
          <p:nvPicPr>
            <p:cNvPr id="7" name="图片 6" descr="图片包含 散点图&#10;&#10;描述已自动生成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8083" y="4349192"/>
              <a:ext cx="5355272" cy="785305"/>
            </a:xfrm>
            <a:prstGeom prst="rect">
              <a:avLst/>
            </a:prstGeom>
            <a:ln>
              <a:solidFill>
                <a:schemeClr val="accent5"/>
              </a:solidFill>
            </a:ln>
            <a:effectLst>
              <a:glow rad="101600">
                <a:schemeClr val="accent2">
                  <a:satMod val="175000"/>
                  <a:alpha val="8000"/>
                </a:schemeClr>
              </a:glow>
            </a:effectLst>
          </p:spPr>
        </p:pic>
        <p:pic>
          <p:nvPicPr>
            <p:cNvPr id="8" name="图片 7" descr="图形用户界面, 应用程序&#10;&#10;描述已自动生成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8083" y="5134497"/>
              <a:ext cx="5355271" cy="129176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" name="椭圆 8"/>
            <p:cNvSpPr/>
            <p:nvPr/>
          </p:nvSpPr>
          <p:spPr>
            <a:xfrm>
              <a:off x="5091115" y="4449606"/>
              <a:ext cx="665684" cy="3584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"/>
                <a:ea typeface="微软雅黑" panose="020B0503020204020204" pitchFamily="34" charset="-122"/>
                <a:sym typeface=""/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5500767" y="4808051"/>
              <a:ext cx="665684" cy="785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7165904" y="4669613"/>
              <a:ext cx="1185074" cy="395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"/>
                  <a:ea typeface="微软雅黑" panose="020B0503020204020204" pitchFamily="34" charset="-122"/>
                  <a:sym typeface=""/>
                </a:rPr>
                <a:t>拜访分析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964305" y="5230049"/>
              <a:ext cx="1678853" cy="395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"/>
                  <a:ea typeface="微软雅黑" panose="020B0503020204020204" pitchFamily="34" charset="-122"/>
                  <a:sym typeface=""/>
                </a:rPr>
                <a:t>拜访达成分析</a:t>
              </a:r>
            </a:p>
          </p:txBody>
        </p:sp>
        <p:sp>
          <p:nvSpPr>
            <p:cNvPr id="13" name="圆角矩形 27"/>
            <p:cNvSpPr/>
            <p:nvPr/>
          </p:nvSpPr>
          <p:spPr>
            <a:xfrm>
              <a:off x="2077632" y="4349193"/>
              <a:ext cx="1709130" cy="2077074"/>
            </a:xfrm>
            <a:prstGeom prst="roundRect">
              <a:avLst>
                <a:gd name="adj" fmla="val 0"/>
              </a:avLst>
            </a:prstGeom>
            <a:gradFill>
              <a:gsLst>
                <a:gs pos="100000">
                  <a:srgbClr val="FF0000">
                    <a:alpha val="30000"/>
                  </a:srgbClr>
                </a:gs>
                <a:gs pos="0">
                  <a:srgbClr val="E20010"/>
                </a:gs>
              </a:gsLst>
              <a:lin ang="2700000" scaled="0"/>
            </a:gradFill>
            <a:ln w="25400">
              <a:noFill/>
              <a:prstDash val="sysDash"/>
            </a:ln>
            <a:effectLst>
              <a:outerShdw dir="2700000" algn="tl" rotWithShape="0">
                <a:srgbClr val="E2001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0" rIns="144000" bIns="0" rtlCol="0" anchor="ctr"/>
            <a:lstStyle/>
            <a:p>
              <a:pPr algn="just" defTabSz="12185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 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270413" y="4449605"/>
              <a:ext cx="1294659" cy="1942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报表分析</a:t>
              </a:r>
              <a:endParaRPr lang="en-US" altLang="zh-CN" sz="1600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  <a:p>
              <a:pPr>
                <a:spcBef>
                  <a:spcPts val="60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拜访记录明细表</a:t>
              </a:r>
              <a:endParaRPr lang="en-US" altLang="zh-CN" sz="11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  <a:p>
              <a:pPr>
                <a:spcBef>
                  <a:spcPts val="60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拜访统计分析</a:t>
              </a:r>
              <a:endParaRPr lang="en-US" altLang="zh-CN" sz="11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  <a:p>
              <a:pPr>
                <a:spcBef>
                  <a:spcPts val="60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拜访达成率分析</a:t>
              </a:r>
              <a:endParaRPr lang="en-US" altLang="zh-CN" sz="11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  <a:p>
              <a:pPr>
                <a:spcBef>
                  <a:spcPts val="60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拜访成单分析</a:t>
              </a:r>
              <a:endParaRPr lang="en-US" altLang="zh-CN" sz="11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  <a:p>
              <a:pPr>
                <a:spcBef>
                  <a:spcPts val="60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客户营销分析</a:t>
              </a:r>
              <a:endParaRPr lang="en-US" altLang="zh-CN" sz="11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endParaRPr>
            </a:p>
            <a:p>
              <a:pPr>
                <a:spcBef>
                  <a:spcPts val="600"/>
                </a:spcBef>
              </a:pPr>
              <a:r>
                <a:rPr lang="zh-CN" altLang="en-US" sz="1100" dirty="0">
                  <a:solidFill>
                    <a:schemeClr val="bg1"/>
                  </a:solidFill>
                  <a:latin typeface=""/>
                  <a:ea typeface="微软雅黑" panose="020B0503020204020204" pitchFamily="34" charset="-122"/>
                  <a:sym typeface=""/>
                </a:rPr>
                <a:t>业务员营销分析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58186" y="2098955"/>
            <a:ext cx="190893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608965">
              <a:lnSpc>
                <a:spcPct val="120000"/>
              </a:lnSpc>
              <a:defRPr/>
            </a:pPr>
            <a:r>
              <a:rPr kumimoji="1" lang="zh-CN" altLang="en-US" sz="2000" b="1" spc="200" dirty="0">
                <a:solidFill>
                  <a:srgbClr val="FF0000"/>
                </a:solidFill>
                <a:latin typeface=""/>
                <a:ea typeface="微软雅黑" panose="020B0503020204020204" pitchFamily="34" charset="-122"/>
                <a:sym typeface=""/>
              </a:rPr>
              <a:t>拜访过程跟踪</a:t>
            </a:r>
            <a:endParaRPr kumimoji="1" lang="en-US" altLang="zh-CN" sz="2000" b="1" spc="200" dirty="0">
              <a:solidFill>
                <a:srgbClr val="FF0000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r" defTabSz="608965">
              <a:lnSpc>
                <a:spcPct val="120000"/>
              </a:lnSpc>
              <a:defRPr/>
            </a:pPr>
            <a:r>
              <a:rPr kumimoji="1" lang="zh-CN" altLang="en-US" sz="1400" spc="200" dirty="0">
                <a:solidFill>
                  <a:srgbClr val="222222">
                    <a:lumMod val="75000"/>
                    <a:lumOff val="25000"/>
                  </a:srgbClr>
                </a:solidFill>
                <a:latin typeface=""/>
                <a:ea typeface="微软雅黑" panose="020B0503020204020204" pitchFamily="34" charset="-122"/>
                <a:sym typeface=""/>
              </a:rPr>
              <a:t>实时定位</a:t>
            </a:r>
            <a:endParaRPr kumimoji="1" lang="en-US" altLang="zh-CN" sz="1400" spc="200" dirty="0">
              <a:solidFill>
                <a:srgbClr val="222222">
                  <a:lumMod val="75000"/>
                  <a:lumOff val="25000"/>
                </a:srgb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r" defTabSz="608965">
              <a:lnSpc>
                <a:spcPct val="120000"/>
              </a:lnSpc>
              <a:defRPr/>
            </a:pPr>
            <a:r>
              <a:rPr kumimoji="1" lang="zh-CN" altLang="en-US" sz="1400" spc="200" dirty="0">
                <a:solidFill>
                  <a:srgbClr val="222222">
                    <a:lumMod val="75000"/>
                    <a:lumOff val="25000"/>
                  </a:srgbClr>
                </a:solidFill>
                <a:latin typeface=""/>
                <a:ea typeface="微软雅黑" panose="020B0503020204020204" pitchFamily="34" charset="-122"/>
                <a:sym typeface=""/>
              </a:rPr>
              <a:t>拜访轨迹跟踪</a:t>
            </a:r>
          </a:p>
        </p:txBody>
      </p:sp>
      <p:sp>
        <p:nvSpPr>
          <p:cNvPr id="16" name="矩形 15"/>
          <p:cNvSpPr/>
          <p:nvPr/>
        </p:nvSpPr>
        <p:spPr>
          <a:xfrm>
            <a:off x="423483" y="3345325"/>
            <a:ext cx="2043633" cy="19205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608965">
              <a:lnSpc>
                <a:spcPct val="120000"/>
              </a:lnSpc>
              <a:defRPr/>
            </a:pPr>
            <a:r>
              <a:rPr kumimoji="1" lang="zh-CN" altLang="en-US" sz="2000" b="1" spc="200" dirty="0">
                <a:solidFill>
                  <a:srgbClr val="FF0000"/>
                </a:solidFill>
                <a:latin typeface=""/>
                <a:ea typeface="微软雅黑" panose="020B0503020204020204" pitchFamily="34" charset="-122"/>
                <a:sym typeface=""/>
              </a:rPr>
              <a:t>结果指标量化</a:t>
            </a:r>
            <a:endParaRPr kumimoji="1" lang="en-US" altLang="zh-CN" sz="2000" b="1" spc="200" dirty="0">
              <a:solidFill>
                <a:srgbClr val="FF0000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r" defTabSz="608965">
              <a:lnSpc>
                <a:spcPct val="120000"/>
              </a:lnSpc>
              <a:defRPr/>
            </a:pPr>
            <a:r>
              <a:rPr kumimoji="1" lang="zh-CN" altLang="en-US" sz="1400" spc="200" dirty="0">
                <a:solidFill>
                  <a:srgbClr val="222222">
                    <a:lumMod val="75000"/>
                    <a:lumOff val="25000"/>
                  </a:srgbClr>
                </a:solidFill>
                <a:latin typeface=""/>
                <a:ea typeface="微软雅黑" panose="020B0503020204020204" pitchFamily="34" charset="-122"/>
                <a:sym typeface=""/>
              </a:rPr>
              <a:t>拜访标准执行情况</a:t>
            </a:r>
            <a:endParaRPr kumimoji="1" lang="en-US" altLang="zh-CN" sz="1400" spc="200" dirty="0">
              <a:solidFill>
                <a:srgbClr val="222222">
                  <a:lumMod val="75000"/>
                  <a:lumOff val="25000"/>
                </a:srgb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r" defTabSz="608965">
              <a:lnSpc>
                <a:spcPct val="120000"/>
              </a:lnSpc>
              <a:defRPr/>
            </a:pPr>
            <a:r>
              <a:rPr kumimoji="1" lang="zh-CN" altLang="en-US" sz="1400" spc="200" dirty="0">
                <a:solidFill>
                  <a:srgbClr val="222222">
                    <a:lumMod val="75000"/>
                    <a:lumOff val="25000"/>
                  </a:srgbClr>
                </a:solidFill>
                <a:latin typeface=""/>
                <a:ea typeface="微软雅黑" panose="020B0503020204020204" pitchFamily="34" charset="-122"/>
                <a:sym typeface=""/>
              </a:rPr>
              <a:t>拜访完成率</a:t>
            </a:r>
            <a:endParaRPr kumimoji="1" lang="en-US" altLang="zh-CN" sz="1400" spc="200" dirty="0">
              <a:solidFill>
                <a:srgbClr val="222222">
                  <a:lumMod val="75000"/>
                  <a:lumOff val="25000"/>
                </a:srgb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r" defTabSz="608965">
              <a:lnSpc>
                <a:spcPct val="120000"/>
              </a:lnSpc>
              <a:defRPr/>
            </a:pPr>
            <a:r>
              <a:rPr kumimoji="1" lang="zh-CN" altLang="en-US" sz="1400" spc="200" dirty="0">
                <a:solidFill>
                  <a:srgbClr val="222222">
                    <a:lumMod val="75000"/>
                    <a:lumOff val="25000"/>
                  </a:srgbClr>
                </a:solidFill>
                <a:latin typeface=""/>
                <a:ea typeface="微软雅黑" panose="020B0503020204020204" pitchFamily="34" charset="-122"/>
                <a:sym typeface=""/>
              </a:rPr>
              <a:t>成单率</a:t>
            </a:r>
            <a:endParaRPr kumimoji="1" lang="en-US" altLang="zh-CN" sz="1400" spc="200" dirty="0">
              <a:solidFill>
                <a:srgbClr val="222222">
                  <a:lumMod val="75000"/>
                  <a:lumOff val="25000"/>
                </a:srgb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r" defTabSz="608965">
              <a:lnSpc>
                <a:spcPct val="120000"/>
              </a:lnSpc>
              <a:defRPr/>
            </a:pPr>
            <a:r>
              <a:rPr kumimoji="1" lang="zh-CN" altLang="en-US" sz="1400" spc="200" dirty="0">
                <a:solidFill>
                  <a:srgbClr val="222222">
                    <a:lumMod val="75000"/>
                    <a:lumOff val="25000"/>
                  </a:srgbClr>
                </a:solidFill>
                <a:latin typeface=""/>
                <a:ea typeface="微软雅黑" panose="020B0503020204020204" pitchFamily="34" charset="-122"/>
                <a:sym typeface=""/>
              </a:rPr>
              <a:t>销售额</a:t>
            </a:r>
            <a:endParaRPr kumimoji="1" lang="en-US" altLang="zh-CN" sz="1400" spc="200" dirty="0">
              <a:solidFill>
                <a:srgbClr val="222222">
                  <a:lumMod val="75000"/>
                  <a:lumOff val="25000"/>
                </a:srgb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r" defTabSz="608965">
              <a:lnSpc>
                <a:spcPct val="120000"/>
              </a:lnSpc>
              <a:defRPr/>
            </a:pPr>
            <a:r>
              <a:rPr kumimoji="1" lang="zh-CN" altLang="en-US" sz="1400" spc="200" dirty="0">
                <a:solidFill>
                  <a:srgbClr val="222222">
                    <a:lumMod val="75000"/>
                    <a:lumOff val="25000"/>
                  </a:srgbClr>
                </a:solidFill>
                <a:latin typeface=""/>
                <a:ea typeface="微软雅黑" panose="020B0503020204020204" pitchFamily="34" charset="-122"/>
                <a:sym typeface=""/>
              </a:rPr>
              <a:t>收款额</a:t>
            </a:r>
            <a:endParaRPr kumimoji="1" lang="en-US" altLang="zh-CN" sz="1400" spc="200" dirty="0">
              <a:solidFill>
                <a:srgbClr val="222222">
                  <a:lumMod val="75000"/>
                  <a:lumOff val="25000"/>
                </a:srgb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r" defTabSz="608965">
              <a:lnSpc>
                <a:spcPct val="120000"/>
              </a:lnSpc>
              <a:defRPr/>
            </a:pPr>
            <a:r>
              <a:rPr kumimoji="1" lang="zh-CN" altLang="en-US" sz="1400" spc="200" dirty="0">
                <a:solidFill>
                  <a:srgbClr val="222222">
                    <a:lumMod val="75000"/>
                    <a:lumOff val="25000"/>
                  </a:srgbClr>
                </a:solidFill>
                <a:latin typeface=""/>
                <a:ea typeface="微软雅黑" panose="020B0503020204020204" pitchFamily="34" charset="-122"/>
                <a:sym typeface=""/>
              </a:rPr>
              <a:t>退货率</a:t>
            </a:r>
            <a:endParaRPr kumimoji="1" lang="en-US" altLang="zh-CN" sz="1400" spc="200" dirty="0">
              <a:solidFill>
                <a:srgbClr val="222222">
                  <a:lumMod val="75000"/>
                  <a:lumOff val="25000"/>
                </a:srgb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3773" y="3151994"/>
            <a:ext cx="2435665" cy="215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defRPr/>
            </a:pPr>
            <a:r>
              <a:rPr lang="zh-CN" altLang="en-US" sz="20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应用价值</a:t>
            </a:r>
            <a:endParaRPr lang="en-US" altLang="zh-CN" sz="20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marL="177800" indent="-177800" defTabSz="1218565">
              <a:lnSpc>
                <a:spcPct val="12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所有指标量化，将激励变成管理行动，让拜访过程形成良性循环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marL="177800" indent="-177800" defTabSz="1218565">
              <a:lnSpc>
                <a:spcPct val="12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有所行动，将结果反馈给前端，避免流于形式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54FA8AE-C19C-4CB6-9271-818EAC5C409F}"/>
              </a:ext>
            </a:extLst>
          </p:cNvPr>
          <p:cNvGrpSpPr/>
          <p:nvPr/>
        </p:nvGrpSpPr>
        <p:grpSpPr>
          <a:xfrm>
            <a:off x="9602024" y="3457707"/>
            <a:ext cx="2219163" cy="0"/>
            <a:chOff x="9066384" y="3501961"/>
            <a:chExt cx="2405342" cy="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C357E62-A8B5-44F4-B58D-A95B50D7DC1A}"/>
                </a:ext>
              </a:extLst>
            </p:cNvPr>
            <p:cNvCxnSpPr>
              <a:cxnSpLocks/>
            </p:cNvCxnSpPr>
            <p:nvPr/>
          </p:nvCxnSpPr>
          <p:spPr>
            <a:xfrm>
              <a:off x="10935499" y="3501961"/>
              <a:ext cx="536227" cy="0"/>
            </a:xfrm>
            <a:prstGeom prst="line">
              <a:avLst/>
            </a:prstGeom>
            <a:ln>
              <a:solidFill>
                <a:srgbClr val="E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72AE9F3E-3306-4C54-B994-64E7DFEBFE51}"/>
                </a:ext>
              </a:extLst>
            </p:cNvPr>
            <p:cNvCxnSpPr>
              <a:cxnSpLocks/>
            </p:cNvCxnSpPr>
            <p:nvPr/>
          </p:nvCxnSpPr>
          <p:spPr>
            <a:xfrm>
              <a:off x="9066384" y="3501961"/>
              <a:ext cx="536227" cy="0"/>
            </a:xfrm>
            <a:prstGeom prst="line">
              <a:avLst/>
            </a:prstGeom>
            <a:ln>
              <a:solidFill>
                <a:srgbClr val="E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流程图: 手动操作 27">
            <a:extLst>
              <a:ext uri="{FF2B5EF4-FFF2-40B4-BE49-F238E27FC236}">
                <a16:creationId xmlns:a16="http://schemas.microsoft.com/office/drawing/2014/main" id="{449276B6-FFF1-4BC8-A9EA-F9FEC06E9221}"/>
              </a:ext>
            </a:extLst>
          </p:cNvPr>
          <p:cNvSpPr/>
          <p:nvPr/>
        </p:nvSpPr>
        <p:spPr>
          <a:xfrm>
            <a:off x="680508" y="2022588"/>
            <a:ext cx="4665326" cy="3188806"/>
          </a:xfrm>
          <a:prstGeom prst="flowChartManualOperation">
            <a:avLst/>
          </a:prstGeom>
          <a:solidFill>
            <a:srgbClr val="7F7F7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27" name="流程图: 手动操作 26">
            <a:extLst>
              <a:ext uri="{FF2B5EF4-FFF2-40B4-BE49-F238E27FC236}">
                <a16:creationId xmlns:a16="http://schemas.microsoft.com/office/drawing/2014/main" id="{0D764E92-BBAE-44EC-85CB-52CC4FEC14D9}"/>
              </a:ext>
            </a:extLst>
          </p:cNvPr>
          <p:cNvSpPr/>
          <p:nvPr/>
        </p:nvSpPr>
        <p:spPr>
          <a:xfrm>
            <a:off x="680508" y="2114361"/>
            <a:ext cx="4665326" cy="3188806"/>
          </a:xfrm>
          <a:prstGeom prst="flowChartManualOperation">
            <a:avLst/>
          </a:prstGeom>
          <a:solidFill>
            <a:srgbClr val="7F7F7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25" name="流程图: 手动操作 24">
            <a:extLst>
              <a:ext uri="{FF2B5EF4-FFF2-40B4-BE49-F238E27FC236}">
                <a16:creationId xmlns:a16="http://schemas.microsoft.com/office/drawing/2014/main" id="{E8870287-2F7A-410D-989A-244AB289191C}"/>
              </a:ext>
            </a:extLst>
          </p:cNvPr>
          <p:cNvSpPr/>
          <p:nvPr/>
        </p:nvSpPr>
        <p:spPr>
          <a:xfrm>
            <a:off x="680508" y="2212155"/>
            <a:ext cx="4665326" cy="3188806"/>
          </a:xfrm>
          <a:prstGeom prst="flowChartManualOperation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绩效管理：构建科学的评价体系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1427" y="1109655"/>
            <a:ext cx="8597225" cy="61472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none" rtlCol="0">
            <a:spAutoFit/>
          </a:bodyPr>
          <a:lstStyle/>
          <a:p>
            <a:pPr marR="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人才是企业发展的基石，如何实现人才的有效利用，帮助企业在最小成本内创造最大的利益。</a:t>
            </a:r>
          </a:p>
          <a:p>
            <a:pPr marR="0" lvl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提升公司及员工的价值，改善经营业绩，实现科学评价体系，是企业管理的重中之重。</a:t>
            </a:r>
          </a:p>
        </p:txBody>
      </p:sp>
      <p:sp>
        <p:nvSpPr>
          <p:cNvPr id="7" name="矩形 6"/>
          <p:cNvSpPr/>
          <p:nvPr/>
        </p:nvSpPr>
        <p:spPr>
          <a:xfrm>
            <a:off x="1732844" y="2560304"/>
            <a:ext cx="2748980" cy="20982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219200">
              <a:lnSpc>
                <a:spcPct val="150000"/>
              </a:lnSpc>
              <a:spcAft>
                <a:spcPts val="120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业务员六度能力模型</a:t>
            </a:r>
          </a:p>
          <a:p>
            <a:pPr algn="just" defTabSz="121920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基于业务数据，针对业务员设置企业关键指标目标值及完成情况，结合业务员的投入产出比，一对一精准分析，建立业务员能力体系，给出具体人员的综合能力分析、评定和建议。</a:t>
            </a:r>
            <a:endParaRPr lang="en-US" altLang="zh-CN" sz="1400" dirty="0">
              <a:solidFill>
                <a:schemeClr val="bg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5400961"/>
            <a:ext cx="12192000" cy="1167765"/>
          </a:xfrm>
          <a:prstGeom prst="rect">
            <a:avLst/>
          </a:prstGeom>
          <a:solidFill>
            <a:schemeClr val="bg1">
              <a:alpha val="57000"/>
            </a:schemeClr>
          </a:solidFill>
          <a:ln w="6350">
            <a:solidFill>
              <a:srgbClr val="F26E4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17601" y="5691770"/>
            <a:ext cx="99568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  <a:latin typeface=""/>
                <a:ea typeface="微软雅黑" panose="020B0503020204020204" pitchFamily="34" charset="-122"/>
                <a:sym typeface=""/>
              </a:rPr>
              <a:t>多维度图表展示及关键数据分析提醒、建议，</a:t>
            </a:r>
          </a:p>
          <a:p>
            <a:pPr algn="ctr"/>
            <a:r>
              <a:rPr lang="zh-CN" altLang="en-US" sz="1600" dirty="0">
                <a:solidFill>
                  <a:srgbClr val="FF0000"/>
                </a:solidFill>
                <a:latin typeface=""/>
                <a:ea typeface="微软雅黑" panose="020B0503020204020204" pitchFamily="34" charset="-122"/>
                <a:sym typeface=""/>
              </a:rPr>
              <a:t>按部门组织、业务员个人数据维度进行综合展示，可联查对应的统计、明细表查看具体数据。</a:t>
            </a:r>
          </a:p>
        </p:txBody>
      </p:sp>
      <p:sp>
        <p:nvSpPr>
          <p:cNvPr id="4" name="右箭头 14"/>
          <p:cNvSpPr/>
          <p:nvPr/>
        </p:nvSpPr>
        <p:spPr>
          <a:xfrm>
            <a:off x="6327731" y="2462167"/>
            <a:ext cx="905530" cy="527255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7000">
                <a:srgbClr val="F26E44">
                  <a:alpha val="0"/>
                </a:srgbClr>
              </a:gs>
              <a:gs pos="80000">
                <a:srgbClr val="EE0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8" name="右箭头 24"/>
          <p:cNvSpPr/>
          <p:nvPr/>
        </p:nvSpPr>
        <p:spPr>
          <a:xfrm>
            <a:off x="8867439" y="2462167"/>
            <a:ext cx="905530" cy="527255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7000">
                <a:srgbClr val="F26E44">
                  <a:alpha val="0"/>
                </a:srgbClr>
              </a:gs>
              <a:gs pos="80000">
                <a:srgbClr val="EE0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09642" y="1924794"/>
            <a:ext cx="1602000" cy="1602000"/>
          </a:xfrm>
          <a:prstGeom prst="ellipse">
            <a:avLst/>
          </a:prstGeom>
          <a:solidFill>
            <a:schemeClr val="bg1">
              <a:lumMod val="65000"/>
              <a:alpha val="10000"/>
            </a:schemeClr>
          </a:solidFill>
          <a:ln w="12700" cap="flat" cmpd="sng" algn="ctr">
            <a:noFill/>
            <a:prstDash val="sysDash"/>
            <a:miter lim="800000"/>
          </a:ln>
          <a:effectLst>
            <a:glow>
              <a:schemeClr val="bg1">
                <a:lumMod val="9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07436" y="2022588"/>
            <a:ext cx="1406412" cy="1406412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glow rad="174398">
              <a:schemeClr val="bg1">
                <a:lumMod val="50000"/>
                <a:alpha val="11000"/>
              </a:scheme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目标</a:t>
            </a:r>
            <a:endParaRPr lang="en-US" altLang="zh-CN" sz="24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制定</a:t>
            </a:r>
          </a:p>
        </p:txBody>
      </p:sp>
      <p:sp>
        <p:nvSpPr>
          <p:cNvPr id="13" name="椭圆 12"/>
          <p:cNvSpPr/>
          <p:nvPr/>
        </p:nvSpPr>
        <p:spPr>
          <a:xfrm>
            <a:off x="7249350" y="1924794"/>
            <a:ext cx="1602000" cy="1602000"/>
          </a:xfrm>
          <a:prstGeom prst="ellipse">
            <a:avLst/>
          </a:prstGeom>
          <a:solidFill>
            <a:schemeClr val="bg1">
              <a:lumMod val="65000"/>
              <a:alpha val="10000"/>
            </a:schemeClr>
          </a:solidFill>
          <a:ln w="12700" cap="flat" cmpd="sng" algn="ctr">
            <a:noFill/>
            <a:prstDash val="sysDash"/>
            <a:miter lim="800000"/>
          </a:ln>
          <a:effectLst>
            <a:glow>
              <a:schemeClr val="bg1">
                <a:lumMod val="9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347144" y="2022588"/>
            <a:ext cx="1406412" cy="1406412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glow rad="174398">
              <a:schemeClr val="bg1">
                <a:lumMod val="50000"/>
                <a:alpha val="11000"/>
              </a:schemeClr>
            </a:glow>
          </a:effectLst>
        </p:spPr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目标</a:t>
            </a:r>
            <a:endParaRPr lang="en-US" altLang="zh-CN" sz="24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量化</a:t>
            </a:r>
          </a:p>
        </p:txBody>
      </p:sp>
      <p:sp>
        <p:nvSpPr>
          <p:cNvPr id="16" name="椭圆 15"/>
          <p:cNvSpPr/>
          <p:nvPr/>
        </p:nvSpPr>
        <p:spPr>
          <a:xfrm>
            <a:off x="9789058" y="1924794"/>
            <a:ext cx="1602000" cy="1602000"/>
          </a:xfrm>
          <a:prstGeom prst="ellipse">
            <a:avLst/>
          </a:prstGeom>
          <a:solidFill>
            <a:schemeClr val="bg1">
              <a:lumMod val="65000"/>
              <a:alpha val="10000"/>
            </a:schemeClr>
          </a:solidFill>
          <a:ln w="12700" cap="flat" cmpd="sng" algn="ctr">
            <a:noFill/>
            <a:prstDash val="sysDash"/>
            <a:miter lim="800000"/>
          </a:ln>
          <a:effectLst>
            <a:glow>
              <a:schemeClr val="bg1">
                <a:lumMod val="9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886852" y="2022588"/>
            <a:ext cx="1406412" cy="1406412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glow rad="174398">
              <a:schemeClr val="bg1">
                <a:lumMod val="50000"/>
                <a:alpha val="11000"/>
              </a:schemeClr>
            </a:glow>
          </a:effectLst>
        </p:spPr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结果</a:t>
            </a:r>
            <a:endParaRPr lang="en-US" altLang="zh-CN" sz="24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分析</a:t>
            </a:r>
          </a:p>
        </p:txBody>
      </p:sp>
      <p:sp>
        <p:nvSpPr>
          <p:cNvPr id="19" name="矩形 18"/>
          <p:cNvSpPr/>
          <p:nvPr/>
        </p:nvSpPr>
        <p:spPr>
          <a:xfrm>
            <a:off x="6452975" y="3967485"/>
            <a:ext cx="3127582" cy="124390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90844" y="4258294"/>
            <a:ext cx="2051844" cy="2215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把目标量化到每个流程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680793" y="4589439"/>
            <a:ext cx="2671946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按需配置，按季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天分配，实时计算、追踪完成情况</a:t>
            </a:r>
          </a:p>
        </p:txBody>
      </p:sp>
      <p:cxnSp>
        <p:nvCxnSpPr>
          <p:cNvPr id="22" name="直线连接符 51"/>
          <p:cNvCxnSpPr/>
          <p:nvPr/>
        </p:nvCxnSpPr>
        <p:spPr>
          <a:xfrm>
            <a:off x="8050350" y="3576280"/>
            <a:ext cx="0" cy="391205"/>
          </a:xfrm>
          <a:prstGeom prst="line">
            <a:avLst/>
          </a:prstGeom>
          <a:ln w="22225" cap="rnd">
            <a:solidFill>
              <a:srgbClr val="EE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49E18122-F5A9-4C70-938C-D58BF721B0E7}"/>
              </a:ext>
            </a:extLst>
          </p:cNvPr>
          <p:cNvSpPr/>
          <p:nvPr/>
        </p:nvSpPr>
        <p:spPr>
          <a:xfrm>
            <a:off x="0" y="1927266"/>
            <a:ext cx="12192000" cy="49307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绩效管理：业务员六度能力模型分析</a:t>
            </a:r>
          </a:p>
        </p:txBody>
      </p:sp>
      <p:pic>
        <p:nvPicPr>
          <p:cNvPr id="5" name="图片 4" descr="图形用户界面, 应用程序&#10;&#10;描述已自动生成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09" y="2263215"/>
            <a:ext cx="4288086" cy="1842385"/>
          </a:xfrm>
          <a:prstGeom prst="rect">
            <a:avLst/>
          </a:prstGeom>
          <a:ln>
            <a:solidFill>
              <a:srgbClr val="EE0000"/>
            </a:solidFill>
          </a:ln>
        </p:spPr>
      </p:pic>
      <p:pic>
        <p:nvPicPr>
          <p:cNvPr id="6" name="图片 5" descr="图表&#10;&#10;描述已自动生成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08" y="4563310"/>
            <a:ext cx="4288086" cy="1688641"/>
          </a:xfrm>
          <a:prstGeom prst="rect">
            <a:avLst/>
          </a:prstGeom>
          <a:ln>
            <a:solidFill>
              <a:srgbClr val="EE0000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5388703" y="2275423"/>
            <a:ext cx="6429049" cy="397652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txBody>
          <a:bodyPr wrap="square" lIns="288000" tIns="72000" rIns="216000" bIns="72000" rtlCol="0" anchor="ctr" anchorCtr="0">
            <a:noAutofit/>
          </a:bodyPr>
          <a:lstStyle/>
          <a:p>
            <a:r>
              <a:rPr lang="zh-CN" altLang="en-US" sz="1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目标达成率及同环比指标看板：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按期间维度或业务员维度，展示所选目标达成情况及同环比情况，通过完成情况、对比及趋势分析，公正客观。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r>
              <a:rPr lang="zh-CN" altLang="en-US" sz="1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六度模型整体概括：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体现查看对象的关键数据情况以及整体能力分析和综合排名。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r>
              <a:rPr lang="zh-CN" altLang="en-US" sz="1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销售业绩分析展示：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展现整体销售业绩分析情况，结合对应部门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\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业务员产生的收入、费用、毛利等指标及趋势分析，综合对应查询对象在企业中的投入产出比情况进行展示。直接体现查询对象的销售能力及投入产出比。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r>
              <a:rPr lang="zh-CN" altLang="en-US" sz="1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拓客能力：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展示查询期间范围内新增客户、潜客、潜客转换情况；并可以查看该查询对象负责客户的下滑、流失、以及留存情况，根据客户经营能力进行指导和激励。若启用了智慧营销功能，可以联查客户营销分析，查看具体明细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r>
              <a:rPr lang="zh-CN" altLang="en-US" sz="1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回款能力及勤奋度分析展示：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展示查询期间范围内查询对象的回款能力和勤奋度以及成单情况。可以联查拜访统计分析，查看拜访客户明细及成单情况。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15028" y="1046757"/>
            <a:ext cx="9961944" cy="765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sym typeface=""/>
              </a:rPr>
              <a:t>多维度图表展示及关键数据分析提醒、建议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"/>
              <a:sym typeface="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sym typeface=""/>
              </a:rPr>
              <a:t>可以按部门组织、业务员个人数据维度进行综合展示，并可以联查对应的统计、明细表查看具体数据。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"/>
              <a:sym typeface=""/>
            </a:endParaRPr>
          </a:p>
        </p:txBody>
      </p:sp>
      <p:sp>
        <p:nvSpPr>
          <p:cNvPr id="10" name="Freeform 219">
            <a:extLst>
              <a:ext uri="{FF2B5EF4-FFF2-40B4-BE49-F238E27FC236}">
                <a16:creationId xmlns:a16="http://schemas.microsoft.com/office/drawing/2014/main" id="{6E5BEBC9-A310-41B1-8116-DE0AF0C6CAE4}"/>
              </a:ext>
            </a:extLst>
          </p:cNvPr>
          <p:cNvSpPr/>
          <p:nvPr/>
        </p:nvSpPr>
        <p:spPr bwMode="auto">
          <a:xfrm rot="5400000" flipH="1">
            <a:off x="4696405" y="2913630"/>
            <a:ext cx="843042" cy="541554"/>
          </a:xfrm>
          <a:custGeom>
            <a:avLst/>
            <a:gdLst>
              <a:gd name="T0" fmla="*/ 638 w 1035"/>
              <a:gd name="T1" fmla="*/ 40 h 99"/>
              <a:gd name="T2" fmla="*/ 714 w 1035"/>
              <a:gd name="T3" fmla="*/ 40 h 99"/>
              <a:gd name="T4" fmla="*/ 528 w 1035"/>
              <a:gd name="T5" fmla="*/ 0 h 99"/>
              <a:gd name="T6" fmla="*/ 337 w 1035"/>
              <a:gd name="T7" fmla="*/ 40 h 99"/>
              <a:gd name="T8" fmla="*/ 418 w 1035"/>
              <a:gd name="T9" fmla="*/ 40 h 99"/>
              <a:gd name="T10" fmla="*/ 0 w 1035"/>
              <a:gd name="T11" fmla="*/ 99 h 99"/>
              <a:gd name="T12" fmla="*/ 1035 w 1035"/>
              <a:gd name="T13" fmla="*/ 99 h 99"/>
              <a:gd name="T14" fmla="*/ 638 w 1035"/>
              <a:gd name="T15" fmla="*/ 4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5" h="99">
                <a:moveTo>
                  <a:pt x="638" y="40"/>
                </a:moveTo>
                <a:cubicBezTo>
                  <a:pt x="714" y="40"/>
                  <a:pt x="714" y="40"/>
                  <a:pt x="714" y="40"/>
                </a:cubicBezTo>
                <a:cubicBezTo>
                  <a:pt x="528" y="0"/>
                  <a:pt x="528" y="0"/>
                  <a:pt x="528" y="0"/>
                </a:cubicBezTo>
                <a:cubicBezTo>
                  <a:pt x="337" y="40"/>
                  <a:pt x="337" y="40"/>
                  <a:pt x="337" y="40"/>
                </a:cubicBezTo>
                <a:cubicBezTo>
                  <a:pt x="418" y="40"/>
                  <a:pt x="418" y="40"/>
                  <a:pt x="418" y="40"/>
                </a:cubicBezTo>
                <a:cubicBezTo>
                  <a:pt x="411" y="51"/>
                  <a:pt x="332" y="92"/>
                  <a:pt x="0" y="99"/>
                </a:cubicBezTo>
                <a:cubicBezTo>
                  <a:pt x="1035" y="99"/>
                  <a:pt x="1035" y="99"/>
                  <a:pt x="1035" y="99"/>
                </a:cubicBezTo>
                <a:cubicBezTo>
                  <a:pt x="1035" y="99"/>
                  <a:pt x="696" y="90"/>
                  <a:pt x="638" y="40"/>
                </a:cubicBezTo>
                <a:close/>
              </a:path>
            </a:pathLst>
          </a:custGeom>
          <a:gradFill>
            <a:gsLst>
              <a:gs pos="0">
                <a:srgbClr val="E60000"/>
              </a:gs>
              <a:gs pos="99000">
                <a:srgbClr val="E6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1" name="Freeform 219">
            <a:extLst>
              <a:ext uri="{FF2B5EF4-FFF2-40B4-BE49-F238E27FC236}">
                <a16:creationId xmlns:a16="http://schemas.microsoft.com/office/drawing/2014/main" id="{5D40FBF4-0E55-4028-9D3A-4012F70FA87F}"/>
              </a:ext>
            </a:extLst>
          </p:cNvPr>
          <p:cNvSpPr/>
          <p:nvPr/>
        </p:nvSpPr>
        <p:spPr bwMode="auto">
          <a:xfrm rot="5400000" flipH="1">
            <a:off x="4696405" y="5136853"/>
            <a:ext cx="843042" cy="541554"/>
          </a:xfrm>
          <a:custGeom>
            <a:avLst/>
            <a:gdLst>
              <a:gd name="T0" fmla="*/ 638 w 1035"/>
              <a:gd name="T1" fmla="*/ 40 h 99"/>
              <a:gd name="T2" fmla="*/ 714 w 1035"/>
              <a:gd name="T3" fmla="*/ 40 h 99"/>
              <a:gd name="T4" fmla="*/ 528 w 1035"/>
              <a:gd name="T5" fmla="*/ 0 h 99"/>
              <a:gd name="T6" fmla="*/ 337 w 1035"/>
              <a:gd name="T7" fmla="*/ 40 h 99"/>
              <a:gd name="T8" fmla="*/ 418 w 1035"/>
              <a:gd name="T9" fmla="*/ 40 h 99"/>
              <a:gd name="T10" fmla="*/ 0 w 1035"/>
              <a:gd name="T11" fmla="*/ 99 h 99"/>
              <a:gd name="T12" fmla="*/ 1035 w 1035"/>
              <a:gd name="T13" fmla="*/ 99 h 99"/>
              <a:gd name="T14" fmla="*/ 638 w 1035"/>
              <a:gd name="T15" fmla="*/ 4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5" h="99">
                <a:moveTo>
                  <a:pt x="638" y="40"/>
                </a:moveTo>
                <a:cubicBezTo>
                  <a:pt x="714" y="40"/>
                  <a:pt x="714" y="40"/>
                  <a:pt x="714" y="40"/>
                </a:cubicBezTo>
                <a:cubicBezTo>
                  <a:pt x="528" y="0"/>
                  <a:pt x="528" y="0"/>
                  <a:pt x="528" y="0"/>
                </a:cubicBezTo>
                <a:cubicBezTo>
                  <a:pt x="337" y="40"/>
                  <a:pt x="337" y="40"/>
                  <a:pt x="337" y="40"/>
                </a:cubicBezTo>
                <a:cubicBezTo>
                  <a:pt x="418" y="40"/>
                  <a:pt x="418" y="40"/>
                  <a:pt x="418" y="40"/>
                </a:cubicBezTo>
                <a:cubicBezTo>
                  <a:pt x="411" y="51"/>
                  <a:pt x="332" y="92"/>
                  <a:pt x="0" y="99"/>
                </a:cubicBezTo>
                <a:cubicBezTo>
                  <a:pt x="1035" y="99"/>
                  <a:pt x="1035" y="99"/>
                  <a:pt x="1035" y="99"/>
                </a:cubicBezTo>
                <a:cubicBezTo>
                  <a:pt x="1035" y="99"/>
                  <a:pt x="696" y="90"/>
                  <a:pt x="638" y="40"/>
                </a:cubicBezTo>
                <a:close/>
              </a:path>
            </a:pathLst>
          </a:custGeom>
          <a:gradFill>
            <a:gsLst>
              <a:gs pos="0">
                <a:srgbClr val="E60000"/>
              </a:gs>
              <a:gs pos="99000">
                <a:srgbClr val="E6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20CD306A-224A-4E1C-BC5E-361FE2727F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77089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977089" y="1"/>
            <a:ext cx="831732" cy="6858000"/>
          </a:xfrm>
          <a:prstGeom prst="rect">
            <a:avLst/>
          </a:prstGeom>
          <a:pattFill prst="wdUpDiag">
            <a:fgClr>
              <a:srgbClr val="797979"/>
            </a:fgClr>
            <a:bgClr>
              <a:srgbClr val="5E5E5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65935"/>
            <a:endParaRPr lang="zh-CN" altLang="en-US" sz="3475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6" name="îsļïdé"/>
          <p:cNvSpPr txBox="1"/>
          <p:nvPr/>
        </p:nvSpPr>
        <p:spPr bwMode="auto">
          <a:xfrm>
            <a:off x="5154226" y="2302984"/>
            <a:ext cx="5020288" cy="3894613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sym typeface=""/>
              </a:rPr>
              <a:t>经销商的内忧和外患</a:t>
            </a:r>
            <a:endParaRPr lang="en-US" altLang="zh-CN" sz="2400" b="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sym typeface="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sym typeface=""/>
              </a:rPr>
              <a:t>深度分销助力经销商业绩增长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sym typeface=""/>
              </a:rPr>
              <a:t>线上转型，全渠道融合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sym typeface=""/>
              </a:rPr>
              <a:t>智慧运营，数字说话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sym typeface=""/>
              </a:rPr>
              <a:t>畅捷通公司介绍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276231" y="1947937"/>
            <a:ext cx="536443" cy="0"/>
          </a:xfrm>
          <a:prstGeom prst="line">
            <a:avLst/>
          </a:prstGeom>
          <a:ln w="38100" cap="sq">
            <a:solidFill>
              <a:srgbClr val="E51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085197" y="1128486"/>
            <a:ext cx="1132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目录</a:t>
            </a:r>
            <a:endParaRPr lang="tr-TR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sp>
        <p:nvSpPr>
          <p:cNvPr id="18" name="文本框 17"/>
          <p:cNvSpPr txBox="1"/>
          <p:nvPr/>
        </p:nvSpPr>
        <p:spPr>
          <a:xfrm rot="5400000">
            <a:off x="2826180" y="2169347"/>
            <a:ext cx="261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pic>
        <p:nvPicPr>
          <p:cNvPr id="21" name="图形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7089" y="3624264"/>
            <a:ext cx="141695" cy="148418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540E987-4F86-4680-970A-3A8F69A75882}"/>
              </a:ext>
            </a:extLst>
          </p:cNvPr>
          <p:cNvCxnSpPr/>
          <p:nvPr/>
        </p:nvCxnSpPr>
        <p:spPr>
          <a:xfrm flipH="1">
            <a:off x="4807699" y="2744788"/>
            <a:ext cx="453077" cy="0"/>
          </a:xfrm>
          <a:prstGeom prst="line">
            <a:avLst/>
          </a:prstGeom>
          <a:ln w="6350" cap="sq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170BB1B-4625-47B6-A49E-A49FB1FB7987}"/>
              </a:ext>
            </a:extLst>
          </p:cNvPr>
          <p:cNvCxnSpPr/>
          <p:nvPr/>
        </p:nvCxnSpPr>
        <p:spPr>
          <a:xfrm flipH="1">
            <a:off x="4807699" y="3478213"/>
            <a:ext cx="453077" cy="0"/>
          </a:xfrm>
          <a:prstGeom prst="line">
            <a:avLst/>
          </a:prstGeom>
          <a:ln w="6350" cap="sq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1BA7ED3-64BC-486E-A9B6-DF41C567E116}"/>
              </a:ext>
            </a:extLst>
          </p:cNvPr>
          <p:cNvCxnSpPr/>
          <p:nvPr/>
        </p:nvCxnSpPr>
        <p:spPr>
          <a:xfrm flipH="1">
            <a:off x="4807699" y="4208463"/>
            <a:ext cx="453077" cy="0"/>
          </a:xfrm>
          <a:prstGeom prst="line">
            <a:avLst/>
          </a:prstGeom>
          <a:ln w="6350" cap="sq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7FF4AE11-667A-4E6F-8178-1ED1F6A60D6E}"/>
              </a:ext>
            </a:extLst>
          </p:cNvPr>
          <p:cNvCxnSpPr/>
          <p:nvPr/>
        </p:nvCxnSpPr>
        <p:spPr>
          <a:xfrm flipH="1">
            <a:off x="4807699" y="4938713"/>
            <a:ext cx="453077" cy="0"/>
          </a:xfrm>
          <a:prstGeom prst="line">
            <a:avLst/>
          </a:prstGeom>
          <a:ln w="6350" cap="sq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E96DD3B-187E-4794-945D-04D3D8220BBA}"/>
              </a:ext>
            </a:extLst>
          </p:cNvPr>
          <p:cNvCxnSpPr/>
          <p:nvPr/>
        </p:nvCxnSpPr>
        <p:spPr>
          <a:xfrm flipH="1">
            <a:off x="4807699" y="5665827"/>
            <a:ext cx="453077" cy="0"/>
          </a:xfrm>
          <a:prstGeom prst="line">
            <a:avLst/>
          </a:prstGeom>
          <a:ln w="6350" cap="sq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A8BDB9F2-DECE-4087-B208-FB0934FF73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9708" y="0"/>
            <a:ext cx="8452291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F407FE6E-9BC9-4471-B85F-2EF71641DED0}"/>
              </a:ext>
            </a:extLst>
          </p:cNvPr>
          <p:cNvSpPr/>
          <p:nvPr/>
        </p:nvSpPr>
        <p:spPr>
          <a:xfrm>
            <a:off x="0" y="0"/>
            <a:ext cx="9715500" cy="6858000"/>
          </a:xfrm>
          <a:prstGeom prst="rect">
            <a:avLst/>
          </a:prstGeom>
          <a:gradFill flip="none" rotWithShape="1">
            <a:gsLst>
              <a:gs pos="5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深度分销</a:t>
            </a:r>
            <a:r>
              <a:rPr lang="en-US" altLang="zh-CN" dirty="0">
                <a:latin typeface=""/>
                <a:sym typeface=""/>
              </a:rPr>
              <a:t>-</a:t>
            </a:r>
            <a:r>
              <a:rPr lang="zh-CN" altLang="en-US" dirty="0">
                <a:latin typeface=""/>
                <a:sym typeface=""/>
              </a:rPr>
              <a:t>业务员数字化闭环管理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C787778-7357-4D1E-8178-1A9F705D75DE}"/>
              </a:ext>
            </a:extLst>
          </p:cNvPr>
          <p:cNvSpPr/>
          <p:nvPr/>
        </p:nvSpPr>
        <p:spPr>
          <a:xfrm>
            <a:off x="2654582" y="2439327"/>
            <a:ext cx="2207275" cy="2207275"/>
          </a:xfrm>
          <a:prstGeom prst="ellipse">
            <a:avLst/>
          </a:prstGeom>
          <a:noFill/>
          <a:ln w="15875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613D4A95-7F76-4673-ACF9-383FC88BA8D6}"/>
              </a:ext>
            </a:extLst>
          </p:cNvPr>
          <p:cNvSpPr/>
          <p:nvPr/>
        </p:nvSpPr>
        <p:spPr>
          <a:xfrm>
            <a:off x="2304814" y="2089559"/>
            <a:ext cx="2906811" cy="2906811"/>
          </a:xfrm>
          <a:prstGeom prst="ellipse">
            <a:avLst/>
          </a:prstGeom>
          <a:noFill/>
          <a:ln w="9525">
            <a:solidFill>
              <a:schemeClr val="tx1">
                <a:lumMod val="50000"/>
                <a:lumOff val="50000"/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9D6F8C1-97CF-4A8B-A649-B67033BCA048}"/>
              </a:ext>
            </a:extLst>
          </p:cNvPr>
          <p:cNvSpPr/>
          <p:nvPr/>
        </p:nvSpPr>
        <p:spPr>
          <a:xfrm>
            <a:off x="1527857" y="2656265"/>
            <a:ext cx="1434895" cy="146009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B62A972-7AFF-497D-A1D9-C39561F81455}"/>
              </a:ext>
            </a:extLst>
          </p:cNvPr>
          <p:cNvSpPr/>
          <p:nvPr/>
        </p:nvSpPr>
        <p:spPr>
          <a:xfrm>
            <a:off x="1061764" y="2885980"/>
            <a:ext cx="201855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E60000">
                    <a:alpha val="65000"/>
                  </a:srgbClr>
                </a:solidFill>
                <a:ea typeface="微软雅黑" panose="020B0503020204020204" pitchFamily="34" charset="-122"/>
                <a:sym typeface=""/>
              </a:rPr>
              <a:t>1</a:t>
            </a:r>
            <a:r>
              <a:rPr lang="zh-CN" altLang="en-US" sz="2400" b="1" dirty="0">
                <a:solidFill>
                  <a:srgbClr val="E60000">
                    <a:alpha val="65000"/>
                  </a:srgbClr>
                </a:solidFill>
                <a:ea typeface="微软雅黑" panose="020B0503020204020204" pitchFamily="34" charset="-122"/>
                <a:sym typeface=""/>
              </a:rPr>
              <a:t>执行有目标</a:t>
            </a:r>
            <a:endParaRPr lang="en-US" altLang="zh-CN" sz="2400" b="1" dirty="0">
              <a:solidFill>
                <a:srgbClr val="E60000">
                  <a:alpha val="65000"/>
                </a:srgbClr>
              </a:solidFill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84D1F4D-D403-49DA-9B78-7004E429CD04}"/>
              </a:ext>
            </a:extLst>
          </p:cNvPr>
          <p:cNvSpPr/>
          <p:nvPr/>
        </p:nvSpPr>
        <p:spPr>
          <a:xfrm>
            <a:off x="1219687" y="3338846"/>
            <a:ext cx="1352538" cy="4739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E60000">
                    <a:alpha val="65000"/>
                  </a:srgbClr>
                </a:solidFill>
                <a:ea typeface="微软雅黑" panose="020B0503020204020204" pitchFamily="34" charset="-122"/>
                <a:sym typeface=""/>
              </a:rPr>
              <a:t>量化考核指标</a:t>
            </a:r>
            <a:endParaRPr lang="en-US" altLang="zh-CN" sz="1400" dirty="0">
              <a:solidFill>
                <a:srgbClr val="E60000">
                  <a:alpha val="65000"/>
                </a:srgbClr>
              </a:solidFill>
              <a:ea typeface="微软雅黑" panose="020B0503020204020204" pitchFamily="34" charset="-122"/>
              <a:sym typeface=""/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E60000">
                    <a:alpha val="65000"/>
                  </a:srgbClr>
                </a:solidFill>
                <a:ea typeface="微软雅黑" panose="020B0503020204020204" pitchFamily="34" charset="-122"/>
                <a:sym typeface=""/>
              </a:rPr>
              <a:t>确保目标达成</a:t>
            </a:r>
            <a:endParaRPr lang="en-US" altLang="zh-CN" sz="1400" dirty="0">
              <a:solidFill>
                <a:srgbClr val="E60000">
                  <a:alpha val="65000"/>
                </a:srgbClr>
              </a:solidFill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1DB792DA-2BA6-4599-9B8B-58C0C5058F5D}"/>
              </a:ext>
            </a:extLst>
          </p:cNvPr>
          <p:cNvSpPr/>
          <p:nvPr/>
        </p:nvSpPr>
        <p:spPr>
          <a:xfrm>
            <a:off x="4288404" y="3391604"/>
            <a:ext cx="1807595" cy="146009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E601E5C-00EF-494A-BB14-6021BB1AB060}"/>
              </a:ext>
            </a:extLst>
          </p:cNvPr>
          <p:cNvSpPr/>
          <p:nvPr/>
        </p:nvSpPr>
        <p:spPr>
          <a:xfrm>
            <a:off x="3656731" y="1697711"/>
            <a:ext cx="1788666" cy="146009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896D5D7-AA99-4B65-878E-7F3B2CFA99C6}"/>
              </a:ext>
            </a:extLst>
          </p:cNvPr>
          <p:cNvSpPr/>
          <p:nvPr/>
        </p:nvSpPr>
        <p:spPr>
          <a:xfrm>
            <a:off x="3855107" y="1931197"/>
            <a:ext cx="21077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rgbClr val="E60000"/>
                </a:solidFill>
                <a:ea typeface="微软雅黑" panose="020B0503020204020204" pitchFamily="34" charset="-122"/>
                <a:sym typeface=""/>
              </a:rPr>
              <a:t>2</a:t>
            </a:r>
            <a:r>
              <a:rPr lang="zh-CN" altLang="en-US" sz="2400" b="1" dirty="0">
                <a:solidFill>
                  <a:srgbClr val="E60000"/>
                </a:solidFill>
                <a:ea typeface="微软雅黑" panose="020B0503020204020204" pitchFamily="34" charset="-122"/>
                <a:sym typeface=""/>
              </a:rPr>
              <a:t>过程有监控</a:t>
            </a:r>
            <a:endParaRPr lang="en-US" altLang="zh-CN" sz="2400" b="1" dirty="0">
              <a:solidFill>
                <a:srgbClr val="E60000"/>
              </a:solidFill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6EE62E5-64FD-4CEB-B699-C198CDD24626}"/>
              </a:ext>
            </a:extLst>
          </p:cNvPr>
          <p:cNvSpPr/>
          <p:nvPr/>
        </p:nvSpPr>
        <p:spPr>
          <a:xfrm>
            <a:off x="3927049" y="2387214"/>
            <a:ext cx="1550282" cy="732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E60000"/>
                </a:solidFill>
                <a:ea typeface="微软雅黑" panose="020B0503020204020204" pitchFamily="34" charset="-122"/>
                <a:sym typeface=""/>
              </a:rPr>
              <a:t>规范拜访流程</a:t>
            </a:r>
            <a:endParaRPr lang="en-US" altLang="zh-CN" sz="1400" dirty="0">
              <a:solidFill>
                <a:srgbClr val="E60000"/>
              </a:solidFill>
              <a:ea typeface="微软雅黑" panose="020B0503020204020204" pitchFamily="34" charset="-122"/>
              <a:sym typeface=""/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E60000"/>
                </a:solidFill>
                <a:ea typeface="微软雅黑" panose="020B0503020204020204" pitchFamily="34" charset="-122"/>
                <a:sym typeface=""/>
              </a:rPr>
              <a:t>跟进拜访记录</a:t>
            </a:r>
            <a:endParaRPr lang="en-US" altLang="zh-CN" sz="1400" dirty="0">
              <a:solidFill>
                <a:srgbClr val="E60000"/>
              </a:solidFill>
              <a:ea typeface="微软雅黑" panose="020B0503020204020204" pitchFamily="34" charset="-122"/>
              <a:sym typeface=""/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E60000"/>
                </a:solidFill>
                <a:ea typeface="微软雅黑" panose="020B0503020204020204" pitchFamily="34" charset="-122"/>
                <a:sym typeface=""/>
              </a:rPr>
              <a:t>提高员工执行力</a:t>
            </a:r>
            <a:endParaRPr lang="en-US" altLang="zh-CN" sz="1400" dirty="0">
              <a:solidFill>
                <a:srgbClr val="E60000"/>
              </a:solidFill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EF5637C-68E9-479E-A238-291F164865B4}"/>
              </a:ext>
            </a:extLst>
          </p:cNvPr>
          <p:cNvSpPr/>
          <p:nvPr/>
        </p:nvSpPr>
        <p:spPr>
          <a:xfrm>
            <a:off x="4542647" y="3694867"/>
            <a:ext cx="204027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  <a:sym typeface=""/>
              </a:rPr>
              <a:t>4</a:t>
            </a:r>
            <a:r>
              <a:rPr lang="zh-CN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  <a:sym typeface=""/>
              </a:rPr>
              <a:t>结果有运用</a:t>
            </a:r>
            <a:endParaRPr lang="en-US" altLang="zh-CN" sz="2400" b="1" dirty="0">
              <a:solidFill>
                <a:schemeClr val="tx1">
                  <a:lumMod val="90000"/>
                  <a:lumOff val="10000"/>
                </a:schemeClr>
              </a:solidFill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BAE7153-1D39-4574-9057-4DDDB8A6746E}"/>
              </a:ext>
            </a:extLst>
          </p:cNvPr>
          <p:cNvSpPr/>
          <p:nvPr/>
        </p:nvSpPr>
        <p:spPr>
          <a:xfrm>
            <a:off x="4542647" y="4150884"/>
            <a:ext cx="175410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  <a:sym typeface=""/>
              </a:rPr>
              <a:t>员工工作绩效评价合理、科学、公正公平。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E61BAD3A-0440-4A0E-8230-6130C1498777}"/>
              </a:ext>
            </a:extLst>
          </p:cNvPr>
          <p:cNvSpPr/>
          <p:nvPr/>
        </p:nvSpPr>
        <p:spPr>
          <a:xfrm>
            <a:off x="2168590" y="4181680"/>
            <a:ext cx="1677946" cy="146009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07EB2F1-8C24-48F2-A7A1-6C471E457A5D}"/>
              </a:ext>
            </a:extLst>
          </p:cNvPr>
          <p:cNvSpPr/>
          <p:nvPr/>
        </p:nvSpPr>
        <p:spPr>
          <a:xfrm>
            <a:off x="1984666" y="4484943"/>
            <a:ext cx="178405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400" b="1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  <a:sym typeface=""/>
              </a:rPr>
              <a:t>3</a:t>
            </a:r>
            <a:r>
              <a:rPr lang="zh-CN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  <a:sym typeface=""/>
              </a:rPr>
              <a:t>实绩有评估</a:t>
            </a:r>
            <a:endParaRPr lang="en-US" altLang="zh-CN" sz="2400" b="1" dirty="0">
              <a:solidFill>
                <a:schemeClr val="tx1">
                  <a:lumMod val="90000"/>
                  <a:lumOff val="10000"/>
                </a:schemeClr>
              </a:solidFill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855551C-2EEB-4424-BD47-FE375AC41ED6}"/>
              </a:ext>
            </a:extLst>
          </p:cNvPr>
          <p:cNvSpPr/>
          <p:nvPr/>
        </p:nvSpPr>
        <p:spPr>
          <a:xfrm>
            <a:off x="1887843" y="4977068"/>
            <a:ext cx="1888009" cy="732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  <a:sym typeface=""/>
              </a:rPr>
              <a:t>建立业务员能力体系</a:t>
            </a:r>
            <a:endParaRPr lang="en-US" altLang="zh-CN" sz="1400" dirty="0">
              <a:solidFill>
                <a:schemeClr val="tx1">
                  <a:lumMod val="90000"/>
                  <a:lumOff val="10000"/>
                </a:schemeClr>
              </a:solidFill>
              <a:ea typeface="微软雅黑" panose="020B0503020204020204" pitchFamily="34" charset="-122"/>
              <a:sym typeface=""/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  <a:sym typeface=""/>
              </a:rPr>
              <a:t>一对一精准分析</a:t>
            </a:r>
            <a:endParaRPr lang="en-US" altLang="zh-CN" sz="1400" dirty="0">
              <a:solidFill>
                <a:schemeClr val="tx1">
                  <a:lumMod val="90000"/>
                  <a:lumOff val="10000"/>
                </a:schemeClr>
              </a:solidFill>
              <a:ea typeface="微软雅黑" panose="020B0503020204020204" pitchFamily="34" charset="-122"/>
              <a:sym typeface=""/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  <a:sym typeface=""/>
              </a:rPr>
              <a:t>提升销售业绩</a:t>
            </a:r>
            <a:endParaRPr lang="en-US" altLang="zh-CN" sz="1400" dirty="0">
              <a:solidFill>
                <a:schemeClr val="tx1">
                  <a:lumMod val="90000"/>
                  <a:lumOff val="10000"/>
                </a:schemeClr>
              </a:solidFill>
              <a:ea typeface="微软雅黑" panose="020B0503020204020204" pitchFamily="34" charset="-122"/>
              <a:sym typeface=""/>
            </a:endParaRPr>
          </a:p>
        </p:txBody>
      </p:sp>
      <p:grpSp>
        <p:nvGrpSpPr>
          <p:cNvPr id="42" name="图形 2">
            <a:extLst>
              <a:ext uri="{FF2B5EF4-FFF2-40B4-BE49-F238E27FC236}">
                <a16:creationId xmlns:a16="http://schemas.microsoft.com/office/drawing/2014/main" id="{4AD1DC6E-2A3E-4746-901D-F598C72F9F25}"/>
              </a:ext>
            </a:extLst>
          </p:cNvPr>
          <p:cNvGrpSpPr/>
          <p:nvPr/>
        </p:nvGrpSpPr>
        <p:grpSpPr>
          <a:xfrm>
            <a:off x="3377336" y="3223346"/>
            <a:ext cx="724744" cy="732147"/>
            <a:chOff x="2311966" y="3980764"/>
            <a:chExt cx="516359" cy="52163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FD7E58B-20A5-48C6-86FA-392441DBD821}"/>
                </a:ext>
              </a:extLst>
            </p:cNvPr>
            <p:cNvSpPr/>
            <p:nvPr/>
          </p:nvSpPr>
          <p:spPr>
            <a:xfrm>
              <a:off x="2610043" y="4237954"/>
              <a:ext cx="50778" cy="154314"/>
            </a:xfrm>
            <a:custGeom>
              <a:avLst/>
              <a:gdLst>
                <a:gd name="connsiteX0" fmla="*/ 0 w 50778"/>
                <a:gd name="connsiteY0" fmla="*/ 0 h 154314"/>
                <a:gd name="connsiteX1" fmla="*/ 50779 w 50778"/>
                <a:gd name="connsiteY1" fmla="*/ 0 h 154314"/>
                <a:gd name="connsiteX2" fmla="*/ 50779 w 50778"/>
                <a:gd name="connsiteY2" fmla="*/ 154314 h 154314"/>
                <a:gd name="connsiteX3" fmla="*/ 0 w 50778"/>
                <a:gd name="connsiteY3" fmla="*/ 154314 h 15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78" h="154314">
                  <a:moveTo>
                    <a:pt x="0" y="0"/>
                  </a:moveTo>
                  <a:lnTo>
                    <a:pt x="50779" y="0"/>
                  </a:lnTo>
                  <a:lnTo>
                    <a:pt x="50779" y="154314"/>
                  </a:lnTo>
                  <a:lnTo>
                    <a:pt x="0" y="154314"/>
                  </a:lnTo>
                  <a:close/>
                </a:path>
              </a:pathLst>
            </a:custGeom>
            <a:grpFill/>
            <a:ln w="6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E4525693-820F-4922-A270-0441BFCC5853}"/>
                </a:ext>
              </a:extLst>
            </p:cNvPr>
            <p:cNvSpPr/>
            <p:nvPr/>
          </p:nvSpPr>
          <p:spPr>
            <a:xfrm>
              <a:off x="2672033" y="4259057"/>
              <a:ext cx="50778" cy="133871"/>
            </a:xfrm>
            <a:custGeom>
              <a:avLst/>
              <a:gdLst>
                <a:gd name="connsiteX0" fmla="*/ 0 w 50778"/>
                <a:gd name="connsiteY0" fmla="*/ 0 h 133871"/>
                <a:gd name="connsiteX1" fmla="*/ 50779 w 50778"/>
                <a:gd name="connsiteY1" fmla="*/ 0 h 133871"/>
                <a:gd name="connsiteX2" fmla="*/ 50779 w 50778"/>
                <a:gd name="connsiteY2" fmla="*/ 133871 h 133871"/>
                <a:gd name="connsiteX3" fmla="*/ 0 w 50778"/>
                <a:gd name="connsiteY3" fmla="*/ 133871 h 13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78" h="133871">
                  <a:moveTo>
                    <a:pt x="0" y="0"/>
                  </a:moveTo>
                  <a:lnTo>
                    <a:pt x="50779" y="0"/>
                  </a:lnTo>
                  <a:lnTo>
                    <a:pt x="50779" y="133871"/>
                  </a:lnTo>
                  <a:lnTo>
                    <a:pt x="0" y="133871"/>
                  </a:lnTo>
                  <a:close/>
                </a:path>
              </a:pathLst>
            </a:custGeom>
            <a:grpFill/>
            <a:ln w="6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B6E381D1-3BE2-4FBE-A9BD-B9ED92D6AA94}"/>
                </a:ext>
              </a:extLst>
            </p:cNvPr>
            <p:cNvSpPr/>
            <p:nvPr/>
          </p:nvSpPr>
          <p:spPr>
            <a:xfrm>
              <a:off x="2734022" y="4214214"/>
              <a:ext cx="50778" cy="179374"/>
            </a:xfrm>
            <a:custGeom>
              <a:avLst/>
              <a:gdLst>
                <a:gd name="connsiteX0" fmla="*/ 0 w 50778"/>
                <a:gd name="connsiteY0" fmla="*/ 0 h 179374"/>
                <a:gd name="connsiteX1" fmla="*/ 50779 w 50778"/>
                <a:gd name="connsiteY1" fmla="*/ 0 h 179374"/>
                <a:gd name="connsiteX2" fmla="*/ 50779 w 50778"/>
                <a:gd name="connsiteY2" fmla="*/ 179374 h 179374"/>
                <a:gd name="connsiteX3" fmla="*/ 0 w 50778"/>
                <a:gd name="connsiteY3" fmla="*/ 179374 h 1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78" h="179374">
                  <a:moveTo>
                    <a:pt x="0" y="0"/>
                  </a:moveTo>
                  <a:lnTo>
                    <a:pt x="50779" y="0"/>
                  </a:lnTo>
                  <a:lnTo>
                    <a:pt x="50779" y="179374"/>
                  </a:lnTo>
                  <a:lnTo>
                    <a:pt x="0" y="179374"/>
                  </a:lnTo>
                  <a:close/>
                </a:path>
              </a:pathLst>
            </a:custGeom>
            <a:grpFill/>
            <a:ln w="6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F7624232-E337-44FE-A283-36BF0CDACE2C}"/>
                </a:ext>
              </a:extLst>
            </p:cNvPr>
            <p:cNvSpPr/>
            <p:nvPr/>
          </p:nvSpPr>
          <p:spPr>
            <a:xfrm>
              <a:off x="2445178" y="4390291"/>
              <a:ext cx="30335" cy="39567"/>
            </a:xfrm>
            <a:custGeom>
              <a:avLst/>
              <a:gdLst>
                <a:gd name="connsiteX0" fmla="*/ 13849 w 30335"/>
                <a:gd name="connsiteY0" fmla="*/ 17146 h 39567"/>
                <a:gd name="connsiteX1" fmla="*/ 13849 w 30335"/>
                <a:gd name="connsiteY1" fmla="*/ 0 h 39567"/>
                <a:gd name="connsiteX2" fmla="*/ 0 w 30335"/>
                <a:gd name="connsiteY2" fmla="*/ 38908 h 39567"/>
                <a:gd name="connsiteX3" fmla="*/ 2638 w 30335"/>
                <a:gd name="connsiteY3" fmla="*/ 39568 h 39567"/>
                <a:gd name="connsiteX4" fmla="*/ 30335 w 30335"/>
                <a:gd name="connsiteY4" fmla="*/ 39568 h 39567"/>
                <a:gd name="connsiteX5" fmla="*/ 22422 w 30335"/>
                <a:gd name="connsiteY5" fmla="*/ 17805 h 39567"/>
                <a:gd name="connsiteX6" fmla="*/ 13849 w 30335"/>
                <a:gd name="connsiteY6" fmla="*/ 17805 h 3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35" h="39567">
                  <a:moveTo>
                    <a:pt x="13849" y="17146"/>
                  </a:moveTo>
                  <a:lnTo>
                    <a:pt x="13849" y="0"/>
                  </a:lnTo>
                  <a:lnTo>
                    <a:pt x="0" y="38908"/>
                  </a:lnTo>
                  <a:cubicBezTo>
                    <a:pt x="659" y="38908"/>
                    <a:pt x="1978" y="39568"/>
                    <a:pt x="2638" y="39568"/>
                  </a:cubicBezTo>
                  <a:lnTo>
                    <a:pt x="30335" y="39568"/>
                  </a:lnTo>
                  <a:lnTo>
                    <a:pt x="22422" y="17805"/>
                  </a:lnTo>
                  <a:lnTo>
                    <a:pt x="13849" y="17805"/>
                  </a:lnTo>
                  <a:close/>
                </a:path>
              </a:pathLst>
            </a:custGeom>
            <a:grpFill/>
            <a:ln w="6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161CEEC4-1DA0-4391-B7E5-6474D58B1593}"/>
                </a:ext>
              </a:extLst>
            </p:cNvPr>
            <p:cNvSpPr/>
            <p:nvPr/>
          </p:nvSpPr>
          <p:spPr>
            <a:xfrm>
              <a:off x="2547394" y="4161457"/>
              <a:ext cx="280931" cy="337001"/>
            </a:xfrm>
            <a:custGeom>
              <a:avLst/>
              <a:gdLst>
                <a:gd name="connsiteX0" fmla="*/ 271039 w 280931"/>
                <a:gd name="connsiteY0" fmla="*/ 0 h 337001"/>
                <a:gd name="connsiteX1" fmla="*/ 8573 w 280931"/>
                <a:gd name="connsiteY1" fmla="*/ 0 h 337001"/>
                <a:gd name="connsiteX2" fmla="*/ 22422 w 280931"/>
                <a:gd name="connsiteY2" fmla="*/ 25719 h 337001"/>
                <a:gd name="connsiteX3" fmla="*/ 259829 w 280931"/>
                <a:gd name="connsiteY3" fmla="*/ 25719 h 337001"/>
                <a:gd name="connsiteX4" fmla="*/ 259829 w 280931"/>
                <a:gd name="connsiteY4" fmla="*/ 245980 h 337001"/>
                <a:gd name="connsiteX5" fmla="*/ 0 w 280931"/>
                <a:gd name="connsiteY5" fmla="*/ 245980 h 337001"/>
                <a:gd name="connsiteX6" fmla="*/ 6595 w 280931"/>
                <a:gd name="connsiteY6" fmla="*/ 267742 h 337001"/>
                <a:gd name="connsiteX7" fmla="*/ 46162 w 280931"/>
                <a:gd name="connsiteY7" fmla="*/ 267742 h 337001"/>
                <a:gd name="connsiteX8" fmla="*/ 40227 w 280931"/>
                <a:gd name="connsiteY8" fmla="*/ 317202 h 337001"/>
                <a:gd name="connsiteX9" fmla="*/ 29016 w 280931"/>
                <a:gd name="connsiteY9" fmla="*/ 327094 h 337001"/>
                <a:gd name="connsiteX10" fmla="*/ 29016 w 280931"/>
                <a:gd name="connsiteY10" fmla="*/ 327094 h 337001"/>
                <a:gd name="connsiteX11" fmla="*/ 29016 w 280931"/>
                <a:gd name="connsiteY11" fmla="*/ 328413 h 337001"/>
                <a:gd name="connsiteX12" fmla="*/ 29016 w 280931"/>
                <a:gd name="connsiteY12" fmla="*/ 330391 h 337001"/>
                <a:gd name="connsiteX13" fmla="*/ 85730 w 280931"/>
                <a:gd name="connsiteY13" fmla="*/ 336986 h 337001"/>
                <a:gd name="connsiteX14" fmla="*/ 141785 w 280931"/>
                <a:gd name="connsiteY14" fmla="*/ 330391 h 337001"/>
                <a:gd name="connsiteX15" fmla="*/ 141785 w 280931"/>
                <a:gd name="connsiteY15" fmla="*/ 328413 h 337001"/>
                <a:gd name="connsiteX16" fmla="*/ 141785 w 280931"/>
                <a:gd name="connsiteY16" fmla="*/ 327094 h 337001"/>
                <a:gd name="connsiteX17" fmla="*/ 141785 w 280931"/>
                <a:gd name="connsiteY17" fmla="*/ 326435 h 337001"/>
                <a:gd name="connsiteX18" fmla="*/ 130574 w 280931"/>
                <a:gd name="connsiteY18" fmla="*/ 316543 h 337001"/>
                <a:gd name="connsiteX19" fmla="*/ 130574 w 280931"/>
                <a:gd name="connsiteY19" fmla="*/ 316543 h 337001"/>
                <a:gd name="connsiteX20" fmla="*/ 124639 w 280931"/>
                <a:gd name="connsiteY20" fmla="*/ 267083 h 337001"/>
                <a:gd name="connsiteX21" fmla="*/ 271039 w 280931"/>
                <a:gd name="connsiteY21" fmla="*/ 267083 h 337001"/>
                <a:gd name="connsiteX22" fmla="*/ 280931 w 280931"/>
                <a:gd name="connsiteY22" fmla="*/ 257191 h 337001"/>
                <a:gd name="connsiteX23" fmla="*/ 280931 w 280931"/>
                <a:gd name="connsiteY23" fmla="*/ 9892 h 337001"/>
                <a:gd name="connsiteX24" fmla="*/ 271039 w 280931"/>
                <a:gd name="connsiteY24" fmla="*/ 0 h 33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0931" h="337001">
                  <a:moveTo>
                    <a:pt x="271039" y="0"/>
                  </a:moveTo>
                  <a:lnTo>
                    <a:pt x="8573" y="0"/>
                  </a:lnTo>
                  <a:lnTo>
                    <a:pt x="22422" y="25719"/>
                  </a:lnTo>
                  <a:lnTo>
                    <a:pt x="259829" y="25719"/>
                  </a:lnTo>
                  <a:lnTo>
                    <a:pt x="259829" y="245980"/>
                  </a:lnTo>
                  <a:lnTo>
                    <a:pt x="0" y="245980"/>
                  </a:lnTo>
                  <a:lnTo>
                    <a:pt x="6595" y="267742"/>
                  </a:lnTo>
                  <a:lnTo>
                    <a:pt x="46162" y="267742"/>
                  </a:lnTo>
                  <a:cubicBezTo>
                    <a:pt x="42865" y="304672"/>
                    <a:pt x="40887" y="314564"/>
                    <a:pt x="40227" y="317202"/>
                  </a:cubicBezTo>
                  <a:cubicBezTo>
                    <a:pt x="38249" y="318521"/>
                    <a:pt x="29676" y="325775"/>
                    <a:pt x="29016" y="327094"/>
                  </a:cubicBezTo>
                  <a:lnTo>
                    <a:pt x="29016" y="327094"/>
                  </a:lnTo>
                  <a:lnTo>
                    <a:pt x="29016" y="328413"/>
                  </a:lnTo>
                  <a:lnTo>
                    <a:pt x="29016" y="330391"/>
                  </a:lnTo>
                  <a:cubicBezTo>
                    <a:pt x="30335" y="336986"/>
                    <a:pt x="75838" y="336986"/>
                    <a:pt x="85730" y="336986"/>
                  </a:cubicBezTo>
                  <a:cubicBezTo>
                    <a:pt x="95622" y="336986"/>
                    <a:pt x="140466" y="337645"/>
                    <a:pt x="141785" y="330391"/>
                  </a:cubicBezTo>
                  <a:lnTo>
                    <a:pt x="141785" y="328413"/>
                  </a:lnTo>
                  <a:lnTo>
                    <a:pt x="141785" y="327094"/>
                  </a:lnTo>
                  <a:cubicBezTo>
                    <a:pt x="141785" y="327094"/>
                    <a:pt x="141785" y="326435"/>
                    <a:pt x="141785" y="326435"/>
                  </a:cubicBezTo>
                  <a:cubicBezTo>
                    <a:pt x="140466" y="324456"/>
                    <a:pt x="132552" y="318521"/>
                    <a:pt x="130574" y="316543"/>
                  </a:cubicBezTo>
                  <a:lnTo>
                    <a:pt x="130574" y="316543"/>
                  </a:lnTo>
                  <a:cubicBezTo>
                    <a:pt x="129914" y="313905"/>
                    <a:pt x="127936" y="304013"/>
                    <a:pt x="124639" y="267083"/>
                  </a:cubicBezTo>
                  <a:lnTo>
                    <a:pt x="271039" y="267083"/>
                  </a:lnTo>
                  <a:cubicBezTo>
                    <a:pt x="276315" y="267083"/>
                    <a:pt x="280931" y="262467"/>
                    <a:pt x="280931" y="257191"/>
                  </a:cubicBezTo>
                  <a:lnTo>
                    <a:pt x="280931" y="9892"/>
                  </a:lnTo>
                  <a:cubicBezTo>
                    <a:pt x="280931" y="4616"/>
                    <a:pt x="276315" y="0"/>
                    <a:pt x="271039" y="0"/>
                  </a:cubicBezTo>
                  <a:close/>
                </a:path>
              </a:pathLst>
            </a:custGeom>
            <a:grpFill/>
            <a:ln w="6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CE01D4CF-2DD7-4808-8A2D-62201D8DB400}"/>
                </a:ext>
              </a:extLst>
            </p:cNvPr>
            <p:cNvSpPr/>
            <p:nvPr/>
          </p:nvSpPr>
          <p:spPr>
            <a:xfrm>
              <a:off x="2361426" y="4303901"/>
              <a:ext cx="92984" cy="198498"/>
            </a:xfrm>
            <a:custGeom>
              <a:avLst/>
              <a:gdLst>
                <a:gd name="connsiteX0" fmla="*/ 68584 w 92984"/>
                <a:gd name="connsiteY0" fmla="*/ 0 h 198498"/>
                <a:gd name="connsiteX1" fmla="*/ 66606 w 92984"/>
                <a:gd name="connsiteY1" fmla="*/ 0 h 198498"/>
                <a:gd name="connsiteX2" fmla="*/ 3957 w 92984"/>
                <a:gd name="connsiteY2" fmla="*/ 154314 h 198498"/>
                <a:gd name="connsiteX3" fmla="*/ 660 w 92984"/>
                <a:gd name="connsiteY3" fmla="*/ 164206 h 198498"/>
                <a:gd name="connsiteX4" fmla="*/ 0 w 92984"/>
                <a:gd name="connsiteY4" fmla="*/ 172780 h 198498"/>
                <a:gd name="connsiteX5" fmla="*/ 9232 w 92984"/>
                <a:gd name="connsiteY5" fmla="*/ 191904 h 198498"/>
                <a:gd name="connsiteX6" fmla="*/ 29676 w 92984"/>
                <a:gd name="connsiteY6" fmla="*/ 198499 h 198498"/>
                <a:gd name="connsiteX7" fmla="*/ 56054 w 92984"/>
                <a:gd name="connsiteY7" fmla="*/ 178055 h 198498"/>
                <a:gd name="connsiteX8" fmla="*/ 92984 w 92984"/>
                <a:gd name="connsiteY8" fmla="*/ 71882 h 198498"/>
                <a:gd name="connsiteX9" fmla="*/ 68584 w 92984"/>
                <a:gd name="connsiteY9" fmla="*/ 0 h 19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84" h="198498">
                  <a:moveTo>
                    <a:pt x="68584" y="0"/>
                  </a:moveTo>
                  <a:lnTo>
                    <a:pt x="66606" y="0"/>
                  </a:lnTo>
                  <a:lnTo>
                    <a:pt x="3957" y="154314"/>
                  </a:lnTo>
                  <a:cubicBezTo>
                    <a:pt x="1978" y="159590"/>
                    <a:pt x="1319" y="162888"/>
                    <a:pt x="660" y="164206"/>
                  </a:cubicBezTo>
                  <a:cubicBezTo>
                    <a:pt x="0" y="166185"/>
                    <a:pt x="0" y="168823"/>
                    <a:pt x="0" y="172780"/>
                  </a:cubicBezTo>
                  <a:cubicBezTo>
                    <a:pt x="0" y="181353"/>
                    <a:pt x="3297" y="187288"/>
                    <a:pt x="9232" y="191904"/>
                  </a:cubicBezTo>
                  <a:cubicBezTo>
                    <a:pt x="15168" y="196520"/>
                    <a:pt x="22422" y="198499"/>
                    <a:pt x="29676" y="198499"/>
                  </a:cubicBezTo>
                  <a:cubicBezTo>
                    <a:pt x="42865" y="198499"/>
                    <a:pt x="51438" y="191904"/>
                    <a:pt x="56054" y="178055"/>
                  </a:cubicBezTo>
                  <a:lnTo>
                    <a:pt x="92984" y="71882"/>
                  </a:lnTo>
                  <a:lnTo>
                    <a:pt x="68584" y="0"/>
                  </a:lnTo>
                  <a:close/>
                </a:path>
              </a:pathLst>
            </a:custGeom>
            <a:grpFill/>
            <a:ln w="6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9B103D57-5CC4-407C-9E3A-AFF850032FEF}"/>
                </a:ext>
              </a:extLst>
            </p:cNvPr>
            <p:cNvSpPr/>
            <p:nvPr/>
          </p:nvSpPr>
          <p:spPr>
            <a:xfrm>
              <a:off x="2311966" y="4077045"/>
              <a:ext cx="255871" cy="424035"/>
            </a:xfrm>
            <a:custGeom>
              <a:avLst/>
              <a:gdLst>
                <a:gd name="connsiteX0" fmla="*/ 244661 w 255871"/>
                <a:gd name="connsiteY0" fmla="*/ 384467 h 424035"/>
                <a:gd name="connsiteX1" fmla="*/ 190585 w 255871"/>
                <a:gd name="connsiteY1" fmla="*/ 212347 h 424035"/>
                <a:gd name="connsiteX2" fmla="*/ 190585 w 255871"/>
                <a:gd name="connsiteY2" fmla="*/ 207731 h 424035"/>
                <a:gd name="connsiteX3" fmla="*/ 189925 w 255871"/>
                <a:gd name="connsiteY3" fmla="*/ 197180 h 424035"/>
                <a:gd name="connsiteX4" fmla="*/ 189266 w 255871"/>
                <a:gd name="connsiteY4" fmla="*/ 184650 h 424035"/>
                <a:gd name="connsiteX5" fmla="*/ 188607 w 255871"/>
                <a:gd name="connsiteY5" fmla="*/ 174758 h 424035"/>
                <a:gd name="connsiteX6" fmla="*/ 188607 w 255871"/>
                <a:gd name="connsiteY6" fmla="*/ 168823 h 424035"/>
                <a:gd name="connsiteX7" fmla="*/ 188607 w 255871"/>
                <a:gd name="connsiteY7" fmla="*/ 157612 h 424035"/>
                <a:gd name="connsiteX8" fmla="*/ 188607 w 255871"/>
                <a:gd name="connsiteY8" fmla="*/ 143763 h 424035"/>
                <a:gd name="connsiteX9" fmla="*/ 188607 w 255871"/>
                <a:gd name="connsiteY9" fmla="*/ 132552 h 424035"/>
                <a:gd name="connsiteX10" fmla="*/ 188607 w 255871"/>
                <a:gd name="connsiteY10" fmla="*/ 124639 h 424035"/>
                <a:gd name="connsiteX11" fmla="*/ 188607 w 255871"/>
                <a:gd name="connsiteY11" fmla="*/ 112109 h 424035"/>
                <a:gd name="connsiteX12" fmla="*/ 188607 w 255871"/>
                <a:gd name="connsiteY12" fmla="*/ 99579 h 424035"/>
                <a:gd name="connsiteX13" fmla="*/ 188607 w 255871"/>
                <a:gd name="connsiteY13" fmla="*/ 91665 h 424035"/>
                <a:gd name="connsiteX14" fmla="*/ 212347 w 255871"/>
                <a:gd name="connsiteY14" fmla="*/ 137828 h 424035"/>
                <a:gd name="connsiteX15" fmla="*/ 201796 w 255871"/>
                <a:gd name="connsiteY15" fmla="*/ 207731 h 424035"/>
                <a:gd name="connsiteX16" fmla="*/ 201136 w 255871"/>
                <a:gd name="connsiteY16" fmla="*/ 213007 h 424035"/>
                <a:gd name="connsiteX17" fmla="*/ 207731 w 255871"/>
                <a:gd name="connsiteY17" fmla="*/ 226855 h 424035"/>
                <a:gd name="connsiteX18" fmla="*/ 222899 w 255871"/>
                <a:gd name="connsiteY18" fmla="*/ 232131 h 424035"/>
                <a:gd name="connsiteX19" fmla="*/ 232791 w 255871"/>
                <a:gd name="connsiteY19" fmla="*/ 229493 h 424035"/>
                <a:gd name="connsiteX20" fmla="*/ 238726 w 255871"/>
                <a:gd name="connsiteY20" fmla="*/ 222899 h 424035"/>
                <a:gd name="connsiteX21" fmla="*/ 242023 w 255871"/>
                <a:gd name="connsiteY21" fmla="*/ 213666 h 424035"/>
                <a:gd name="connsiteX22" fmla="*/ 244002 w 255871"/>
                <a:gd name="connsiteY22" fmla="*/ 202455 h 424035"/>
                <a:gd name="connsiteX23" fmla="*/ 247299 w 255871"/>
                <a:gd name="connsiteY23" fmla="*/ 182012 h 424035"/>
                <a:gd name="connsiteX24" fmla="*/ 251256 w 255871"/>
                <a:gd name="connsiteY24" fmla="*/ 157612 h 424035"/>
                <a:gd name="connsiteX25" fmla="*/ 254553 w 255871"/>
                <a:gd name="connsiteY25" fmla="*/ 136509 h 424035"/>
                <a:gd name="connsiteX26" fmla="*/ 255872 w 255871"/>
                <a:gd name="connsiteY26" fmla="*/ 127276 h 424035"/>
                <a:gd name="connsiteX27" fmla="*/ 255872 w 255871"/>
                <a:gd name="connsiteY27" fmla="*/ 123320 h 424035"/>
                <a:gd name="connsiteX28" fmla="*/ 195201 w 255871"/>
                <a:gd name="connsiteY28" fmla="*/ 12530 h 424035"/>
                <a:gd name="connsiteX29" fmla="*/ 181352 w 255871"/>
                <a:gd name="connsiteY29" fmla="*/ 1978 h 424035"/>
                <a:gd name="connsiteX30" fmla="*/ 164206 w 255871"/>
                <a:gd name="connsiteY30" fmla="*/ 0 h 424035"/>
                <a:gd name="connsiteX31" fmla="*/ 142444 w 255871"/>
                <a:gd name="connsiteY31" fmla="*/ 2638 h 424035"/>
                <a:gd name="connsiteX32" fmla="*/ 125958 w 255871"/>
                <a:gd name="connsiteY32" fmla="*/ 16487 h 424035"/>
                <a:gd name="connsiteX33" fmla="*/ 6595 w 255871"/>
                <a:gd name="connsiteY33" fmla="*/ 162228 h 424035"/>
                <a:gd name="connsiteX34" fmla="*/ 1319 w 255871"/>
                <a:gd name="connsiteY34" fmla="*/ 170142 h 424035"/>
                <a:gd name="connsiteX35" fmla="*/ 0 w 255871"/>
                <a:gd name="connsiteY35" fmla="*/ 180034 h 424035"/>
                <a:gd name="connsiteX36" fmla="*/ 5276 w 255871"/>
                <a:gd name="connsiteY36" fmla="*/ 195201 h 424035"/>
                <a:gd name="connsiteX37" fmla="*/ 19124 w 255871"/>
                <a:gd name="connsiteY37" fmla="*/ 200477 h 424035"/>
                <a:gd name="connsiteX38" fmla="*/ 38908 w 255871"/>
                <a:gd name="connsiteY38" fmla="*/ 191904 h 424035"/>
                <a:gd name="connsiteX39" fmla="*/ 151017 w 255871"/>
                <a:gd name="connsiteY39" fmla="*/ 60011 h 424035"/>
                <a:gd name="connsiteX40" fmla="*/ 152996 w 255871"/>
                <a:gd name="connsiteY40" fmla="*/ 58033 h 424035"/>
                <a:gd name="connsiteX41" fmla="*/ 154314 w 255871"/>
                <a:gd name="connsiteY41" fmla="*/ 57373 h 424035"/>
                <a:gd name="connsiteX42" fmla="*/ 155633 w 255871"/>
                <a:gd name="connsiteY42" fmla="*/ 58033 h 424035"/>
                <a:gd name="connsiteX43" fmla="*/ 157612 w 255871"/>
                <a:gd name="connsiteY43" fmla="*/ 60011 h 424035"/>
                <a:gd name="connsiteX44" fmla="*/ 155633 w 255871"/>
                <a:gd name="connsiteY44" fmla="*/ 63968 h 424035"/>
                <a:gd name="connsiteX45" fmla="*/ 122001 w 255871"/>
                <a:gd name="connsiteY45" fmla="*/ 104195 h 424035"/>
                <a:gd name="connsiteX46" fmla="*/ 122001 w 255871"/>
                <a:gd name="connsiteY46" fmla="*/ 210369 h 424035"/>
                <a:gd name="connsiteX47" fmla="*/ 191904 w 255871"/>
                <a:gd name="connsiteY47" fmla="*/ 406230 h 424035"/>
                <a:gd name="connsiteX48" fmla="*/ 203115 w 255871"/>
                <a:gd name="connsiteY48" fmla="*/ 420078 h 424035"/>
                <a:gd name="connsiteX49" fmla="*/ 220920 w 255871"/>
                <a:gd name="connsiteY49" fmla="*/ 424035 h 424035"/>
                <a:gd name="connsiteX50" fmla="*/ 240045 w 255871"/>
                <a:gd name="connsiteY50" fmla="*/ 416122 h 424035"/>
                <a:gd name="connsiteX51" fmla="*/ 247958 w 255871"/>
                <a:gd name="connsiteY51" fmla="*/ 396997 h 424035"/>
                <a:gd name="connsiteX52" fmla="*/ 247958 w 255871"/>
                <a:gd name="connsiteY52" fmla="*/ 390402 h 424035"/>
                <a:gd name="connsiteX53" fmla="*/ 244661 w 255871"/>
                <a:gd name="connsiteY53" fmla="*/ 384467 h 42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55871" h="424035">
                  <a:moveTo>
                    <a:pt x="244661" y="384467"/>
                  </a:moveTo>
                  <a:lnTo>
                    <a:pt x="190585" y="212347"/>
                  </a:lnTo>
                  <a:cubicBezTo>
                    <a:pt x="190585" y="211688"/>
                    <a:pt x="190585" y="210369"/>
                    <a:pt x="190585" y="207731"/>
                  </a:cubicBezTo>
                  <a:cubicBezTo>
                    <a:pt x="190585" y="205093"/>
                    <a:pt x="189925" y="201136"/>
                    <a:pt x="189925" y="197180"/>
                  </a:cubicBezTo>
                  <a:cubicBezTo>
                    <a:pt x="189925" y="193223"/>
                    <a:pt x="189266" y="188607"/>
                    <a:pt x="189266" y="184650"/>
                  </a:cubicBezTo>
                  <a:cubicBezTo>
                    <a:pt x="189266" y="180693"/>
                    <a:pt x="188607" y="177396"/>
                    <a:pt x="188607" y="174758"/>
                  </a:cubicBezTo>
                  <a:lnTo>
                    <a:pt x="188607" y="168823"/>
                  </a:lnTo>
                  <a:cubicBezTo>
                    <a:pt x="188607" y="165525"/>
                    <a:pt x="188607" y="161569"/>
                    <a:pt x="188607" y="157612"/>
                  </a:cubicBezTo>
                  <a:cubicBezTo>
                    <a:pt x="188607" y="153655"/>
                    <a:pt x="188607" y="149039"/>
                    <a:pt x="188607" y="143763"/>
                  </a:cubicBezTo>
                  <a:lnTo>
                    <a:pt x="188607" y="132552"/>
                  </a:lnTo>
                  <a:lnTo>
                    <a:pt x="188607" y="124639"/>
                  </a:lnTo>
                  <a:cubicBezTo>
                    <a:pt x="188607" y="120682"/>
                    <a:pt x="188607" y="116725"/>
                    <a:pt x="188607" y="112109"/>
                  </a:cubicBezTo>
                  <a:cubicBezTo>
                    <a:pt x="188607" y="107492"/>
                    <a:pt x="188607" y="103536"/>
                    <a:pt x="188607" y="99579"/>
                  </a:cubicBezTo>
                  <a:lnTo>
                    <a:pt x="188607" y="91665"/>
                  </a:lnTo>
                  <a:lnTo>
                    <a:pt x="212347" y="137828"/>
                  </a:lnTo>
                  <a:lnTo>
                    <a:pt x="201796" y="207731"/>
                  </a:lnTo>
                  <a:cubicBezTo>
                    <a:pt x="201136" y="210369"/>
                    <a:pt x="201136" y="211688"/>
                    <a:pt x="201136" y="213007"/>
                  </a:cubicBezTo>
                  <a:cubicBezTo>
                    <a:pt x="201136" y="218942"/>
                    <a:pt x="203115" y="223558"/>
                    <a:pt x="207731" y="226855"/>
                  </a:cubicBezTo>
                  <a:cubicBezTo>
                    <a:pt x="212347" y="230812"/>
                    <a:pt x="216963" y="232131"/>
                    <a:pt x="222899" y="232131"/>
                  </a:cubicBezTo>
                  <a:cubicBezTo>
                    <a:pt x="226855" y="232131"/>
                    <a:pt x="230153" y="231472"/>
                    <a:pt x="232791" y="229493"/>
                  </a:cubicBezTo>
                  <a:cubicBezTo>
                    <a:pt x="235429" y="227515"/>
                    <a:pt x="237407" y="225536"/>
                    <a:pt x="238726" y="222899"/>
                  </a:cubicBezTo>
                  <a:cubicBezTo>
                    <a:pt x="240045" y="220261"/>
                    <a:pt x="241364" y="216964"/>
                    <a:pt x="242023" y="213666"/>
                  </a:cubicBezTo>
                  <a:cubicBezTo>
                    <a:pt x="242683" y="209709"/>
                    <a:pt x="243342" y="206412"/>
                    <a:pt x="244002" y="202455"/>
                  </a:cubicBezTo>
                  <a:cubicBezTo>
                    <a:pt x="245321" y="197180"/>
                    <a:pt x="246639" y="190585"/>
                    <a:pt x="247299" y="182012"/>
                  </a:cubicBezTo>
                  <a:cubicBezTo>
                    <a:pt x="248618" y="173439"/>
                    <a:pt x="249937" y="165525"/>
                    <a:pt x="251256" y="157612"/>
                  </a:cubicBezTo>
                  <a:cubicBezTo>
                    <a:pt x="252574" y="149698"/>
                    <a:pt x="253893" y="142444"/>
                    <a:pt x="254553" y="136509"/>
                  </a:cubicBezTo>
                  <a:cubicBezTo>
                    <a:pt x="255212" y="130574"/>
                    <a:pt x="255872" y="127276"/>
                    <a:pt x="255872" y="127276"/>
                  </a:cubicBezTo>
                  <a:lnTo>
                    <a:pt x="255872" y="123320"/>
                  </a:lnTo>
                  <a:lnTo>
                    <a:pt x="195201" y="12530"/>
                  </a:lnTo>
                  <a:cubicBezTo>
                    <a:pt x="192563" y="6595"/>
                    <a:pt x="187947" y="3297"/>
                    <a:pt x="181352" y="1978"/>
                  </a:cubicBezTo>
                  <a:cubicBezTo>
                    <a:pt x="175417" y="660"/>
                    <a:pt x="169482" y="0"/>
                    <a:pt x="164206" y="0"/>
                  </a:cubicBezTo>
                  <a:cubicBezTo>
                    <a:pt x="154974" y="0"/>
                    <a:pt x="147720" y="660"/>
                    <a:pt x="142444" y="2638"/>
                  </a:cubicBezTo>
                  <a:cubicBezTo>
                    <a:pt x="137168" y="4616"/>
                    <a:pt x="131233" y="9232"/>
                    <a:pt x="125958" y="16487"/>
                  </a:cubicBezTo>
                  <a:lnTo>
                    <a:pt x="6595" y="162228"/>
                  </a:lnTo>
                  <a:cubicBezTo>
                    <a:pt x="3957" y="164866"/>
                    <a:pt x="1978" y="167504"/>
                    <a:pt x="1319" y="170142"/>
                  </a:cubicBezTo>
                  <a:cubicBezTo>
                    <a:pt x="660" y="172779"/>
                    <a:pt x="0" y="176077"/>
                    <a:pt x="0" y="180034"/>
                  </a:cubicBezTo>
                  <a:cubicBezTo>
                    <a:pt x="0" y="185969"/>
                    <a:pt x="1978" y="191244"/>
                    <a:pt x="5276" y="195201"/>
                  </a:cubicBezTo>
                  <a:cubicBezTo>
                    <a:pt x="8573" y="199158"/>
                    <a:pt x="13189" y="200477"/>
                    <a:pt x="19124" y="200477"/>
                  </a:cubicBezTo>
                  <a:cubicBezTo>
                    <a:pt x="27038" y="200477"/>
                    <a:pt x="32973" y="197839"/>
                    <a:pt x="38908" y="191904"/>
                  </a:cubicBezTo>
                  <a:lnTo>
                    <a:pt x="151017" y="60011"/>
                  </a:lnTo>
                  <a:cubicBezTo>
                    <a:pt x="151017" y="58692"/>
                    <a:pt x="151677" y="58033"/>
                    <a:pt x="152996" y="58033"/>
                  </a:cubicBezTo>
                  <a:lnTo>
                    <a:pt x="154314" y="57373"/>
                  </a:lnTo>
                  <a:lnTo>
                    <a:pt x="155633" y="58033"/>
                  </a:lnTo>
                  <a:cubicBezTo>
                    <a:pt x="156952" y="58033"/>
                    <a:pt x="157612" y="58692"/>
                    <a:pt x="157612" y="60011"/>
                  </a:cubicBezTo>
                  <a:cubicBezTo>
                    <a:pt x="156952" y="61990"/>
                    <a:pt x="156293" y="63309"/>
                    <a:pt x="155633" y="63968"/>
                  </a:cubicBezTo>
                  <a:lnTo>
                    <a:pt x="122001" y="104195"/>
                  </a:lnTo>
                  <a:lnTo>
                    <a:pt x="122001" y="210369"/>
                  </a:lnTo>
                  <a:lnTo>
                    <a:pt x="191904" y="406230"/>
                  </a:lnTo>
                  <a:cubicBezTo>
                    <a:pt x="194542" y="412824"/>
                    <a:pt x="197839" y="417440"/>
                    <a:pt x="203115" y="420078"/>
                  </a:cubicBezTo>
                  <a:cubicBezTo>
                    <a:pt x="207731" y="422716"/>
                    <a:pt x="213666" y="424035"/>
                    <a:pt x="220920" y="424035"/>
                  </a:cubicBezTo>
                  <a:cubicBezTo>
                    <a:pt x="228834" y="424035"/>
                    <a:pt x="234769" y="421397"/>
                    <a:pt x="240045" y="416122"/>
                  </a:cubicBezTo>
                  <a:cubicBezTo>
                    <a:pt x="245321" y="410846"/>
                    <a:pt x="247958" y="404251"/>
                    <a:pt x="247958" y="396997"/>
                  </a:cubicBezTo>
                  <a:cubicBezTo>
                    <a:pt x="247958" y="394359"/>
                    <a:pt x="247958" y="391721"/>
                    <a:pt x="247958" y="390402"/>
                  </a:cubicBezTo>
                  <a:cubicBezTo>
                    <a:pt x="245980" y="390402"/>
                    <a:pt x="245980" y="388424"/>
                    <a:pt x="244661" y="384467"/>
                  </a:cubicBezTo>
                  <a:close/>
                </a:path>
              </a:pathLst>
            </a:custGeom>
            <a:grpFill/>
            <a:ln w="6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C3C7EF73-A4CB-4EE4-B45F-8FE67F2D68BC}"/>
                </a:ext>
              </a:extLst>
            </p:cNvPr>
            <p:cNvSpPr/>
            <p:nvPr/>
          </p:nvSpPr>
          <p:spPr>
            <a:xfrm>
              <a:off x="2548054" y="4304560"/>
              <a:ext cx="50778" cy="88368"/>
            </a:xfrm>
            <a:custGeom>
              <a:avLst/>
              <a:gdLst>
                <a:gd name="connsiteX0" fmla="*/ 1979 w 50778"/>
                <a:gd name="connsiteY0" fmla="*/ 7913 h 88368"/>
                <a:gd name="connsiteX1" fmla="*/ 0 w 50778"/>
                <a:gd name="connsiteY1" fmla="*/ 9232 h 88368"/>
                <a:gd name="connsiteX2" fmla="*/ 0 w 50778"/>
                <a:gd name="connsiteY2" fmla="*/ 88368 h 88368"/>
                <a:gd name="connsiteX3" fmla="*/ 50779 w 50778"/>
                <a:gd name="connsiteY3" fmla="*/ 88368 h 88368"/>
                <a:gd name="connsiteX4" fmla="*/ 50779 w 50778"/>
                <a:gd name="connsiteY4" fmla="*/ 0 h 88368"/>
                <a:gd name="connsiteX5" fmla="*/ 10551 w 50778"/>
                <a:gd name="connsiteY5" fmla="*/ 0 h 88368"/>
                <a:gd name="connsiteX6" fmla="*/ 1979 w 50778"/>
                <a:gd name="connsiteY6" fmla="*/ 7913 h 8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78" h="88368">
                  <a:moveTo>
                    <a:pt x="1979" y="7913"/>
                  </a:moveTo>
                  <a:cubicBezTo>
                    <a:pt x="1319" y="8573"/>
                    <a:pt x="660" y="8573"/>
                    <a:pt x="0" y="9232"/>
                  </a:cubicBezTo>
                  <a:lnTo>
                    <a:pt x="0" y="88368"/>
                  </a:lnTo>
                  <a:lnTo>
                    <a:pt x="50779" y="88368"/>
                  </a:lnTo>
                  <a:lnTo>
                    <a:pt x="50779" y="0"/>
                  </a:lnTo>
                  <a:lnTo>
                    <a:pt x="10551" y="0"/>
                  </a:lnTo>
                  <a:cubicBezTo>
                    <a:pt x="7914" y="2638"/>
                    <a:pt x="5276" y="5935"/>
                    <a:pt x="1979" y="7913"/>
                  </a:cubicBezTo>
                  <a:close/>
                </a:path>
              </a:pathLst>
            </a:custGeom>
            <a:grpFill/>
            <a:ln w="6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68B082B-F313-40C5-B7B9-50950B0FC978}"/>
                </a:ext>
              </a:extLst>
            </p:cNvPr>
            <p:cNvSpPr/>
            <p:nvPr/>
          </p:nvSpPr>
          <p:spPr>
            <a:xfrm>
              <a:off x="2429350" y="3980764"/>
              <a:ext cx="90346" cy="90346"/>
            </a:xfrm>
            <a:custGeom>
              <a:avLst/>
              <a:gdLst>
                <a:gd name="connsiteX0" fmla="*/ 44844 w 90346"/>
                <a:gd name="connsiteY0" fmla="*/ 90347 h 90346"/>
                <a:gd name="connsiteX1" fmla="*/ 90347 w 90346"/>
                <a:gd name="connsiteY1" fmla="*/ 45503 h 90346"/>
                <a:gd name="connsiteX2" fmla="*/ 45503 w 90346"/>
                <a:gd name="connsiteY2" fmla="*/ 0 h 90346"/>
                <a:gd name="connsiteX3" fmla="*/ 0 w 90346"/>
                <a:gd name="connsiteY3" fmla="*/ 44843 h 90346"/>
                <a:gd name="connsiteX4" fmla="*/ 44844 w 90346"/>
                <a:gd name="connsiteY4" fmla="*/ 90347 h 9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46" h="90346">
                  <a:moveTo>
                    <a:pt x="44844" y="90347"/>
                  </a:moveTo>
                  <a:cubicBezTo>
                    <a:pt x="69903" y="90347"/>
                    <a:pt x="90347" y="70563"/>
                    <a:pt x="90347" y="45503"/>
                  </a:cubicBezTo>
                  <a:cubicBezTo>
                    <a:pt x="90347" y="20443"/>
                    <a:pt x="70563" y="0"/>
                    <a:pt x="45503" y="0"/>
                  </a:cubicBezTo>
                  <a:cubicBezTo>
                    <a:pt x="20443" y="0"/>
                    <a:pt x="0" y="19784"/>
                    <a:pt x="0" y="44843"/>
                  </a:cubicBezTo>
                  <a:cubicBezTo>
                    <a:pt x="0" y="69903"/>
                    <a:pt x="19125" y="90347"/>
                    <a:pt x="44844" y="90347"/>
                  </a:cubicBezTo>
                  <a:close/>
                </a:path>
              </a:pathLst>
            </a:custGeom>
            <a:grpFill/>
            <a:ln w="6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"/>
                <a:ea typeface="黑体" panose="02010609060101010101" pitchFamily="49" charset="-122"/>
                <a:sym typeface="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E3D33AF-663E-414F-84BF-C48BC088C51F}"/>
              </a:ext>
            </a:extLst>
          </p:cNvPr>
          <p:cNvSpPr/>
          <p:nvPr/>
        </p:nvSpPr>
        <p:spPr>
          <a:xfrm>
            <a:off x="5734051" y="2501813"/>
            <a:ext cx="6019799" cy="350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4866999-7145-40F6-B17D-7A95C986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樟树市万氏商贸</a:t>
            </a:r>
            <a:r>
              <a:rPr lang="en-US" altLang="zh-CN" dirty="0"/>
              <a:t>-</a:t>
            </a:r>
            <a:r>
              <a:rPr lang="zh-CN" altLang="en-US" dirty="0"/>
              <a:t>深耕渠道，精细管理，纵深发展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637C5D-4DC3-4128-9C10-0C77D242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34" y="2501813"/>
            <a:ext cx="5108522" cy="35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BCB956D-D38D-4E52-AE7C-D090B764A416}"/>
              </a:ext>
            </a:extLst>
          </p:cNvPr>
          <p:cNvSpPr txBox="1"/>
          <p:nvPr/>
        </p:nvSpPr>
        <p:spPr>
          <a:xfrm>
            <a:off x="7015173" y="4397793"/>
            <a:ext cx="1892427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E60012"/>
                </a:solidFill>
                <a:latin typeface="Arial"/>
                <a:ea typeface="微软雅黑"/>
              </a:rPr>
              <a:t>全渠道深度分销</a:t>
            </a:r>
            <a:endParaRPr lang="en-US" altLang="zh-CN" b="1" dirty="0">
              <a:solidFill>
                <a:srgbClr val="E60012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rPr>
              <a:t>经营模式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8C8705D-D603-46CA-8271-BFF9309B726C}"/>
              </a:ext>
            </a:extLst>
          </p:cNvPr>
          <p:cNvSpPr txBox="1"/>
          <p:nvPr/>
        </p:nvSpPr>
        <p:spPr>
          <a:xfrm>
            <a:off x="6096000" y="2971580"/>
            <a:ext cx="135333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1000+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经营单品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7EA135-0688-4109-AA7F-D08E0C7003CC}"/>
              </a:ext>
            </a:extLst>
          </p:cNvPr>
          <p:cNvSpPr txBox="1"/>
          <p:nvPr/>
        </p:nvSpPr>
        <p:spPr>
          <a:xfrm>
            <a:off x="8084720" y="2971580"/>
            <a:ext cx="157784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E60012"/>
                </a:solidFill>
                <a:latin typeface="Arial"/>
                <a:ea typeface="微软雅黑"/>
              </a:rPr>
              <a:t>2000+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rPr>
              <a:t>终端网点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9313848-639E-4429-A523-5FCED2E7AFFC}"/>
              </a:ext>
            </a:extLst>
          </p:cNvPr>
          <p:cNvSpPr txBox="1"/>
          <p:nvPr/>
        </p:nvSpPr>
        <p:spPr>
          <a:xfrm>
            <a:off x="10297948" y="2971580"/>
            <a:ext cx="109035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E60012"/>
                </a:solidFill>
                <a:latin typeface="Arial"/>
                <a:ea typeface="微软雅黑"/>
              </a:rPr>
              <a:t>20</a:t>
            </a:r>
            <a:r>
              <a:rPr lang="zh-CN" altLang="en-US" sz="2800" b="1" dirty="0">
                <a:solidFill>
                  <a:srgbClr val="E60012"/>
                </a:solidFill>
                <a:latin typeface="Arial"/>
                <a:ea typeface="微软雅黑"/>
              </a:rPr>
              <a:t>人</a:t>
            </a:r>
            <a:endParaRPr lang="en-US" altLang="zh-CN" sz="2800" b="1" dirty="0">
              <a:solidFill>
                <a:srgbClr val="E60012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rPr>
              <a:t>业务员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B0254D0-46EE-49FE-865B-AF279B8BF47D}"/>
              </a:ext>
            </a:extLst>
          </p:cNvPr>
          <p:cNvSpPr txBox="1"/>
          <p:nvPr/>
        </p:nvSpPr>
        <p:spPr>
          <a:xfrm>
            <a:off x="9116147" y="4397793"/>
            <a:ext cx="1892427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E60012"/>
                </a:solidFill>
                <a:latin typeface="Arial"/>
                <a:ea typeface="微软雅黑"/>
              </a:rPr>
              <a:t>休闲食品</a:t>
            </a:r>
            <a:endParaRPr lang="en-US" altLang="zh-CN" b="1" dirty="0">
              <a:solidFill>
                <a:srgbClr val="E60012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</a:rPr>
              <a:t>经营品类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5565E2A-83DF-4B0E-9B6B-C118E302F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" y="947510"/>
            <a:ext cx="11261090" cy="1224951"/>
          </a:xfrm>
          <a:prstGeom prst="rect">
            <a:avLst/>
          </a:prstGeom>
          <a:noFill/>
          <a:ln w="12700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CN" altLang="en-US" b="1" dirty="0">
                <a:solidFill>
                  <a:srgbClr val="E6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樟树市万氏商贸有限公司</a:t>
            </a:r>
            <a:endParaRPr lang="en-US" altLang="zh-CN" b="1" dirty="0">
              <a:solidFill>
                <a:srgbClr val="E600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樟树市万氏商贸有限公司成立于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2016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年，主要代理经营今麦郎、喜之郎、盐津铺子等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个品牌的休闲食品，为樟树市、县、乡镇三级商超、便利店提供供货服务。万氏商贸成立之时，正处于国内消费市场大变革的浪潮中，传统商贸企业受到来自方方面面的冲击。万氏商贸立足区域市场，精耕本地渠道，丰富商品结构，渠道和产品双纵深发展，快速成为本地食品经销商排头兵。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601217D-E0CE-4D7B-A96D-8A08431A7D7B}"/>
              </a:ext>
            </a:extLst>
          </p:cNvPr>
          <p:cNvCxnSpPr>
            <a:cxnSpLocks/>
          </p:cNvCxnSpPr>
          <p:nvPr/>
        </p:nvCxnSpPr>
        <p:spPr>
          <a:xfrm>
            <a:off x="6427270" y="3629025"/>
            <a:ext cx="6641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4945AB0-CEB7-43D8-86C0-F2C6EA254CBC}"/>
              </a:ext>
            </a:extLst>
          </p:cNvPr>
          <p:cNvCxnSpPr>
            <a:cxnSpLocks/>
          </p:cNvCxnSpPr>
          <p:nvPr/>
        </p:nvCxnSpPr>
        <p:spPr>
          <a:xfrm>
            <a:off x="8527231" y="3629025"/>
            <a:ext cx="6641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24F99F4-CC9D-4490-8454-0689D9BF1FFB}"/>
              </a:ext>
            </a:extLst>
          </p:cNvPr>
          <p:cNvCxnSpPr>
            <a:cxnSpLocks/>
          </p:cNvCxnSpPr>
          <p:nvPr/>
        </p:nvCxnSpPr>
        <p:spPr>
          <a:xfrm>
            <a:off x="10499316" y="3629025"/>
            <a:ext cx="6641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FD46AED-8370-4304-98B3-5393F5A739DE}"/>
              </a:ext>
            </a:extLst>
          </p:cNvPr>
          <p:cNvCxnSpPr>
            <a:cxnSpLocks/>
          </p:cNvCxnSpPr>
          <p:nvPr/>
        </p:nvCxnSpPr>
        <p:spPr>
          <a:xfrm>
            <a:off x="7610285" y="4852960"/>
            <a:ext cx="6641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61715F0-FB07-4FC5-B6EA-FCD61D0D649B}"/>
              </a:ext>
            </a:extLst>
          </p:cNvPr>
          <p:cNvCxnSpPr>
            <a:cxnSpLocks/>
          </p:cNvCxnSpPr>
          <p:nvPr/>
        </p:nvCxnSpPr>
        <p:spPr>
          <a:xfrm>
            <a:off x="9711259" y="4852960"/>
            <a:ext cx="6641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120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7">
            <a:extLst>
              <a:ext uri="{FF2B5EF4-FFF2-40B4-BE49-F238E27FC236}">
                <a16:creationId xmlns:a16="http://schemas.microsoft.com/office/drawing/2014/main" id="{A6908FA8-8506-4CA3-8BAE-CCFC6D353AD0}"/>
              </a:ext>
            </a:extLst>
          </p:cNvPr>
          <p:cNvSpPr/>
          <p:nvPr/>
        </p:nvSpPr>
        <p:spPr>
          <a:xfrm>
            <a:off x="907384" y="2347732"/>
            <a:ext cx="2392280" cy="3084136"/>
          </a:xfrm>
          <a:prstGeom prst="roundRect">
            <a:avLst>
              <a:gd name="adj" fmla="val 3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 cap="flat" cmpd="sng">
            <a:noFill/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EAF955F-AB7F-4C77-A464-720F585407A4}"/>
              </a:ext>
            </a:extLst>
          </p:cNvPr>
          <p:cNvSpPr txBox="1"/>
          <p:nvPr/>
        </p:nvSpPr>
        <p:spPr>
          <a:xfrm>
            <a:off x="1128406" y="2862135"/>
            <a:ext cx="1950236" cy="15816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>
              <a:lnSpc>
                <a:spcPct val="120000"/>
              </a:lnSpc>
              <a:buClr>
                <a:srgbClr val="0070C0"/>
              </a:buClr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作为五级城市的经销商，下游客户分布在市、县、乡镇、村四级，客户分散，业务员随之分散，对公司管理是个巨大挑战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EE289BF-FE45-4234-B960-759957899173}"/>
              </a:ext>
            </a:extLst>
          </p:cNvPr>
          <p:cNvSpPr/>
          <p:nvPr/>
        </p:nvSpPr>
        <p:spPr>
          <a:xfrm>
            <a:off x="1524309" y="1605607"/>
            <a:ext cx="1158430" cy="1158430"/>
          </a:xfrm>
          <a:prstGeom prst="ellipse">
            <a:avLst/>
          </a:prstGeom>
          <a:solidFill>
            <a:srgbClr val="EE0000"/>
          </a:solidFill>
          <a:ln w="762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20000"/>
              </a:lnSpc>
              <a:buClr>
                <a:srgbClr val="0070C0"/>
              </a:buClr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客户多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1" algn="ctr">
              <a:lnSpc>
                <a:spcPct val="120000"/>
              </a:lnSpc>
              <a:buClr>
                <a:srgbClr val="0070C0"/>
              </a:buClr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分布散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1" algn="ctr">
              <a:lnSpc>
                <a:spcPct val="120000"/>
              </a:lnSpc>
              <a:buClr>
                <a:srgbClr val="0070C0"/>
              </a:buClr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维护难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圆角矩形 7">
            <a:extLst>
              <a:ext uri="{FF2B5EF4-FFF2-40B4-BE49-F238E27FC236}">
                <a16:creationId xmlns:a16="http://schemas.microsoft.com/office/drawing/2014/main" id="{545EF06F-137B-44B1-A8A2-17AAA4333BAD}"/>
              </a:ext>
            </a:extLst>
          </p:cNvPr>
          <p:cNvSpPr/>
          <p:nvPr/>
        </p:nvSpPr>
        <p:spPr>
          <a:xfrm>
            <a:off x="3559258" y="2347732"/>
            <a:ext cx="2392280" cy="3084136"/>
          </a:xfrm>
          <a:prstGeom prst="roundRect">
            <a:avLst>
              <a:gd name="adj" fmla="val 3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 cap="flat" cmpd="sng">
            <a:noFill/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圆角矩形 7">
            <a:extLst>
              <a:ext uri="{FF2B5EF4-FFF2-40B4-BE49-F238E27FC236}">
                <a16:creationId xmlns:a16="http://schemas.microsoft.com/office/drawing/2014/main" id="{90F0D3F0-36FB-438F-AAE6-6121EB8A9AE0}"/>
              </a:ext>
            </a:extLst>
          </p:cNvPr>
          <p:cNvSpPr/>
          <p:nvPr/>
        </p:nvSpPr>
        <p:spPr>
          <a:xfrm>
            <a:off x="6211132" y="2347732"/>
            <a:ext cx="2392280" cy="3084136"/>
          </a:xfrm>
          <a:prstGeom prst="roundRect">
            <a:avLst>
              <a:gd name="adj" fmla="val 3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 cap="flat" cmpd="sng">
            <a:noFill/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7">
            <a:extLst>
              <a:ext uri="{FF2B5EF4-FFF2-40B4-BE49-F238E27FC236}">
                <a16:creationId xmlns:a16="http://schemas.microsoft.com/office/drawing/2014/main" id="{4E82F341-E6CF-448F-AF51-CBCA7551BD2D}"/>
              </a:ext>
            </a:extLst>
          </p:cNvPr>
          <p:cNvSpPr/>
          <p:nvPr/>
        </p:nvSpPr>
        <p:spPr>
          <a:xfrm>
            <a:off x="8863006" y="2347732"/>
            <a:ext cx="2392280" cy="3084136"/>
          </a:xfrm>
          <a:prstGeom prst="roundRect">
            <a:avLst>
              <a:gd name="adj" fmla="val 3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 cap="flat" cmpd="sng">
            <a:noFill/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0A7D57D-CE41-41C5-9C52-5E26DDC5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面对本地市场有限的容量，万氏商贸的业务增长遭遇瓶颈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A1BE8ED-0AB7-49C4-8EF7-78D63E0B7658}"/>
              </a:ext>
            </a:extLst>
          </p:cNvPr>
          <p:cNvSpPr txBox="1"/>
          <p:nvPr/>
        </p:nvSpPr>
        <p:spPr>
          <a:xfrm>
            <a:off x="9084028" y="2862136"/>
            <a:ext cx="1950236" cy="2471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>
              <a:lnSpc>
                <a:spcPct val="120000"/>
              </a:lnSpc>
              <a:buClr>
                <a:srgbClr val="0070C0"/>
              </a:buClr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70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多个品牌，数十个品类，上千个单品，各地各级终端网点，日常业务涉及到价格、成本、费用、返利、库存、效期等经营过程管控和经营结果核算，工作量极大且数据分析滞后，核算维度粗，对经营决策无参考价值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EA6638C-4ECF-4F80-89C6-88D102B10337}"/>
              </a:ext>
            </a:extLst>
          </p:cNvPr>
          <p:cNvSpPr txBox="1"/>
          <p:nvPr/>
        </p:nvSpPr>
        <p:spPr>
          <a:xfrm>
            <a:off x="3775432" y="2862136"/>
            <a:ext cx="1950236" cy="1581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>
              <a:lnSpc>
                <a:spcPct val="120000"/>
              </a:lnSpc>
              <a:buClr>
                <a:srgbClr val="0070C0"/>
              </a:buClr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总部及业务员无法实时掌控商品库存及效期情况，超卖及过期情况发生频繁，导致客户满意度低、过期损失高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F78E38-A4B7-42D8-B02D-7F2C7FE76265}"/>
              </a:ext>
            </a:extLst>
          </p:cNvPr>
          <p:cNvSpPr txBox="1"/>
          <p:nvPr/>
        </p:nvSpPr>
        <p:spPr>
          <a:xfrm>
            <a:off x="6334642" y="2862136"/>
            <a:ext cx="2145260" cy="2471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>
              <a:lnSpc>
                <a:spcPct val="120000"/>
              </a:lnSpc>
              <a:buClr>
                <a:srgbClr val="0070C0"/>
              </a:buClr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厂家投放费用，经销商投放费用，针对不同促销，不同活动，不同客户，不同商品，费用的预算无决策依据，费用的执行过程及结果监督，费用兑付对账困难，给到老板和财务都是一盘糊涂账，费用节节增高，业绩却无明显增长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A3AF609D-8ABF-46AF-970B-10D94B3ACCD6}"/>
              </a:ext>
            </a:extLst>
          </p:cNvPr>
          <p:cNvSpPr/>
          <p:nvPr/>
        </p:nvSpPr>
        <p:spPr>
          <a:xfrm>
            <a:off x="4171334" y="1605607"/>
            <a:ext cx="1158430" cy="1158430"/>
          </a:xfrm>
          <a:prstGeom prst="ellipse">
            <a:avLst/>
          </a:prstGeom>
          <a:solidFill>
            <a:srgbClr val="EE0000"/>
          </a:solidFill>
          <a:ln w="762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lvl="1" algn="ctr">
              <a:lnSpc>
                <a:spcPct val="120000"/>
              </a:lnSpc>
              <a:buClr>
                <a:srgbClr val="0070C0"/>
              </a:buClr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多地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1" algn="ctr">
              <a:lnSpc>
                <a:spcPct val="120000"/>
              </a:lnSpc>
              <a:buClr>
                <a:srgbClr val="0070C0"/>
              </a:buClr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多仓库存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1" algn="ctr">
              <a:lnSpc>
                <a:spcPct val="120000"/>
              </a:lnSpc>
              <a:buClr>
                <a:srgbClr val="0070C0"/>
              </a:buClr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分散管理难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BAB90EB-CBF2-4447-8177-971568DB9510}"/>
              </a:ext>
            </a:extLst>
          </p:cNvPr>
          <p:cNvSpPr/>
          <p:nvPr/>
        </p:nvSpPr>
        <p:spPr>
          <a:xfrm>
            <a:off x="6828057" y="1605607"/>
            <a:ext cx="1158430" cy="1158430"/>
          </a:xfrm>
          <a:prstGeom prst="ellipse">
            <a:avLst/>
          </a:prstGeom>
          <a:solidFill>
            <a:srgbClr val="EE0000"/>
          </a:solidFill>
          <a:ln w="762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20000"/>
              </a:lnSpc>
              <a:buClr>
                <a:srgbClr val="0070C0"/>
              </a:buClr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费用多管控难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ABE6DCD-3837-46A9-8677-48D35FFA8B0D}"/>
              </a:ext>
            </a:extLst>
          </p:cNvPr>
          <p:cNvSpPr/>
          <p:nvPr/>
        </p:nvSpPr>
        <p:spPr>
          <a:xfrm>
            <a:off x="9472859" y="1605607"/>
            <a:ext cx="1158430" cy="1158430"/>
          </a:xfrm>
          <a:prstGeom prst="ellipse">
            <a:avLst/>
          </a:prstGeom>
          <a:solidFill>
            <a:srgbClr val="EE0000"/>
          </a:solidFill>
          <a:ln w="762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lvl="1" algn="ctr">
              <a:lnSpc>
                <a:spcPct val="120000"/>
              </a:lnSpc>
              <a:buClr>
                <a:srgbClr val="0070C0"/>
              </a:buCl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代理品牌多、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1" algn="ctr">
              <a:lnSpc>
                <a:spcPct val="120000"/>
              </a:lnSpc>
              <a:buClr>
                <a:srgbClr val="0070C0"/>
              </a:buCl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品类多、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1" algn="ctr">
              <a:lnSpc>
                <a:spcPct val="120000"/>
              </a:lnSpc>
              <a:buClr>
                <a:srgbClr val="0070C0"/>
              </a:buCl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客户多，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1" algn="ctr">
              <a:lnSpc>
                <a:spcPct val="120000"/>
              </a:lnSpc>
              <a:buClr>
                <a:srgbClr val="0070C0"/>
              </a:buCl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经营决策难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7480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D89F299C-C168-43A5-93D0-3C1F2DB91757}"/>
              </a:ext>
            </a:extLst>
          </p:cNvPr>
          <p:cNvSpPr/>
          <p:nvPr/>
        </p:nvSpPr>
        <p:spPr>
          <a:xfrm>
            <a:off x="830536" y="1320486"/>
            <a:ext cx="591763" cy="5917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DB19A58E-C6E3-4B5F-885C-130F688A0158}"/>
              </a:ext>
            </a:extLst>
          </p:cNvPr>
          <p:cNvSpPr/>
          <p:nvPr/>
        </p:nvSpPr>
        <p:spPr>
          <a:xfrm>
            <a:off x="830536" y="2067825"/>
            <a:ext cx="591763" cy="5917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E52A63B3-9268-4A32-9992-F5B9E64F9523}"/>
              </a:ext>
            </a:extLst>
          </p:cNvPr>
          <p:cNvSpPr/>
          <p:nvPr/>
        </p:nvSpPr>
        <p:spPr>
          <a:xfrm>
            <a:off x="830536" y="3562502"/>
            <a:ext cx="591763" cy="5917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87F3C85-81D7-4148-981E-B046C288ABF1}"/>
              </a:ext>
            </a:extLst>
          </p:cNvPr>
          <p:cNvSpPr/>
          <p:nvPr/>
        </p:nvSpPr>
        <p:spPr>
          <a:xfrm>
            <a:off x="0" y="4561840"/>
            <a:ext cx="12192000" cy="209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71238A5-CC15-4814-99AD-836D0F9E3332}"/>
              </a:ext>
            </a:extLst>
          </p:cNvPr>
          <p:cNvSpPr/>
          <p:nvPr/>
        </p:nvSpPr>
        <p:spPr>
          <a:xfrm>
            <a:off x="9108400" y="1685374"/>
            <a:ext cx="2451104" cy="4608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81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4B0E117-E0C8-410E-A1FE-A855AD5A8869}"/>
              </a:ext>
            </a:extLst>
          </p:cNvPr>
          <p:cNvSpPr/>
          <p:nvPr/>
        </p:nvSpPr>
        <p:spPr>
          <a:xfrm>
            <a:off x="9108400" y="2195474"/>
            <a:ext cx="2451104" cy="4608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81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zh-CN" altLang="en-US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D60487B0-803F-472D-BA89-A664D49772B0}"/>
              </a:ext>
            </a:extLst>
          </p:cNvPr>
          <p:cNvSpPr/>
          <p:nvPr/>
        </p:nvSpPr>
        <p:spPr>
          <a:xfrm>
            <a:off x="9108400" y="2705574"/>
            <a:ext cx="2451104" cy="4608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81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D7C2E716-E4E8-4BC3-BBC6-E6C9E9F301A2}"/>
              </a:ext>
            </a:extLst>
          </p:cNvPr>
          <p:cNvSpPr/>
          <p:nvPr/>
        </p:nvSpPr>
        <p:spPr>
          <a:xfrm>
            <a:off x="9108400" y="3215675"/>
            <a:ext cx="2451104" cy="4608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81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CD192DC-0323-41F8-8D19-0E622321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万氏商贸</a:t>
            </a:r>
            <a:r>
              <a:rPr lang="en-US" altLang="zh-CN" dirty="0"/>
              <a:t>-</a:t>
            </a:r>
            <a:r>
              <a:rPr lang="zh-CN" altLang="en-US" dirty="0"/>
              <a:t>深耕渠道，精细管理，纵深发展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54A64FA-753A-4C6C-887F-1DF6678F6ED9}"/>
              </a:ext>
            </a:extLst>
          </p:cNvPr>
          <p:cNvSpPr txBox="1"/>
          <p:nvPr/>
        </p:nvSpPr>
        <p:spPr>
          <a:xfrm>
            <a:off x="9609328" y="1521655"/>
            <a:ext cx="1449248" cy="2154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供应链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跑店管理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营销管理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费用管理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11D2986-CA70-4134-8AEB-A092A3BFBECC}"/>
              </a:ext>
            </a:extLst>
          </p:cNvPr>
          <p:cNvSpPr txBox="1"/>
          <p:nvPr/>
        </p:nvSpPr>
        <p:spPr>
          <a:xfrm>
            <a:off x="1531825" y="1356022"/>
            <a:ext cx="6502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2400"/>
              </a:spcBef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精耕渠道，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县区设立分仓，车销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访销结合，采用跑店管理让业务员移动化作业、标准化拜访，数据化赋能。通过高质量动销拉动终端销售，实现高铺货率及业绩增长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1">
              <a:spcBef>
                <a:spcPts val="2400"/>
              </a:spcBef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仓储在线，数据实时，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总部及业务员实时掌控库存动态，并通过预警机制及时调货、补货，实现多仓库存动态平衡，杜绝缺货或积压。移动化工具的应用提高商品拣送效率，杜绝认为疏漏导致的错误损耗。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0" lvl="1">
              <a:spcBef>
                <a:spcPts val="2400"/>
              </a:spcBef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费用全过程管控，精细化核算，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费用方案，费用协议，费用执行，费用兑付全过程管理，费用投入产出精细分摊分摊核算，费用投入决策有数可依。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0" lvl="1">
              <a:spcBef>
                <a:spcPts val="2400"/>
              </a:spcBef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数字经营，智能决策，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营销管理自定义模型自动分析，商品、客户自动标签，分层分类，智能预警；业务员六度能力模型分析，多维度绩效指标驱动业务员维护好终端市场。时时关注盈利及资金情况，保证利润底线，保持资金动态平衡，杜绝资金风险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A19C27B-539B-4173-9696-A8A1A6ECEC98}"/>
              </a:ext>
            </a:extLst>
          </p:cNvPr>
          <p:cNvSpPr txBox="1"/>
          <p:nvPr/>
        </p:nvSpPr>
        <p:spPr>
          <a:xfrm>
            <a:off x="533475" y="5328156"/>
            <a:ext cx="629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深耕渠道，精细管理，纵深发展，本地化也能有好发展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419E793-0A4C-45BB-B7EE-7DE59B4A3F94}"/>
              </a:ext>
            </a:extLst>
          </p:cNvPr>
          <p:cNvSpPr/>
          <p:nvPr/>
        </p:nvSpPr>
        <p:spPr>
          <a:xfrm>
            <a:off x="7307470" y="5081935"/>
            <a:ext cx="221620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E60012"/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20%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  <a:p>
            <a:pPr algn="ctr"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  <a:sym typeface="+mn-ea"/>
              </a:rPr>
              <a:t>商品铺货率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cs typeface="Microsoft YaHei" charset="-122"/>
              <a:sym typeface="+mn-ea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EA04FD1-36D8-4D92-B27C-F246B951798D}"/>
              </a:ext>
            </a:extLst>
          </p:cNvPr>
          <p:cNvCxnSpPr/>
          <p:nvPr/>
        </p:nvCxnSpPr>
        <p:spPr>
          <a:xfrm flipV="1">
            <a:off x="8943971" y="5164444"/>
            <a:ext cx="0" cy="37689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51665475-4904-40F0-9796-5631541BEEBC}"/>
              </a:ext>
            </a:extLst>
          </p:cNvPr>
          <p:cNvSpPr/>
          <p:nvPr/>
        </p:nvSpPr>
        <p:spPr>
          <a:xfrm>
            <a:off x="9037113" y="5081935"/>
            <a:ext cx="21230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E60012"/>
                </a:solidFill>
                <a:latin typeface="Microsoft YaHei" charset="-122"/>
                <a:ea typeface="Microsoft YaHei" charset="-122"/>
                <a:sym typeface="+mn-ea"/>
              </a:rPr>
              <a:t>5%</a:t>
            </a:r>
          </a:p>
          <a:p>
            <a:pPr algn="ctr"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-122"/>
                <a:ea typeface="Microsoft YaHei" charset="-122"/>
                <a:sym typeface="+mn-ea"/>
              </a:rPr>
              <a:t>销售费用率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Microsoft YaHei" charset="-122"/>
              <a:ea typeface="Microsoft YaHei" charset="-122"/>
              <a:sym typeface="+mn-ea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EA359EF-AEE8-4370-9E84-1737C985D675}"/>
              </a:ext>
            </a:extLst>
          </p:cNvPr>
          <p:cNvCxnSpPr>
            <a:cxnSpLocks/>
          </p:cNvCxnSpPr>
          <p:nvPr/>
        </p:nvCxnSpPr>
        <p:spPr>
          <a:xfrm>
            <a:off x="10576696" y="5180084"/>
            <a:ext cx="0" cy="38188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29ECDFB1-452D-4F5C-B169-553CBDC12FFF}"/>
              </a:ext>
            </a:extLst>
          </p:cNvPr>
          <p:cNvSpPr txBox="1"/>
          <p:nvPr/>
        </p:nvSpPr>
        <p:spPr>
          <a:xfrm>
            <a:off x="9604285" y="1251473"/>
            <a:ext cx="1459335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zh-CN" altLang="en-US" b="1" dirty="0">
                <a:solidFill>
                  <a:srgbClr val="E6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应用情况</a:t>
            </a:r>
            <a:endParaRPr lang="en-US" altLang="zh-CN" b="1" dirty="0">
              <a:solidFill>
                <a:srgbClr val="E600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92">
            <a:extLst>
              <a:ext uri="{FF2B5EF4-FFF2-40B4-BE49-F238E27FC236}">
                <a16:creationId xmlns:a16="http://schemas.microsoft.com/office/drawing/2014/main" id="{B0222E1B-190B-46BF-8EF1-04749AD4C7AB}"/>
              </a:ext>
            </a:extLst>
          </p:cNvPr>
          <p:cNvSpPr>
            <a:spLocks noEditPoints="1"/>
          </p:cNvSpPr>
          <p:nvPr/>
        </p:nvSpPr>
        <p:spPr bwMode="auto">
          <a:xfrm>
            <a:off x="925243" y="3721229"/>
            <a:ext cx="377226" cy="349377"/>
          </a:xfrm>
          <a:custGeom>
            <a:avLst/>
            <a:gdLst>
              <a:gd name="T0" fmla="*/ 118 w 126"/>
              <a:gd name="T1" fmla="*/ 0 h 117"/>
              <a:gd name="T2" fmla="*/ 126 w 126"/>
              <a:gd name="T3" fmla="*/ 78 h 117"/>
              <a:gd name="T4" fmla="*/ 113 w 126"/>
              <a:gd name="T5" fmla="*/ 86 h 117"/>
              <a:gd name="T6" fmla="*/ 116 w 126"/>
              <a:gd name="T7" fmla="*/ 77 h 117"/>
              <a:gd name="T8" fmla="*/ 10 w 126"/>
              <a:gd name="T9" fmla="*/ 8 h 117"/>
              <a:gd name="T10" fmla="*/ 48 w 126"/>
              <a:gd name="T11" fmla="*/ 77 h 117"/>
              <a:gd name="T12" fmla="*/ 55 w 126"/>
              <a:gd name="T13" fmla="*/ 86 h 117"/>
              <a:gd name="T14" fmla="*/ 0 w 126"/>
              <a:gd name="T15" fmla="*/ 78 h 117"/>
              <a:gd name="T16" fmla="*/ 8 w 126"/>
              <a:gd name="T17" fmla="*/ 0 h 117"/>
              <a:gd name="T18" fmla="*/ 86 w 126"/>
              <a:gd name="T19" fmla="*/ 48 h 117"/>
              <a:gd name="T20" fmla="*/ 111 w 126"/>
              <a:gd name="T21" fmla="*/ 46 h 117"/>
              <a:gd name="T22" fmla="*/ 86 w 126"/>
              <a:gd name="T23" fmla="*/ 39 h 117"/>
              <a:gd name="T24" fmla="*/ 111 w 126"/>
              <a:gd name="T25" fmla="*/ 41 h 117"/>
              <a:gd name="T26" fmla="*/ 86 w 126"/>
              <a:gd name="T27" fmla="*/ 39 h 117"/>
              <a:gd name="T28" fmla="*/ 99 w 126"/>
              <a:gd name="T29" fmla="*/ 32 h 117"/>
              <a:gd name="T30" fmla="*/ 111 w 126"/>
              <a:gd name="T31" fmla="*/ 30 h 117"/>
              <a:gd name="T32" fmla="*/ 99 w 126"/>
              <a:gd name="T33" fmla="*/ 23 h 117"/>
              <a:gd name="T34" fmla="*/ 111 w 126"/>
              <a:gd name="T35" fmla="*/ 25 h 117"/>
              <a:gd name="T36" fmla="*/ 99 w 126"/>
              <a:gd name="T37" fmla="*/ 23 h 117"/>
              <a:gd name="T38" fmla="*/ 99 w 126"/>
              <a:gd name="T39" fmla="*/ 18 h 117"/>
              <a:gd name="T40" fmla="*/ 111 w 126"/>
              <a:gd name="T41" fmla="*/ 16 h 117"/>
              <a:gd name="T42" fmla="*/ 73 w 126"/>
              <a:gd name="T43" fmla="*/ 16 h 117"/>
              <a:gd name="T44" fmla="*/ 95 w 126"/>
              <a:gd name="T45" fmla="*/ 34 h 117"/>
              <a:gd name="T46" fmla="*/ 73 w 126"/>
              <a:gd name="T47" fmla="*/ 16 h 117"/>
              <a:gd name="T48" fmla="*/ 37 w 126"/>
              <a:gd name="T49" fmla="*/ 57 h 117"/>
              <a:gd name="T50" fmla="*/ 31 w 126"/>
              <a:gd name="T51" fmla="*/ 40 h 117"/>
              <a:gd name="T52" fmla="*/ 17 w 126"/>
              <a:gd name="T53" fmla="*/ 39 h 117"/>
              <a:gd name="T54" fmla="*/ 31 w 126"/>
              <a:gd name="T55" fmla="*/ 34 h 117"/>
              <a:gd name="T56" fmla="*/ 42 w 126"/>
              <a:gd name="T57" fmla="*/ 38 h 117"/>
              <a:gd name="T58" fmla="*/ 43 w 126"/>
              <a:gd name="T59" fmla="*/ 39 h 117"/>
              <a:gd name="T60" fmla="*/ 51 w 126"/>
              <a:gd name="T61" fmla="*/ 42 h 117"/>
              <a:gd name="T62" fmla="*/ 53 w 126"/>
              <a:gd name="T63" fmla="*/ 28 h 117"/>
              <a:gd name="T64" fmla="*/ 58 w 126"/>
              <a:gd name="T65" fmla="*/ 31 h 117"/>
              <a:gd name="T66" fmla="*/ 67 w 126"/>
              <a:gd name="T67" fmla="*/ 22 h 117"/>
              <a:gd name="T68" fmla="*/ 55 w 126"/>
              <a:gd name="T69" fmla="*/ 19 h 117"/>
              <a:gd name="T70" fmla="*/ 50 w 126"/>
              <a:gd name="T71" fmla="*/ 24 h 117"/>
              <a:gd name="T72" fmla="*/ 49 w 126"/>
              <a:gd name="T73" fmla="*/ 26 h 117"/>
              <a:gd name="T74" fmla="*/ 45 w 126"/>
              <a:gd name="T75" fmla="*/ 35 h 117"/>
              <a:gd name="T76" fmla="*/ 41 w 126"/>
              <a:gd name="T77" fmla="*/ 31 h 117"/>
              <a:gd name="T78" fmla="*/ 31 w 126"/>
              <a:gd name="T79" fmla="*/ 29 h 117"/>
              <a:gd name="T80" fmla="*/ 22 w 126"/>
              <a:gd name="T81" fmla="*/ 57 h 117"/>
              <a:gd name="T82" fmla="*/ 28 w 126"/>
              <a:gd name="T83" fmla="*/ 44 h 117"/>
              <a:gd name="T84" fmla="*/ 22 w 126"/>
              <a:gd name="T85" fmla="*/ 57 h 117"/>
              <a:gd name="T86" fmla="*/ 63 w 126"/>
              <a:gd name="T87" fmla="*/ 57 h 117"/>
              <a:gd name="T88" fmla="*/ 57 w 126"/>
              <a:gd name="T89" fmla="*/ 32 h 117"/>
              <a:gd name="T90" fmla="*/ 48 w 126"/>
              <a:gd name="T91" fmla="*/ 57 h 117"/>
              <a:gd name="T92" fmla="*/ 54 w 126"/>
              <a:gd name="T93" fmla="*/ 46 h 117"/>
              <a:gd name="T94" fmla="*/ 48 w 126"/>
              <a:gd name="T95" fmla="*/ 57 h 117"/>
              <a:gd name="T96" fmla="*/ 45 w 126"/>
              <a:gd name="T97" fmla="*/ 57 h 117"/>
              <a:gd name="T98" fmla="*/ 39 w 126"/>
              <a:gd name="T99" fmla="*/ 43 h 117"/>
              <a:gd name="T100" fmla="*/ 82 w 126"/>
              <a:gd name="T101" fmla="*/ 67 h 117"/>
              <a:gd name="T102" fmla="*/ 73 w 126"/>
              <a:gd name="T103" fmla="*/ 41 h 117"/>
              <a:gd name="T104" fmla="*/ 61 w 126"/>
              <a:gd name="T105" fmla="*/ 71 h 117"/>
              <a:gd name="T106" fmla="*/ 66 w 126"/>
              <a:gd name="T107" fmla="*/ 93 h 117"/>
              <a:gd name="T108" fmla="*/ 73 w 126"/>
              <a:gd name="T109" fmla="*/ 117 h 117"/>
              <a:gd name="T110" fmla="*/ 101 w 126"/>
              <a:gd name="T111" fmla="*/ 110 h 117"/>
              <a:gd name="T112" fmla="*/ 98 w 126"/>
              <a:gd name="T113" fmla="*/ 66 h 117"/>
              <a:gd name="T114" fmla="*/ 97 w 126"/>
              <a:gd name="T115" fmla="*/ 61 h 117"/>
              <a:gd name="T116" fmla="*/ 89 w 126"/>
              <a:gd name="T117" fmla="*/ 63 h 117"/>
              <a:gd name="T118" fmla="*/ 83 w 126"/>
              <a:gd name="T119" fmla="*/ 58 h 117"/>
              <a:gd name="T120" fmla="*/ 3 w 126"/>
              <a:gd name="T121" fmla="*/ 31 h 117"/>
              <a:gd name="T122" fmla="*/ 6 w 126"/>
              <a:gd name="T123" fmla="*/ 53 h 117"/>
              <a:gd name="T124" fmla="*/ 3 w 126"/>
              <a:gd name="T125" fmla="*/ 31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17">
                <a:moveTo>
                  <a:pt x="8" y="0"/>
                </a:moveTo>
                <a:cubicBezTo>
                  <a:pt x="118" y="0"/>
                  <a:pt x="118" y="0"/>
                  <a:pt x="118" y="0"/>
                </a:cubicBezTo>
                <a:cubicBezTo>
                  <a:pt x="123" y="0"/>
                  <a:pt x="126" y="4"/>
                  <a:pt x="126" y="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82"/>
                  <a:pt x="123" y="86"/>
                  <a:pt x="118" y="86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13" y="83"/>
                  <a:pt x="114" y="80"/>
                  <a:pt x="114" y="77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6" y="8"/>
                  <a:pt x="116" y="8"/>
                  <a:pt x="116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7"/>
                  <a:pt x="10" y="77"/>
                  <a:pt x="10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1" y="81"/>
                  <a:pt x="51" y="81"/>
                  <a:pt x="51" y="81"/>
                </a:cubicBezTo>
                <a:cubicBezTo>
                  <a:pt x="52" y="82"/>
                  <a:pt x="54" y="84"/>
                  <a:pt x="55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3" y="86"/>
                  <a:pt x="0" y="82"/>
                  <a:pt x="0" y="7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lose/>
                <a:moveTo>
                  <a:pt x="86" y="46"/>
                </a:moveTo>
                <a:cubicBezTo>
                  <a:pt x="86" y="48"/>
                  <a:pt x="86" y="48"/>
                  <a:pt x="86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86" y="46"/>
                  <a:pt x="86" y="46"/>
                  <a:pt x="86" y="46"/>
                </a:cubicBezTo>
                <a:close/>
                <a:moveTo>
                  <a:pt x="86" y="39"/>
                </a:moveTo>
                <a:cubicBezTo>
                  <a:pt x="86" y="41"/>
                  <a:pt x="86" y="41"/>
                  <a:pt x="86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86" y="39"/>
                  <a:pt x="86" y="39"/>
                  <a:pt x="86" y="39"/>
                </a:cubicBezTo>
                <a:close/>
                <a:moveTo>
                  <a:pt x="99" y="30"/>
                </a:moveTo>
                <a:cubicBezTo>
                  <a:pt x="99" y="32"/>
                  <a:pt x="99" y="32"/>
                  <a:pt x="99" y="32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99" y="30"/>
                  <a:pt x="99" y="30"/>
                  <a:pt x="99" y="30"/>
                </a:cubicBezTo>
                <a:close/>
                <a:moveTo>
                  <a:pt x="99" y="23"/>
                </a:moveTo>
                <a:cubicBezTo>
                  <a:pt x="99" y="25"/>
                  <a:pt x="99" y="25"/>
                  <a:pt x="99" y="25"/>
                </a:cubicBezTo>
                <a:cubicBezTo>
                  <a:pt x="111" y="25"/>
                  <a:pt x="111" y="25"/>
                  <a:pt x="111" y="25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99" y="23"/>
                  <a:pt x="99" y="23"/>
                  <a:pt x="99" y="23"/>
                </a:cubicBezTo>
                <a:close/>
                <a:moveTo>
                  <a:pt x="99" y="16"/>
                </a:moveTo>
                <a:cubicBezTo>
                  <a:pt x="99" y="18"/>
                  <a:pt x="99" y="18"/>
                  <a:pt x="99" y="18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99" y="16"/>
                  <a:pt x="99" y="16"/>
                  <a:pt x="99" y="16"/>
                </a:cubicBezTo>
                <a:close/>
                <a:moveTo>
                  <a:pt x="73" y="16"/>
                </a:moveTo>
                <a:cubicBezTo>
                  <a:pt x="73" y="34"/>
                  <a:pt x="73" y="34"/>
                  <a:pt x="73" y="34"/>
                </a:cubicBezTo>
                <a:cubicBezTo>
                  <a:pt x="95" y="34"/>
                  <a:pt x="95" y="34"/>
                  <a:pt x="95" y="34"/>
                </a:cubicBezTo>
                <a:cubicBezTo>
                  <a:pt x="95" y="16"/>
                  <a:pt x="95" y="16"/>
                  <a:pt x="95" y="16"/>
                </a:cubicBezTo>
                <a:cubicBezTo>
                  <a:pt x="73" y="16"/>
                  <a:pt x="73" y="16"/>
                  <a:pt x="73" y="16"/>
                </a:cubicBezTo>
                <a:close/>
                <a:moveTo>
                  <a:pt x="31" y="57"/>
                </a:moveTo>
                <a:cubicBezTo>
                  <a:pt x="37" y="57"/>
                  <a:pt x="37" y="57"/>
                  <a:pt x="37" y="57"/>
                </a:cubicBezTo>
                <a:cubicBezTo>
                  <a:pt x="37" y="40"/>
                  <a:pt x="37" y="40"/>
                  <a:pt x="37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57"/>
                  <a:pt x="31" y="57"/>
                  <a:pt x="31" y="57"/>
                </a:cubicBezTo>
                <a:close/>
                <a:moveTo>
                  <a:pt x="17" y="39"/>
                </a:moveTo>
                <a:cubicBezTo>
                  <a:pt x="19" y="43"/>
                  <a:pt x="19" y="43"/>
                  <a:pt x="19" y="43"/>
                </a:cubicBezTo>
                <a:cubicBezTo>
                  <a:pt x="31" y="34"/>
                  <a:pt x="31" y="34"/>
                  <a:pt x="3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9"/>
                  <a:pt x="42" y="39"/>
                  <a:pt x="42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8" y="41"/>
                  <a:pt x="48" y="41"/>
                  <a:pt x="48" y="4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39"/>
                  <a:pt x="51" y="39"/>
                  <a:pt x="51" y="39"/>
                </a:cubicBezTo>
                <a:cubicBezTo>
                  <a:pt x="53" y="28"/>
                  <a:pt x="53" y="28"/>
                  <a:pt x="53" y="28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31"/>
                  <a:pt x="58" y="31"/>
                  <a:pt x="58" y="31"/>
                </a:cubicBezTo>
                <a:cubicBezTo>
                  <a:pt x="62" y="26"/>
                  <a:pt x="62" y="26"/>
                  <a:pt x="62" y="26"/>
                </a:cubicBezTo>
                <a:cubicBezTo>
                  <a:pt x="67" y="22"/>
                  <a:pt x="67" y="22"/>
                  <a:pt x="67" y="22"/>
                </a:cubicBezTo>
                <a:cubicBezTo>
                  <a:pt x="61" y="21"/>
                  <a:pt x="61" y="21"/>
                  <a:pt x="61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56" y="23"/>
                  <a:pt x="56" y="23"/>
                  <a:pt x="56" y="23"/>
                </a:cubicBezTo>
                <a:cubicBezTo>
                  <a:pt x="50" y="24"/>
                  <a:pt x="50" y="24"/>
                  <a:pt x="50" y="24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26"/>
                  <a:pt x="49" y="26"/>
                  <a:pt x="49" y="26"/>
                </a:cubicBezTo>
                <a:cubicBezTo>
                  <a:pt x="47" y="36"/>
                  <a:pt x="47" y="36"/>
                  <a:pt x="47" y="36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0" y="30"/>
                  <a:pt x="40" y="30"/>
                  <a:pt x="40" y="30"/>
                </a:cubicBezTo>
                <a:cubicBezTo>
                  <a:pt x="31" y="29"/>
                  <a:pt x="31" y="29"/>
                  <a:pt x="31" y="29"/>
                </a:cubicBezTo>
                <a:cubicBezTo>
                  <a:pt x="17" y="39"/>
                  <a:pt x="17" y="39"/>
                  <a:pt x="17" y="39"/>
                </a:cubicBezTo>
                <a:close/>
                <a:moveTo>
                  <a:pt x="22" y="57"/>
                </a:moveTo>
                <a:cubicBezTo>
                  <a:pt x="28" y="57"/>
                  <a:pt x="28" y="57"/>
                  <a:pt x="28" y="57"/>
                </a:cubicBezTo>
                <a:cubicBezTo>
                  <a:pt x="28" y="44"/>
                  <a:pt x="28" y="44"/>
                  <a:pt x="28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57"/>
                  <a:pt x="22" y="57"/>
                  <a:pt x="22" y="57"/>
                </a:cubicBezTo>
                <a:close/>
                <a:moveTo>
                  <a:pt x="57" y="57"/>
                </a:moveTo>
                <a:cubicBezTo>
                  <a:pt x="63" y="57"/>
                  <a:pt x="63" y="57"/>
                  <a:pt x="63" y="57"/>
                </a:cubicBezTo>
                <a:cubicBezTo>
                  <a:pt x="63" y="32"/>
                  <a:pt x="63" y="32"/>
                  <a:pt x="63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57"/>
                  <a:pt x="57" y="57"/>
                  <a:pt x="57" y="57"/>
                </a:cubicBezTo>
                <a:close/>
                <a:moveTo>
                  <a:pt x="48" y="57"/>
                </a:moveTo>
                <a:cubicBezTo>
                  <a:pt x="54" y="57"/>
                  <a:pt x="54" y="57"/>
                  <a:pt x="54" y="57"/>
                </a:cubicBezTo>
                <a:cubicBezTo>
                  <a:pt x="54" y="46"/>
                  <a:pt x="54" y="46"/>
                  <a:pt x="54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8" y="57"/>
                  <a:pt x="48" y="57"/>
                  <a:pt x="48" y="57"/>
                </a:cubicBezTo>
                <a:close/>
                <a:moveTo>
                  <a:pt x="39" y="57"/>
                </a:moveTo>
                <a:cubicBezTo>
                  <a:pt x="45" y="57"/>
                  <a:pt x="45" y="57"/>
                  <a:pt x="45" y="57"/>
                </a:cubicBezTo>
                <a:cubicBezTo>
                  <a:pt x="45" y="43"/>
                  <a:pt x="45" y="43"/>
                  <a:pt x="45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57"/>
                  <a:pt x="39" y="57"/>
                  <a:pt x="39" y="57"/>
                </a:cubicBezTo>
                <a:close/>
                <a:moveTo>
                  <a:pt x="82" y="67"/>
                </a:moveTo>
                <a:cubicBezTo>
                  <a:pt x="82" y="59"/>
                  <a:pt x="81" y="50"/>
                  <a:pt x="80" y="42"/>
                </a:cubicBezTo>
                <a:cubicBezTo>
                  <a:pt x="78" y="41"/>
                  <a:pt x="75" y="41"/>
                  <a:pt x="73" y="41"/>
                </a:cubicBezTo>
                <a:cubicBezTo>
                  <a:pt x="72" y="55"/>
                  <a:pt x="73" y="68"/>
                  <a:pt x="72" y="82"/>
                </a:cubicBezTo>
                <a:cubicBezTo>
                  <a:pt x="70" y="77"/>
                  <a:pt x="68" y="73"/>
                  <a:pt x="61" y="71"/>
                </a:cubicBezTo>
                <a:cubicBezTo>
                  <a:pt x="60" y="73"/>
                  <a:pt x="59" y="73"/>
                  <a:pt x="58" y="75"/>
                </a:cubicBezTo>
                <a:cubicBezTo>
                  <a:pt x="62" y="80"/>
                  <a:pt x="65" y="87"/>
                  <a:pt x="66" y="93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9" y="110"/>
                  <a:pt x="71" y="114"/>
                  <a:pt x="73" y="117"/>
                </a:cubicBezTo>
                <a:cubicBezTo>
                  <a:pt x="82" y="116"/>
                  <a:pt x="89" y="116"/>
                  <a:pt x="99" y="116"/>
                </a:cubicBezTo>
                <a:cubicBezTo>
                  <a:pt x="99" y="114"/>
                  <a:pt x="100" y="112"/>
                  <a:pt x="101" y="110"/>
                </a:cubicBezTo>
                <a:cubicBezTo>
                  <a:pt x="103" y="99"/>
                  <a:pt x="105" y="78"/>
                  <a:pt x="105" y="67"/>
                </a:cubicBezTo>
                <a:cubicBezTo>
                  <a:pt x="102" y="67"/>
                  <a:pt x="101" y="66"/>
                  <a:pt x="98" y="66"/>
                </a:cubicBezTo>
                <a:cubicBezTo>
                  <a:pt x="98" y="67"/>
                  <a:pt x="97" y="72"/>
                  <a:pt x="97" y="73"/>
                </a:cubicBezTo>
                <a:cubicBezTo>
                  <a:pt x="97" y="69"/>
                  <a:pt x="97" y="65"/>
                  <a:pt x="97" y="61"/>
                </a:cubicBezTo>
                <a:cubicBezTo>
                  <a:pt x="94" y="61"/>
                  <a:pt x="92" y="61"/>
                  <a:pt x="90" y="60"/>
                </a:cubicBezTo>
                <a:cubicBezTo>
                  <a:pt x="90" y="61"/>
                  <a:pt x="90" y="62"/>
                  <a:pt x="89" y="63"/>
                </a:cubicBezTo>
                <a:cubicBezTo>
                  <a:pt x="89" y="62"/>
                  <a:pt x="89" y="60"/>
                  <a:pt x="89" y="58"/>
                </a:cubicBezTo>
                <a:cubicBezTo>
                  <a:pt x="87" y="58"/>
                  <a:pt x="85" y="58"/>
                  <a:pt x="83" y="58"/>
                </a:cubicBezTo>
                <a:cubicBezTo>
                  <a:pt x="83" y="61"/>
                  <a:pt x="83" y="64"/>
                  <a:pt x="82" y="67"/>
                </a:cubicBezTo>
                <a:close/>
                <a:moveTo>
                  <a:pt x="3" y="31"/>
                </a:moveTo>
                <a:cubicBezTo>
                  <a:pt x="3" y="53"/>
                  <a:pt x="3" y="53"/>
                  <a:pt x="3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31"/>
                  <a:pt x="6" y="31"/>
                  <a:pt x="6" y="31"/>
                </a:cubicBezTo>
                <a:lnTo>
                  <a:pt x="3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zh-CN" altLang="en-US" sz="3200">
              <a:latin typeface=""/>
              <a:ea typeface="黑体" panose="02010609060101010101" pitchFamily="49" charset="-122"/>
              <a:sym typeface=""/>
            </a:endParaRPr>
          </a:p>
        </p:txBody>
      </p:sp>
      <p:grpSp>
        <p:nvGrpSpPr>
          <p:cNvPr id="21" name="图形 2">
            <a:extLst>
              <a:ext uri="{FF2B5EF4-FFF2-40B4-BE49-F238E27FC236}">
                <a16:creationId xmlns:a16="http://schemas.microsoft.com/office/drawing/2014/main" id="{63E27391-3C75-48F0-B68F-785395D0240A}"/>
              </a:ext>
            </a:extLst>
          </p:cNvPr>
          <p:cNvGrpSpPr/>
          <p:nvPr/>
        </p:nvGrpSpPr>
        <p:grpSpPr>
          <a:xfrm>
            <a:off x="948876" y="2161800"/>
            <a:ext cx="315615" cy="300868"/>
            <a:chOff x="3128382" y="4004504"/>
            <a:chExt cx="522295" cy="497895"/>
          </a:xfrm>
          <a:solidFill>
            <a:schemeClr val="bg1"/>
          </a:solidFill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4E9AE6D1-01F1-4D5D-9F4B-FD0EE9482AA4}"/>
                </a:ext>
              </a:extLst>
            </p:cNvPr>
            <p:cNvSpPr/>
            <p:nvPr/>
          </p:nvSpPr>
          <p:spPr>
            <a:xfrm>
              <a:off x="3152122" y="4150246"/>
              <a:ext cx="498554" cy="352153"/>
            </a:xfrm>
            <a:custGeom>
              <a:avLst/>
              <a:gdLst>
                <a:gd name="connsiteX0" fmla="*/ 426673 w 498554"/>
                <a:gd name="connsiteY0" fmla="*/ 0 h 352153"/>
                <a:gd name="connsiteX1" fmla="*/ 426673 w 498554"/>
                <a:gd name="connsiteY1" fmla="*/ 331710 h 352153"/>
                <a:gd name="connsiteX2" fmla="*/ 400294 w 498554"/>
                <a:gd name="connsiteY2" fmla="*/ 331710 h 352153"/>
                <a:gd name="connsiteX3" fmla="*/ 400294 w 498554"/>
                <a:gd name="connsiteY3" fmla="*/ 69903 h 352153"/>
                <a:gd name="connsiteX4" fmla="*/ 328413 w 498554"/>
                <a:gd name="connsiteY4" fmla="*/ 69903 h 352153"/>
                <a:gd name="connsiteX5" fmla="*/ 328413 w 498554"/>
                <a:gd name="connsiteY5" fmla="*/ 331710 h 352153"/>
                <a:gd name="connsiteX6" fmla="*/ 303353 w 498554"/>
                <a:gd name="connsiteY6" fmla="*/ 331710 h 352153"/>
                <a:gd name="connsiteX7" fmla="*/ 303353 w 498554"/>
                <a:gd name="connsiteY7" fmla="*/ 129914 h 352153"/>
                <a:gd name="connsiteX8" fmla="*/ 231472 w 498554"/>
                <a:gd name="connsiteY8" fmla="*/ 129914 h 352153"/>
                <a:gd name="connsiteX9" fmla="*/ 231472 w 498554"/>
                <a:gd name="connsiteY9" fmla="*/ 331710 h 352153"/>
                <a:gd name="connsiteX10" fmla="*/ 211688 w 498554"/>
                <a:gd name="connsiteY10" fmla="*/ 331710 h 352153"/>
                <a:gd name="connsiteX11" fmla="*/ 211688 w 498554"/>
                <a:gd name="connsiteY11" fmla="*/ 175417 h 352153"/>
                <a:gd name="connsiteX12" fmla="*/ 139806 w 498554"/>
                <a:gd name="connsiteY12" fmla="*/ 175417 h 352153"/>
                <a:gd name="connsiteX13" fmla="*/ 139806 w 498554"/>
                <a:gd name="connsiteY13" fmla="*/ 331710 h 352153"/>
                <a:gd name="connsiteX14" fmla="*/ 120682 w 498554"/>
                <a:gd name="connsiteY14" fmla="*/ 331710 h 352153"/>
                <a:gd name="connsiteX15" fmla="*/ 120682 w 498554"/>
                <a:gd name="connsiteY15" fmla="*/ 227515 h 352153"/>
                <a:gd name="connsiteX16" fmla="*/ 48141 w 498554"/>
                <a:gd name="connsiteY16" fmla="*/ 227515 h 352153"/>
                <a:gd name="connsiteX17" fmla="*/ 48141 w 498554"/>
                <a:gd name="connsiteY17" fmla="*/ 331710 h 352153"/>
                <a:gd name="connsiteX18" fmla="*/ 0 w 498554"/>
                <a:gd name="connsiteY18" fmla="*/ 331710 h 352153"/>
                <a:gd name="connsiteX19" fmla="*/ 0 w 498554"/>
                <a:gd name="connsiteY19" fmla="*/ 352154 h 352153"/>
                <a:gd name="connsiteX20" fmla="*/ 498555 w 498554"/>
                <a:gd name="connsiteY20" fmla="*/ 352154 h 352153"/>
                <a:gd name="connsiteX21" fmla="*/ 498555 w 498554"/>
                <a:gd name="connsiteY21" fmla="*/ 334348 h 352153"/>
                <a:gd name="connsiteX22" fmla="*/ 498555 w 498554"/>
                <a:gd name="connsiteY22" fmla="*/ 331710 h 352153"/>
                <a:gd name="connsiteX23" fmla="*/ 498555 w 498554"/>
                <a:gd name="connsiteY23" fmla="*/ 0 h 35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8554" h="352153">
                  <a:moveTo>
                    <a:pt x="426673" y="0"/>
                  </a:moveTo>
                  <a:lnTo>
                    <a:pt x="426673" y="331710"/>
                  </a:lnTo>
                  <a:lnTo>
                    <a:pt x="400294" y="331710"/>
                  </a:lnTo>
                  <a:lnTo>
                    <a:pt x="400294" y="69903"/>
                  </a:lnTo>
                  <a:lnTo>
                    <a:pt x="328413" y="69903"/>
                  </a:lnTo>
                  <a:lnTo>
                    <a:pt x="328413" y="331710"/>
                  </a:lnTo>
                  <a:lnTo>
                    <a:pt x="303353" y="331710"/>
                  </a:lnTo>
                  <a:lnTo>
                    <a:pt x="303353" y="129914"/>
                  </a:lnTo>
                  <a:lnTo>
                    <a:pt x="231472" y="129914"/>
                  </a:lnTo>
                  <a:lnTo>
                    <a:pt x="231472" y="331710"/>
                  </a:lnTo>
                  <a:lnTo>
                    <a:pt x="211688" y="331710"/>
                  </a:lnTo>
                  <a:lnTo>
                    <a:pt x="211688" y="175417"/>
                  </a:lnTo>
                  <a:lnTo>
                    <a:pt x="139806" y="175417"/>
                  </a:lnTo>
                  <a:lnTo>
                    <a:pt x="139806" y="331710"/>
                  </a:lnTo>
                  <a:lnTo>
                    <a:pt x="120682" y="331710"/>
                  </a:lnTo>
                  <a:lnTo>
                    <a:pt x="120682" y="227515"/>
                  </a:lnTo>
                  <a:lnTo>
                    <a:pt x="48141" y="227515"/>
                  </a:lnTo>
                  <a:lnTo>
                    <a:pt x="48141" y="331710"/>
                  </a:lnTo>
                  <a:lnTo>
                    <a:pt x="0" y="331710"/>
                  </a:lnTo>
                  <a:lnTo>
                    <a:pt x="0" y="352154"/>
                  </a:lnTo>
                  <a:lnTo>
                    <a:pt x="498555" y="352154"/>
                  </a:lnTo>
                  <a:lnTo>
                    <a:pt x="498555" y="334348"/>
                  </a:lnTo>
                  <a:lnTo>
                    <a:pt x="498555" y="331710"/>
                  </a:lnTo>
                  <a:lnTo>
                    <a:pt x="4985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7EDBB818-0EC6-4508-AC07-2FE033B653AF}"/>
                </a:ext>
              </a:extLst>
            </p:cNvPr>
            <p:cNvSpPr/>
            <p:nvPr/>
          </p:nvSpPr>
          <p:spPr>
            <a:xfrm>
              <a:off x="3128382" y="4004504"/>
              <a:ext cx="439202" cy="365342"/>
            </a:xfrm>
            <a:custGeom>
              <a:avLst/>
              <a:gdLst>
                <a:gd name="connsiteX0" fmla="*/ 152336 w 439202"/>
                <a:gd name="connsiteY0" fmla="*/ 264445 h 365342"/>
                <a:gd name="connsiteX1" fmla="*/ 209050 w 439202"/>
                <a:gd name="connsiteY1" fmla="*/ 170142 h 365342"/>
                <a:gd name="connsiteX2" fmla="*/ 288845 w 439202"/>
                <a:gd name="connsiteY2" fmla="*/ 199158 h 365342"/>
                <a:gd name="connsiteX3" fmla="*/ 368640 w 439202"/>
                <a:gd name="connsiteY3" fmla="*/ 105514 h 365342"/>
                <a:gd name="connsiteX4" fmla="*/ 380511 w 439202"/>
                <a:gd name="connsiteY4" fmla="*/ 91665 h 365342"/>
                <a:gd name="connsiteX5" fmla="*/ 439203 w 439202"/>
                <a:gd name="connsiteY5" fmla="*/ 138487 h 365342"/>
                <a:gd name="connsiteX6" fmla="*/ 438543 w 439202"/>
                <a:gd name="connsiteY6" fmla="*/ 69244 h 365342"/>
                <a:gd name="connsiteX7" fmla="*/ 438543 w 439202"/>
                <a:gd name="connsiteY7" fmla="*/ 0 h 365342"/>
                <a:gd name="connsiteX8" fmla="*/ 371278 w 439202"/>
                <a:gd name="connsiteY8" fmla="*/ 15168 h 365342"/>
                <a:gd name="connsiteX9" fmla="*/ 303353 w 439202"/>
                <a:gd name="connsiteY9" fmla="*/ 30335 h 365342"/>
                <a:gd name="connsiteX10" fmla="*/ 356110 w 439202"/>
                <a:gd name="connsiteY10" fmla="*/ 71882 h 365342"/>
                <a:gd name="connsiteX11" fmla="*/ 276315 w 439202"/>
                <a:gd name="connsiteY11" fmla="*/ 165525 h 365342"/>
                <a:gd name="connsiteX12" fmla="*/ 196520 w 439202"/>
                <a:gd name="connsiteY12" fmla="*/ 136509 h 365342"/>
                <a:gd name="connsiteX13" fmla="*/ 139806 w 439202"/>
                <a:gd name="connsiteY13" fmla="*/ 230812 h 365342"/>
                <a:gd name="connsiteX14" fmla="*/ 49460 w 439202"/>
                <a:gd name="connsiteY14" fmla="*/ 208391 h 365342"/>
                <a:gd name="connsiteX15" fmla="*/ 9892 w 439202"/>
                <a:gd name="connsiteY15" fmla="*/ 331710 h 365342"/>
                <a:gd name="connsiteX16" fmla="*/ 0 w 439202"/>
                <a:gd name="connsiteY16" fmla="*/ 358089 h 365342"/>
                <a:gd name="connsiteX17" fmla="*/ 21762 w 439202"/>
                <a:gd name="connsiteY17" fmla="*/ 365343 h 365342"/>
                <a:gd name="connsiteX18" fmla="*/ 61990 w 439202"/>
                <a:gd name="connsiteY18" fmla="*/ 242023 h 36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9202" h="365342">
                  <a:moveTo>
                    <a:pt x="152336" y="264445"/>
                  </a:moveTo>
                  <a:lnTo>
                    <a:pt x="209050" y="170142"/>
                  </a:lnTo>
                  <a:lnTo>
                    <a:pt x="288845" y="199158"/>
                  </a:lnTo>
                  <a:lnTo>
                    <a:pt x="368640" y="105514"/>
                  </a:lnTo>
                  <a:lnTo>
                    <a:pt x="380511" y="91665"/>
                  </a:lnTo>
                  <a:lnTo>
                    <a:pt x="439203" y="138487"/>
                  </a:lnTo>
                  <a:lnTo>
                    <a:pt x="438543" y="69244"/>
                  </a:lnTo>
                  <a:lnTo>
                    <a:pt x="438543" y="0"/>
                  </a:lnTo>
                  <a:lnTo>
                    <a:pt x="371278" y="15168"/>
                  </a:lnTo>
                  <a:lnTo>
                    <a:pt x="303353" y="30335"/>
                  </a:lnTo>
                  <a:lnTo>
                    <a:pt x="356110" y="71882"/>
                  </a:lnTo>
                  <a:lnTo>
                    <a:pt x="276315" y="165525"/>
                  </a:lnTo>
                  <a:lnTo>
                    <a:pt x="196520" y="136509"/>
                  </a:lnTo>
                  <a:lnTo>
                    <a:pt x="139806" y="230812"/>
                  </a:lnTo>
                  <a:lnTo>
                    <a:pt x="49460" y="208391"/>
                  </a:lnTo>
                  <a:lnTo>
                    <a:pt x="9892" y="331710"/>
                  </a:lnTo>
                  <a:lnTo>
                    <a:pt x="0" y="358089"/>
                  </a:lnTo>
                  <a:lnTo>
                    <a:pt x="21762" y="365343"/>
                  </a:lnTo>
                  <a:lnTo>
                    <a:pt x="61990" y="2420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latin typeface=""/>
                <a:ea typeface="黑体" panose="02010609060101010101" pitchFamily="49" charset="-122"/>
                <a:sym typeface=""/>
              </a:endParaRPr>
            </a:p>
          </p:txBody>
        </p:sp>
      </p:grpSp>
      <p:sp>
        <p:nvSpPr>
          <p:cNvPr id="35" name="椭圆 34">
            <a:extLst>
              <a:ext uri="{FF2B5EF4-FFF2-40B4-BE49-F238E27FC236}">
                <a16:creationId xmlns:a16="http://schemas.microsoft.com/office/drawing/2014/main" id="{30523B41-9B71-436B-A517-A8E6B385F3A8}"/>
              </a:ext>
            </a:extLst>
          </p:cNvPr>
          <p:cNvSpPr/>
          <p:nvPr/>
        </p:nvSpPr>
        <p:spPr>
          <a:xfrm>
            <a:off x="830536" y="2806233"/>
            <a:ext cx="591763" cy="5917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图形 2">
            <a:extLst>
              <a:ext uri="{FF2B5EF4-FFF2-40B4-BE49-F238E27FC236}">
                <a16:creationId xmlns:a16="http://schemas.microsoft.com/office/drawing/2014/main" id="{F6170253-371A-48B7-ABD5-E50DE905FC01}"/>
              </a:ext>
            </a:extLst>
          </p:cNvPr>
          <p:cNvGrpSpPr/>
          <p:nvPr/>
        </p:nvGrpSpPr>
        <p:grpSpPr>
          <a:xfrm>
            <a:off x="957420" y="2916226"/>
            <a:ext cx="319554" cy="279139"/>
            <a:chOff x="3919079" y="5068219"/>
            <a:chExt cx="615279" cy="537463"/>
          </a:xfrm>
          <a:solidFill>
            <a:schemeClr val="bg1"/>
          </a:solidFill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EA81A74E-30BE-48DF-847C-CAAAB796E971}"/>
                </a:ext>
              </a:extLst>
            </p:cNvPr>
            <p:cNvSpPr/>
            <p:nvPr/>
          </p:nvSpPr>
          <p:spPr>
            <a:xfrm>
              <a:off x="4034485" y="5318816"/>
              <a:ext cx="101557" cy="174098"/>
            </a:xfrm>
            <a:custGeom>
              <a:avLst/>
              <a:gdLst>
                <a:gd name="connsiteX0" fmla="*/ 0 w 101557"/>
                <a:gd name="connsiteY0" fmla="*/ 0 h 174098"/>
                <a:gd name="connsiteX1" fmla="*/ 0 w 101557"/>
                <a:gd name="connsiteY1" fmla="*/ 152995 h 174098"/>
                <a:gd name="connsiteX2" fmla="*/ 50779 w 101557"/>
                <a:gd name="connsiteY2" fmla="*/ 174098 h 174098"/>
                <a:gd name="connsiteX3" fmla="*/ 101557 w 101557"/>
                <a:gd name="connsiteY3" fmla="*/ 152995 h 174098"/>
                <a:gd name="connsiteX4" fmla="*/ 101557 w 101557"/>
                <a:gd name="connsiteY4" fmla="*/ 0 h 174098"/>
                <a:gd name="connsiteX5" fmla="*/ 50779 w 101557"/>
                <a:gd name="connsiteY5" fmla="*/ 13189 h 174098"/>
                <a:gd name="connsiteX6" fmla="*/ 0 w 101557"/>
                <a:gd name="connsiteY6" fmla="*/ 0 h 17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57" h="174098">
                  <a:moveTo>
                    <a:pt x="0" y="0"/>
                  </a:moveTo>
                  <a:lnTo>
                    <a:pt x="0" y="152995"/>
                  </a:lnTo>
                  <a:cubicBezTo>
                    <a:pt x="0" y="164206"/>
                    <a:pt x="23081" y="174098"/>
                    <a:pt x="50779" y="174098"/>
                  </a:cubicBezTo>
                  <a:cubicBezTo>
                    <a:pt x="79136" y="174098"/>
                    <a:pt x="101557" y="164866"/>
                    <a:pt x="101557" y="152995"/>
                  </a:cubicBezTo>
                  <a:lnTo>
                    <a:pt x="101557" y="0"/>
                  </a:lnTo>
                  <a:cubicBezTo>
                    <a:pt x="89687" y="8573"/>
                    <a:pt x="69903" y="13189"/>
                    <a:pt x="50779" y="13189"/>
                  </a:cubicBezTo>
                  <a:cubicBezTo>
                    <a:pt x="31654" y="12530"/>
                    <a:pt x="11870" y="857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B274DC04-610A-4587-A9DA-76FEB474AC77}"/>
                </a:ext>
              </a:extLst>
            </p:cNvPr>
            <p:cNvSpPr/>
            <p:nvPr/>
          </p:nvSpPr>
          <p:spPr>
            <a:xfrm>
              <a:off x="4035144" y="5279907"/>
              <a:ext cx="101557" cy="42205"/>
            </a:xfrm>
            <a:custGeom>
              <a:avLst/>
              <a:gdLst>
                <a:gd name="connsiteX0" fmla="*/ 101557 w 101557"/>
                <a:gd name="connsiteY0" fmla="*/ 21103 h 42205"/>
                <a:gd name="connsiteX1" fmla="*/ 50779 w 101557"/>
                <a:gd name="connsiteY1" fmla="*/ 42206 h 42205"/>
                <a:gd name="connsiteX2" fmla="*/ 0 w 101557"/>
                <a:gd name="connsiteY2" fmla="*/ 21103 h 42205"/>
                <a:gd name="connsiteX3" fmla="*/ 50779 w 101557"/>
                <a:gd name="connsiteY3" fmla="*/ 0 h 42205"/>
                <a:gd name="connsiteX4" fmla="*/ 101557 w 101557"/>
                <a:gd name="connsiteY4" fmla="*/ 21103 h 4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57" h="42205">
                  <a:moveTo>
                    <a:pt x="101557" y="21103"/>
                  </a:moveTo>
                  <a:cubicBezTo>
                    <a:pt x="101557" y="32758"/>
                    <a:pt x="78823" y="42206"/>
                    <a:pt x="50779" y="42206"/>
                  </a:cubicBezTo>
                  <a:cubicBezTo>
                    <a:pt x="22735" y="42206"/>
                    <a:pt x="0" y="32758"/>
                    <a:pt x="0" y="21103"/>
                  </a:cubicBezTo>
                  <a:cubicBezTo>
                    <a:pt x="0" y="9448"/>
                    <a:pt x="22734" y="0"/>
                    <a:pt x="50779" y="0"/>
                  </a:cubicBezTo>
                  <a:cubicBezTo>
                    <a:pt x="78823" y="0"/>
                    <a:pt x="101557" y="9448"/>
                    <a:pt x="101557" y="21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FBB01284-764F-4EEF-985C-EF2249A782FC}"/>
                </a:ext>
              </a:extLst>
            </p:cNvPr>
            <p:cNvSpPr/>
            <p:nvPr/>
          </p:nvSpPr>
          <p:spPr>
            <a:xfrm>
              <a:off x="4179567" y="5252869"/>
              <a:ext cx="102216" cy="240044"/>
            </a:xfrm>
            <a:custGeom>
              <a:avLst/>
              <a:gdLst>
                <a:gd name="connsiteX0" fmla="*/ 659 w 102216"/>
                <a:gd name="connsiteY0" fmla="*/ 0 h 240044"/>
                <a:gd name="connsiteX1" fmla="*/ 659 w 102216"/>
                <a:gd name="connsiteY1" fmla="*/ 214985 h 240044"/>
                <a:gd name="connsiteX2" fmla="*/ 0 w 102216"/>
                <a:gd name="connsiteY2" fmla="*/ 218942 h 240044"/>
                <a:gd name="connsiteX3" fmla="*/ 50779 w 102216"/>
                <a:gd name="connsiteY3" fmla="*/ 240045 h 240044"/>
                <a:gd name="connsiteX4" fmla="*/ 101557 w 102216"/>
                <a:gd name="connsiteY4" fmla="*/ 218942 h 240044"/>
                <a:gd name="connsiteX5" fmla="*/ 102217 w 102216"/>
                <a:gd name="connsiteY5" fmla="*/ 218942 h 240044"/>
                <a:gd name="connsiteX6" fmla="*/ 102217 w 102216"/>
                <a:gd name="connsiteY6" fmla="*/ 0 h 240044"/>
                <a:gd name="connsiteX7" fmla="*/ 51438 w 102216"/>
                <a:gd name="connsiteY7" fmla="*/ 13189 h 240044"/>
                <a:gd name="connsiteX8" fmla="*/ 659 w 102216"/>
                <a:gd name="connsiteY8" fmla="*/ 0 h 24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216" h="240044">
                  <a:moveTo>
                    <a:pt x="659" y="0"/>
                  </a:moveTo>
                  <a:lnTo>
                    <a:pt x="659" y="214985"/>
                  </a:lnTo>
                  <a:cubicBezTo>
                    <a:pt x="0" y="216304"/>
                    <a:pt x="0" y="217623"/>
                    <a:pt x="0" y="218942"/>
                  </a:cubicBezTo>
                  <a:cubicBezTo>
                    <a:pt x="0" y="230153"/>
                    <a:pt x="23081" y="240045"/>
                    <a:pt x="50779" y="240045"/>
                  </a:cubicBezTo>
                  <a:cubicBezTo>
                    <a:pt x="79136" y="240045"/>
                    <a:pt x="101557" y="230812"/>
                    <a:pt x="101557" y="218942"/>
                  </a:cubicBezTo>
                  <a:lnTo>
                    <a:pt x="102217" y="218942"/>
                  </a:lnTo>
                  <a:lnTo>
                    <a:pt x="102217" y="0"/>
                  </a:lnTo>
                  <a:cubicBezTo>
                    <a:pt x="90347" y="8573"/>
                    <a:pt x="70563" y="13189"/>
                    <a:pt x="51438" y="13189"/>
                  </a:cubicBezTo>
                  <a:cubicBezTo>
                    <a:pt x="32313" y="12530"/>
                    <a:pt x="12530" y="8573"/>
                    <a:pt x="6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3B6539C9-3D8D-41BD-A358-420952A55CD5}"/>
                </a:ext>
              </a:extLst>
            </p:cNvPr>
            <p:cNvSpPr/>
            <p:nvPr/>
          </p:nvSpPr>
          <p:spPr>
            <a:xfrm>
              <a:off x="4180226" y="5213961"/>
              <a:ext cx="101557" cy="42205"/>
            </a:xfrm>
            <a:custGeom>
              <a:avLst/>
              <a:gdLst>
                <a:gd name="connsiteX0" fmla="*/ 50779 w 101557"/>
                <a:gd name="connsiteY0" fmla="*/ 0 h 42205"/>
                <a:gd name="connsiteX1" fmla="*/ 0 w 101557"/>
                <a:gd name="connsiteY1" fmla="*/ 21103 h 42205"/>
                <a:gd name="connsiteX2" fmla="*/ 50779 w 101557"/>
                <a:gd name="connsiteY2" fmla="*/ 42206 h 42205"/>
                <a:gd name="connsiteX3" fmla="*/ 101558 w 101557"/>
                <a:gd name="connsiteY3" fmla="*/ 21103 h 42205"/>
                <a:gd name="connsiteX4" fmla="*/ 50779 w 101557"/>
                <a:gd name="connsiteY4" fmla="*/ 0 h 4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57" h="42205">
                  <a:moveTo>
                    <a:pt x="50779" y="0"/>
                  </a:moveTo>
                  <a:cubicBezTo>
                    <a:pt x="22422" y="0"/>
                    <a:pt x="0" y="9233"/>
                    <a:pt x="0" y="21103"/>
                  </a:cubicBezTo>
                  <a:cubicBezTo>
                    <a:pt x="0" y="32314"/>
                    <a:pt x="23081" y="42206"/>
                    <a:pt x="50779" y="42206"/>
                  </a:cubicBezTo>
                  <a:cubicBezTo>
                    <a:pt x="79136" y="42206"/>
                    <a:pt x="101558" y="32973"/>
                    <a:pt x="101558" y="21103"/>
                  </a:cubicBezTo>
                  <a:cubicBezTo>
                    <a:pt x="101558" y="9233"/>
                    <a:pt x="79136" y="0"/>
                    <a:pt x="50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63E0E4D1-C198-4B66-91A0-E02203F1367F}"/>
                </a:ext>
              </a:extLst>
            </p:cNvPr>
            <p:cNvSpPr/>
            <p:nvPr/>
          </p:nvSpPr>
          <p:spPr>
            <a:xfrm>
              <a:off x="4323330" y="5107127"/>
              <a:ext cx="101557" cy="385126"/>
            </a:xfrm>
            <a:custGeom>
              <a:avLst/>
              <a:gdLst>
                <a:gd name="connsiteX0" fmla="*/ 50779 w 101557"/>
                <a:gd name="connsiteY0" fmla="*/ 385127 h 385126"/>
                <a:gd name="connsiteX1" fmla="*/ 101558 w 101557"/>
                <a:gd name="connsiteY1" fmla="*/ 364024 h 385126"/>
                <a:gd name="connsiteX2" fmla="*/ 101558 w 101557"/>
                <a:gd name="connsiteY2" fmla="*/ 0 h 385126"/>
                <a:gd name="connsiteX3" fmla="*/ 50779 w 101557"/>
                <a:gd name="connsiteY3" fmla="*/ 13189 h 385126"/>
                <a:gd name="connsiteX4" fmla="*/ 0 w 101557"/>
                <a:gd name="connsiteY4" fmla="*/ 0 h 385126"/>
                <a:gd name="connsiteX5" fmla="*/ 0 w 101557"/>
                <a:gd name="connsiteY5" fmla="*/ 364024 h 385126"/>
                <a:gd name="connsiteX6" fmla="*/ 50779 w 101557"/>
                <a:gd name="connsiteY6" fmla="*/ 385127 h 38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557" h="385126">
                  <a:moveTo>
                    <a:pt x="50779" y="385127"/>
                  </a:moveTo>
                  <a:cubicBezTo>
                    <a:pt x="79136" y="385127"/>
                    <a:pt x="101558" y="375894"/>
                    <a:pt x="101558" y="364024"/>
                  </a:cubicBezTo>
                  <a:lnTo>
                    <a:pt x="101558" y="0"/>
                  </a:lnTo>
                  <a:cubicBezTo>
                    <a:pt x="89687" y="8573"/>
                    <a:pt x="69903" y="13189"/>
                    <a:pt x="50779" y="13189"/>
                  </a:cubicBezTo>
                  <a:cubicBezTo>
                    <a:pt x="31654" y="13189"/>
                    <a:pt x="11211" y="9233"/>
                    <a:pt x="0" y="0"/>
                  </a:cubicBezTo>
                  <a:lnTo>
                    <a:pt x="0" y="364024"/>
                  </a:lnTo>
                  <a:cubicBezTo>
                    <a:pt x="0" y="375894"/>
                    <a:pt x="22422" y="385127"/>
                    <a:pt x="50779" y="385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04F1FA9F-D104-421B-825C-0BB3D58AA79B}"/>
                </a:ext>
              </a:extLst>
            </p:cNvPr>
            <p:cNvSpPr/>
            <p:nvPr/>
          </p:nvSpPr>
          <p:spPr>
            <a:xfrm>
              <a:off x="3919079" y="5161204"/>
              <a:ext cx="615279" cy="444478"/>
            </a:xfrm>
            <a:custGeom>
              <a:avLst/>
              <a:gdLst>
                <a:gd name="connsiteX0" fmla="*/ 376554 w 615279"/>
                <a:gd name="connsiteY0" fmla="*/ 402273 h 444478"/>
                <a:gd name="connsiteX1" fmla="*/ 234769 w 615279"/>
                <a:gd name="connsiteY1" fmla="*/ 402273 h 444478"/>
                <a:gd name="connsiteX2" fmla="*/ 234769 w 615279"/>
                <a:gd name="connsiteY2" fmla="*/ 388424 h 444478"/>
                <a:gd name="connsiteX3" fmla="*/ 376554 w 615279"/>
                <a:gd name="connsiteY3" fmla="*/ 388424 h 444478"/>
                <a:gd name="connsiteX4" fmla="*/ 376554 w 615279"/>
                <a:gd name="connsiteY4" fmla="*/ 402273 h 444478"/>
                <a:gd name="connsiteX5" fmla="*/ 614620 w 615279"/>
                <a:gd name="connsiteY5" fmla="*/ 352154 h 444478"/>
                <a:gd name="connsiteX6" fmla="*/ 580328 w 615279"/>
                <a:gd name="connsiteY6" fmla="*/ 352154 h 444478"/>
                <a:gd name="connsiteX7" fmla="*/ 580328 w 615279"/>
                <a:gd name="connsiteY7" fmla="*/ 29676 h 444478"/>
                <a:gd name="connsiteX8" fmla="*/ 550652 w 615279"/>
                <a:gd name="connsiteY8" fmla="*/ 0 h 444478"/>
                <a:gd name="connsiteX9" fmla="*/ 517019 w 615279"/>
                <a:gd name="connsiteY9" fmla="*/ 0 h 444478"/>
                <a:gd name="connsiteX10" fmla="*/ 517019 w 615279"/>
                <a:gd name="connsiteY10" fmla="*/ 36930 h 444478"/>
                <a:gd name="connsiteX11" fmla="*/ 543398 w 615279"/>
                <a:gd name="connsiteY11" fmla="*/ 36930 h 444478"/>
                <a:gd name="connsiteX12" fmla="*/ 543398 w 615279"/>
                <a:gd name="connsiteY12" fmla="*/ 351494 h 444478"/>
                <a:gd name="connsiteX13" fmla="*/ 71881 w 615279"/>
                <a:gd name="connsiteY13" fmla="*/ 351494 h 444478"/>
                <a:gd name="connsiteX14" fmla="*/ 71881 w 615279"/>
                <a:gd name="connsiteY14" fmla="*/ 36930 h 444478"/>
                <a:gd name="connsiteX15" fmla="*/ 393040 w 615279"/>
                <a:gd name="connsiteY15" fmla="*/ 36930 h 444478"/>
                <a:gd name="connsiteX16" fmla="*/ 393040 w 615279"/>
                <a:gd name="connsiteY16" fmla="*/ 0 h 444478"/>
                <a:gd name="connsiteX17" fmla="*/ 64627 w 615279"/>
                <a:gd name="connsiteY17" fmla="*/ 0 h 444478"/>
                <a:gd name="connsiteX18" fmla="*/ 34951 w 615279"/>
                <a:gd name="connsiteY18" fmla="*/ 29676 h 444478"/>
                <a:gd name="connsiteX19" fmla="*/ 34951 w 615279"/>
                <a:gd name="connsiteY19" fmla="*/ 352154 h 444478"/>
                <a:gd name="connsiteX20" fmla="*/ 0 w 615279"/>
                <a:gd name="connsiteY20" fmla="*/ 352154 h 444478"/>
                <a:gd name="connsiteX21" fmla="*/ 0 w 615279"/>
                <a:gd name="connsiteY21" fmla="*/ 353472 h 444478"/>
                <a:gd name="connsiteX22" fmla="*/ 0 w 615279"/>
                <a:gd name="connsiteY22" fmla="*/ 414803 h 444478"/>
                <a:gd name="connsiteX23" fmla="*/ 29676 w 615279"/>
                <a:gd name="connsiteY23" fmla="*/ 444479 h 444478"/>
                <a:gd name="connsiteX24" fmla="*/ 585604 w 615279"/>
                <a:gd name="connsiteY24" fmla="*/ 444479 h 444478"/>
                <a:gd name="connsiteX25" fmla="*/ 615279 w 615279"/>
                <a:gd name="connsiteY25" fmla="*/ 414803 h 444478"/>
                <a:gd name="connsiteX26" fmla="*/ 615279 w 615279"/>
                <a:gd name="connsiteY26" fmla="*/ 353472 h 444478"/>
                <a:gd name="connsiteX27" fmla="*/ 614620 w 615279"/>
                <a:gd name="connsiteY27" fmla="*/ 352154 h 4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15279" h="444478">
                  <a:moveTo>
                    <a:pt x="376554" y="402273"/>
                  </a:moveTo>
                  <a:lnTo>
                    <a:pt x="234769" y="402273"/>
                  </a:lnTo>
                  <a:lnTo>
                    <a:pt x="234769" y="388424"/>
                  </a:lnTo>
                  <a:lnTo>
                    <a:pt x="376554" y="388424"/>
                  </a:lnTo>
                  <a:lnTo>
                    <a:pt x="376554" y="402273"/>
                  </a:lnTo>
                  <a:close/>
                  <a:moveTo>
                    <a:pt x="614620" y="352154"/>
                  </a:moveTo>
                  <a:lnTo>
                    <a:pt x="580328" y="352154"/>
                  </a:lnTo>
                  <a:lnTo>
                    <a:pt x="580328" y="29676"/>
                  </a:lnTo>
                  <a:cubicBezTo>
                    <a:pt x="580328" y="13189"/>
                    <a:pt x="567139" y="0"/>
                    <a:pt x="550652" y="0"/>
                  </a:cubicBezTo>
                  <a:lnTo>
                    <a:pt x="517019" y="0"/>
                  </a:lnTo>
                  <a:lnTo>
                    <a:pt x="517019" y="36930"/>
                  </a:lnTo>
                  <a:lnTo>
                    <a:pt x="543398" y="36930"/>
                  </a:lnTo>
                  <a:lnTo>
                    <a:pt x="543398" y="351494"/>
                  </a:lnTo>
                  <a:lnTo>
                    <a:pt x="71881" y="351494"/>
                  </a:lnTo>
                  <a:lnTo>
                    <a:pt x="71881" y="36930"/>
                  </a:lnTo>
                  <a:lnTo>
                    <a:pt x="393040" y="36930"/>
                  </a:lnTo>
                  <a:lnTo>
                    <a:pt x="393040" y="0"/>
                  </a:lnTo>
                  <a:lnTo>
                    <a:pt x="64627" y="0"/>
                  </a:lnTo>
                  <a:cubicBezTo>
                    <a:pt x="48141" y="0"/>
                    <a:pt x="34951" y="13189"/>
                    <a:pt x="34951" y="29676"/>
                  </a:cubicBezTo>
                  <a:lnTo>
                    <a:pt x="34951" y="352154"/>
                  </a:lnTo>
                  <a:lnTo>
                    <a:pt x="0" y="352154"/>
                  </a:lnTo>
                  <a:cubicBezTo>
                    <a:pt x="0" y="352813"/>
                    <a:pt x="0" y="352813"/>
                    <a:pt x="0" y="353472"/>
                  </a:cubicBezTo>
                  <a:lnTo>
                    <a:pt x="0" y="414803"/>
                  </a:lnTo>
                  <a:cubicBezTo>
                    <a:pt x="0" y="431289"/>
                    <a:pt x="13189" y="444479"/>
                    <a:pt x="29676" y="444479"/>
                  </a:cubicBezTo>
                  <a:lnTo>
                    <a:pt x="585604" y="444479"/>
                  </a:lnTo>
                  <a:cubicBezTo>
                    <a:pt x="602090" y="444479"/>
                    <a:pt x="615279" y="431289"/>
                    <a:pt x="615279" y="414803"/>
                  </a:cubicBezTo>
                  <a:lnTo>
                    <a:pt x="615279" y="353472"/>
                  </a:lnTo>
                  <a:cubicBezTo>
                    <a:pt x="614620" y="352813"/>
                    <a:pt x="614620" y="352813"/>
                    <a:pt x="614620" y="3521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97F3672F-B236-4BB0-9350-3B1764EDA6FE}"/>
                </a:ext>
              </a:extLst>
            </p:cNvPr>
            <p:cNvSpPr/>
            <p:nvPr/>
          </p:nvSpPr>
          <p:spPr>
            <a:xfrm>
              <a:off x="4323330" y="5068219"/>
              <a:ext cx="101557" cy="42205"/>
            </a:xfrm>
            <a:custGeom>
              <a:avLst/>
              <a:gdLst>
                <a:gd name="connsiteX0" fmla="*/ 50779 w 101557"/>
                <a:gd name="connsiteY0" fmla="*/ 42206 h 42205"/>
                <a:gd name="connsiteX1" fmla="*/ 101558 w 101557"/>
                <a:gd name="connsiteY1" fmla="*/ 21103 h 42205"/>
                <a:gd name="connsiteX2" fmla="*/ 50779 w 101557"/>
                <a:gd name="connsiteY2" fmla="*/ 0 h 42205"/>
                <a:gd name="connsiteX3" fmla="*/ 0 w 101557"/>
                <a:gd name="connsiteY3" fmla="*/ 21103 h 42205"/>
                <a:gd name="connsiteX4" fmla="*/ 50779 w 101557"/>
                <a:gd name="connsiteY4" fmla="*/ 42206 h 4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57" h="42205">
                  <a:moveTo>
                    <a:pt x="50779" y="42206"/>
                  </a:moveTo>
                  <a:cubicBezTo>
                    <a:pt x="79136" y="42206"/>
                    <a:pt x="101558" y="32973"/>
                    <a:pt x="101558" y="21103"/>
                  </a:cubicBezTo>
                  <a:cubicBezTo>
                    <a:pt x="101558" y="9892"/>
                    <a:pt x="79136" y="0"/>
                    <a:pt x="50779" y="0"/>
                  </a:cubicBezTo>
                  <a:cubicBezTo>
                    <a:pt x="22422" y="0"/>
                    <a:pt x="0" y="9232"/>
                    <a:pt x="0" y="21103"/>
                  </a:cubicBezTo>
                  <a:cubicBezTo>
                    <a:pt x="0" y="32973"/>
                    <a:pt x="22422" y="42206"/>
                    <a:pt x="50779" y="422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zh-CN" altLang="en-US" sz="3200">
                <a:latin typeface=""/>
                <a:ea typeface="黑体" panose="02010609060101010101" pitchFamily="49" charset="-122"/>
                <a:sym typeface=""/>
              </a:endParaRPr>
            </a:p>
          </p:txBody>
        </p:sp>
      </p:grpSp>
      <p:grpSp>
        <p:nvGrpSpPr>
          <p:cNvPr id="36" name="图形 2">
            <a:extLst>
              <a:ext uri="{FF2B5EF4-FFF2-40B4-BE49-F238E27FC236}">
                <a16:creationId xmlns:a16="http://schemas.microsoft.com/office/drawing/2014/main" id="{A8394AFA-ED7E-4739-BDE2-A55E63BDA811}"/>
              </a:ext>
            </a:extLst>
          </p:cNvPr>
          <p:cNvGrpSpPr/>
          <p:nvPr/>
        </p:nvGrpSpPr>
        <p:grpSpPr>
          <a:xfrm>
            <a:off x="940062" y="1460020"/>
            <a:ext cx="347588" cy="259096"/>
            <a:chOff x="3094090" y="5123614"/>
            <a:chExt cx="647593" cy="482727"/>
          </a:xfrm>
          <a:solidFill>
            <a:schemeClr val="bg1"/>
          </a:solidFill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46B4E0B-95E0-4F96-83E1-FF046C5B9FF8}"/>
                </a:ext>
              </a:extLst>
            </p:cNvPr>
            <p:cNvSpPr/>
            <p:nvPr/>
          </p:nvSpPr>
          <p:spPr>
            <a:xfrm>
              <a:off x="3413929" y="5123614"/>
              <a:ext cx="327753" cy="482727"/>
            </a:xfrm>
            <a:custGeom>
              <a:avLst/>
              <a:gdLst>
                <a:gd name="connsiteX0" fmla="*/ 203115 w 327753"/>
                <a:gd name="connsiteY0" fmla="*/ 258510 h 482727"/>
                <a:gd name="connsiteX1" fmla="*/ 262466 w 327753"/>
                <a:gd name="connsiteY1" fmla="*/ 298078 h 482727"/>
                <a:gd name="connsiteX2" fmla="*/ 326434 w 327753"/>
                <a:gd name="connsiteY2" fmla="*/ 234769 h 482727"/>
                <a:gd name="connsiteX3" fmla="*/ 262466 w 327753"/>
                <a:gd name="connsiteY3" fmla="*/ 171461 h 482727"/>
                <a:gd name="connsiteX4" fmla="*/ 199158 w 327753"/>
                <a:gd name="connsiteY4" fmla="*/ 226856 h 482727"/>
                <a:gd name="connsiteX5" fmla="*/ 79136 w 327753"/>
                <a:gd name="connsiteY5" fmla="*/ 226856 h 482727"/>
                <a:gd name="connsiteX6" fmla="*/ 79136 w 327753"/>
                <a:gd name="connsiteY6" fmla="*/ 83752 h 482727"/>
                <a:gd name="connsiteX7" fmla="*/ 201796 w 327753"/>
                <a:gd name="connsiteY7" fmla="*/ 83752 h 482727"/>
                <a:gd name="connsiteX8" fmla="*/ 262466 w 327753"/>
                <a:gd name="connsiteY8" fmla="*/ 126617 h 482727"/>
                <a:gd name="connsiteX9" fmla="*/ 326434 w 327753"/>
                <a:gd name="connsiteY9" fmla="*/ 63309 h 482727"/>
                <a:gd name="connsiteX10" fmla="*/ 262466 w 327753"/>
                <a:gd name="connsiteY10" fmla="*/ 0 h 482727"/>
                <a:gd name="connsiteX11" fmla="*/ 202455 w 327753"/>
                <a:gd name="connsiteY11" fmla="*/ 41546 h 482727"/>
                <a:gd name="connsiteX12" fmla="*/ 79136 w 327753"/>
                <a:gd name="connsiteY12" fmla="*/ 41546 h 482727"/>
                <a:gd name="connsiteX13" fmla="*/ 37589 w 327753"/>
                <a:gd name="connsiteY13" fmla="*/ 83092 h 482727"/>
                <a:gd name="connsiteX14" fmla="*/ 37589 w 327753"/>
                <a:gd name="connsiteY14" fmla="*/ 226856 h 482727"/>
                <a:gd name="connsiteX15" fmla="*/ 0 w 327753"/>
                <a:gd name="connsiteY15" fmla="*/ 226856 h 482727"/>
                <a:gd name="connsiteX16" fmla="*/ 0 w 327753"/>
                <a:gd name="connsiteY16" fmla="*/ 258510 h 482727"/>
                <a:gd name="connsiteX17" fmla="*/ 38249 w 327753"/>
                <a:gd name="connsiteY17" fmla="*/ 258510 h 482727"/>
                <a:gd name="connsiteX18" fmla="*/ 38249 w 327753"/>
                <a:gd name="connsiteY18" fmla="*/ 402273 h 482727"/>
                <a:gd name="connsiteX19" fmla="*/ 79795 w 327753"/>
                <a:gd name="connsiteY19" fmla="*/ 443819 h 482727"/>
                <a:gd name="connsiteX20" fmla="*/ 204434 w 327753"/>
                <a:gd name="connsiteY20" fmla="*/ 443819 h 482727"/>
                <a:gd name="connsiteX21" fmla="*/ 263785 w 327753"/>
                <a:gd name="connsiteY21" fmla="*/ 482727 h 482727"/>
                <a:gd name="connsiteX22" fmla="*/ 327753 w 327753"/>
                <a:gd name="connsiteY22" fmla="*/ 419419 h 482727"/>
                <a:gd name="connsiteX23" fmla="*/ 263785 w 327753"/>
                <a:gd name="connsiteY23" fmla="*/ 356110 h 482727"/>
                <a:gd name="connsiteX24" fmla="*/ 202455 w 327753"/>
                <a:gd name="connsiteY24" fmla="*/ 401614 h 482727"/>
                <a:gd name="connsiteX25" fmla="*/ 80454 w 327753"/>
                <a:gd name="connsiteY25" fmla="*/ 401614 h 482727"/>
                <a:gd name="connsiteX26" fmla="*/ 80454 w 327753"/>
                <a:gd name="connsiteY26" fmla="*/ 258510 h 482727"/>
                <a:gd name="connsiteX27" fmla="*/ 203115 w 327753"/>
                <a:gd name="connsiteY27" fmla="*/ 258510 h 482727"/>
                <a:gd name="connsiteX28" fmla="*/ 203115 w 327753"/>
                <a:gd name="connsiteY28" fmla="*/ 258510 h 48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7753" h="482727">
                  <a:moveTo>
                    <a:pt x="203115" y="258510"/>
                  </a:moveTo>
                  <a:cubicBezTo>
                    <a:pt x="212347" y="281591"/>
                    <a:pt x="235428" y="298078"/>
                    <a:pt x="262466" y="298078"/>
                  </a:cubicBezTo>
                  <a:cubicBezTo>
                    <a:pt x="298077" y="298078"/>
                    <a:pt x="326434" y="269721"/>
                    <a:pt x="326434" y="234769"/>
                  </a:cubicBezTo>
                  <a:cubicBezTo>
                    <a:pt x="326434" y="199817"/>
                    <a:pt x="297418" y="171461"/>
                    <a:pt x="262466" y="171461"/>
                  </a:cubicBezTo>
                  <a:cubicBezTo>
                    <a:pt x="230153" y="171461"/>
                    <a:pt x="203115" y="195861"/>
                    <a:pt x="199158" y="226856"/>
                  </a:cubicBezTo>
                  <a:lnTo>
                    <a:pt x="79136" y="226856"/>
                  </a:lnTo>
                  <a:lnTo>
                    <a:pt x="79136" y="83752"/>
                  </a:lnTo>
                  <a:lnTo>
                    <a:pt x="201796" y="83752"/>
                  </a:lnTo>
                  <a:cubicBezTo>
                    <a:pt x="210369" y="108812"/>
                    <a:pt x="234110" y="126617"/>
                    <a:pt x="262466" y="126617"/>
                  </a:cubicBezTo>
                  <a:cubicBezTo>
                    <a:pt x="298077" y="126617"/>
                    <a:pt x="326434" y="98260"/>
                    <a:pt x="326434" y="63309"/>
                  </a:cubicBezTo>
                  <a:cubicBezTo>
                    <a:pt x="326434" y="28357"/>
                    <a:pt x="297418" y="0"/>
                    <a:pt x="262466" y="0"/>
                  </a:cubicBezTo>
                  <a:cubicBezTo>
                    <a:pt x="234769" y="0"/>
                    <a:pt x="211688" y="17146"/>
                    <a:pt x="202455" y="41546"/>
                  </a:cubicBezTo>
                  <a:lnTo>
                    <a:pt x="79136" y="41546"/>
                  </a:lnTo>
                  <a:cubicBezTo>
                    <a:pt x="56054" y="41546"/>
                    <a:pt x="37589" y="60011"/>
                    <a:pt x="37589" y="83092"/>
                  </a:cubicBezTo>
                  <a:lnTo>
                    <a:pt x="37589" y="226856"/>
                  </a:lnTo>
                  <a:lnTo>
                    <a:pt x="0" y="226856"/>
                  </a:lnTo>
                  <a:lnTo>
                    <a:pt x="0" y="258510"/>
                  </a:lnTo>
                  <a:lnTo>
                    <a:pt x="38249" y="258510"/>
                  </a:lnTo>
                  <a:lnTo>
                    <a:pt x="38249" y="402273"/>
                  </a:lnTo>
                  <a:cubicBezTo>
                    <a:pt x="38249" y="425354"/>
                    <a:pt x="56714" y="443819"/>
                    <a:pt x="79795" y="443819"/>
                  </a:cubicBezTo>
                  <a:lnTo>
                    <a:pt x="204434" y="443819"/>
                  </a:lnTo>
                  <a:cubicBezTo>
                    <a:pt x="214326" y="466900"/>
                    <a:pt x="236747" y="482727"/>
                    <a:pt x="263785" y="482727"/>
                  </a:cubicBezTo>
                  <a:cubicBezTo>
                    <a:pt x="299396" y="482727"/>
                    <a:pt x="327753" y="454371"/>
                    <a:pt x="327753" y="419419"/>
                  </a:cubicBezTo>
                  <a:cubicBezTo>
                    <a:pt x="327753" y="384467"/>
                    <a:pt x="298737" y="356110"/>
                    <a:pt x="263785" y="356110"/>
                  </a:cubicBezTo>
                  <a:cubicBezTo>
                    <a:pt x="234769" y="356110"/>
                    <a:pt x="210369" y="375235"/>
                    <a:pt x="202455" y="401614"/>
                  </a:cubicBezTo>
                  <a:lnTo>
                    <a:pt x="80454" y="401614"/>
                  </a:lnTo>
                  <a:lnTo>
                    <a:pt x="80454" y="258510"/>
                  </a:lnTo>
                  <a:lnTo>
                    <a:pt x="203115" y="258510"/>
                  </a:lnTo>
                  <a:lnTo>
                    <a:pt x="203115" y="258510"/>
                  </a:lnTo>
                  <a:close/>
                </a:path>
              </a:pathLst>
            </a:custGeom>
            <a:grpFill/>
            <a:ln w="6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1A2CBFBC-D5C4-4077-8622-7C71839B9EC3}"/>
                </a:ext>
              </a:extLst>
            </p:cNvPr>
            <p:cNvSpPr/>
            <p:nvPr/>
          </p:nvSpPr>
          <p:spPr>
            <a:xfrm>
              <a:off x="3094090" y="5216599"/>
              <a:ext cx="305991" cy="298077"/>
            </a:xfrm>
            <a:custGeom>
              <a:avLst/>
              <a:gdLst>
                <a:gd name="connsiteX0" fmla="*/ 153655 w 305991"/>
                <a:gd name="connsiteY0" fmla="*/ 241364 h 298077"/>
                <a:gd name="connsiteX1" fmla="*/ 60011 w 305991"/>
                <a:gd name="connsiteY1" fmla="*/ 149039 h 298077"/>
                <a:gd name="connsiteX2" fmla="*/ 153655 w 305991"/>
                <a:gd name="connsiteY2" fmla="*/ 56054 h 298077"/>
                <a:gd name="connsiteX3" fmla="*/ 247299 w 305991"/>
                <a:gd name="connsiteY3" fmla="*/ 149039 h 298077"/>
                <a:gd name="connsiteX4" fmla="*/ 153655 w 305991"/>
                <a:gd name="connsiteY4" fmla="*/ 241364 h 298077"/>
                <a:gd name="connsiteX5" fmla="*/ 263785 w 305991"/>
                <a:gd name="connsiteY5" fmla="*/ 77157 h 298077"/>
                <a:gd name="connsiteX6" fmla="*/ 280932 w 305991"/>
                <a:gd name="connsiteY6" fmla="*/ 60011 h 298077"/>
                <a:gd name="connsiteX7" fmla="*/ 242683 w 305991"/>
                <a:gd name="connsiteY7" fmla="*/ 21762 h 298077"/>
                <a:gd name="connsiteX8" fmla="*/ 224877 w 305991"/>
                <a:gd name="connsiteY8" fmla="*/ 38908 h 298077"/>
                <a:gd name="connsiteX9" fmla="*/ 179374 w 305991"/>
                <a:gd name="connsiteY9" fmla="*/ 20443 h 298077"/>
                <a:gd name="connsiteX10" fmla="*/ 179374 w 305991"/>
                <a:gd name="connsiteY10" fmla="*/ 0 h 298077"/>
                <a:gd name="connsiteX11" fmla="*/ 124639 w 305991"/>
                <a:gd name="connsiteY11" fmla="*/ 0 h 298077"/>
                <a:gd name="connsiteX12" fmla="*/ 124639 w 305991"/>
                <a:gd name="connsiteY12" fmla="*/ 21103 h 298077"/>
                <a:gd name="connsiteX13" fmla="*/ 81773 w 305991"/>
                <a:gd name="connsiteY13" fmla="*/ 39568 h 298077"/>
                <a:gd name="connsiteX14" fmla="*/ 63309 w 305991"/>
                <a:gd name="connsiteY14" fmla="*/ 21103 h 298077"/>
                <a:gd name="connsiteX15" fmla="*/ 25060 w 305991"/>
                <a:gd name="connsiteY15" fmla="*/ 59352 h 298077"/>
                <a:gd name="connsiteX16" fmla="*/ 43525 w 305991"/>
                <a:gd name="connsiteY16" fmla="*/ 77817 h 298077"/>
                <a:gd name="connsiteX17" fmla="*/ 25060 w 305991"/>
                <a:gd name="connsiteY17" fmla="*/ 122660 h 298077"/>
                <a:gd name="connsiteX18" fmla="*/ 0 w 305991"/>
                <a:gd name="connsiteY18" fmla="*/ 122660 h 298077"/>
                <a:gd name="connsiteX19" fmla="*/ 0 w 305991"/>
                <a:gd name="connsiteY19" fmla="*/ 176736 h 298077"/>
                <a:gd name="connsiteX20" fmla="*/ 25060 w 305991"/>
                <a:gd name="connsiteY20" fmla="*/ 176736 h 298077"/>
                <a:gd name="connsiteX21" fmla="*/ 43525 w 305991"/>
                <a:gd name="connsiteY21" fmla="*/ 220261 h 298077"/>
                <a:gd name="connsiteX22" fmla="*/ 26379 w 305991"/>
                <a:gd name="connsiteY22" fmla="*/ 237407 h 298077"/>
                <a:gd name="connsiteX23" fmla="*/ 64627 w 305991"/>
                <a:gd name="connsiteY23" fmla="*/ 275656 h 298077"/>
                <a:gd name="connsiteX24" fmla="*/ 82433 w 305991"/>
                <a:gd name="connsiteY24" fmla="*/ 258509 h 298077"/>
                <a:gd name="connsiteX25" fmla="*/ 125298 w 305991"/>
                <a:gd name="connsiteY25" fmla="*/ 276315 h 298077"/>
                <a:gd name="connsiteX26" fmla="*/ 125298 w 305991"/>
                <a:gd name="connsiteY26" fmla="*/ 298077 h 298077"/>
                <a:gd name="connsiteX27" fmla="*/ 180033 w 305991"/>
                <a:gd name="connsiteY27" fmla="*/ 298077 h 298077"/>
                <a:gd name="connsiteX28" fmla="*/ 180033 w 305991"/>
                <a:gd name="connsiteY28" fmla="*/ 276975 h 298077"/>
                <a:gd name="connsiteX29" fmla="*/ 224877 w 305991"/>
                <a:gd name="connsiteY29" fmla="*/ 259169 h 298077"/>
                <a:gd name="connsiteX30" fmla="*/ 241364 w 305991"/>
                <a:gd name="connsiteY30" fmla="*/ 275656 h 298077"/>
                <a:gd name="connsiteX31" fmla="*/ 279613 w 305991"/>
                <a:gd name="connsiteY31" fmla="*/ 237407 h 298077"/>
                <a:gd name="connsiteX32" fmla="*/ 263126 w 305991"/>
                <a:gd name="connsiteY32" fmla="*/ 220920 h 298077"/>
                <a:gd name="connsiteX33" fmla="*/ 282250 w 305991"/>
                <a:gd name="connsiteY33" fmla="*/ 176736 h 298077"/>
                <a:gd name="connsiteX34" fmla="*/ 305991 w 305991"/>
                <a:gd name="connsiteY34" fmla="*/ 176736 h 298077"/>
                <a:gd name="connsiteX35" fmla="*/ 305991 w 305991"/>
                <a:gd name="connsiteY35" fmla="*/ 122660 h 298077"/>
                <a:gd name="connsiteX36" fmla="*/ 282910 w 305991"/>
                <a:gd name="connsiteY36" fmla="*/ 122660 h 298077"/>
                <a:gd name="connsiteX37" fmla="*/ 263785 w 305991"/>
                <a:gd name="connsiteY37" fmla="*/ 77157 h 29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5991" h="298077">
                  <a:moveTo>
                    <a:pt x="153655" y="241364"/>
                  </a:moveTo>
                  <a:cubicBezTo>
                    <a:pt x="102217" y="241364"/>
                    <a:pt x="60011" y="199817"/>
                    <a:pt x="60011" y="149039"/>
                  </a:cubicBezTo>
                  <a:cubicBezTo>
                    <a:pt x="60011" y="97601"/>
                    <a:pt x="102217" y="56054"/>
                    <a:pt x="153655" y="56054"/>
                  </a:cubicBezTo>
                  <a:cubicBezTo>
                    <a:pt x="205093" y="56054"/>
                    <a:pt x="247299" y="97601"/>
                    <a:pt x="247299" y="149039"/>
                  </a:cubicBezTo>
                  <a:cubicBezTo>
                    <a:pt x="247299" y="199817"/>
                    <a:pt x="205093" y="241364"/>
                    <a:pt x="153655" y="241364"/>
                  </a:cubicBezTo>
                  <a:close/>
                  <a:moveTo>
                    <a:pt x="263785" y="77157"/>
                  </a:moveTo>
                  <a:lnTo>
                    <a:pt x="280932" y="60011"/>
                  </a:lnTo>
                  <a:lnTo>
                    <a:pt x="242683" y="21762"/>
                  </a:lnTo>
                  <a:lnTo>
                    <a:pt x="224877" y="38908"/>
                  </a:lnTo>
                  <a:cubicBezTo>
                    <a:pt x="211028" y="30335"/>
                    <a:pt x="195861" y="23741"/>
                    <a:pt x="179374" y="20443"/>
                  </a:cubicBezTo>
                  <a:lnTo>
                    <a:pt x="179374" y="0"/>
                  </a:lnTo>
                  <a:lnTo>
                    <a:pt x="124639" y="0"/>
                  </a:lnTo>
                  <a:lnTo>
                    <a:pt x="124639" y="21103"/>
                  </a:lnTo>
                  <a:cubicBezTo>
                    <a:pt x="108811" y="24400"/>
                    <a:pt x="94303" y="30994"/>
                    <a:pt x="81773" y="39568"/>
                  </a:cubicBezTo>
                  <a:lnTo>
                    <a:pt x="63309" y="21103"/>
                  </a:lnTo>
                  <a:lnTo>
                    <a:pt x="25060" y="59352"/>
                  </a:lnTo>
                  <a:lnTo>
                    <a:pt x="43525" y="77817"/>
                  </a:lnTo>
                  <a:cubicBezTo>
                    <a:pt x="34951" y="91006"/>
                    <a:pt x="28357" y="106173"/>
                    <a:pt x="25060" y="122660"/>
                  </a:cubicBezTo>
                  <a:lnTo>
                    <a:pt x="0" y="122660"/>
                  </a:lnTo>
                  <a:lnTo>
                    <a:pt x="0" y="176736"/>
                  </a:lnTo>
                  <a:lnTo>
                    <a:pt x="25060" y="176736"/>
                  </a:lnTo>
                  <a:cubicBezTo>
                    <a:pt x="28357" y="192563"/>
                    <a:pt x="34951" y="207071"/>
                    <a:pt x="43525" y="220261"/>
                  </a:cubicBezTo>
                  <a:lnTo>
                    <a:pt x="26379" y="237407"/>
                  </a:lnTo>
                  <a:lnTo>
                    <a:pt x="64627" y="275656"/>
                  </a:lnTo>
                  <a:lnTo>
                    <a:pt x="82433" y="258509"/>
                  </a:lnTo>
                  <a:cubicBezTo>
                    <a:pt x="94963" y="266423"/>
                    <a:pt x="109471" y="273018"/>
                    <a:pt x="125298" y="276315"/>
                  </a:cubicBezTo>
                  <a:lnTo>
                    <a:pt x="125298" y="298077"/>
                  </a:lnTo>
                  <a:lnTo>
                    <a:pt x="180033" y="298077"/>
                  </a:lnTo>
                  <a:lnTo>
                    <a:pt x="180033" y="276975"/>
                  </a:lnTo>
                  <a:cubicBezTo>
                    <a:pt x="196520" y="273677"/>
                    <a:pt x="211688" y="267742"/>
                    <a:pt x="224877" y="259169"/>
                  </a:cubicBezTo>
                  <a:lnTo>
                    <a:pt x="241364" y="275656"/>
                  </a:lnTo>
                  <a:lnTo>
                    <a:pt x="279613" y="237407"/>
                  </a:lnTo>
                  <a:lnTo>
                    <a:pt x="263126" y="220920"/>
                  </a:lnTo>
                  <a:cubicBezTo>
                    <a:pt x="271699" y="207731"/>
                    <a:pt x="278294" y="193223"/>
                    <a:pt x="282250" y="176736"/>
                  </a:cubicBezTo>
                  <a:lnTo>
                    <a:pt x="305991" y="176736"/>
                  </a:lnTo>
                  <a:lnTo>
                    <a:pt x="305991" y="122660"/>
                  </a:lnTo>
                  <a:lnTo>
                    <a:pt x="282910" y="122660"/>
                  </a:lnTo>
                  <a:cubicBezTo>
                    <a:pt x="278953" y="106173"/>
                    <a:pt x="273018" y="90346"/>
                    <a:pt x="263785" y="77157"/>
                  </a:cubicBezTo>
                  <a:close/>
                </a:path>
              </a:pathLst>
            </a:custGeom>
            <a:grpFill/>
            <a:ln w="6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1C00C70C-87C4-4103-9042-BB1387841833}"/>
                </a:ext>
              </a:extLst>
            </p:cNvPr>
            <p:cNvSpPr/>
            <p:nvPr/>
          </p:nvSpPr>
          <p:spPr>
            <a:xfrm>
              <a:off x="3176523" y="5295075"/>
              <a:ext cx="141784" cy="139806"/>
            </a:xfrm>
            <a:custGeom>
              <a:avLst/>
              <a:gdLst>
                <a:gd name="connsiteX0" fmla="*/ 70562 w 141784"/>
                <a:gd name="connsiteY0" fmla="*/ 117384 h 139806"/>
                <a:gd name="connsiteX1" fmla="*/ 22422 w 141784"/>
                <a:gd name="connsiteY1" fmla="*/ 69903 h 139806"/>
                <a:gd name="connsiteX2" fmla="*/ 70562 w 141784"/>
                <a:gd name="connsiteY2" fmla="*/ 23081 h 139806"/>
                <a:gd name="connsiteX3" fmla="*/ 118703 w 141784"/>
                <a:gd name="connsiteY3" fmla="*/ 69903 h 139806"/>
                <a:gd name="connsiteX4" fmla="*/ 70562 w 141784"/>
                <a:gd name="connsiteY4" fmla="*/ 117384 h 139806"/>
                <a:gd name="connsiteX5" fmla="*/ 70562 w 141784"/>
                <a:gd name="connsiteY5" fmla="*/ 0 h 139806"/>
                <a:gd name="connsiteX6" fmla="*/ 0 w 141784"/>
                <a:gd name="connsiteY6" fmla="*/ 69903 h 139806"/>
                <a:gd name="connsiteX7" fmla="*/ 70562 w 141784"/>
                <a:gd name="connsiteY7" fmla="*/ 139806 h 139806"/>
                <a:gd name="connsiteX8" fmla="*/ 141785 w 141784"/>
                <a:gd name="connsiteY8" fmla="*/ 69903 h 139806"/>
                <a:gd name="connsiteX9" fmla="*/ 70562 w 141784"/>
                <a:gd name="connsiteY9" fmla="*/ 0 h 13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784" h="139806">
                  <a:moveTo>
                    <a:pt x="70562" y="117384"/>
                  </a:moveTo>
                  <a:cubicBezTo>
                    <a:pt x="44184" y="117384"/>
                    <a:pt x="22422" y="96282"/>
                    <a:pt x="22422" y="69903"/>
                  </a:cubicBezTo>
                  <a:cubicBezTo>
                    <a:pt x="22422" y="44184"/>
                    <a:pt x="44184" y="23081"/>
                    <a:pt x="70562" y="23081"/>
                  </a:cubicBezTo>
                  <a:cubicBezTo>
                    <a:pt x="96941" y="23081"/>
                    <a:pt x="118703" y="44184"/>
                    <a:pt x="118703" y="69903"/>
                  </a:cubicBezTo>
                  <a:cubicBezTo>
                    <a:pt x="118703" y="96282"/>
                    <a:pt x="96941" y="117384"/>
                    <a:pt x="70562" y="117384"/>
                  </a:cubicBezTo>
                  <a:close/>
                  <a:moveTo>
                    <a:pt x="70562" y="0"/>
                  </a:moveTo>
                  <a:cubicBezTo>
                    <a:pt x="31654" y="0"/>
                    <a:pt x="0" y="30995"/>
                    <a:pt x="0" y="69903"/>
                  </a:cubicBezTo>
                  <a:cubicBezTo>
                    <a:pt x="0" y="108152"/>
                    <a:pt x="31654" y="139806"/>
                    <a:pt x="70562" y="139806"/>
                  </a:cubicBezTo>
                  <a:cubicBezTo>
                    <a:pt x="109471" y="139806"/>
                    <a:pt x="141785" y="108152"/>
                    <a:pt x="141785" y="69903"/>
                  </a:cubicBezTo>
                  <a:cubicBezTo>
                    <a:pt x="141125" y="31654"/>
                    <a:pt x="109471" y="0"/>
                    <a:pt x="70562" y="0"/>
                  </a:cubicBezTo>
                  <a:close/>
                </a:path>
              </a:pathLst>
            </a:custGeom>
            <a:grpFill/>
            <a:ln w="6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"/>
                <a:ea typeface="黑体" panose="02010609060101010101" pitchFamily="49" charset="-122"/>
                <a:sym typeface="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834395DB-6DC1-48FB-9CB1-7831C6F56D4C}"/>
                </a:ext>
              </a:extLst>
            </p:cNvPr>
            <p:cNvSpPr/>
            <p:nvPr/>
          </p:nvSpPr>
          <p:spPr>
            <a:xfrm>
              <a:off x="3222026" y="5340578"/>
              <a:ext cx="50119" cy="48800"/>
            </a:xfrm>
            <a:custGeom>
              <a:avLst/>
              <a:gdLst>
                <a:gd name="connsiteX0" fmla="*/ 25060 w 50119"/>
                <a:gd name="connsiteY0" fmla="*/ 0 h 48800"/>
                <a:gd name="connsiteX1" fmla="*/ 0 w 50119"/>
                <a:gd name="connsiteY1" fmla="*/ 24400 h 48800"/>
                <a:gd name="connsiteX2" fmla="*/ 25060 w 50119"/>
                <a:gd name="connsiteY2" fmla="*/ 48800 h 48800"/>
                <a:gd name="connsiteX3" fmla="*/ 50119 w 50119"/>
                <a:gd name="connsiteY3" fmla="*/ 24400 h 48800"/>
                <a:gd name="connsiteX4" fmla="*/ 25060 w 50119"/>
                <a:gd name="connsiteY4" fmla="*/ 0 h 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9" h="48800">
                  <a:moveTo>
                    <a:pt x="25060" y="0"/>
                  </a:moveTo>
                  <a:cubicBezTo>
                    <a:pt x="11211" y="0"/>
                    <a:pt x="0" y="11211"/>
                    <a:pt x="0" y="24400"/>
                  </a:cubicBezTo>
                  <a:cubicBezTo>
                    <a:pt x="0" y="37590"/>
                    <a:pt x="11211" y="48800"/>
                    <a:pt x="25060" y="48800"/>
                  </a:cubicBezTo>
                  <a:cubicBezTo>
                    <a:pt x="38908" y="48800"/>
                    <a:pt x="50119" y="37590"/>
                    <a:pt x="50119" y="24400"/>
                  </a:cubicBezTo>
                  <a:cubicBezTo>
                    <a:pt x="50119" y="11211"/>
                    <a:pt x="38908" y="0"/>
                    <a:pt x="25060" y="0"/>
                  </a:cubicBezTo>
                  <a:close/>
                </a:path>
              </a:pathLst>
            </a:custGeom>
            <a:grpFill/>
            <a:ln w="6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"/>
                <a:ea typeface="黑体" panose="02010609060101010101" pitchFamily="49" charset="-122"/>
                <a:sym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00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800350"/>
            <a:ext cx="12192000" cy="1435100"/>
          </a:xfrm>
          <a:prstGeom prst="rect">
            <a:avLst/>
          </a:prstGeom>
          <a:pattFill prst="wdUpDiag">
            <a:fgClr>
              <a:srgbClr val="E60000"/>
            </a:fgClr>
            <a:bgClr>
              <a:srgbClr val="C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21266" y="3225513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200">
              <a:defRPr/>
            </a:pPr>
            <a:r>
              <a:rPr lang="zh-CN" altLang="en-US" sz="4000" b="1" kern="1200" dirty="0">
                <a:solidFill>
                  <a:schemeClr val="bg1"/>
                </a:solidFill>
                <a:latin typeface=""/>
                <a:ea typeface="+mn-ea"/>
                <a:cs typeface="+mn-ea"/>
                <a:sym typeface=""/>
              </a:rPr>
              <a:t>全渠道融合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75484" y="1760538"/>
            <a:ext cx="3441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E60012"/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Part 3</a:t>
            </a:r>
            <a:endParaRPr lang="zh-CN" altLang="en-US" sz="4800" dirty="0">
              <a:solidFill>
                <a:srgbClr val="E60012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9446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圆角矩形 47">
            <a:extLst>
              <a:ext uri="{FF2B5EF4-FFF2-40B4-BE49-F238E27FC236}">
                <a16:creationId xmlns:a16="http://schemas.microsoft.com/office/drawing/2014/main" id="{418E4B26-23DB-4F16-BE1F-B54EB0520C25}"/>
              </a:ext>
            </a:extLst>
          </p:cNvPr>
          <p:cNvSpPr/>
          <p:nvPr/>
        </p:nvSpPr>
        <p:spPr>
          <a:xfrm>
            <a:off x="3410873" y="2935477"/>
            <a:ext cx="2232000" cy="2962102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 w="3175" cmpd="sng">
            <a:solidFill>
              <a:schemeClr val="bg1">
                <a:lumMod val="85000"/>
              </a:schemeClr>
            </a:solidFill>
          </a:ln>
          <a:effectLst>
            <a:outerShdw blurRad="180975" dir="1596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圆角矩形 56">
            <a:extLst>
              <a:ext uri="{FF2B5EF4-FFF2-40B4-BE49-F238E27FC236}">
                <a16:creationId xmlns:a16="http://schemas.microsoft.com/office/drawing/2014/main" id="{B3CB61D4-1533-49A9-9710-113672858460}"/>
              </a:ext>
            </a:extLst>
          </p:cNvPr>
          <p:cNvSpPr/>
          <p:nvPr/>
        </p:nvSpPr>
        <p:spPr>
          <a:xfrm>
            <a:off x="3410873" y="2400970"/>
            <a:ext cx="2232000" cy="1271133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Calibri" panose="020F0502020204030204"/>
                <a:cs typeface="Open Sans" pitchFamily="34" charset="0"/>
              </a:rPr>
              <a:t>订单在线</a:t>
            </a:r>
            <a:endParaRPr lang="en-US" altLang="zh-CN" sz="2000" b="1" dirty="0">
              <a:solidFill>
                <a:schemeClr val="bg1"/>
              </a:solidFill>
              <a:latin typeface="Calibri" panose="020F0502020204030204"/>
              <a:cs typeface="Open Sans" pitchFamily="34" charset="0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4265BD0-C044-4E97-A5AC-E4F74C63E843}"/>
              </a:ext>
            </a:extLst>
          </p:cNvPr>
          <p:cNvGrpSpPr/>
          <p:nvPr/>
        </p:nvGrpSpPr>
        <p:grpSpPr>
          <a:xfrm>
            <a:off x="3464221" y="5679862"/>
            <a:ext cx="2124498" cy="168992"/>
            <a:chOff x="4123683" y="5862479"/>
            <a:chExt cx="2124498" cy="168992"/>
          </a:xfrm>
          <a:solidFill>
            <a:srgbClr val="989898"/>
          </a:solidFill>
        </p:grpSpPr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848B8BD9-C22F-411A-BA13-C05261DA1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683" y="5862479"/>
              <a:ext cx="204012" cy="168992"/>
            </a:xfrm>
            <a:custGeom>
              <a:avLst/>
              <a:gdLst>
                <a:gd name="T0" fmla="*/ 45 w 94"/>
                <a:gd name="T1" fmla="*/ 81 h 81"/>
                <a:gd name="T2" fmla="*/ 94 w 94"/>
                <a:gd name="T3" fmla="*/ 81 h 81"/>
                <a:gd name="T4" fmla="*/ 94 w 94"/>
                <a:gd name="T5" fmla="*/ 73 h 81"/>
                <a:gd name="T6" fmla="*/ 53 w 94"/>
                <a:gd name="T7" fmla="*/ 73 h 81"/>
                <a:gd name="T8" fmla="*/ 8 w 94"/>
                <a:gd name="T9" fmla="*/ 27 h 81"/>
                <a:gd name="T10" fmla="*/ 8 w 94"/>
                <a:gd name="T11" fmla="*/ 0 h 81"/>
                <a:gd name="T12" fmla="*/ 0 w 94"/>
                <a:gd name="T13" fmla="*/ 0 h 81"/>
                <a:gd name="T14" fmla="*/ 0 w 94"/>
                <a:gd name="T15" fmla="*/ 35 h 81"/>
                <a:gd name="T16" fmla="*/ 45 w 94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1">
                  <a:moveTo>
                    <a:pt x="45" y="81"/>
                  </a:moveTo>
                  <a:cubicBezTo>
                    <a:pt x="94" y="81"/>
                    <a:pt x="94" y="81"/>
                    <a:pt x="94" y="81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28" y="73"/>
                    <a:pt x="8" y="52"/>
                    <a:pt x="8" y="2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60"/>
                    <a:pt x="20" y="81"/>
                    <a:pt x="45" y="81"/>
                  </a:cubicBezTo>
                  <a:close/>
                </a:path>
              </a:pathLst>
            </a:custGeom>
            <a:grpFill/>
            <a:ln w="952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6345" eaLnBrk="0" hangingPunct="0"/>
              <a:endParaRPr lang="zh-CN" altLang="en-US" sz="986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96626830-B859-4B49-BB40-2782307436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44169" y="5862479"/>
              <a:ext cx="204012" cy="168992"/>
            </a:xfrm>
            <a:custGeom>
              <a:avLst/>
              <a:gdLst>
                <a:gd name="T0" fmla="*/ 45 w 94"/>
                <a:gd name="T1" fmla="*/ 81 h 81"/>
                <a:gd name="T2" fmla="*/ 94 w 94"/>
                <a:gd name="T3" fmla="*/ 81 h 81"/>
                <a:gd name="T4" fmla="*/ 94 w 94"/>
                <a:gd name="T5" fmla="*/ 73 h 81"/>
                <a:gd name="T6" fmla="*/ 53 w 94"/>
                <a:gd name="T7" fmla="*/ 73 h 81"/>
                <a:gd name="T8" fmla="*/ 8 w 94"/>
                <a:gd name="T9" fmla="*/ 27 h 81"/>
                <a:gd name="T10" fmla="*/ 8 w 94"/>
                <a:gd name="T11" fmla="*/ 0 h 81"/>
                <a:gd name="T12" fmla="*/ 0 w 94"/>
                <a:gd name="T13" fmla="*/ 0 h 81"/>
                <a:gd name="T14" fmla="*/ 0 w 94"/>
                <a:gd name="T15" fmla="*/ 35 h 81"/>
                <a:gd name="T16" fmla="*/ 45 w 94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1">
                  <a:moveTo>
                    <a:pt x="45" y="81"/>
                  </a:moveTo>
                  <a:cubicBezTo>
                    <a:pt x="94" y="81"/>
                    <a:pt x="94" y="81"/>
                    <a:pt x="94" y="81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28" y="73"/>
                    <a:pt x="8" y="52"/>
                    <a:pt x="8" y="2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60"/>
                    <a:pt x="20" y="81"/>
                    <a:pt x="45" y="81"/>
                  </a:cubicBezTo>
                  <a:close/>
                </a:path>
              </a:pathLst>
            </a:custGeom>
            <a:grpFill/>
            <a:ln w="952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6345" eaLnBrk="0" hangingPunct="0"/>
              <a:endParaRPr lang="zh-CN" altLang="en-US" sz="986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0" name="圆角矩形 47">
            <a:extLst>
              <a:ext uri="{FF2B5EF4-FFF2-40B4-BE49-F238E27FC236}">
                <a16:creationId xmlns:a16="http://schemas.microsoft.com/office/drawing/2014/main" id="{E6B8803A-3300-4AFD-B171-713A03798FA6}"/>
              </a:ext>
            </a:extLst>
          </p:cNvPr>
          <p:cNvSpPr/>
          <p:nvPr/>
        </p:nvSpPr>
        <p:spPr>
          <a:xfrm>
            <a:off x="755584" y="2935477"/>
            <a:ext cx="2232000" cy="2962102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 w="3175" cmpd="sng">
            <a:solidFill>
              <a:schemeClr val="bg1">
                <a:lumMod val="85000"/>
              </a:schemeClr>
            </a:solidFill>
          </a:ln>
          <a:effectLst>
            <a:outerShdw blurRad="180975" dir="1596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圆角矩形 56">
            <a:extLst>
              <a:ext uri="{FF2B5EF4-FFF2-40B4-BE49-F238E27FC236}">
                <a16:creationId xmlns:a16="http://schemas.microsoft.com/office/drawing/2014/main" id="{0A83F82C-FA50-4FF9-A6AC-8CEC45B9393A}"/>
              </a:ext>
            </a:extLst>
          </p:cNvPr>
          <p:cNvSpPr/>
          <p:nvPr/>
        </p:nvSpPr>
        <p:spPr>
          <a:xfrm>
            <a:off x="755584" y="2400970"/>
            <a:ext cx="2232000" cy="1271133"/>
          </a:xfrm>
          <a:prstGeom prst="roundRect">
            <a:avLst>
              <a:gd name="adj" fmla="val 50000"/>
            </a:avLst>
          </a:prstGeom>
          <a:solidFill>
            <a:srgbClr val="EE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Calibri" panose="020F0502020204030204"/>
                <a:cs typeface="Open Sans" pitchFamily="34" charset="0"/>
              </a:rPr>
              <a:t>交易在线</a:t>
            </a:r>
            <a:endParaRPr lang="en-US" altLang="zh-CN" sz="2000" b="1" dirty="0">
              <a:solidFill>
                <a:schemeClr val="bg1"/>
              </a:solidFill>
              <a:latin typeface="Calibri" panose="020F0502020204030204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7F73781-43C3-4A92-8C1D-76C9D5BD30BB}"/>
              </a:ext>
            </a:extLst>
          </p:cNvPr>
          <p:cNvGrpSpPr/>
          <p:nvPr/>
        </p:nvGrpSpPr>
        <p:grpSpPr>
          <a:xfrm>
            <a:off x="808932" y="5679862"/>
            <a:ext cx="2124498" cy="168992"/>
            <a:chOff x="4123683" y="5862479"/>
            <a:chExt cx="2124498" cy="168992"/>
          </a:xfrm>
          <a:solidFill>
            <a:srgbClr val="989898"/>
          </a:solidFill>
        </p:grpSpPr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7F96360F-78A9-438C-A8BB-12CB5A30C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683" y="5862479"/>
              <a:ext cx="204012" cy="168992"/>
            </a:xfrm>
            <a:custGeom>
              <a:avLst/>
              <a:gdLst>
                <a:gd name="T0" fmla="*/ 45 w 94"/>
                <a:gd name="T1" fmla="*/ 81 h 81"/>
                <a:gd name="T2" fmla="*/ 94 w 94"/>
                <a:gd name="T3" fmla="*/ 81 h 81"/>
                <a:gd name="T4" fmla="*/ 94 w 94"/>
                <a:gd name="T5" fmla="*/ 73 h 81"/>
                <a:gd name="T6" fmla="*/ 53 w 94"/>
                <a:gd name="T7" fmla="*/ 73 h 81"/>
                <a:gd name="T8" fmla="*/ 8 w 94"/>
                <a:gd name="T9" fmla="*/ 27 h 81"/>
                <a:gd name="T10" fmla="*/ 8 w 94"/>
                <a:gd name="T11" fmla="*/ 0 h 81"/>
                <a:gd name="T12" fmla="*/ 0 w 94"/>
                <a:gd name="T13" fmla="*/ 0 h 81"/>
                <a:gd name="T14" fmla="*/ 0 w 94"/>
                <a:gd name="T15" fmla="*/ 35 h 81"/>
                <a:gd name="T16" fmla="*/ 45 w 94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1">
                  <a:moveTo>
                    <a:pt x="45" y="81"/>
                  </a:moveTo>
                  <a:cubicBezTo>
                    <a:pt x="94" y="81"/>
                    <a:pt x="94" y="81"/>
                    <a:pt x="94" y="81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28" y="73"/>
                    <a:pt x="8" y="52"/>
                    <a:pt x="8" y="2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60"/>
                    <a:pt x="20" y="81"/>
                    <a:pt x="45" y="81"/>
                  </a:cubicBezTo>
                  <a:close/>
                </a:path>
              </a:pathLst>
            </a:custGeom>
            <a:grpFill/>
            <a:ln w="952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6345" eaLnBrk="0" hangingPunct="0"/>
              <a:endParaRPr lang="zh-CN" altLang="en-US" sz="986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FD87A5DF-9B4F-425A-8CED-C9CC87119F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44169" y="5862479"/>
              <a:ext cx="204012" cy="168992"/>
            </a:xfrm>
            <a:custGeom>
              <a:avLst/>
              <a:gdLst>
                <a:gd name="T0" fmla="*/ 45 w 94"/>
                <a:gd name="T1" fmla="*/ 81 h 81"/>
                <a:gd name="T2" fmla="*/ 94 w 94"/>
                <a:gd name="T3" fmla="*/ 81 h 81"/>
                <a:gd name="T4" fmla="*/ 94 w 94"/>
                <a:gd name="T5" fmla="*/ 73 h 81"/>
                <a:gd name="T6" fmla="*/ 53 w 94"/>
                <a:gd name="T7" fmla="*/ 73 h 81"/>
                <a:gd name="T8" fmla="*/ 8 w 94"/>
                <a:gd name="T9" fmla="*/ 27 h 81"/>
                <a:gd name="T10" fmla="*/ 8 w 94"/>
                <a:gd name="T11" fmla="*/ 0 h 81"/>
                <a:gd name="T12" fmla="*/ 0 w 94"/>
                <a:gd name="T13" fmla="*/ 0 h 81"/>
                <a:gd name="T14" fmla="*/ 0 w 94"/>
                <a:gd name="T15" fmla="*/ 35 h 81"/>
                <a:gd name="T16" fmla="*/ 45 w 94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1">
                  <a:moveTo>
                    <a:pt x="45" y="81"/>
                  </a:moveTo>
                  <a:cubicBezTo>
                    <a:pt x="94" y="81"/>
                    <a:pt x="94" y="81"/>
                    <a:pt x="94" y="81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28" y="73"/>
                    <a:pt x="8" y="52"/>
                    <a:pt x="8" y="2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60"/>
                    <a:pt x="20" y="81"/>
                    <a:pt x="45" y="81"/>
                  </a:cubicBezTo>
                  <a:close/>
                </a:path>
              </a:pathLst>
            </a:custGeom>
            <a:grpFill/>
            <a:ln w="952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6345" eaLnBrk="0" hangingPunct="0"/>
              <a:endParaRPr lang="zh-CN" altLang="en-US" sz="986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5" name="圆角矩形 47">
            <a:extLst>
              <a:ext uri="{FF2B5EF4-FFF2-40B4-BE49-F238E27FC236}">
                <a16:creationId xmlns:a16="http://schemas.microsoft.com/office/drawing/2014/main" id="{4321C274-2C11-425D-BAFC-0E8BB8C48DED}"/>
              </a:ext>
            </a:extLst>
          </p:cNvPr>
          <p:cNvSpPr/>
          <p:nvPr/>
        </p:nvSpPr>
        <p:spPr>
          <a:xfrm>
            <a:off x="6189255" y="2935477"/>
            <a:ext cx="2232000" cy="2962102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 w="3175" cmpd="sng">
            <a:solidFill>
              <a:schemeClr val="bg1">
                <a:lumMod val="85000"/>
              </a:schemeClr>
            </a:solidFill>
          </a:ln>
          <a:effectLst>
            <a:outerShdw blurRad="180975" dir="1596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圆角矩形 56">
            <a:extLst>
              <a:ext uri="{FF2B5EF4-FFF2-40B4-BE49-F238E27FC236}">
                <a16:creationId xmlns:a16="http://schemas.microsoft.com/office/drawing/2014/main" id="{D9728660-8E8B-4A79-AF59-D7E10E24EEC1}"/>
              </a:ext>
            </a:extLst>
          </p:cNvPr>
          <p:cNvSpPr/>
          <p:nvPr/>
        </p:nvSpPr>
        <p:spPr>
          <a:xfrm>
            <a:off x="6189255" y="2400970"/>
            <a:ext cx="2232000" cy="1271133"/>
          </a:xfrm>
          <a:prstGeom prst="roundRect">
            <a:avLst>
              <a:gd name="adj" fmla="val 50000"/>
            </a:avLst>
          </a:prstGeom>
          <a:solidFill>
            <a:srgbClr val="EE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Calibri" panose="020F0502020204030204"/>
                <a:cs typeface="Open Sans" pitchFamily="34" charset="0"/>
              </a:rPr>
              <a:t>客户在线</a:t>
            </a:r>
            <a:endParaRPr lang="en-US" altLang="zh-CN" sz="2000" b="1" dirty="0">
              <a:solidFill>
                <a:schemeClr val="bg1"/>
              </a:solidFill>
              <a:latin typeface="Calibri" panose="020F0502020204030204"/>
              <a:cs typeface="Open Sans" pitchFamily="34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931AB4E7-D51E-4B4F-83EC-1FE050667A57}"/>
              </a:ext>
            </a:extLst>
          </p:cNvPr>
          <p:cNvGrpSpPr/>
          <p:nvPr/>
        </p:nvGrpSpPr>
        <p:grpSpPr>
          <a:xfrm>
            <a:off x="6242603" y="5679862"/>
            <a:ext cx="2124498" cy="168992"/>
            <a:chOff x="4123683" y="5862479"/>
            <a:chExt cx="2124498" cy="168992"/>
          </a:xfrm>
          <a:solidFill>
            <a:srgbClr val="989898"/>
          </a:solidFill>
        </p:grpSpPr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41845349-3A06-491F-BD38-756BFB3DC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683" y="5862479"/>
              <a:ext cx="204012" cy="168992"/>
            </a:xfrm>
            <a:custGeom>
              <a:avLst/>
              <a:gdLst>
                <a:gd name="T0" fmla="*/ 45 w 94"/>
                <a:gd name="T1" fmla="*/ 81 h 81"/>
                <a:gd name="T2" fmla="*/ 94 w 94"/>
                <a:gd name="T3" fmla="*/ 81 h 81"/>
                <a:gd name="T4" fmla="*/ 94 w 94"/>
                <a:gd name="T5" fmla="*/ 73 h 81"/>
                <a:gd name="T6" fmla="*/ 53 w 94"/>
                <a:gd name="T7" fmla="*/ 73 h 81"/>
                <a:gd name="T8" fmla="*/ 8 w 94"/>
                <a:gd name="T9" fmla="*/ 27 h 81"/>
                <a:gd name="T10" fmla="*/ 8 w 94"/>
                <a:gd name="T11" fmla="*/ 0 h 81"/>
                <a:gd name="T12" fmla="*/ 0 w 94"/>
                <a:gd name="T13" fmla="*/ 0 h 81"/>
                <a:gd name="T14" fmla="*/ 0 w 94"/>
                <a:gd name="T15" fmla="*/ 35 h 81"/>
                <a:gd name="T16" fmla="*/ 45 w 94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1">
                  <a:moveTo>
                    <a:pt x="45" y="81"/>
                  </a:moveTo>
                  <a:cubicBezTo>
                    <a:pt x="94" y="81"/>
                    <a:pt x="94" y="81"/>
                    <a:pt x="94" y="81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28" y="73"/>
                    <a:pt x="8" y="52"/>
                    <a:pt x="8" y="2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60"/>
                    <a:pt x="20" y="81"/>
                    <a:pt x="45" y="81"/>
                  </a:cubicBezTo>
                  <a:close/>
                </a:path>
              </a:pathLst>
            </a:custGeom>
            <a:grpFill/>
            <a:ln w="952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6345" eaLnBrk="0" hangingPunct="0"/>
              <a:endParaRPr lang="zh-CN" altLang="en-US" sz="986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2A1592DB-070D-4592-AC62-FF4BC02C34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44169" y="5862479"/>
              <a:ext cx="204012" cy="168992"/>
            </a:xfrm>
            <a:custGeom>
              <a:avLst/>
              <a:gdLst>
                <a:gd name="T0" fmla="*/ 45 w 94"/>
                <a:gd name="T1" fmla="*/ 81 h 81"/>
                <a:gd name="T2" fmla="*/ 94 w 94"/>
                <a:gd name="T3" fmla="*/ 81 h 81"/>
                <a:gd name="T4" fmla="*/ 94 w 94"/>
                <a:gd name="T5" fmla="*/ 73 h 81"/>
                <a:gd name="T6" fmla="*/ 53 w 94"/>
                <a:gd name="T7" fmla="*/ 73 h 81"/>
                <a:gd name="T8" fmla="*/ 8 w 94"/>
                <a:gd name="T9" fmla="*/ 27 h 81"/>
                <a:gd name="T10" fmla="*/ 8 w 94"/>
                <a:gd name="T11" fmla="*/ 0 h 81"/>
                <a:gd name="T12" fmla="*/ 0 w 94"/>
                <a:gd name="T13" fmla="*/ 0 h 81"/>
                <a:gd name="T14" fmla="*/ 0 w 94"/>
                <a:gd name="T15" fmla="*/ 35 h 81"/>
                <a:gd name="T16" fmla="*/ 45 w 94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1">
                  <a:moveTo>
                    <a:pt x="45" y="81"/>
                  </a:moveTo>
                  <a:cubicBezTo>
                    <a:pt x="94" y="81"/>
                    <a:pt x="94" y="81"/>
                    <a:pt x="94" y="81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28" y="73"/>
                    <a:pt x="8" y="52"/>
                    <a:pt x="8" y="2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60"/>
                    <a:pt x="20" y="81"/>
                    <a:pt x="45" y="81"/>
                  </a:cubicBezTo>
                  <a:close/>
                </a:path>
              </a:pathLst>
            </a:custGeom>
            <a:grpFill/>
            <a:ln w="952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6345" eaLnBrk="0" hangingPunct="0"/>
              <a:endParaRPr lang="zh-CN" altLang="en-US" sz="986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1" name="圆角矩形 47">
            <a:extLst>
              <a:ext uri="{FF2B5EF4-FFF2-40B4-BE49-F238E27FC236}">
                <a16:creationId xmlns:a16="http://schemas.microsoft.com/office/drawing/2014/main" id="{DF5233FB-1D02-41B6-A234-0A9808C50D3A}"/>
              </a:ext>
            </a:extLst>
          </p:cNvPr>
          <p:cNvSpPr/>
          <p:nvPr/>
        </p:nvSpPr>
        <p:spPr>
          <a:xfrm>
            <a:off x="9031650" y="2935477"/>
            <a:ext cx="2232000" cy="2962102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 w="3175" cmpd="sng">
            <a:solidFill>
              <a:schemeClr val="bg1">
                <a:lumMod val="85000"/>
              </a:schemeClr>
            </a:solidFill>
          </a:ln>
          <a:effectLst>
            <a:outerShdw blurRad="180975" dir="15960000" algn="tl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圆角矩形 56">
            <a:extLst>
              <a:ext uri="{FF2B5EF4-FFF2-40B4-BE49-F238E27FC236}">
                <a16:creationId xmlns:a16="http://schemas.microsoft.com/office/drawing/2014/main" id="{418F5E9A-1A29-4428-A2CB-87266734E3AA}"/>
              </a:ext>
            </a:extLst>
          </p:cNvPr>
          <p:cNvSpPr/>
          <p:nvPr/>
        </p:nvSpPr>
        <p:spPr>
          <a:xfrm>
            <a:off x="9031650" y="2400970"/>
            <a:ext cx="2232000" cy="1271133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Calibri" panose="020F0502020204030204"/>
                <a:cs typeface="Open Sans" pitchFamily="34" charset="0"/>
              </a:rPr>
              <a:t>渠道在线</a:t>
            </a:r>
            <a:endParaRPr lang="en-US" altLang="zh-CN" sz="2000" b="1" dirty="0">
              <a:solidFill>
                <a:schemeClr val="bg1"/>
              </a:solidFill>
              <a:latin typeface="Calibri" panose="020F0502020204030204"/>
              <a:cs typeface="Open Sans" pitchFamily="34" charset="0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19BE600B-0EB5-4A5B-B69A-2BDEA36DFCDD}"/>
              </a:ext>
            </a:extLst>
          </p:cNvPr>
          <p:cNvGrpSpPr/>
          <p:nvPr/>
        </p:nvGrpSpPr>
        <p:grpSpPr>
          <a:xfrm>
            <a:off x="9084998" y="5679862"/>
            <a:ext cx="2124498" cy="168992"/>
            <a:chOff x="4123683" y="5862479"/>
            <a:chExt cx="2124498" cy="168992"/>
          </a:xfrm>
          <a:solidFill>
            <a:srgbClr val="989898"/>
          </a:solidFill>
        </p:grpSpPr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AF60CC8A-7BB8-4501-8C8E-55567895B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683" y="5862479"/>
              <a:ext cx="204012" cy="168992"/>
            </a:xfrm>
            <a:custGeom>
              <a:avLst/>
              <a:gdLst>
                <a:gd name="T0" fmla="*/ 45 w 94"/>
                <a:gd name="T1" fmla="*/ 81 h 81"/>
                <a:gd name="T2" fmla="*/ 94 w 94"/>
                <a:gd name="T3" fmla="*/ 81 h 81"/>
                <a:gd name="T4" fmla="*/ 94 w 94"/>
                <a:gd name="T5" fmla="*/ 73 h 81"/>
                <a:gd name="T6" fmla="*/ 53 w 94"/>
                <a:gd name="T7" fmla="*/ 73 h 81"/>
                <a:gd name="T8" fmla="*/ 8 w 94"/>
                <a:gd name="T9" fmla="*/ 27 h 81"/>
                <a:gd name="T10" fmla="*/ 8 w 94"/>
                <a:gd name="T11" fmla="*/ 0 h 81"/>
                <a:gd name="T12" fmla="*/ 0 w 94"/>
                <a:gd name="T13" fmla="*/ 0 h 81"/>
                <a:gd name="T14" fmla="*/ 0 w 94"/>
                <a:gd name="T15" fmla="*/ 35 h 81"/>
                <a:gd name="T16" fmla="*/ 45 w 94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1">
                  <a:moveTo>
                    <a:pt x="45" y="81"/>
                  </a:moveTo>
                  <a:cubicBezTo>
                    <a:pt x="94" y="81"/>
                    <a:pt x="94" y="81"/>
                    <a:pt x="94" y="81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28" y="73"/>
                    <a:pt x="8" y="52"/>
                    <a:pt x="8" y="2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60"/>
                    <a:pt x="20" y="81"/>
                    <a:pt x="45" y="81"/>
                  </a:cubicBezTo>
                  <a:close/>
                </a:path>
              </a:pathLst>
            </a:custGeom>
            <a:grpFill/>
            <a:ln w="952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6345" eaLnBrk="0" hangingPunct="0"/>
              <a:endParaRPr lang="zh-CN" altLang="en-US" sz="986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E88703AA-C4C7-453E-918D-27F4C88BBC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44169" y="5862479"/>
              <a:ext cx="204012" cy="168992"/>
            </a:xfrm>
            <a:custGeom>
              <a:avLst/>
              <a:gdLst>
                <a:gd name="T0" fmla="*/ 45 w 94"/>
                <a:gd name="T1" fmla="*/ 81 h 81"/>
                <a:gd name="T2" fmla="*/ 94 w 94"/>
                <a:gd name="T3" fmla="*/ 81 h 81"/>
                <a:gd name="T4" fmla="*/ 94 w 94"/>
                <a:gd name="T5" fmla="*/ 73 h 81"/>
                <a:gd name="T6" fmla="*/ 53 w 94"/>
                <a:gd name="T7" fmla="*/ 73 h 81"/>
                <a:gd name="T8" fmla="*/ 8 w 94"/>
                <a:gd name="T9" fmla="*/ 27 h 81"/>
                <a:gd name="T10" fmla="*/ 8 w 94"/>
                <a:gd name="T11" fmla="*/ 0 h 81"/>
                <a:gd name="T12" fmla="*/ 0 w 94"/>
                <a:gd name="T13" fmla="*/ 0 h 81"/>
                <a:gd name="T14" fmla="*/ 0 w 94"/>
                <a:gd name="T15" fmla="*/ 35 h 81"/>
                <a:gd name="T16" fmla="*/ 45 w 94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1">
                  <a:moveTo>
                    <a:pt x="45" y="81"/>
                  </a:moveTo>
                  <a:cubicBezTo>
                    <a:pt x="94" y="81"/>
                    <a:pt x="94" y="81"/>
                    <a:pt x="94" y="81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28" y="73"/>
                    <a:pt x="8" y="52"/>
                    <a:pt x="8" y="2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60"/>
                    <a:pt x="20" y="81"/>
                    <a:pt x="45" y="81"/>
                  </a:cubicBezTo>
                  <a:close/>
                </a:path>
              </a:pathLst>
            </a:custGeom>
            <a:grpFill/>
            <a:ln w="952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6345" eaLnBrk="0" hangingPunct="0"/>
              <a:endParaRPr lang="zh-CN" altLang="en-US" sz="986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新营销提升企业效率和效益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2B3CA71-4784-4F57-BE16-F4A812F8AB57}"/>
              </a:ext>
            </a:extLst>
          </p:cNvPr>
          <p:cNvSpPr txBox="1"/>
          <p:nvPr/>
        </p:nvSpPr>
        <p:spPr>
          <a:xfrm>
            <a:off x="511428" y="1109655"/>
            <a:ext cx="11202152" cy="61472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</a:rPr>
              <a:t>随着产品价格透明化，企业利润空间逐步收窄，企业开始追求“效率”，问软件要效率，第一步要先实现的是客户都在线，所有的营销触点都有数据支撑。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0BF59D5-AF5B-42A4-B202-017698088D52}"/>
              </a:ext>
            </a:extLst>
          </p:cNvPr>
          <p:cNvSpPr txBox="1"/>
          <p:nvPr/>
        </p:nvSpPr>
        <p:spPr>
          <a:xfrm>
            <a:off x="881584" y="3928922"/>
            <a:ext cx="1980000" cy="159441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cs typeface="Open Sans" pitchFamily="34" charset="0"/>
              </a:rPr>
              <a:t>抓取客户购买后的行为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cs typeface="Open Sans" pitchFamily="34" charset="0"/>
              </a:rPr>
              <a:t>为交叉销售、向上销售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cs typeface="Open Sans" pitchFamily="34" charset="0"/>
              </a:rPr>
              <a:t>以及口碑传播做好准备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cs typeface="Open Sans" pitchFamily="34" charset="0"/>
              </a:rPr>
              <a:t>深挖价值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89057D2-516A-49C5-93A5-347685F63596}"/>
              </a:ext>
            </a:extLst>
          </p:cNvPr>
          <p:cNvSpPr txBox="1"/>
          <p:nvPr/>
        </p:nvSpPr>
        <p:spPr>
          <a:xfrm>
            <a:off x="3569003" y="3928922"/>
            <a:ext cx="1980000" cy="159441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cs typeface="Open Sans" pitchFamily="34" charset="0"/>
                <a:sym typeface="+mn-ea"/>
              </a:rPr>
              <a:t>线上订单同步到中台系统统一管理，订单线下审核、发货状态实时同步到线上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+mn-ea"/>
              </a:rPr>
              <a:t>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5845A16-284F-45A6-9506-4314DF5E4BC7}"/>
              </a:ext>
            </a:extLst>
          </p:cNvPr>
          <p:cNvSpPr txBox="1"/>
          <p:nvPr/>
        </p:nvSpPr>
        <p:spPr>
          <a:xfrm>
            <a:off x="6387101" y="3928922"/>
            <a:ext cx="1980000" cy="159441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cs typeface="Open Sans" pitchFamily="34" charset="0"/>
              </a:rPr>
              <a:t>下单、参加促销活动、对账等客户日常工作线上完成，提高双方工作效率。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2AFB703-9A77-40F0-80B5-97AA1F1F162B}"/>
              </a:ext>
            </a:extLst>
          </p:cNvPr>
          <p:cNvSpPr txBox="1"/>
          <p:nvPr/>
        </p:nvSpPr>
        <p:spPr>
          <a:xfrm>
            <a:off x="9187004" y="3928922"/>
            <a:ext cx="1980000" cy="159441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defTabSz="91376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掌握下级经销商的明细经营数据，实时了解经销商的销售和库存情况以便备货和配货，还可掌控终端客户。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67" name="图形 2">
            <a:extLst>
              <a:ext uri="{FF2B5EF4-FFF2-40B4-BE49-F238E27FC236}">
                <a16:creationId xmlns:a16="http://schemas.microsoft.com/office/drawing/2014/main" id="{FD535990-0BD3-4FE2-AC3F-05BFEE88A2F0}"/>
              </a:ext>
            </a:extLst>
          </p:cNvPr>
          <p:cNvGrpSpPr/>
          <p:nvPr/>
        </p:nvGrpSpPr>
        <p:grpSpPr>
          <a:xfrm>
            <a:off x="7367140" y="2720051"/>
            <a:ext cx="1054115" cy="976415"/>
            <a:chOff x="6403656" y="5387186"/>
            <a:chExt cx="606743" cy="562128"/>
          </a:xfrm>
          <a:noFill/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2708DDE2-D5BB-4740-B5D2-2BDE8D487138}"/>
                </a:ext>
              </a:extLst>
            </p:cNvPr>
            <p:cNvSpPr/>
            <p:nvPr/>
          </p:nvSpPr>
          <p:spPr>
            <a:xfrm>
              <a:off x="6403656" y="5387186"/>
              <a:ext cx="433387" cy="548793"/>
            </a:xfrm>
            <a:custGeom>
              <a:avLst/>
              <a:gdLst>
                <a:gd name="connsiteX0" fmla="*/ 382905 w 433387"/>
                <a:gd name="connsiteY0" fmla="*/ 466878 h 548793"/>
                <a:gd name="connsiteX1" fmla="*/ 433388 w 433387"/>
                <a:gd name="connsiteY1" fmla="*/ 364008 h 548793"/>
                <a:gd name="connsiteX2" fmla="*/ 314325 w 433387"/>
                <a:gd name="connsiteY2" fmla="*/ 299238 h 548793"/>
                <a:gd name="connsiteX3" fmla="*/ 312420 w 433387"/>
                <a:gd name="connsiteY3" fmla="*/ 283046 h 548793"/>
                <a:gd name="connsiteX4" fmla="*/ 403860 w 433387"/>
                <a:gd name="connsiteY4" fmla="*/ 136361 h 548793"/>
                <a:gd name="connsiteX5" fmla="*/ 263843 w 433387"/>
                <a:gd name="connsiteY5" fmla="*/ 153 h 548793"/>
                <a:gd name="connsiteX6" fmla="*/ 109538 w 433387"/>
                <a:gd name="connsiteY6" fmla="*/ 146838 h 548793"/>
                <a:gd name="connsiteX7" fmla="*/ 200025 w 433387"/>
                <a:gd name="connsiteY7" fmla="*/ 283046 h 548793"/>
                <a:gd name="connsiteX8" fmla="*/ 199073 w 433387"/>
                <a:gd name="connsiteY8" fmla="*/ 299238 h 548793"/>
                <a:gd name="connsiteX9" fmla="*/ 0 w 433387"/>
                <a:gd name="connsiteY9" fmla="*/ 548794 h 548793"/>
                <a:gd name="connsiteX10" fmla="*/ 411480 w 433387"/>
                <a:gd name="connsiteY10" fmla="*/ 548794 h 548793"/>
                <a:gd name="connsiteX11" fmla="*/ 382905 w 433387"/>
                <a:gd name="connsiteY11" fmla="*/ 466878 h 54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387" h="548793">
                  <a:moveTo>
                    <a:pt x="382905" y="466878"/>
                  </a:moveTo>
                  <a:cubicBezTo>
                    <a:pt x="382905" y="424969"/>
                    <a:pt x="402908" y="387821"/>
                    <a:pt x="433388" y="364008"/>
                  </a:cubicBezTo>
                  <a:cubicBezTo>
                    <a:pt x="401003" y="332576"/>
                    <a:pt x="360045" y="309716"/>
                    <a:pt x="314325" y="299238"/>
                  </a:cubicBezTo>
                  <a:cubicBezTo>
                    <a:pt x="306705" y="297333"/>
                    <a:pt x="305753" y="286856"/>
                    <a:pt x="312420" y="283046"/>
                  </a:cubicBezTo>
                  <a:cubicBezTo>
                    <a:pt x="369570" y="260186"/>
                    <a:pt x="408623" y="202083"/>
                    <a:pt x="403860" y="136361"/>
                  </a:cubicBezTo>
                  <a:cubicBezTo>
                    <a:pt x="398145" y="63019"/>
                    <a:pt x="337185" y="3963"/>
                    <a:pt x="263843" y="153"/>
                  </a:cubicBezTo>
                  <a:cubicBezTo>
                    <a:pt x="179070" y="-3656"/>
                    <a:pt x="109538" y="63971"/>
                    <a:pt x="109538" y="146838"/>
                  </a:cubicBezTo>
                  <a:cubicBezTo>
                    <a:pt x="109538" y="207798"/>
                    <a:pt x="146685" y="260186"/>
                    <a:pt x="200025" y="283046"/>
                  </a:cubicBezTo>
                  <a:cubicBezTo>
                    <a:pt x="207645" y="285903"/>
                    <a:pt x="206693" y="297333"/>
                    <a:pt x="199073" y="299238"/>
                  </a:cubicBezTo>
                  <a:cubicBezTo>
                    <a:pt x="84773" y="324956"/>
                    <a:pt x="0" y="426874"/>
                    <a:pt x="0" y="548794"/>
                  </a:cubicBezTo>
                  <a:lnTo>
                    <a:pt x="411480" y="548794"/>
                  </a:lnTo>
                  <a:cubicBezTo>
                    <a:pt x="393383" y="525933"/>
                    <a:pt x="382905" y="497358"/>
                    <a:pt x="382905" y="466878"/>
                  </a:cubicBezTo>
                  <a:close/>
                </a:path>
              </a:pathLst>
            </a:custGeom>
            <a:grpFill/>
            <a:ln w="41275">
              <a:solidFill>
                <a:schemeClr val="bg1">
                  <a:alpha val="27000"/>
                </a:schemeClr>
              </a:solidFill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52FACE60-848B-4DDD-85A5-0B76B01B55B1}"/>
                </a:ext>
              </a:extLst>
            </p:cNvPr>
            <p:cNvSpPr/>
            <p:nvPr/>
          </p:nvSpPr>
          <p:spPr>
            <a:xfrm>
              <a:off x="6819899" y="5758814"/>
              <a:ext cx="190500" cy="190500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grpFill/>
            <a:ln w="41275">
              <a:solidFill>
                <a:schemeClr val="bg1">
                  <a:alpha val="27000"/>
                </a:schemeClr>
              </a:solidFill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71E0954D-27EC-4730-A4D9-D5128CA68F35}"/>
                </a:ext>
              </a:extLst>
            </p:cNvPr>
            <p:cNvSpPr/>
            <p:nvPr/>
          </p:nvSpPr>
          <p:spPr>
            <a:xfrm>
              <a:off x="6877049" y="5835967"/>
              <a:ext cx="76200" cy="54054"/>
            </a:xfrm>
            <a:custGeom>
              <a:avLst/>
              <a:gdLst>
                <a:gd name="connsiteX0" fmla="*/ 76200 w 76200"/>
                <a:gd name="connsiteY0" fmla="*/ 0 h 54054"/>
                <a:gd name="connsiteX1" fmla="*/ 44768 w 76200"/>
                <a:gd name="connsiteY1" fmla="*/ 50482 h 54054"/>
                <a:gd name="connsiteX2" fmla="*/ 31432 w 76200"/>
                <a:gd name="connsiteY2" fmla="*/ 50482 h 54054"/>
                <a:gd name="connsiteX3" fmla="*/ 0 w 76200"/>
                <a:gd name="connsiteY3" fmla="*/ 0 h 5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4054">
                  <a:moveTo>
                    <a:pt x="76200" y="0"/>
                  </a:moveTo>
                  <a:lnTo>
                    <a:pt x="44768" y="50482"/>
                  </a:lnTo>
                  <a:cubicBezTo>
                    <a:pt x="41910" y="55245"/>
                    <a:pt x="34290" y="55245"/>
                    <a:pt x="31432" y="50482"/>
                  </a:cubicBezTo>
                  <a:lnTo>
                    <a:pt x="0" y="0"/>
                  </a:lnTo>
                </a:path>
              </a:pathLst>
            </a:custGeom>
            <a:grpFill/>
            <a:ln w="41275">
              <a:solidFill>
                <a:schemeClr val="bg1">
                  <a:alpha val="27000"/>
                </a:schemeClr>
              </a:solidFill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71" name="图形 2">
            <a:extLst>
              <a:ext uri="{FF2B5EF4-FFF2-40B4-BE49-F238E27FC236}">
                <a16:creationId xmlns:a16="http://schemas.microsoft.com/office/drawing/2014/main" id="{A609F191-9DBB-4C02-87C2-B139A9754D98}"/>
              </a:ext>
            </a:extLst>
          </p:cNvPr>
          <p:cNvGrpSpPr/>
          <p:nvPr/>
        </p:nvGrpSpPr>
        <p:grpSpPr>
          <a:xfrm>
            <a:off x="4475072" y="2720051"/>
            <a:ext cx="1094576" cy="976415"/>
            <a:chOff x="4193857" y="1980247"/>
            <a:chExt cx="547687" cy="488632"/>
          </a:xfrm>
          <a:noFill/>
        </p:grpSpPr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1928D0C1-C33E-47BF-B25E-32FE9281127A}"/>
                </a:ext>
              </a:extLst>
            </p:cNvPr>
            <p:cNvSpPr/>
            <p:nvPr/>
          </p:nvSpPr>
          <p:spPr>
            <a:xfrm>
              <a:off x="4193857" y="1980247"/>
              <a:ext cx="547687" cy="407669"/>
            </a:xfrm>
            <a:custGeom>
              <a:avLst/>
              <a:gdLst>
                <a:gd name="connsiteX0" fmla="*/ 517208 w 547687"/>
                <a:gd name="connsiteY0" fmla="*/ 407670 h 407669"/>
                <a:gd name="connsiteX1" fmla="*/ 30480 w 547687"/>
                <a:gd name="connsiteY1" fmla="*/ 407670 h 407669"/>
                <a:gd name="connsiteX2" fmla="*/ 0 w 547687"/>
                <a:gd name="connsiteY2" fmla="*/ 377190 h 407669"/>
                <a:gd name="connsiteX3" fmla="*/ 0 w 547687"/>
                <a:gd name="connsiteY3" fmla="*/ 30480 h 407669"/>
                <a:gd name="connsiteX4" fmla="*/ 30480 w 547687"/>
                <a:gd name="connsiteY4" fmla="*/ 0 h 407669"/>
                <a:gd name="connsiteX5" fmla="*/ 517208 w 547687"/>
                <a:gd name="connsiteY5" fmla="*/ 0 h 407669"/>
                <a:gd name="connsiteX6" fmla="*/ 547688 w 547687"/>
                <a:gd name="connsiteY6" fmla="*/ 30480 h 407669"/>
                <a:gd name="connsiteX7" fmla="*/ 547688 w 547687"/>
                <a:gd name="connsiteY7" fmla="*/ 377190 h 407669"/>
                <a:gd name="connsiteX8" fmla="*/ 517208 w 547687"/>
                <a:gd name="connsiteY8" fmla="*/ 407670 h 40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687" h="407669">
                  <a:moveTo>
                    <a:pt x="517208" y="407670"/>
                  </a:moveTo>
                  <a:lnTo>
                    <a:pt x="30480" y="407670"/>
                  </a:lnTo>
                  <a:cubicBezTo>
                    <a:pt x="13335" y="407670"/>
                    <a:pt x="0" y="394335"/>
                    <a:pt x="0" y="377190"/>
                  </a:cubicBezTo>
                  <a:lnTo>
                    <a:pt x="0" y="30480"/>
                  </a:lnTo>
                  <a:cubicBezTo>
                    <a:pt x="0" y="13335"/>
                    <a:pt x="13335" y="0"/>
                    <a:pt x="30480" y="0"/>
                  </a:cubicBezTo>
                  <a:lnTo>
                    <a:pt x="517208" y="0"/>
                  </a:lnTo>
                  <a:cubicBezTo>
                    <a:pt x="534352" y="0"/>
                    <a:pt x="547688" y="13335"/>
                    <a:pt x="547688" y="30480"/>
                  </a:cubicBezTo>
                  <a:lnTo>
                    <a:pt x="547688" y="377190"/>
                  </a:lnTo>
                  <a:cubicBezTo>
                    <a:pt x="547688" y="394335"/>
                    <a:pt x="534352" y="407670"/>
                    <a:pt x="517208" y="407670"/>
                  </a:cubicBezTo>
                  <a:close/>
                </a:path>
              </a:pathLst>
            </a:custGeom>
            <a:noFill/>
            <a:ln w="50800" cap="flat">
              <a:solidFill>
                <a:schemeClr val="bg1">
                  <a:alpha val="19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58FAA372-2C45-41A7-8327-3A33AE53FCCA}"/>
                </a:ext>
              </a:extLst>
            </p:cNvPr>
            <p:cNvSpPr/>
            <p:nvPr/>
          </p:nvSpPr>
          <p:spPr>
            <a:xfrm>
              <a:off x="4319587" y="2459354"/>
              <a:ext cx="296227" cy="9525"/>
            </a:xfrm>
            <a:custGeom>
              <a:avLst/>
              <a:gdLst>
                <a:gd name="connsiteX0" fmla="*/ 0 w 296227"/>
                <a:gd name="connsiteY0" fmla="*/ 0 h 9525"/>
                <a:gd name="connsiteX1" fmla="*/ 296228 w 29622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6227" h="9525">
                  <a:moveTo>
                    <a:pt x="0" y="0"/>
                  </a:moveTo>
                  <a:lnTo>
                    <a:pt x="296228" y="0"/>
                  </a:lnTo>
                </a:path>
              </a:pathLst>
            </a:custGeom>
            <a:ln w="50800" cap="flat">
              <a:solidFill>
                <a:schemeClr val="bg1">
                  <a:alpha val="19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04690DE7-BE66-4C50-AAE5-1B9342C9611C}"/>
                </a:ext>
              </a:extLst>
            </p:cNvPr>
            <p:cNvSpPr/>
            <p:nvPr/>
          </p:nvSpPr>
          <p:spPr>
            <a:xfrm>
              <a:off x="4285297" y="2094547"/>
              <a:ext cx="363855" cy="165764"/>
            </a:xfrm>
            <a:custGeom>
              <a:avLst/>
              <a:gdLst>
                <a:gd name="connsiteX0" fmla="*/ 0 w 363855"/>
                <a:gd name="connsiteY0" fmla="*/ 145732 h 165764"/>
                <a:gd name="connsiteX1" fmla="*/ 91440 w 363855"/>
                <a:gd name="connsiteY1" fmla="*/ 71437 h 165764"/>
                <a:gd name="connsiteX2" fmla="*/ 101918 w 363855"/>
                <a:gd name="connsiteY2" fmla="*/ 74295 h 165764"/>
                <a:gd name="connsiteX3" fmla="*/ 125730 w 363855"/>
                <a:gd name="connsiteY3" fmla="*/ 160973 h 165764"/>
                <a:gd name="connsiteX4" fmla="*/ 138112 w 363855"/>
                <a:gd name="connsiteY4" fmla="*/ 161925 h 165764"/>
                <a:gd name="connsiteX5" fmla="*/ 198120 w 363855"/>
                <a:gd name="connsiteY5" fmla="*/ 23813 h 165764"/>
                <a:gd name="connsiteX6" fmla="*/ 208598 w 363855"/>
                <a:gd name="connsiteY6" fmla="*/ 22860 h 165764"/>
                <a:gd name="connsiteX7" fmla="*/ 262890 w 363855"/>
                <a:gd name="connsiteY7" fmla="*/ 95250 h 165764"/>
                <a:gd name="connsiteX8" fmla="*/ 272415 w 363855"/>
                <a:gd name="connsiteY8" fmla="*/ 96202 h 165764"/>
                <a:gd name="connsiteX9" fmla="*/ 363855 w 363855"/>
                <a:gd name="connsiteY9" fmla="*/ 0 h 16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3855" h="165764">
                  <a:moveTo>
                    <a:pt x="0" y="145732"/>
                  </a:moveTo>
                  <a:cubicBezTo>
                    <a:pt x="0" y="145732"/>
                    <a:pt x="68580" y="90487"/>
                    <a:pt x="91440" y="71437"/>
                  </a:cubicBezTo>
                  <a:cubicBezTo>
                    <a:pt x="95250" y="68580"/>
                    <a:pt x="100012" y="70485"/>
                    <a:pt x="101918" y="74295"/>
                  </a:cubicBezTo>
                  <a:lnTo>
                    <a:pt x="125730" y="160973"/>
                  </a:lnTo>
                  <a:cubicBezTo>
                    <a:pt x="127635" y="166687"/>
                    <a:pt x="135255" y="167640"/>
                    <a:pt x="138112" y="161925"/>
                  </a:cubicBezTo>
                  <a:lnTo>
                    <a:pt x="198120" y="23813"/>
                  </a:lnTo>
                  <a:cubicBezTo>
                    <a:pt x="200025" y="19050"/>
                    <a:pt x="205740" y="19050"/>
                    <a:pt x="208598" y="22860"/>
                  </a:cubicBezTo>
                  <a:lnTo>
                    <a:pt x="262890" y="95250"/>
                  </a:lnTo>
                  <a:cubicBezTo>
                    <a:pt x="264795" y="98107"/>
                    <a:pt x="269557" y="99060"/>
                    <a:pt x="272415" y="96202"/>
                  </a:cubicBezTo>
                  <a:lnTo>
                    <a:pt x="363855" y="0"/>
                  </a:lnTo>
                </a:path>
              </a:pathLst>
            </a:custGeom>
            <a:noFill/>
            <a:ln w="50800" cap="flat">
              <a:solidFill>
                <a:schemeClr val="bg1">
                  <a:alpha val="19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75" name="图形 2">
            <a:extLst>
              <a:ext uri="{FF2B5EF4-FFF2-40B4-BE49-F238E27FC236}">
                <a16:creationId xmlns:a16="http://schemas.microsoft.com/office/drawing/2014/main" id="{665A5BEA-3F12-40C0-83AD-629D4391740C}"/>
              </a:ext>
            </a:extLst>
          </p:cNvPr>
          <p:cNvGrpSpPr/>
          <p:nvPr/>
        </p:nvGrpSpPr>
        <p:grpSpPr>
          <a:xfrm>
            <a:off x="2061117" y="2733232"/>
            <a:ext cx="760813" cy="940071"/>
            <a:chOff x="5369873" y="1752813"/>
            <a:chExt cx="494347" cy="664001"/>
          </a:xfrm>
          <a:solidFill>
            <a:schemeClr val="bg1">
              <a:alpha val="15000"/>
            </a:schemeClr>
          </a:solidFill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F536CA9B-0556-484A-8A52-0B2F830B2E73}"/>
                </a:ext>
              </a:extLst>
            </p:cNvPr>
            <p:cNvSpPr/>
            <p:nvPr/>
          </p:nvSpPr>
          <p:spPr>
            <a:xfrm>
              <a:off x="5369873" y="1752813"/>
              <a:ext cx="494347" cy="664001"/>
            </a:xfrm>
            <a:custGeom>
              <a:avLst/>
              <a:gdLst>
                <a:gd name="connsiteX0" fmla="*/ 248603 w 494347"/>
                <a:gd name="connsiteY0" fmla="*/ 30589 h 664001"/>
                <a:gd name="connsiteX1" fmla="*/ 128588 w 494347"/>
                <a:gd name="connsiteY1" fmla="*/ 30589 h 664001"/>
                <a:gd name="connsiteX2" fmla="*/ 115253 w 494347"/>
                <a:gd name="connsiteY2" fmla="*/ 46782 h 664001"/>
                <a:gd name="connsiteX3" fmla="*/ 128588 w 494347"/>
                <a:gd name="connsiteY3" fmla="*/ 64879 h 664001"/>
                <a:gd name="connsiteX4" fmla="*/ 365760 w 494347"/>
                <a:gd name="connsiteY4" fmla="*/ 64879 h 664001"/>
                <a:gd name="connsiteX5" fmla="*/ 380047 w 494347"/>
                <a:gd name="connsiteY5" fmla="*/ 46782 h 664001"/>
                <a:gd name="connsiteX6" fmla="*/ 365760 w 494347"/>
                <a:gd name="connsiteY6" fmla="*/ 29637 h 664001"/>
                <a:gd name="connsiteX7" fmla="*/ 248603 w 494347"/>
                <a:gd name="connsiteY7" fmla="*/ 30589 h 664001"/>
                <a:gd name="connsiteX8" fmla="*/ 463867 w 494347"/>
                <a:gd name="connsiteY8" fmla="*/ 363964 h 664001"/>
                <a:gd name="connsiteX9" fmla="*/ 463867 w 494347"/>
                <a:gd name="connsiteY9" fmla="*/ 113457 h 664001"/>
                <a:gd name="connsiteX10" fmla="*/ 446722 w 494347"/>
                <a:gd name="connsiteY10" fmla="*/ 95359 h 664001"/>
                <a:gd name="connsiteX11" fmla="*/ 46672 w 494347"/>
                <a:gd name="connsiteY11" fmla="*/ 95359 h 664001"/>
                <a:gd name="connsiteX12" fmla="*/ 30480 w 494347"/>
                <a:gd name="connsiteY12" fmla="*/ 112504 h 664001"/>
                <a:gd name="connsiteX13" fmla="*/ 30480 w 494347"/>
                <a:gd name="connsiteY13" fmla="*/ 618282 h 664001"/>
                <a:gd name="connsiteX14" fmla="*/ 47625 w 494347"/>
                <a:gd name="connsiteY14" fmla="*/ 634474 h 664001"/>
                <a:gd name="connsiteX15" fmla="*/ 447675 w 494347"/>
                <a:gd name="connsiteY15" fmla="*/ 634474 h 664001"/>
                <a:gd name="connsiteX16" fmla="*/ 464820 w 494347"/>
                <a:gd name="connsiteY16" fmla="*/ 617329 h 664001"/>
                <a:gd name="connsiteX17" fmla="*/ 463867 w 494347"/>
                <a:gd name="connsiteY17" fmla="*/ 363964 h 664001"/>
                <a:gd name="connsiteX18" fmla="*/ 494347 w 494347"/>
                <a:gd name="connsiteY18" fmla="*/ 364917 h 664001"/>
                <a:gd name="connsiteX19" fmla="*/ 494347 w 494347"/>
                <a:gd name="connsiteY19" fmla="*/ 639237 h 664001"/>
                <a:gd name="connsiteX20" fmla="*/ 470535 w 494347"/>
                <a:gd name="connsiteY20" fmla="*/ 664002 h 664001"/>
                <a:gd name="connsiteX21" fmla="*/ 24765 w 494347"/>
                <a:gd name="connsiteY21" fmla="*/ 664002 h 664001"/>
                <a:gd name="connsiteX22" fmla="*/ 0 w 494347"/>
                <a:gd name="connsiteY22" fmla="*/ 640189 h 664001"/>
                <a:gd name="connsiteX23" fmla="*/ 0 w 494347"/>
                <a:gd name="connsiteY23" fmla="*/ 88692 h 664001"/>
                <a:gd name="connsiteX24" fmla="*/ 23813 w 494347"/>
                <a:gd name="connsiteY24" fmla="*/ 64879 h 664001"/>
                <a:gd name="connsiteX25" fmla="*/ 69533 w 494347"/>
                <a:gd name="connsiteY25" fmla="*/ 64879 h 664001"/>
                <a:gd name="connsiteX26" fmla="*/ 84772 w 494347"/>
                <a:gd name="connsiteY26" fmla="*/ 48687 h 664001"/>
                <a:gd name="connsiteX27" fmla="*/ 134303 w 494347"/>
                <a:gd name="connsiteY27" fmla="*/ 109 h 664001"/>
                <a:gd name="connsiteX28" fmla="*/ 381000 w 494347"/>
                <a:gd name="connsiteY28" fmla="*/ 109 h 664001"/>
                <a:gd name="connsiteX29" fmla="*/ 409575 w 494347"/>
                <a:gd name="connsiteY29" fmla="*/ 27732 h 664001"/>
                <a:gd name="connsiteX30" fmla="*/ 445770 w 494347"/>
                <a:gd name="connsiteY30" fmla="*/ 64879 h 664001"/>
                <a:gd name="connsiteX31" fmla="*/ 493395 w 494347"/>
                <a:gd name="connsiteY31" fmla="*/ 113457 h 664001"/>
                <a:gd name="connsiteX32" fmla="*/ 494347 w 494347"/>
                <a:gd name="connsiteY32" fmla="*/ 364917 h 66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4347" h="664001">
                  <a:moveTo>
                    <a:pt x="248603" y="30589"/>
                  </a:moveTo>
                  <a:cubicBezTo>
                    <a:pt x="208597" y="30589"/>
                    <a:pt x="168593" y="31542"/>
                    <a:pt x="128588" y="30589"/>
                  </a:cubicBezTo>
                  <a:cubicBezTo>
                    <a:pt x="114300" y="30589"/>
                    <a:pt x="115253" y="38209"/>
                    <a:pt x="115253" y="46782"/>
                  </a:cubicBezTo>
                  <a:cubicBezTo>
                    <a:pt x="115253" y="56307"/>
                    <a:pt x="112395" y="64879"/>
                    <a:pt x="128588" y="64879"/>
                  </a:cubicBezTo>
                  <a:cubicBezTo>
                    <a:pt x="207645" y="63927"/>
                    <a:pt x="286703" y="63927"/>
                    <a:pt x="365760" y="64879"/>
                  </a:cubicBezTo>
                  <a:cubicBezTo>
                    <a:pt x="381953" y="64879"/>
                    <a:pt x="379095" y="57259"/>
                    <a:pt x="380047" y="46782"/>
                  </a:cubicBezTo>
                  <a:cubicBezTo>
                    <a:pt x="380047" y="36304"/>
                    <a:pt x="380047" y="29637"/>
                    <a:pt x="365760" y="29637"/>
                  </a:cubicBezTo>
                  <a:cubicBezTo>
                    <a:pt x="326708" y="31542"/>
                    <a:pt x="287655" y="30589"/>
                    <a:pt x="248603" y="30589"/>
                  </a:cubicBezTo>
                  <a:close/>
                  <a:moveTo>
                    <a:pt x="463867" y="363964"/>
                  </a:moveTo>
                  <a:cubicBezTo>
                    <a:pt x="463867" y="280144"/>
                    <a:pt x="463867" y="196324"/>
                    <a:pt x="463867" y="113457"/>
                  </a:cubicBezTo>
                  <a:cubicBezTo>
                    <a:pt x="463867" y="100122"/>
                    <a:pt x="461963" y="95359"/>
                    <a:pt x="446722" y="95359"/>
                  </a:cubicBezTo>
                  <a:cubicBezTo>
                    <a:pt x="313372" y="96312"/>
                    <a:pt x="180022" y="96312"/>
                    <a:pt x="46672" y="95359"/>
                  </a:cubicBezTo>
                  <a:cubicBezTo>
                    <a:pt x="33338" y="95359"/>
                    <a:pt x="29528" y="99169"/>
                    <a:pt x="30480" y="112504"/>
                  </a:cubicBezTo>
                  <a:cubicBezTo>
                    <a:pt x="30480" y="281097"/>
                    <a:pt x="30480" y="449689"/>
                    <a:pt x="30480" y="618282"/>
                  </a:cubicBezTo>
                  <a:cubicBezTo>
                    <a:pt x="30480" y="631617"/>
                    <a:pt x="34290" y="634474"/>
                    <a:pt x="47625" y="634474"/>
                  </a:cubicBezTo>
                  <a:cubicBezTo>
                    <a:pt x="180975" y="634474"/>
                    <a:pt x="314325" y="634474"/>
                    <a:pt x="447675" y="634474"/>
                  </a:cubicBezTo>
                  <a:cubicBezTo>
                    <a:pt x="461010" y="634474"/>
                    <a:pt x="464820" y="630664"/>
                    <a:pt x="464820" y="617329"/>
                  </a:cubicBezTo>
                  <a:cubicBezTo>
                    <a:pt x="462915" y="532557"/>
                    <a:pt x="463867" y="447784"/>
                    <a:pt x="463867" y="363964"/>
                  </a:cubicBezTo>
                  <a:close/>
                  <a:moveTo>
                    <a:pt x="494347" y="364917"/>
                  </a:moveTo>
                  <a:cubicBezTo>
                    <a:pt x="494347" y="456357"/>
                    <a:pt x="494347" y="547797"/>
                    <a:pt x="494347" y="639237"/>
                  </a:cubicBezTo>
                  <a:cubicBezTo>
                    <a:pt x="494347" y="657334"/>
                    <a:pt x="488633" y="664002"/>
                    <a:pt x="470535" y="664002"/>
                  </a:cubicBezTo>
                  <a:cubicBezTo>
                    <a:pt x="321945" y="664002"/>
                    <a:pt x="173355" y="664002"/>
                    <a:pt x="24765" y="664002"/>
                  </a:cubicBezTo>
                  <a:cubicBezTo>
                    <a:pt x="6668" y="664002"/>
                    <a:pt x="0" y="658287"/>
                    <a:pt x="0" y="640189"/>
                  </a:cubicBezTo>
                  <a:cubicBezTo>
                    <a:pt x="0" y="456357"/>
                    <a:pt x="0" y="272524"/>
                    <a:pt x="0" y="88692"/>
                  </a:cubicBezTo>
                  <a:cubicBezTo>
                    <a:pt x="0" y="71547"/>
                    <a:pt x="5715" y="63927"/>
                    <a:pt x="23813" y="64879"/>
                  </a:cubicBezTo>
                  <a:cubicBezTo>
                    <a:pt x="39053" y="65832"/>
                    <a:pt x="54293" y="63927"/>
                    <a:pt x="69533" y="64879"/>
                  </a:cubicBezTo>
                  <a:cubicBezTo>
                    <a:pt x="82868" y="65832"/>
                    <a:pt x="85725" y="61069"/>
                    <a:pt x="84772" y="48687"/>
                  </a:cubicBezTo>
                  <a:cubicBezTo>
                    <a:pt x="83820" y="-4653"/>
                    <a:pt x="80963" y="109"/>
                    <a:pt x="134303" y="109"/>
                  </a:cubicBezTo>
                  <a:cubicBezTo>
                    <a:pt x="216218" y="109"/>
                    <a:pt x="299085" y="109"/>
                    <a:pt x="381000" y="109"/>
                  </a:cubicBezTo>
                  <a:cubicBezTo>
                    <a:pt x="407670" y="109"/>
                    <a:pt x="409575" y="1062"/>
                    <a:pt x="409575" y="27732"/>
                  </a:cubicBezTo>
                  <a:cubicBezTo>
                    <a:pt x="409575" y="64879"/>
                    <a:pt x="409575" y="64879"/>
                    <a:pt x="445770" y="64879"/>
                  </a:cubicBezTo>
                  <a:cubicBezTo>
                    <a:pt x="500063" y="64879"/>
                    <a:pt x="493395" y="60117"/>
                    <a:pt x="493395" y="113457"/>
                  </a:cubicBezTo>
                  <a:cubicBezTo>
                    <a:pt x="494347" y="196324"/>
                    <a:pt x="494347" y="281097"/>
                    <a:pt x="494347" y="3649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92CE5690-D530-4982-A561-E7BB37DCDEAF}"/>
                </a:ext>
              </a:extLst>
            </p:cNvPr>
            <p:cNvSpPr/>
            <p:nvPr/>
          </p:nvSpPr>
          <p:spPr>
            <a:xfrm>
              <a:off x="5434643" y="2227267"/>
              <a:ext cx="120014" cy="120014"/>
            </a:xfrm>
            <a:custGeom>
              <a:avLst/>
              <a:gdLst>
                <a:gd name="connsiteX0" fmla="*/ 30480 w 120014"/>
                <a:gd name="connsiteY0" fmla="*/ 58102 h 120014"/>
                <a:gd name="connsiteX1" fmla="*/ 52388 w 120014"/>
                <a:gd name="connsiteY1" fmla="*/ 89535 h 120014"/>
                <a:gd name="connsiteX2" fmla="*/ 89535 w 120014"/>
                <a:gd name="connsiteY2" fmla="*/ 66675 h 120014"/>
                <a:gd name="connsiteX3" fmla="*/ 66675 w 120014"/>
                <a:gd name="connsiteY3" fmla="*/ 30480 h 120014"/>
                <a:gd name="connsiteX4" fmla="*/ 30480 w 120014"/>
                <a:gd name="connsiteY4" fmla="*/ 58102 h 120014"/>
                <a:gd name="connsiteX5" fmla="*/ 120015 w 120014"/>
                <a:gd name="connsiteY5" fmla="*/ 60960 h 120014"/>
                <a:gd name="connsiteX6" fmla="*/ 120015 w 120014"/>
                <a:gd name="connsiteY6" fmla="*/ 100965 h 120014"/>
                <a:gd name="connsiteX7" fmla="*/ 101917 w 120014"/>
                <a:gd name="connsiteY7" fmla="*/ 120015 h 120014"/>
                <a:gd name="connsiteX8" fmla="*/ 18097 w 120014"/>
                <a:gd name="connsiteY8" fmla="*/ 120015 h 120014"/>
                <a:gd name="connsiteX9" fmla="*/ 0 w 120014"/>
                <a:gd name="connsiteY9" fmla="*/ 100965 h 120014"/>
                <a:gd name="connsiteX10" fmla="*/ 0 w 120014"/>
                <a:gd name="connsiteY10" fmla="*/ 19050 h 120014"/>
                <a:gd name="connsiteX11" fmla="*/ 18097 w 120014"/>
                <a:gd name="connsiteY11" fmla="*/ 0 h 120014"/>
                <a:gd name="connsiteX12" fmla="*/ 101917 w 120014"/>
                <a:gd name="connsiteY12" fmla="*/ 0 h 120014"/>
                <a:gd name="connsiteX13" fmla="*/ 119063 w 120014"/>
                <a:gd name="connsiteY13" fmla="*/ 17145 h 120014"/>
                <a:gd name="connsiteX14" fmla="*/ 120015 w 120014"/>
                <a:gd name="connsiteY14" fmla="*/ 6096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014" h="120014">
                  <a:moveTo>
                    <a:pt x="30480" y="58102"/>
                  </a:moveTo>
                  <a:cubicBezTo>
                    <a:pt x="30480" y="89535"/>
                    <a:pt x="30480" y="89535"/>
                    <a:pt x="52388" y="89535"/>
                  </a:cubicBezTo>
                  <a:cubicBezTo>
                    <a:pt x="89535" y="89535"/>
                    <a:pt x="89535" y="89535"/>
                    <a:pt x="89535" y="66675"/>
                  </a:cubicBezTo>
                  <a:cubicBezTo>
                    <a:pt x="89535" y="30480"/>
                    <a:pt x="89535" y="30480"/>
                    <a:pt x="66675" y="30480"/>
                  </a:cubicBezTo>
                  <a:cubicBezTo>
                    <a:pt x="30480" y="30480"/>
                    <a:pt x="30480" y="30480"/>
                    <a:pt x="30480" y="58102"/>
                  </a:cubicBezTo>
                  <a:close/>
                  <a:moveTo>
                    <a:pt x="120015" y="60960"/>
                  </a:moveTo>
                  <a:cubicBezTo>
                    <a:pt x="120015" y="74295"/>
                    <a:pt x="120015" y="87630"/>
                    <a:pt x="120015" y="100965"/>
                  </a:cubicBezTo>
                  <a:cubicBezTo>
                    <a:pt x="120015" y="114300"/>
                    <a:pt x="115252" y="120015"/>
                    <a:pt x="101917" y="120015"/>
                  </a:cubicBezTo>
                  <a:cubicBezTo>
                    <a:pt x="74295" y="120015"/>
                    <a:pt x="45720" y="120015"/>
                    <a:pt x="18097" y="120015"/>
                  </a:cubicBezTo>
                  <a:cubicBezTo>
                    <a:pt x="4763" y="120015"/>
                    <a:pt x="0" y="113348"/>
                    <a:pt x="0" y="100965"/>
                  </a:cubicBezTo>
                  <a:cubicBezTo>
                    <a:pt x="0" y="73343"/>
                    <a:pt x="0" y="45720"/>
                    <a:pt x="0" y="19050"/>
                  </a:cubicBezTo>
                  <a:cubicBezTo>
                    <a:pt x="0" y="6668"/>
                    <a:pt x="4763" y="0"/>
                    <a:pt x="18097" y="0"/>
                  </a:cubicBezTo>
                  <a:cubicBezTo>
                    <a:pt x="45720" y="0"/>
                    <a:pt x="74295" y="0"/>
                    <a:pt x="101917" y="0"/>
                  </a:cubicBezTo>
                  <a:cubicBezTo>
                    <a:pt x="114300" y="0"/>
                    <a:pt x="120015" y="4763"/>
                    <a:pt x="119063" y="17145"/>
                  </a:cubicBezTo>
                  <a:cubicBezTo>
                    <a:pt x="120015" y="31432"/>
                    <a:pt x="120015" y="46673"/>
                    <a:pt x="120015" y="609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A5F4432D-E497-41F5-BE58-0759B762A9DA}"/>
                </a:ext>
              </a:extLst>
            </p:cNvPr>
            <p:cNvSpPr/>
            <p:nvPr/>
          </p:nvSpPr>
          <p:spPr>
            <a:xfrm>
              <a:off x="5435097" y="2068383"/>
              <a:ext cx="117437" cy="111972"/>
            </a:xfrm>
            <a:custGeom>
              <a:avLst/>
              <a:gdLst>
                <a:gd name="connsiteX0" fmla="*/ 49076 w 117437"/>
                <a:gd name="connsiteY0" fmla="*/ 68396 h 111972"/>
                <a:gd name="connsiteX1" fmla="*/ 85271 w 117437"/>
                <a:gd name="connsiteY1" fmla="*/ 13151 h 111972"/>
                <a:gd name="connsiteX2" fmla="*/ 110036 w 117437"/>
                <a:gd name="connsiteY2" fmla="*/ 2674 h 111972"/>
                <a:gd name="connsiteX3" fmla="*/ 111941 w 117437"/>
                <a:gd name="connsiteY3" fmla="*/ 29344 h 111972"/>
                <a:gd name="connsiteX4" fmla="*/ 66221 w 117437"/>
                <a:gd name="connsiteY4" fmla="*/ 99829 h 111972"/>
                <a:gd name="connsiteX5" fmla="*/ 33836 w 117437"/>
                <a:gd name="connsiteY5" fmla="*/ 99829 h 111972"/>
                <a:gd name="connsiteX6" fmla="*/ 4309 w 117437"/>
                <a:gd name="connsiteY6" fmla="*/ 56966 h 111972"/>
                <a:gd name="connsiteX7" fmla="*/ 7166 w 117437"/>
                <a:gd name="connsiteY7" fmla="*/ 33154 h 111972"/>
                <a:gd name="connsiteX8" fmla="*/ 30026 w 117437"/>
                <a:gd name="connsiteY8" fmla="*/ 39821 h 111972"/>
                <a:gd name="connsiteX9" fmla="*/ 49076 w 117437"/>
                <a:gd name="connsiteY9" fmla="*/ 68396 h 11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437" h="111972">
                  <a:moveTo>
                    <a:pt x="49076" y="68396"/>
                  </a:moveTo>
                  <a:cubicBezTo>
                    <a:pt x="61459" y="49346"/>
                    <a:pt x="73841" y="31249"/>
                    <a:pt x="85271" y="13151"/>
                  </a:cubicBezTo>
                  <a:cubicBezTo>
                    <a:pt x="90986" y="2674"/>
                    <a:pt x="98606" y="-3994"/>
                    <a:pt x="110036" y="2674"/>
                  </a:cubicBezTo>
                  <a:cubicBezTo>
                    <a:pt x="121466" y="9341"/>
                    <a:pt x="117656" y="19819"/>
                    <a:pt x="111941" y="29344"/>
                  </a:cubicBezTo>
                  <a:cubicBezTo>
                    <a:pt x="96701" y="53156"/>
                    <a:pt x="81461" y="76016"/>
                    <a:pt x="66221" y="99829"/>
                  </a:cubicBezTo>
                  <a:cubicBezTo>
                    <a:pt x="55744" y="116021"/>
                    <a:pt x="45266" y="116021"/>
                    <a:pt x="33836" y="99829"/>
                  </a:cubicBezTo>
                  <a:cubicBezTo>
                    <a:pt x="24311" y="85541"/>
                    <a:pt x="14786" y="71254"/>
                    <a:pt x="4309" y="56966"/>
                  </a:cubicBezTo>
                  <a:cubicBezTo>
                    <a:pt x="-1406" y="48394"/>
                    <a:pt x="-2359" y="39821"/>
                    <a:pt x="7166" y="33154"/>
                  </a:cubicBezTo>
                  <a:cubicBezTo>
                    <a:pt x="15739" y="27439"/>
                    <a:pt x="24311" y="30296"/>
                    <a:pt x="30026" y="39821"/>
                  </a:cubicBezTo>
                  <a:cubicBezTo>
                    <a:pt x="35741" y="49346"/>
                    <a:pt x="41456" y="57919"/>
                    <a:pt x="49076" y="683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14A16EDD-B4A3-45E9-84F3-EECACAA87EA5}"/>
                </a:ext>
              </a:extLst>
            </p:cNvPr>
            <p:cNvSpPr/>
            <p:nvPr/>
          </p:nvSpPr>
          <p:spPr>
            <a:xfrm>
              <a:off x="5434144" y="1910403"/>
              <a:ext cx="116941" cy="112314"/>
            </a:xfrm>
            <a:custGeom>
              <a:avLst/>
              <a:gdLst>
                <a:gd name="connsiteX0" fmla="*/ 50029 w 116941"/>
                <a:gd name="connsiteY0" fmla="*/ 68261 h 112314"/>
                <a:gd name="connsiteX1" fmla="*/ 86224 w 116941"/>
                <a:gd name="connsiteY1" fmla="*/ 12064 h 112314"/>
                <a:gd name="connsiteX2" fmla="*/ 109084 w 116941"/>
                <a:gd name="connsiteY2" fmla="*/ 2539 h 112314"/>
                <a:gd name="connsiteX3" fmla="*/ 111941 w 116941"/>
                <a:gd name="connsiteY3" fmla="*/ 29209 h 112314"/>
                <a:gd name="connsiteX4" fmla="*/ 65269 w 116941"/>
                <a:gd name="connsiteY4" fmla="*/ 101599 h 112314"/>
                <a:gd name="connsiteX5" fmla="*/ 34789 w 116941"/>
                <a:gd name="connsiteY5" fmla="*/ 101599 h 112314"/>
                <a:gd name="connsiteX6" fmla="*/ 4309 w 116941"/>
                <a:gd name="connsiteY6" fmla="*/ 57784 h 112314"/>
                <a:gd name="connsiteX7" fmla="*/ 7166 w 116941"/>
                <a:gd name="connsiteY7" fmla="*/ 33971 h 112314"/>
                <a:gd name="connsiteX8" fmla="*/ 30026 w 116941"/>
                <a:gd name="connsiteY8" fmla="*/ 39686 h 112314"/>
                <a:gd name="connsiteX9" fmla="*/ 50029 w 116941"/>
                <a:gd name="connsiteY9" fmla="*/ 68261 h 11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941" h="112314">
                  <a:moveTo>
                    <a:pt x="50029" y="68261"/>
                  </a:moveTo>
                  <a:cubicBezTo>
                    <a:pt x="63364" y="48259"/>
                    <a:pt x="74794" y="30161"/>
                    <a:pt x="86224" y="12064"/>
                  </a:cubicBezTo>
                  <a:cubicBezTo>
                    <a:pt x="91939" y="3491"/>
                    <a:pt x="98606" y="-4129"/>
                    <a:pt x="109084" y="2539"/>
                  </a:cubicBezTo>
                  <a:cubicBezTo>
                    <a:pt x="120514" y="9206"/>
                    <a:pt x="117656" y="19684"/>
                    <a:pt x="111941" y="29209"/>
                  </a:cubicBezTo>
                  <a:cubicBezTo>
                    <a:pt x="96701" y="53021"/>
                    <a:pt x="81461" y="77786"/>
                    <a:pt x="65269" y="101599"/>
                  </a:cubicBezTo>
                  <a:cubicBezTo>
                    <a:pt x="55744" y="115886"/>
                    <a:pt x="45266" y="115886"/>
                    <a:pt x="34789" y="101599"/>
                  </a:cubicBezTo>
                  <a:cubicBezTo>
                    <a:pt x="24311" y="87311"/>
                    <a:pt x="14786" y="72071"/>
                    <a:pt x="4309" y="57784"/>
                  </a:cubicBezTo>
                  <a:cubicBezTo>
                    <a:pt x="-1406" y="49211"/>
                    <a:pt x="-2359" y="40639"/>
                    <a:pt x="7166" y="33971"/>
                  </a:cubicBezTo>
                  <a:cubicBezTo>
                    <a:pt x="16691" y="27304"/>
                    <a:pt x="24311" y="31114"/>
                    <a:pt x="30026" y="39686"/>
                  </a:cubicBezTo>
                  <a:cubicBezTo>
                    <a:pt x="35741" y="49211"/>
                    <a:pt x="42409" y="57784"/>
                    <a:pt x="50029" y="68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39E7678A-956B-4274-8343-C96FF9FE6A96}"/>
                </a:ext>
              </a:extLst>
            </p:cNvPr>
            <p:cNvSpPr/>
            <p:nvPr/>
          </p:nvSpPr>
          <p:spPr>
            <a:xfrm>
              <a:off x="5621267" y="1941517"/>
              <a:ext cx="160085" cy="31432"/>
            </a:xfrm>
            <a:custGeom>
              <a:avLst/>
              <a:gdLst>
                <a:gd name="connsiteX0" fmla="*/ 78171 w 160085"/>
                <a:gd name="connsiteY0" fmla="*/ 31432 h 31432"/>
                <a:gd name="connsiteX1" fmla="*/ 19116 w 160085"/>
                <a:gd name="connsiteY1" fmla="*/ 31432 h 31432"/>
                <a:gd name="connsiteX2" fmla="*/ 66 w 160085"/>
                <a:gd name="connsiteY2" fmla="*/ 15240 h 31432"/>
                <a:gd name="connsiteX3" fmla="*/ 20068 w 160085"/>
                <a:gd name="connsiteY3" fmla="*/ 0 h 31432"/>
                <a:gd name="connsiteX4" fmla="*/ 140083 w 160085"/>
                <a:gd name="connsiteY4" fmla="*/ 0 h 31432"/>
                <a:gd name="connsiteX5" fmla="*/ 160086 w 160085"/>
                <a:gd name="connsiteY5" fmla="*/ 14288 h 31432"/>
                <a:gd name="connsiteX6" fmla="*/ 139131 w 160085"/>
                <a:gd name="connsiteY6" fmla="*/ 30480 h 31432"/>
                <a:gd name="connsiteX7" fmla="*/ 78171 w 160085"/>
                <a:gd name="connsiteY7" fmla="*/ 31432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85" h="31432">
                  <a:moveTo>
                    <a:pt x="78171" y="31432"/>
                  </a:moveTo>
                  <a:cubicBezTo>
                    <a:pt x="58169" y="31432"/>
                    <a:pt x="39119" y="31432"/>
                    <a:pt x="19116" y="31432"/>
                  </a:cubicBezTo>
                  <a:cubicBezTo>
                    <a:pt x="8639" y="31432"/>
                    <a:pt x="-886" y="27622"/>
                    <a:pt x="66" y="15240"/>
                  </a:cubicBezTo>
                  <a:cubicBezTo>
                    <a:pt x="66" y="2857"/>
                    <a:pt x="9591" y="0"/>
                    <a:pt x="20068" y="0"/>
                  </a:cubicBezTo>
                  <a:cubicBezTo>
                    <a:pt x="60073" y="0"/>
                    <a:pt x="100078" y="0"/>
                    <a:pt x="140083" y="0"/>
                  </a:cubicBezTo>
                  <a:cubicBezTo>
                    <a:pt x="150561" y="0"/>
                    <a:pt x="160086" y="2857"/>
                    <a:pt x="160086" y="14288"/>
                  </a:cubicBezTo>
                  <a:cubicBezTo>
                    <a:pt x="160086" y="27622"/>
                    <a:pt x="150561" y="30480"/>
                    <a:pt x="139131" y="30480"/>
                  </a:cubicBezTo>
                  <a:cubicBezTo>
                    <a:pt x="118176" y="31432"/>
                    <a:pt x="98173" y="31432"/>
                    <a:pt x="78171" y="314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9A0FE349-044A-4D87-ABFC-AC593E6EE301}"/>
                </a:ext>
              </a:extLst>
            </p:cNvPr>
            <p:cNvSpPr/>
            <p:nvPr/>
          </p:nvSpPr>
          <p:spPr>
            <a:xfrm>
              <a:off x="5621267" y="2117730"/>
              <a:ext cx="160085" cy="31432"/>
            </a:xfrm>
            <a:custGeom>
              <a:avLst/>
              <a:gdLst>
                <a:gd name="connsiteX0" fmla="*/ 80076 w 160085"/>
                <a:gd name="connsiteY0" fmla="*/ 30480 h 31432"/>
                <a:gd name="connsiteX1" fmla="*/ 19116 w 160085"/>
                <a:gd name="connsiteY1" fmla="*/ 30480 h 31432"/>
                <a:gd name="connsiteX2" fmla="*/ 66 w 160085"/>
                <a:gd name="connsiteY2" fmla="*/ 15240 h 31432"/>
                <a:gd name="connsiteX3" fmla="*/ 20068 w 160085"/>
                <a:gd name="connsiteY3" fmla="*/ 0 h 31432"/>
                <a:gd name="connsiteX4" fmla="*/ 140083 w 160085"/>
                <a:gd name="connsiteY4" fmla="*/ 0 h 31432"/>
                <a:gd name="connsiteX5" fmla="*/ 160086 w 160085"/>
                <a:gd name="connsiteY5" fmla="*/ 15240 h 31432"/>
                <a:gd name="connsiteX6" fmla="*/ 139131 w 160085"/>
                <a:gd name="connsiteY6" fmla="*/ 31432 h 31432"/>
                <a:gd name="connsiteX7" fmla="*/ 80076 w 160085"/>
                <a:gd name="connsiteY7" fmla="*/ 3048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085" h="31432">
                  <a:moveTo>
                    <a:pt x="80076" y="30480"/>
                  </a:moveTo>
                  <a:cubicBezTo>
                    <a:pt x="60073" y="30480"/>
                    <a:pt x="39119" y="30480"/>
                    <a:pt x="19116" y="30480"/>
                  </a:cubicBezTo>
                  <a:cubicBezTo>
                    <a:pt x="8639" y="30480"/>
                    <a:pt x="-886" y="27623"/>
                    <a:pt x="66" y="15240"/>
                  </a:cubicBezTo>
                  <a:cubicBezTo>
                    <a:pt x="66" y="2857"/>
                    <a:pt x="9591" y="0"/>
                    <a:pt x="20068" y="0"/>
                  </a:cubicBezTo>
                  <a:cubicBezTo>
                    <a:pt x="60073" y="0"/>
                    <a:pt x="100078" y="0"/>
                    <a:pt x="140083" y="0"/>
                  </a:cubicBezTo>
                  <a:cubicBezTo>
                    <a:pt x="150561" y="0"/>
                    <a:pt x="160086" y="2857"/>
                    <a:pt x="160086" y="15240"/>
                  </a:cubicBezTo>
                  <a:cubicBezTo>
                    <a:pt x="160086" y="28575"/>
                    <a:pt x="150561" y="31432"/>
                    <a:pt x="139131" y="31432"/>
                  </a:cubicBezTo>
                  <a:cubicBezTo>
                    <a:pt x="119128" y="30480"/>
                    <a:pt x="99126" y="30480"/>
                    <a:pt x="80076" y="304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B4B49FF1-6AE2-4F2D-BF6B-D69ED710E57E}"/>
                </a:ext>
              </a:extLst>
            </p:cNvPr>
            <p:cNvSpPr/>
            <p:nvPr/>
          </p:nvSpPr>
          <p:spPr>
            <a:xfrm>
              <a:off x="5620381" y="2288227"/>
              <a:ext cx="160972" cy="31432"/>
            </a:xfrm>
            <a:custGeom>
              <a:avLst/>
              <a:gdLst>
                <a:gd name="connsiteX0" fmla="*/ 80010 w 160972"/>
                <a:gd name="connsiteY0" fmla="*/ 0 h 31432"/>
                <a:gd name="connsiteX1" fmla="*/ 140970 w 160972"/>
                <a:gd name="connsiteY1" fmla="*/ 0 h 31432"/>
                <a:gd name="connsiteX2" fmla="*/ 160972 w 160972"/>
                <a:gd name="connsiteY2" fmla="*/ 15240 h 31432"/>
                <a:gd name="connsiteX3" fmla="*/ 140970 w 160972"/>
                <a:gd name="connsiteY3" fmla="*/ 31432 h 31432"/>
                <a:gd name="connsiteX4" fmla="*/ 19050 w 160972"/>
                <a:gd name="connsiteY4" fmla="*/ 31432 h 31432"/>
                <a:gd name="connsiteX5" fmla="*/ 0 w 160972"/>
                <a:gd name="connsiteY5" fmla="*/ 14288 h 31432"/>
                <a:gd name="connsiteX6" fmla="*/ 19050 w 160972"/>
                <a:gd name="connsiteY6" fmla="*/ 0 h 31432"/>
                <a:gd name="connsiteX7" fmla="*/ 80010 w 160972"/>
                <a:gd name="connsiteY7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972" h="31432">
                  <a:moveTo>
                    <a:pt x="80010" y="0"/>
                  </a:moveTo>
                  <a:cubicBezTo>
                    <a:pt x="100013" y="0"/>
                    <a:pt x="120968" y="0"/>
                    <a:pt x="140970" y="0"/>
                  </a:cubicBezTo>
                  <a:cubicBezTo>
                    <a:pt x="151447" y="0"/>
                    <a:pt x="160972" y="2857"/>
                    <a:pt x="160972" y="15240"/>
                  </a:cubicBezTo>
                  <a:cubicBezTo>
                    <a:pt x="160972" y="27622"/>
                    <a:pt x="152400" y="31432"/>
                    <a:pt x="140970" y="31432"/>
                  </a:cubicBezTo>
                  <a:cubicBezTo>
                    <a:pt x="100013" y="31432"/>
                    <a:pt x="60007" y="31432"/>
                    <a:pt x="19050" y="31432"/>
                  </a:cubicBezTo>
                  <a:cubicBezTo>
                    <a:pt x="8572" y="31432"/>
                    <a:pt x="0" y="26670"/>
                    <a:pt x="0" y="14288"/>
                  </a:cubicBezTo>
                  <a:cubicBezTo>
                    <a:pt x="0" y="3810"/>
                    <a:pt x="8572" y="0"/>
                    <a:pt x="19050" y="0"/>
                  </a:cubicBezTo>
                  <a:cubicBezTo>
                    <a:pt x="39052" y="0"/>
                    <a:pt x="60007" y="0"/>
                    <a:pt x="80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sp>
        <p:nvSpPr>
          <p:cNvPr id="83" name="Shape 2941">
            <a:extLst>
              <a:ext uri="{FF2B5EF4-FFF2-40B4-BE49-F238E27FC236}">
                <a16:creationId xmlns:a16="http://schemas.microsoft.com/office/drawing/2014/main" id="{08C185D1-D04E-456C-BBBA-13F6120AB2EE}"/>
              </a:ext>
            </a:extLst>
          </p:cNvPr>
          <p:cNvSpPr/>
          <p:nvPr/>
        </p:nvSpPr>
        <p:spPr>
          <a:xfrm>
            <a:off x="10220737" y="2639028"/>
            <a:ext cx="1002195" cy="1004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7648"/>
                </a:lnTo>
                <a:cubicBezTo>
                  <a:pt x="14694" y="17407"/>
                  <a:pt x="17408" y="14693"/>
                  <a:pt x="17649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1291" y="13205"/>
                </a:moveTo>
                <a:cubicBezTo>
                  <a:pt x="12252" y="13010"/>
                  <a:pt x="13005" y="12252"/>
                  <a:pt x="13201" y="11291"/>
                </a:cubicBezTo>
                <a:lnTo>
                  <a:pt x="16667" y="11291"/>
                </a:lnTo>
                <a:cubicBezTo>
                  <a:pt x="16431" y="14152"/>
                  <a:pt x="14152" y="16429"/>
                  <a:pt x="11291" y="16666"/>
                </a:cubicBezTo>
                <a:cubicBezTo>
                  <a:pt x="11291" y="16666"/>
                  <a:pt x="11291" y="13205"/>
                  <a:pt x="11291" y="13205"/>
                </a:cubicBezTo>
                <a:close/>
                <a:moveTo>
                  <a:pt x="11291" y="4934"/>
                </a:moveTo>
                <a:cubicBezTo>
                  <a:pt x="12233" y="5012"/>
                  <a:pt x="13111" y="5315"/>
                  <a:pt x="13875" y="5784"/>
                </a:cubicBezTo>
                <a:cubicBezTo>
                  <a:pt x="13793" y="5967"/>
                  <a:pt x="13745" y="6168"/>
                  <a:pt x="13745" y="6382"/>
                </a:cubicBezTo>
                <a:cubicBezTo>
                  <a:pt x="13745" y="7195"/>
                  <a:pt x="14405" y="7855"/>
                  <a:pt x="15218" y="7855"/>
                </a:cubicBezTo>
                <a:cubicBezTo>
                  <a:pt x="15432" y="7855"/>
                  <a:pt x="15633" y="7807"/>
                  <a:pt x="15816" y="7725"/>
                </a:cubicBezTo>
                <a:cubicBezTo>
                  <a:pt x="16286" y="8489"/>
                  <a:pt x="16589" y="9367"/>
                  <a:pt x="16667" y="10309"/>
                </a:cubicBezTo>
                <a:lnTo>
                  <a:pt x="13201" y="10309"/>
                </a:lnTo>
                <a:cubicBezTo>
                  <a:pt x="13005" y="9348"/>
                  <a:pt x="12252" y="8590"/>
                  <a:pt x="11291" y="8395"/>
                </a:cubicBezTo>
                <a:cubicBezTo>
                  <a:pt x="11291" y="8395"/>
                  <a:pt x="11291" y="4934"/>
                  <a:pt x="11291" y="4934"/>
                </a:cubicBezTo>
                <a:close/>
                <a:moveTo>
                  <a:pt x="11291" y="1007"/>
                </a:moveTo>
                <a:cubicBezTo>
                  <a:pt x="16320" y="1256"/>
                  <a:pt x="20345" y="5281"/>
                  <a:pt x="20594" y="10309"/>
                </a:cubicBezTo>
                <a:lnTo>
                  <a:pt x="17649" y="10309"/>
                </a:lnTo>
                <a:cubicBezTo>
                  <a:pt x="17563" y="9102"/>
                  <a:pt x="17162" y="7985"/>
                  <a:pt x="16534" y="7031"/>
                </a:cubicBezTo>
                <a:cubicBezTo>
                  <a:pt x="16631" y="6835"/>
                  <a:pt x="16691" y="6616"/>
                  <a:pt x="16691" y="6382"/>
                </a:cubicBezTo>
                <a:cubicBezTo>
                  <a:pt x="16691" y="5569"/>
                  <a:pt x="16032" y="4909"/>
                  <a:pt x="15218" y="4909"/>
                </a:cubicBezTo>
                <a:cubicBezTo>
                  <a:pt x="14984" y="4909"/>
                  <a:pt x="14765" y="4969"/>
                  <a:pt x="14568" y="5066"/>
                </a:cubicBezTo>
                <a:cubicBezTo>
                  <a:pt x="13614" y="4439"/>
                  <a:pt x="12498" y="4038"/>
                  <a:pt x="11291" y="3952"/>
                </a:cubicBezTo>
                <a:cubicBezTo>
                  <a:pt x="11291" y="3952"/>
                  <a:pt x="11291" y="1007"/>
                  <a:pt x="11291" y="1007"/>
                </a:cubicBezTo>
                <a:close/>
                <a:moveTo>
                  <a:pt x="10309" y="3949"/>
                </a:moveTo>
                <a:cubicBezTo>
                  <a:pt x="7225" y="4167"/>
                  <a:pt x="4703" y="6417"/>
                  <a:pt x="4078" y="9370"/>
                </a:cubicBezTo>
                <a:cubicBezTo>
                  <a:pt x="3590" y="9486"/>
                  <a:pt x="3196" y="9843"/>
                  <a:pt x="3030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cubicBezTo>
                  <a:pt x="10309" y="1007"/>
                  <a:pt x="10309" y="3949"/>
                  <a:pt x="10309" y="3949"/>
                </a:cubicBezTo>
                <a:close/>
                <a:moveTo>
                  <a:pt x="10309" y="8395"/>
                </a:moveTo>
                <a:cubicBezTo>
                  <a:pt x="9348" y="8590"/>
                  <a:pt x="8595" y="9348"/>
                  <a:pt x="8399" y="10309"/>
                </a:cubicBezTo>
                <a:lnTo>
                  <a:pt x="5796" y="10309"/>
                </a:lnTo>
                <a:cubicBezTo>
                  <a:pt x="5666" y="9948"/>
                  <a:pt x="5405" y="9649"/>
                  <a:pt x="5062" y="9482"/>
                </a:cubicBezTo>
                <a:cubicBezTo>
                  <a:pt x="5626" y="7018"/>
                  <a:pt x="7730" y="5144"/>
                  <a:pt x="10309" y="4930"/>
                </a:cubicBezTo>
                <a:cubicBezTo>
                  <a:pt x="10309" y="4930"/>
                  <a:pt x="10309" y="8395"/>
                  <a:pt x="10309" y="8395"/>
                </a:cubicBezTo>
                <a:close/>
                <a:moveTo>
                  <a:pt x="10309" y="16670"/>
                </a:moveTo>
                <a:cubicBezTo>
                  <a:pt x="7730" y="16456"/>
                  <a:pt x="5626" y="14582"/>
                  <a:pt x="5062" y="12118"/>
                </a:cubicBezTo>
                <a:cubicBezTo>
                  <a:pt x="5405" y="11951"/>
                  <a:pt x="5666" y="11652"/>
                  <a:pt x="5796" y="11291"/>
                </a:cubicBezTo>
                <a:lnTo>
                  <a:pt x="8399" y="11291"/>
                </a:lnTo>
                <a:cubicBezTo>
                  <a:pt x="8595" y="12252"/>
                  <a:pt x="9348" y="13010"/>
                  <a:pt x="10309" y="13205"/>
                </a:cubicBezTo>
                <a:cubicBezTo>
                  <a:pt x="10309" y="13205"/>
                  <a:pt x="10309" y="16670"/>
                  <a:pt x="10309" y="16670"/>
                </a:cubicBezTo>
                <a:close/>
                <a:moveTo>
                  <a:pt x="10309" y="20593"/>
                </a:moveTo>
                <a:cubicBezTo>
                  <a:pt x="5280" y="20344"/>
                  <a:pt x="1255" y="16319"/>
                  <a:pt x="1006" y="11291"/>
                </a:cubicBezTo>
                <a:lnTo>
                  <a:pt x="3030" y="11291"/>
                </a:lnTo>
                <a:cubicBezTo>
                  <a:pt x="3196" y="11757"/>
                  <a:pt x="3590" y="12114"/>
                  <a:pt x="4078" y="12230"/>
                </a:cubicBezTo>
                <a:cubicBezTo>
                  <a:pt x="4703" y="15183"/>
                  <a:pt x="7225" y="17434"/>
                  <a:pt x="10309" y="17651"/>
                </a:cubicBezTo>
                <a:cubicBezTo>
                  <a:pt x="10309" y="17651"/>
                  <a:pt x="10309" y="20593"/>
                  <a:pt x="10309" y="20593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>
              <a:alpha val="23000"/>
            </a:schemeClr>
          </a:solidFill>
          <a:ln w="12700">
            <a:miter lim="400000"/>
          </a:ln>
        </p:spPr>
        <p:txBody>
          <a:bodyPr lIns="19040" tIns="19040" rIns="19040" bIns="1904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6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黑体" panose="02010609060101010101" pitchFamily="49" charset="-122"/>
              <a:cs typeface="Gill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桌子, 游戏机&#10;&#10;描述已自动生成">
            <a:extLst>
              <a:ext uri="{FF2B5EF4-FFF2-40B4-BE49-F238E27FC236}">
                <a16:creationId xmlns:a16="http://schemas.microsoft.com/office/drawing/2014/main" id="{F1D5F364-AD6D-4E1F-8261-06097827A5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4317"/>
            <a:ext cx="12192000" cy="4073684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交易在线：自建</a:t>
            </a:r>
            <a:r>
              <a:rPr lang="en-US" altLang="zh-CN" dirty="0"/>
              <a:t>B2B</a:t>
            </a:r>
            <a:r>
              <a:rPr lang="zh-CN" altLang="en-US" dirty="0"/>
              <a:t>商城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49686" y="3537826"/>
            <a:ext cx="2880000" cy="1985735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图片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308" y="3529718"/>
            <a:ext cx="2880000" cy="1985735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C40E609F-4E21-4B4F-B4D4-6FA79043EE81}"/>
              </a:ext>
            </a:extLst>
          </p:cNvPr>
          <p:cNvSpPr/>
          <p:nvPr/>
        </p:nvSpPr>
        <p:spPr>
          <a:xfrm>
            <a:off x="460957" y="3491946"/>
            <a:ext cx="867006" cy="867026"/>
          </a:xfrm>
          <a:custGeom>
            <a:avLst/>
            <a:gdLst>
              <a:gd name="connsiteX0" fmla="*/ 0 w 867006"/>
              <a:gd name="connsiteY0" fmla="*/ 433513 h 867026"/>
              <a:gd name="connsiteX1" fmla="*/ 433503 w 867006"/>
              <a:gd name="connsiteY1" fmla="*/ 0 h 867026"/>
              <a:gd name="connsiteX2" fmla="*/ 867006 w 867006"/>
              <a:gd name="connsiteY2" fmla="*/ 433513 h 867026"/>
              <a:gd name="connsiteX3" fmla="*/ 433503 w 867006"/>
              <a:gd name="connsiteY3" fmla="*/ 867026 h 867026"/>
              <a:gd name="connsiteX4" fmla="*/ 0 w 867006"/>
              <a:gd name="connsiteY4" fmla="*/ 433513 h 8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006" h="867026">
                <a:moveTo>
                  <a:pt x="0" y="433513"/>
                </a:moveTo>
                <a:cubicBezTo>
                  <a:pt x="0" y="194090"/>
                  <a:pt x="194086" y="0"/>
                  <a:pt x="433503" y="0"/>
                </a:cubicBezTo>
                <a:cubicBezTo>
                  <a:pt x="672920" y="0"/>
                  <a:pt x="867006" y="194090"/>
                  <a:pt x="867006" y="433513"/>
                </a:cubicBezTo>
                <a:cubicBezTo>
                  <a:pt x="867006" y="672936"/>
                  <a:pt x="672920" y="867026"/>
                  <a:pt x="433503" y="867026"/>
                </a:cubicBezTo>
                <a:cubicBezTo>
                  <a:pt x="194086" y="867026"/>
                  <a:pt x="0" y="672936"/>
                  <a:pt x="0" y="433513"/>
                </a:cubicBezTo>
                <a:close/>
              </a:path>
            </a:pathLst>
          </a:custGeom>
          <a:solidFill>
            <a:srgbClr val="EE000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none" lIns="172690" tIns="172693" rIns="172690" bIns="1726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4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经销商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44982F4-A70E-4EFD-A92A-B74F056F076E}"/>
              </a:ext>
            </a:extLst>
          </p:cNvPr>
          <p:cNvSpPr/>
          <p:nvPr/>
        </p:nvSpPr>
        <p:spPr>
          <a:xfrm>
            <a:off x="141191" y="4216819"/>
            <a:ext cx="425880" cy="425709"/>
          </a:xfrm>
          <a:prstGeom prst="ellipse">
            <a:avLst/>
          </a:prstGeom>
          <a:solidFill>
            <a:srgbClr val="EE0000">
              <a:alpha val="28000"/>
            </a:srgb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542120"/>
              <a:satOff val="20000"/>
              <a:lumOff val="-2941"/>
              <a:alphaOff val="0"/>
            </a:schemeClr>
          </a:fillRef>
          <a:effectRef idx="0">
            <a:schemeClr val="accent3">
              <a:alpha val="50000"/>
              <a:hueOff val="542120"/>
              <a:satOff val="20000"/>
              <a:lumOff val="-2941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1D6FC6E-0814-4ADE-9C35-91AE8892291B}"/>
              </a:ext>
            </a:extLst>
          </p:cNvPr>
          <p:cNvSpPr/>
          <p:nvPr/>
        </p:nvSpPr>
        <p:spPr>
          <a:xfrm>
            <a:off x="1399112" y="3662494"/>
            <a:ext cx="247803" cy="247641"/>
          </a:xfrm>
          <a:prstGeom prst="ellipse">
            <a:avLst/>
          </a:prstGeom>
          <a:solidFill>
            <a:srgbClr val="EE0000">
              <a:alpha val="28000"/>
            </a:srgb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1084240"/>
              <a:satOff val="40000"/>
              <a:lumOff val="-5882"/>
              <a:alphaOff val="0"/>
            </a:schemeClr>
          </a:fillRef>
          <a:effectRef idx="0">
            <a:schemeClr val="accent3">
              <a:alpha val="50000"/>
              <a:hueOff val="1084240"/>
              <a:satOff val="40000"/>
              <a:lumOff val="-5882"/>
              <a:alphaOff val="0"/>
            </a:schemeClr>
          </a:effectRef>
          <a:fontRef idx="minor">
            <a:schemeClr val="tx1"/>
          </a:fontRef>
        </p:style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3444ED30-2661-47D8-B9A1-F948450BA87F}"/>
              </a:ext>
            </a:extLst>
          </p:cNvPr>
          <p:cNvSpPr/>
          <p:nvPr/>
        </p:nvSpPr>
        <p:spPr>
          <a:xfrm>
            <a:off x="1307025" y="4009793"/>
            <a:ext cx="867006" cy="867026"/>
          </a:xfrm>
          <a:custGeom>
            <a:avLst/>
            <a:gdLst>
              <a:gd name="connsiteX0" fmla="*/ 0 w 867006"/>
              <a:gd name="connsiteY0" fmla="*/ 433513 h 867026"/>
              <a:gd name="connsiteX1" fmla="*/ 433503 w 867006"/>
              <a:gd name="connsiteY1" fmla="*/ 0 h 867026"/>
              <a:gd name="connsiteX2" fmla="*/ 867006 w 867006"/>
              <a:gd name="connsiteY2" fmla="*/ 433513 h 867026"/>
              <a:gd name="connsiteX3" fmla="*/ 433503 w 867006"/>
              <a:gd name="connsiteY3" fmla="*/ 867026 h 867026"/>
              <a:gd name="connsiteX4" fmla="*/ 0 w 867006"/>
              <a:gd name="connsiteY4" fmla="*/ 433513 h 8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006" h="867026">
                <a:moveTo>
                  <a:pt x="0" y="433513"/>
                </a:moveTo>
                <a:cubicBezTo>
                  <a:pt x="0" y="194090"/>
                  <a:pt x="194086" y="0"/>
                  <a:pt x="433503" y="0"/>
                </a:cubicBezTo>
                <a:cubicBezTo>
                  <a:pt x="672920" y="0"/>
                  <a:pt x="867006" y="194090"/>
                  <a:pt x="867006" y="433513"/>
                </a:cubicBezTo>
                <a:cubicBezTo>
                  <a:pt x="867006" y="672936"/>
                  <a:pt x="672920" y="867026"/>
                  <a:pt x="433503" y="867026"/>
                </a:cubicBezTo>
                <a:cubicBezTo>
                  <a:pt x="194086" y="867026"/>
                  <a:pt x="0" y="672936"/>
                  <a:pt x="0" y="433513"/>
                </a:cubicBezTo>
                <a:close/>
              </a:path>
            </a:pathLst>
          </a:custGeom>
          <a:solidFill>
            <a:srgbClr val="EE000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1626359"/>
              <a:satOff val="60000"/>
              <a:lumOff val="-8824"/>
              <a:alphaOff val="0"/>
            </a:schemeClr>
          </a:fillRef>
          <a:effectRef idx="0">
            <a:schemeClr val="accent3">
              <a:alpha val="50000"/>
              <a:hueOff val="1626359"/>
              <a:satOff val="60000"/>
              <a:lumOff val="-8824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none" lIns="172690" tIns="172693" rIns="172690" bIns="1726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14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加盟商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16BC60B1-A405-4026-A954-B16C05E4DD18}"/>
              </a:ext>
            </a:extLst>
          </p:cNvPr>
          <p:cNvSpPr/>
          <p:nvPr/>
        </p:nvSpPr>
        <p:spPr>
          <a:xfrm>
            <a:off x="1397689" y="4929846"/>
            <a:ext cx="247803" cy="247641"/>
          </a:xfrm>
          <a:prstGeom prst="ellipse">
            <a:avLst/>
          </a:prstGeom>
          <a:solidFill>
            <a:srgbClr val="EE0000">
              <a:alpha val="28000"/>
            </a:srgbClr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2168479"/>
              <a:satOff val="80000"/>
              <a:lumOff val="-11765"/>
              <a:alphaOff val="0"/>
            </a:schemeClr>
          </a:fillRef>
          <a:effectRef idx="0">
            <a:schemeClr val="accent3">
              <a:alpha val="50000"/>
              <a:hueOff val="2168479"/>
              <a:satOff val="80000"/>
              <a:lumOff val="-11765"/>
              <a:alphaOff val="0"/>
            </a:schemeClr>
          </a:effectRef>
          <a:fontRef idx="minor">
            <a:schemeClr val="tx1"/>
          </a:fontRef>
        </p:style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046B30CE-3EC7-4850-B991-77BF59F33679}"/>
              </a:ext>
            </a:extLst>
          </p:cNvPr>
          <p:cNvSpPr/>
          <p:nvPr/>
        </p:nvSpPr>
        <p:spPr>
          <a:xfrm>
            <a:off x="476406" y="4505264"/>
            <a:ext cx="867006" cy="867026"/>
          </a:xfrm>
          <a:custGeom>
            <a:avLst/>
            <a:gdLst>
              <a:gd name="connsiteX0" fmla="*/ 0 w 867006"/>
              <a:gd name="connsiteY0" fmla="*/ 433513 h 867026"/>
              <a:gd name="connsiteX1" fmla="*/ 433503 w 867006"/>
              <a:gd name="connsiteY1" fmla="*/ 0 h 867026"/>
              <a:gd name="connsiteX2" fmla="*/ 867006 w 867006"/>
              <a:gd name="connsiteY2" fmla="*/ 433513 h 867026"/>
              <a:gd name="connsiteX3" fmla="*/ 433503 w 867006"/>
              <a:gd name="connsiteY3" fmla="*/ 867026 h 867026"/>
              <a:gd name="connsiteX4" fmla="*/ 0 w 867006"/>
              <a:gd name="connsiteY4" fmla="*/ 433513 h 8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006" h="867026">
                <a:moveTo>
                  <a:pt x="0" y="433513"/>
                </a:moveTo>
                <a:cubicBezTo>
                  <a:pt x="0" y="194090"/>
                  <a:pt x="194086" y="0"/>
                  <a:pt x="433503" y="0"/>
                </a:cubicBezTo>
                <a:cubicBezTo>
                  <a:pt x="672920" y="0"/>
                  <a:pt x="867006" y="194090"/>
                  <a:pt x="867006" y="433513"/>
                </a:cubicBezTo>
                <a:cubicBezTo>
                  <a:pt x="867006" y="672936"/>
                  <a:pt x="672920" y="867026"/>
                  <a:pt x="433503" y="867026"/>
                </a:cubicBezTo>
                <a:cubicBezTo>
                  <a:pt x="194086" y="867026"/>
                  <a:pt x="0" y="672936"/>
                  <a:pt x="0" y="433513"/>
                </a:cubicBezTo>
                <a:close/>
              </a:path>
            </a:pathLst>
          </a:custGeom>
          <a:solidFill>
            <a:srgbClr val="EE000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alpha val="50000"/>
              <a:hueOff val="2710599"/>
              <a:satOff val="100000"/>
              <a:lumOff val="-1470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none" lIns="165070" tIns="165073" rIns="165070" bIns="165073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14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反复</a:t>
            </a:r>
            <a:endParaRPr lang="en-US" altLang="zh-CN" sz="14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defTabSz="444500">
              <a:spcBef>
                <a:spcPct val="0"/>
              </a:spcBef>
              <a:buNone/>
            </a:pPr>
            <a:r>
              <a:rPr lang="zh-CN" altLang="en-US" sz="14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订货客户</a:t>
            </a: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591900AB-AC08-4288-A9BD-6BB56782D661}"/>
              </a:ext>
            </a:extLst>
          </p:cNvPr>
          <p:cNvSpPr/>
          <p:nvPr/>
        </p:nvSpPr>
        <p:spPr>
          <a:xfrm>
            <a:off x="70998" y="5528017"/>
            <a:ext cx="2173226" cy="506256"/>
          </a:xfrm>
          <a:custGeom>
            <a:avLst/>
            <a:gdLst>
              <a:gd name="connsiteX0" fmla="*/ 0 w 2173226"/>
              <a:gd name="connsiteY0" fmla="*/ 0 h 506256"/>
              <a:gd name="connsiteX1" fmla="*/ 2173226 w 2173226"/>
              <a:gd name="connsiteY1" fmla="*/ 0 h 506256"/>
              <a:gd name="connsiteX2" fmla="*/ 2173226 w 2173226"/>
              <a:gd name="connsiteY2" fmla="*/ 506256 h 506256"/>
              <a:gd name="connsiteX3" fmla="*/ 0 w 2173226"/>
              <a:gd name="connsiteY3" fmla="*/ 506256 h 506256"/>
              <a:gd name="connsiteX4" fmla="*/ 0 w 2173226"/>
              <a:gd name="connsiteY4" fmla="*/ 0 h 50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3226" h="506256">
                <a:moveTo>
                  <a:pt x="0" y="0"/>
                </a:moveTo>
                <a:lnTo>
                  <a:pt x="2173226" y="0"/>
                </a:lnTo>
                <a:lnTo>
                  <a:pt x="2173226" y="506256"/>
                </a:lnTo>
                <a:lnTo>
                  <a:pt x="0" y="5062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lvl="0" indent="0" algn="ctr" defTabSz="1066800"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000" b="1" kern="1200" dirty="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</a:p>
        </p:txBody>
      </p:sp>
      <p:sp>
        <p:nvSpPr>
          <p:cNvPr id="7" name="左右箭头 6"/>
          <p:cNvSpPr/>
          <p:nvPr/>
        </p:nvSpPr>
        <p:spPr>
          <a:xfrm>
            <a:off x="6329687" y="4447123"/>
            <a:ext cx="1067678" cy="493765"/>
          </a:xfrm>
          <a:prstGeom prst="leftRightArrow">
            <a:avLst>
              <a:gd name="adj1" fmla="val 57048"/>
              <a:gd name="adj2" fmla="val 43695"/>
            </a:avLst>
          </a:prstGeom>
          <a:gradFill>
            <a:gsLst>
              <a:gs pos="100000">
                <a:srgbClr val="FF0000">
                  <a:alpha val="0"/>
                </a:srgbClr>
              </a:gs>
              <a:gs pos="0">
                <a:srgbClr val="FF0000"/>
              </a:gs>
            </a:gsLst>
            <a:lin ang="8400000" scaled="0"/>
          </a:gra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 defTabSz="457200"/>
            <a:r>
              <a:rPr lang="zh-CN" altLang="en-US" sz="1600" dirty="0">
                <a:solidFill>
                  <a:srgbClr val="FFFFFF"/>
                </a:solidFill>
              </a:rPr>
              <a:t>订单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3ABB195-4E3C-44F7-A65F-2B641C428C3F}"/>
              </a:ext>
            </a:extLst>
          </p:cNvPr>
          <p:cNvSpPr/>
          <p:nvPr/>
        </p:nvSpPr>
        <p:spPr>
          <a:xfrm>
            <a:off x="10373372" y="3520773"/>
            <a:ext cx="1731816" cy="2037431"/>
          </a:xfrm>
          <a:prstGeom prst="roundRect">
            <a:avLst/>
          </a:prstGeom>
          <a:solidFill>
            <a:srgbClr val="EE0000"/>
          </a:solidFill>
          <a:ln w="19050">
            <a:noFill/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36133F49-4545-45EC-967D-D801BB698834}"/>
              </a:ext>
            </a:extLst>
          </p:cNvPr>
          <p:cNvSpPr/>
          <p:nvPr/>
        </p:nvSpPr>
        <p:spPr>
          <a:xfrm>
            <a:off x="10459962" y="3910135"/>
            <a:ext cx="1558635" cy="1324330"/>
          </a:xfrm>
          <a:prstGeom prst="roundRect">
            <a:avLst/>
          </a:prstGeom>
          <a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7000" r="-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200E1423-CCA4-42B0-A312-0ABCF1F42A7A}"/>
              </a:ext>
            </a:extLst>
          </p:cNvPr>
          <p:cNvSpPr/>
          <p:nvPr/>
        </p:nvSpPr>
        <p:spPr>
          <a:xfrm>
            <a:off x="10459962" y="5506092"/>
            <a:ext cx="1558635" cy="550106"/>
          </a:xfrm>
          <a:custGeom>
            <a:avLst/>
            <a:gdLst>
              <a:gd name="connsiteX0" fmla="*/ 0 w 1558635"/>
              <a:gd name="connsiteY0" fmla="*/ 0 h 550106"/>
              <a:gd name="connsiteX1" fmla="*/ 1558635 w 1558635"/>
              <a:gd name="connsiteY1" fmla="*/ 0 h 550106"/>
              <a:gd name="connsiteX2" fmla="*/ 1558635 w 1558635"/>
              <a:gd name="connsiteY2" fmla="*/ 550106 h 550106"/>
              <a:gd name="connsiteX3" fmla="*/ 0 w 1558635"/>
              <a:gd name="connsiteY3" fmla="*/ 550106 h 550106"/>
              <a:gd name="connsiteX4" fmla="*/ 0 w 1558635"/>
              <a:gd name="connsiteY4" fmla="*/ 0 h 55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635" h="550106">
                <a:moveTo>
                  <a:pt x="0" y="0"/>
                </a:moveTo>
                <a:lnTo>
                  <a:pt x="1558635" y="0"/>
                </a:lnTo>
                <a:lnTo>
                  <a:pt x="1558635" y="550106"/>
                </a:lnTo>
                <a:lnTo>
                  <a:pt x="0" y="550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marL="0" lvl="0" indent="0" algn="ctr" defTabSz="1244600"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000" b="1" kern="1200" dirty="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</a:p>
        </p:txBody>
      </p:sp>
      <p:sp>
        <p:nvSpPr>
          <p:cNvPr id="21" name="内容占位符 4"/>
          <p:cNvSpPr txBox="1"/>
          <p:nvPr/>
        </p:nvSpPr>
        <p:spPr>
          <a:xfrm>
            <a:off x="488544" y="1149791"/>
            <a:ext cx="1150186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765">
              <a:buClr>
                <a:srgbClr val="FF0000"/>
              </a:buClr>
              <a:buNone/>
            </a:pPr>
            <a:r>
              <a:rPr lang="zh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订货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商城：一款为企业经销商提供高效订货平台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209800" y="3537826"/>
            <a:ext cx="1030272" cy="1985735"/>
            <a:chOff x="6257569" y="2796468"/>
            <a:chExt cx="2323909" cy="406153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57569" y="2796468"/>
              <a:ext cx="2323909" cy="4061532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6758" y="3341917"/>
              <a:ext cx="1965722" cy="2970634"/>
            </a:xfrm>
            <a:prstGeom prst="rect">
              <a:avLst/>
            </a:prstGeom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81A9CB41-4256-4342-9F56-7F7875219960}"/>
              </a:ext>
            </a:extLst>
          </p:cNvPr>
          <p:cNvSpPr txBox="1"/>
          <p:nvPr/>
        </p:nvSpPr>
        <p:spPr>
          <a:xfrm>
            <a:off x="488544" y="1797205"/>
            <a:ext cx="11239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3765">
              <a:buClr>
                <a:srgbClr val="FF0000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可帮助企业快速构建专属的全渠道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营销订货平台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，围绕品牌企业及下游客户的全渠道业务流程设计，以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订单处理为核心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，实现在分销管控、订单处理、余额查询、支付、物流等业务环节的全程电子商务。结合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ERP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的实时数据决策分析，让生意更简单！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5">
            <a:extLst>
              <a:ext uri="{FF2B5EF4-FFF2-40B4-BE49-F238E27FC236}">
                <a16:creationId xmlns:a16="http://schemas.microsoft.com/office/drawing/2014/main" id="{330E9B0C-81EA-4EFF-824C-755AC2DC19AD}"/>
              </a:ext>
            </a:extLst>
          </p:cNvPr>
          <p:cNvSpPr txBox="1"/>
          <p:nvPr/>
        </p:nvSpPr>
        <p:spPr>
          <a:xfrm>
            <a:off x="782315" y="2748007"/>
            <a:ext cx="3430879" cy="540000"/>
          </a:xfrm>
          <a:prstGeom prst="roundRect">
            <a:avLst/>
          </a:prstGeom>
          <a:solidFill>
            <a:schemeClr val="bg1">
              <a:alpha val="53000"/>
            </a:schemeClr>
          </a:solidFill>
        </p:spPr>
        <p:txBody>
          <a:bodyPr wrap="none" lIns="756000" rIns="0" rtlCol="0" anchor="ctr">
            <a:noAutofit/>
          </a:bodyPr>
          <a:lstStyle/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8ECED611-98D0-40C4-871E-910708B581B3}"/>
              </a:ext>
            </a:extLst>
          </p:cNvPr>
          <p:cNvSpPr txBox="1"/>
          <p:nvPr/>
        </p:nvSpPr>
        <p:spPr>
          <a:xfrm>
            <a:off x="782315" y="3431068"/>
            <a:ext cx="3430879" cy="540000"/>
          </a:xfrm>
          <a:prstGeom prst="roundRect">
            <a:avLst/>
          </a:prstGeom>
          <a:solidFill>
            <a:schemeClr val="bg1">
              <a:alpha val="53000"/>
            </a:schemeClr>
          </a:solidFill>
        </p:spPr>
        <p:txBody>
          <a:bodyPr wrap="none" lIns="756000" rIns="0" rtlCol="0" anchor="ctr">
            <a:noAutofit/>
          </a:bodyPr>
          <a:lstStyle/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51C5C84-A1D2-4076-9617-BA9F04450C64}"/>
              </a:ext>
            </a:extLst>
          </p:cNvPr>
          <p:cNvSpPr txBox="1"/>
          <p:nvPr/>
        </p:nvSpPr>
        <p:spPr>
          <a:xfrm>
            <a:off x="782315" y="4114129"/>
            <a:ext cx="3430879" cy="540000"/>
          </a:xfrm>
          <a:prstGeom prst="roundRect">
            <a:avLst/>
          </a:prstGeom>
          <a:solidFill>
            <a:schemeClr val="bg1">
              <a:alpha val="53000"/>
            </a:schemeClr>
          </a:solidFill>
        </p:spPr>
        <p:txBody>
          <a:bodyPr wrap="none" lIns="756000" rIns="0" rtlCol="0" anchor="ctr">
            <a:noAutofit/>
          </a:bodyPr>
          <a:lstStyle/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5BE418AF-B1CE-4694-9E10-93A1759D7DEB}"/>
              </a:ext>
            </a:extLst>
          </p:cNvPr>
          <p:cNvSpPr txBox="1"/>
          <p:nvPr/>
        </p:nvSpPr>
        <p:spPr>
          <a:xfrm>
            <a:off x="782315" y="4797190"/>
            <a:ext cx="3430879" cy="540000"/>
          </a:xfrm>
          <a:prstGeom prst="roundRect">
            <a:avLst/>
          </a:prstGeom>
          <a:solidFill>
            <a:schemeClr val="bg1">
              <a:alpha val="53000"/>
            </a:schemeClr>
          </a:solidFill>
        </p:spPr>
        <p:txBody>
          <a:bodyPr wrap="none" lIns="756000" rIns="0" rtlCol="0" anchor="ctr">
            <a:noAutofit/>
          </a:bodyPr>
          <a:lstStyle/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52704B90-EEDD-4B18-B920-E1FE0B6B4403}"/>
              </a:ext>
            </a:extLst>
          </p:cNvPr>
          <p:cNvSpPr txBox="1"/>
          <p:nvPr/>
        </p:nvSpPr>
        <p:spPr>
          <a:xfrm>
            <a:off x="782315" y="5480250"/>
            <a:ext cx="3430879" cy="540000"/>
          </a:xfrm>
          <a:prstGeom prst="roundRect">
            <a:avLst/>
          </a:prstGeom>
          <a:solidFill>
            <a:schemeClr val="bg1">
              <a:alpha val="53000"/>
            </a:schemeClr>
          </a:solidFill>
        </p:spPr>
        <p:txBody>
          <a:bodyPr wrap="none" lIns="756000" rIns="0" rtlCol="0" anchor="ctr">
            <a:noAutofit/>
          </a:bodyPr>
          <a:lstStyle/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 8">
            <a:extLst>
              <a:ext uri="{FF2B5EF4-FFF2-40B4-BE49-F238E27FC236}">
                <a16:creationId xmlns:a16="http://schemas.microsoft.com/office/drawing/2014/main" id="{8D5C63BA-498E-4590-BDCF-AA2ACDD63A1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86728" y="1508319"/>
            <a:ext cx="10230256" cy="65808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25000"/>
                  <a:lumOff val="75000"/>
                  <a:alpha val="60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0000" tIns="46800" rIns="90000" bIns="46800" anchor="ctr" anchorCtr="0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E352C61A-83D9-4C59-AED2-342F7D74F1F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735454" y="1186265"/>
            <a:ext cx="1207646" cy="1287607"/>
          </a:xfrm>
          <a:custGeom>
            <a:avLst/>
            <a:gdLst>
              <a:gd name="T0" fmla="*/ 0 w 235"/>
              <a:gd name="T1" fmla="*/ 86 h 262"/>
              <a:gd name="T2" fmla="*/ 20 w 235"/>
              <a:gd name="T3" fmla="*/ 51 h 262"/>
              <a:gd name="T4" fmla="*/ 98 w 235"/>
              <a:gd name="T5" fmla="*/ 7 h 262"/>
              <a:gd name="T6" fmla="*/ 138 w 235"/>
              <a:gd name="T7" fmla="*/ 7 h 262"/>
              <a:gd name="T8" fmla="*/ 215 w 235"/>
              <a:gd name="T9" fmla="*/ 51 h 262"/>
              <a:gd name="T10" fmla="*/ 235 w 235"/>
              <a:gd name="T11" fmla="*/ 86 h 262"/>
              <a:gd name="T12" fmla="*/ 235 w 235"/>
              <a:gd name="T13" fmla="*/ 176 h 262"/>
              <a:gd name="T14" fmla="*/ 215 w 235"/>
              <a:gd name="T15" fmla="*/ 210 h 262"/>
              <a:gd name="T16" fmla="*/ 138 w 235"/>
              <a:gd name="T17" fmla="*/ 255 h 262"/>
              <a:gd name="T18" fmla="*/ 98 w 235"/>
              <a:gd name="T19" fmla="*/ 255 h 262"/>
              <a:gd name="T20" fmla="*/ 20 w 235"/>
              <a:gd name="T21" fmla="*/ 210 h 262"/>
              <a:gd name="T22" fmla="*/ 0 w 235"/>
              <a:gd name="T23" fmla="*/ 176 h 262"/>
              <a:gd name="T24" fmla="*/ 0 w 235"/>
              <a:gd name="T25" fmla="*/ 8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5" h="262">
                <a:moveTo>
                  <a:pt x="0" y="86"/>
                </a:moveTo>
                <a:cubicBezTo>
                  <a:pt x="0" y="73"/>
                  <a:pt x="9" y="58"/>
                  <a:pt x="20" y="51"/>
                </a:cubicBezTo>
                <a:cubicBezTo>
                  <a:pt x="98" y="7"/>
                  <a:pt x="98" y="7"/>
                  <a:pt x="98" y="7"/>
                </a:cubicBezTo>
                <a:cubicBezTo>
                  <a:pt x="109" y="0"/>
                  <a:pt x="127" y="0"/>
                  <a:pt x="138" y="7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26" y="58"/>
                  <a:pt x="235" y="73"/>
                  <a:pt x="235" y="86"/>
                </a:cubicBezTo>
                <a:cubicBezTo>
                  <a:pt x="235" y="176"/>
                  <a:pt x="235" y="176"/>
                  <a:pt x="235" y="176"/>
                </a:cubicBezTo>
                <a:cubicBezTo>
                  <a:pt x="235" y="188"/>
                  <a:pt x="226" y="204"/>
                  <a:pt x="215" y="210"/>
                </a:cubicBezTo>
                <a:cubicBezTo>
                  <a:pt x="138" y="255"/>
                  <a:pt x="138" y="255"/>
                  <a:pt x="138" y="255"/>
                </a:cubicBezTo>
                <a:cubicBezTo>
                  <a:pt x="127" y="262"/>
                  <a:pt x="109" y="262"/>
                  <a:pt x="98" y="255"/>
                </a:cubicBezTo>
                <a:cubicBezTo>
                  <a:pt x="20" y="210"/>
                  <a:pt x="20" y="210"/>
                  <a:pt x="20" y="210"/>
                </a:cubicBezTo>
                <a:cubicBezTo>
                  <a:pt x="9" y="204"/>
                  <a:pt x="0" y="188"/>
                  <a:pt x="0" y="176"/>
                </a:cubicBezTo>
                <a:lnTo>
                  <a:pt x="0" y="86"/>
                </a:lnTo>
                <a:close/>
              </a:path>
            </a:pathLst>
          </a:custGeom>
          <a:solidFill>
            <a:srgbClr val="EE0000"/>
          </a:solidFill>
          <a:ln>
            <a:noFill/>
          </a:ln>
        </p:spPr>
        <p:txBody>
          <a:bodyPr vert="horz" wrap="square" lIns="90000" tIns="46800" rIns="90000" bIns="46800" anchor="ctr" anchorCtr="0">
            <a:normAutofit/>
          </a:bodyPr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订单管理</a:t>
            </a:r>
            <a:endParaRPr lang="en-US" altLang="zh-CN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一体化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订单在线：线上线下一体化</a:t>
            </a:r>
          </a:p>
        </p:txBody>
      </p:sp>
      <p:sp>
        <p:nvSpPr>
          <p:cNvPr id="8" name="TextBox 96"/>
          <p:cNvSpPr txBox="1"/>
          <p:nvPr/>
        </p:nvSpPr>
        <p:spPr>
          <a:xfrm>
            <a:off x="2255461" y="1698862"/>
            <a:ext cx="784890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Clr>
                <a:srgbClr val="FF0000"/>
              </a:buClr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线上订单与线下系统订单同步，审核、发货实时同步到线上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814" y="2748007"/>
            <a:ext cx="4884805" cy="3272243"/>
          </a:xfrm>
          <a:prstGeom prst="rect">
            <a:avLst/>
          </a:prstGeom>
          <a:gradFill>
            <a:gsLst>
              <a:gs pos="0">
                <a:srgbClr val="E60012"/>
              </a:gs>
              <a:gs pos="99115">
                <a:srgbClr val="AD458C">
                  <a:alpha val="0"/>
                </a:srgbClr>
              </a:gs>
            </a:gsLst>
            <a:lin ang="16200000" scaled="1"/>
          </a:gradFill>
          <a:ln>
            <a:gradFill>
              <a:gsLst>
                <a:gs pos="0">
                  <a:srgbClr val="F26E44"/>
                </a:gs>
                <a:gs pos="100000">
                  <a:srgbClr val="E60012"/>
                </a:gs>
              </a:gsLst>
              <a:lin ang="5400000" scaled="1"/>
            </a:gradFill>
          </a:ln>
        </p:spPr>
      </p:pic>
      <p:sp>
        <p:nvSpPr>
          <p:cNvPr id="16" name="文本框 15"/>
          <p:cNvSpPr txBox="1"/>
          <p:nvPr/>
        </p:nvSpPr>
        <p:spPr>
          <a:xfrm>
            <a:off x="902194" y="2837894"/>
            <a:ext cx="313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电商平台（京东、天猫、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02194" y="3516815"/>
            <a:ext cx="313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企业自建商城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02194" y="4195736"/>
            <a:ext cx="313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微商城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02194" y="4874657"/>
            <a:ext cx="313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1688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零售通、大市场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02194" y="5553577"/>
            <a:ext cx="313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9C881C5-9233-41CA-80B3-75C1F5653EAC}"/>
              </a:ext>
            </a:extLst>
          </p:cNvPr>
          <p:cNvSpPr txBox="1"/>
          <p:nvPr/>
        </p:nvSpPr>
        <p:spPr>
          <a:xfrm>
            <a:off x="4040188" y="2748007"/>
            <a:ext cx="2160000" cy="540000"/>
          </a:xfrm>
          <a:prstGeom prst="roundRect">
            <a:avLst/>
          </a:prstGeom>
          <a:solidFill>
            <a:schemeClr val="bg1"/>
          </a:solidFill>
        </p:spPr>
        <p:txBody>
          <a:bodyPr wrap="none" lIns="756000" rIns="0" rtlCol="0" anchor="ctr">
            <a:no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电商通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9FA54D9-1944-4548-A1E8-02FB6B64486A}"/>
              </a:ext>
            </a:extLst>
          </p:cNvPr>
          <p:cNvSpPr txBox="1"/>
          <p:nvPr/>
        </p:nvSpPr>
        <p:spPr>
          <a:xfrm>
            <a:off x="4040188" y="3431068"/>
            <a:ext cx="2160000" cy="540000"/>
          </a:xfrm>
          <a:prstGeom prst="roundRect">
            <a:avLst/>
          </a:prstGeom>
          <a:solidFill>
            <a:schemeClr val="bg1"/>
          </a:solidFill>
        </p:spPr>
        <p:txBody>
          <a:bodyPr wrap="none" lIns="756000" rIns="0" rtlCol="0" anchor="ctr">
            <a:no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订货商城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00C6DDF-4CFE-4E43-A9BA-FE84CF6D8D93}"/>
              </a:ext>
            </a:extLst>
          </p:cNvPr>
          <p:cNvSpPr txBox="1"/>
          <p:nvPr/>
        </p:nvSpPr>
        <p:spPr>
          <a:xfrm>
            <a:off x="4040188" y="4114129"/>
            <a:ext cx="2160000" cy="540000"/>
          </a:xfrm>
          <a:prstGeom prst="roundRect">
            <a:avLst/>
          </a:prstGeom>
          <a:solidFill>
            <a:schemeClr val="bg1"/>
          </a:solidFill>
        </p:spPr>
        <p:txBody>
          <a:bodyPr wrap="none" lIns="756000" rIns="0" rtlCol="0" anchor="ctr">
            <a:no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微信营销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397CD5D-0589-49E7-8178-3AEF35F6D86D}"/>
              </a:ext>
            </a:extLst>
          </p:cNvPr>
          <p:cNvSpPr txBox="1"/>
          <p:nvPr/>
        </p:nvSpPr>
        <p:spPr>
          <a:xfrm>
            <a:off x="4040188" y="4797190"/>
            <a:ext cx="2160000" cy="540000"/>
          </a:xfrm>
          <a:prstGeom prst="roundRect">
            <a:avLst/>
          </a:prstGeom>
          <a:solidFill>
            <a:schemeClr val="bg1"/>
          </a:solidFill>
        </p:spPr>
        <p:txBody>
          <a:bodyPr wrap="none" lIns="756000" rIns="0" rtlCol="0" anchor="ctr">
            <a:no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B2B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云商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F184011-F390-48CE-A932-9DD15FEB4DAB}"/>
              </a:ext>
            </a:extLst>
          </p:cNvPr>
          <p:cNvSpPr txBox="1"/>
          <p:nvPr/>
        </p:nvSpPr>
        <p:spPr>
          <a:xfrm>
            <a:off x="4040188" y="5480250"/>
            <a:ext cx="2160000" cy="540000"/>
          </a:xfrm>
          <a:prstGeom prst="roundRect">
            <a:avLst/>
          </a:prstGeom>
          <a:solidFill>
            <a:schemeClr val="bg1"/>
          </a:solidFill>
        </p:spPr>
        <p:txBody>
          <a:bodyPr wrap="none" lIns="756000" rIns="0" rtlCol="0" anchor="ctr">
            <a:no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T+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工作圈下单</a:t>
            </a:r>
          </a:p>
        </p:txBody>
      </p:sp>
      <p:grpSp>
        <p:nvGrpSpPr>
          <p:cNvPr id="26" name="图形 2">
            <a:extLst>
              <a:ext uri="{FF2B5EF4-FFF2-40B4-BE49-F238E27FC236}">
                <a16:creationId xmlns:a16="http://schemas.microsoft.com/office/drawing/2014/main" id="{9809D082-ECEC-4F13-A467-203607C93317}"/>
              </a:ext>
            </a:extLst>
          </p:cNvPr>
          <p:cNvGrpSpPr/>
          <p:nvPr/>
        </p:nvGrpSpPr>
        <p:grpSpPr>
          <a:xfrm>
            <a:off x="4321792" y="2909937"/>
            <a:ext cx="265481" cy="219463"/>
            <a:chOff x="4859442" y="1149262"/>
            <a:chExt cx="698874" cy="577214"/>
          </a:xfrm>
          <a:noFill/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64C0A41F-ECE8-419D-95F8-F21EEF9510BF}"/>
                </a:ext>
              </a:extLst>
            </p:cNvPr>
            <p:cNvSpPr/>
            <p:nvPr/>
          </p:nvSpPr>
          <p:spPr>
            <a:xfrm>
              <a:off x="4859442" y="1149262"/>
              <a:ext cx="579119" cy="477202"/>
            </a:xfrm>
            <a:custGeom>
              <a:avLst/>
              <a:gdLst>
                <a:gd name="connsiteX0" fmla="*/ 0 w 579119"/>
                <a:gd name="connsiteY0" fmla="*/ 0 h 477202"/>
                <a:gd name="connsiteX1" fmla="*/ 68580 w 579119"/>
                <a:gd name="connsiteY1" fmla="*/ 0 h 477202"/>
                <a:gd name="connsiteX2" fmla="*/ 124778 w 579119"/>
                <a:gd name="connsiteY2" fmla="*/ 45720 h 477202"/>
                <a:gd name="connsiteX3" fmla="*/ 208598 w 579119"/>
                <a:gd name="connsiteY3" fmla="*/ 431483 h 477202"/>
                <a:gd name="connsiteX4" fmla="*/ 264795 w 579119"/>
                <a:gd name="connsiteY4" fmla="*/ 477203 h 477202"/>
                <a:gd name="connsiteX5" fmla="*/ 579120 w 579119"/>
                <a:gd name="connsiteY5" fmla="*/ 477203 h 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119" h="477202">
                  <a:moveTo>
                    <a:pt x="0" y="0"/>
                  </a:moveTo>
                  <a:lnTo>
                    <a:pt x="68580" y="0"/>
                  </a:lnTo>
                  <a:cubicBezTo>
                    <a:pt x="95250" y="0"/>
                    <a:pt x="119063" y="19050"/>
                    <a:pt x="124778" y="45720"/>
                  </a:cubicBezTo>
                  <a:lnTo>
                    <a:pt x="208598" y="431483"/>
                  </a:lnTo>
                  <a:cubicBezTo>
                    <a:pt x="214313" y="458153"/>
                    <a:pt x="238125" y="477203"/>
                    <a:pt x="264795" y="477203"/>
                  </a:cubicBezTo>
                  <a:lnTo>
                    <a:pt x="579120" y="477203"/>
                  </a:ln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8C190BE-36D9-4DAA-93DD-09A3318A5AA2}"/>
                </a:ext>
              </a:extLst>
            </p:cNvPr>
            <p:cNvSpPr/>
            <p:nvPr/>
          </p:nvSpPr>
          <p:spPr>
            <a:xfrm>
              <a:off x="4993744" y="1236892"/>
              <a:ext cx="564572" cy="267652"/>
            </a:xfrm>
            <a:custGeom>
              <a:avLst/>
              <a:gdLst>
                <a:gd name="connsiteX0" fmla="*/ 0 w 564572"/>
                <a:gd name="connsiteY0" fmla="*/ 0 h 267652"/>
                <a:gd name="connsiteX1" fmla="*/ 538163 w 564572"/>
                <a:gd name="connsiteY1" fmla="*/ 0 h 267652"/>
                <a:gd name="connsiteX2" fmla="*/ 563880 w 564572"/>
                <a:gd name="connsiteY2" fmla="*/ 32385 h 267652"/>
                <a:gd name="connsiteX3" fmla="*/ 516255 w 564572"/>
                <a:gd name="connsiteY3" fmla="*/ 235268 h 267652"/>
                <a:gd name="connsiteX4" fmla="*/ 475298 w 564572"/>
                <a:gd name="connsiteY4" fmla="*/ 267653 h 267652"/>
                <a:gd name="connsiteX5" fmla="*/ 58103 w 564572"/>
                <a:gd name="connsiteY5" fmla="*/ 267653 h 26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572" h="267652">
                  <a:moveTo>
                    <a:pt x="0" y="0"/>
                  </a:moveTo>
                  <a:lnTo>
                    <a:pt x="538163" y="0"/>
                  </a:lnTo>
                  <a:cubicBezTo>
                    <a:pt x="555308" y="0"/>
                    <a:pt x="567690" y="16192"/>
                    <a:pt x="563880" y="32385"/>
                  </a:cubicBezTo>
                  <a:lnTo>
                    <a:pt x="516255" y="235268"/>
                  </a:lnTo>
                  <a:cubicBezTo>
                    <a:pt x="511493" y="254318"/>
                    <a:pt x="494348" y="267653"/>
                    <a:pt x="475298" y="267653"/>
                  </a:cubicBezTo>
                  <a:lnTo>
                    <a:pt x="58103" y="267653"/>
                  </a:ln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756766D4-430F-40AB-99B4-8F1BEAE5B5ED}"/>
                </a:ext>
              </a:extLst>
            </p:cNvPr>
            <p:cNvSpPr/>
            <p:nvPr/>
          </p:nvSpPr>
          <p:spPr>
            <a:xfrm>
              <a:off x="5087089" y="1671232"/>
              <a:ext cx="55244" cy="55244"/>
            </a:xfrm>
            <a:custGeom>
              <a:avLst/>
              <a:gdLst>
                <a:gd name="connsiteX0" fmla="*/ 55245 w 55244"/>
                <a:gd name="connsiteY0" fmla="*/ 27623 h 55244"/>
                <a:gd name="connsiteX1" fmla="*/ 27623 w 55244"/>
                <a:gd name="connsiteY1" fmla="*/ 55245 h 55244"/>
                <a:gd name="connsiteX2" fmla="*/ 0 w 55244"/>
                <a:gd name="connsiteY2" fmla="*/ 27623 h 55244"/>
                <a:gd name="connsiteX3" fmla="*/ 27623 w 55244"/>
                <a:gd name="connsiteY3" fmla="*/ 0 h 55244"/>
                <a:gd name="connsiteX4" fmla="*/ 55245 w 55244"/>
                <a:gd name="connsiteY4" fmla="*/ 27623 h 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4" h="55244">
                  <a:moveTo>
                    <a:pt x="55245" y="27623"/>
                  </a:moveTo>
                  <a:cubicBezTo>
                    <a:pt x="55245" y="42878"/>
                    <a:pt x="42878" y="55245"/>
                    <a:pt x="27623" y="55245"/>
                  </a:cubicBezTo>
                  <a:cubicBezTo>
                    <a:pt x="12367" y="55245"/>
                    <a:pt x="0" y="42878"/>
                    <a:pt x="0" y="27623"/>
                  </a:cubicBezTo>
                  <a:cubicBezTo>
                    <a:pt x="0" y="12367"/>
                    <a:pt x="12367" y="0"/>
                    <a:pt x="27623" y="0"/>
                  </a:cubicBezTo>
                  <a:cubicBezTo>
                    <a:pt x="42878" y="0"/>
                    <a:pt x="55245" y="12367"/>
                    <a:pt x="55245" y="27623"/>
                  </a:cubicBezTo>
                  <a:close/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E17C9142-5703-4C5B-BA28-F1F9E265DE35}"/>
                </a:ext>
              </a:extLst>
            </p:cNvPr>
            <p:cNvSpPr/>
            <p:nvPr/>
          </p:nvSpPr>
          <p:spPr>
            <a:xfrm>
              <a:off x="5383317" y="1671232"/>
              <a:ext cx="55244" cy="55244"/>
            </a:xfrm>
            <a:custGeom>
              <a:avLst/>
              <a:gdLst>
                <a:gd name="connsiteX0" fmla="*/ 55245 w 55244"/>
                <a:gd name="connsiteY0" fmla="*/ 27623 h 55244"/>
                <a:gd name="connsiteX1" fmla="*/ 27622 w 55244"/>
                <a:gd name="connsiteY1" fmla="*/ 55245 h 55244"/>
                <a:gd name="connsiteX2" fmla="*/ 0 w 55244"/>
                <a:gd name="connsiteY2" fmla="*/ 27623 h 55244"/>
                <a:gd name="connsiteX3" fmla="*/ 27622 w 55244"/>
                <a:gd name="connsiteY3" fmla="*/ 0 h 55244"/>
                <a:gd name="connsiteX4" fmla="*/ 55245 w 55244"/>
                <a:gd name="connsiteY4" fmla="*/ 27623 h 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4" h="55244">
                  <a:moveTo>
                    <a:pt x="55245" y="27623"/>
                  </a:moveTo>
                  <a:cubicBezTo>
                    <a:pt x="55245" y="42878"/>
                    <a:pt x="42878" y="55245"/>
                    <a:pt x="27622" y="55245"/>
                  </a:cubicBezTo>
                  <a:cubicBezTo>
                    <a:pt x="12367" y="55245"/>
                    <a:pt x="0" y="42878"/>
                    <a:pt x="0" y="27623"/>
                  </a:cubicBezTo>
                  <a:cubicBezTo>
                    <a:pt x="0" y="12367"/>
                    <a:pt x="12367" y="0"/>
                    <a:pt x="27622" y="0"/>
                  </a:cubicBezTo>
                  <a:cubicBezTo>
                    <a:pt x="42878" y="0"/>
                    <a:pt x="55245" y="12367"/>
                    <a:pt x="55245" y="27623"/>
                  </a:cubicBezTo>
                  <a:close/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4C7389E4-F081-446C-BF80-3A54D8EFD27D}"/>
                </a:ext>
              </a:extLst>
            </p:cNvPr>
            <p:cNvSpPr/>
            <p:nvPr/>
          </p:nvSpPr>
          <p:spPr>
            <a:xfrm>
              <a:off x="5013747" y="1326427"/>
              <a:ext cx="530542" cy="9525"/>
            </a:xfrm>
            <a:custGeom>
              <a:avLst/>
              <a:gdLst>
                <a:gd name="connsiteX0" fmla="*/ 530543 w 530542"/>
                <a:gd name="connsiteY0" fmla="*/ 0 h 9525"/>
                <a:gd name="connsiteX1" fmla="*/ 0 w 5305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0542" h="9525">
                  <a:moveTo>
                    <a:pt x="530543" y="0"/>
                  </a:moveTo>
                  <a:lnTo>
                    <a:pt x="0" y="0"/>
                  </a:lnTo>
                </a:path>
              </a:pathLst>
            </a:custGeom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9A66598D-2E8C-4732-ACF9-D41E8F83C2C8}"/>
                </a:ext>
              </a:extLst>
            </p:cNvPr>
            <p:cNvSpPr/>
            <p:nvPr/>
          </p:nvSpPr>
          <p:spPr>
            <a:xfrm>
              <a:off x="5032797" y="1415962"/>
              <a:ext cx="490537" cy="9525"/>
            </a:xfrm>
            <a:custGeom>
              <a:avLst/>
              <a:gdLst>
                <a:gd name="connsiteX0" fmla="*/ 490537 w 490537"/>
                <a:gd name="connsiteY0" fmla="*/ 0 h 9525"/>
                <a:gd name="connsiteX1" fmla="*/ 0 w 4905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0537" h="9525">
                  <a:moveTo>
                    <a:pt x="490537" y="0"/>
                  </a:moveTo>
                  <a:lnTo>
                    <a:pt x="0" y="0"/>
                  </a:lnTo>
                </a:path>
              </a:pathLst>
            </a:custGeom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5B542A87-540B-4F4C-8693-EC97850D4422}"/>
                </a:ext>
              </a:extLst>
            </p:cNvPr>
            <p:cNvSpPr/>
            <p:nvPr/>
          </p:nvSpPr>
          <p:spPr>
            <a:xfrm>
              <a:off x="5122332" y="1236892"/>
              <a:ext cx="9525" cy="268605"/>
            </a:xfrm>
            <a:custGeom>
              <a:avLst/>
              <a:gdLst>
                <a:gd name="connsiteX0" fmla="*/ 0 w 9525"/>
                <a:gd name="connsiteY0" fmla="*/ 0 h 268605"/>
                <a:gd name="connsiteX1" fmla="*/ 0 w 9525"/>
                <a:gd name="connsiteY1" fmla="*/ 268605 h 26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8605">
                  <a:moveTo>
                    <a:pt x="0" y="0"/>
                  </a:moveTo>
                  <a:lnTo>
                    <a:pt x="0" y="268605"/>
                  </a:lnTo>
                </a:path>
              </a:pathLst>
            </a:custGeom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27558549-6921-4D4A-B3B9-5DC078B1ECC3}"/>
                </a:ext>
              </a:extLst>
            </p:cNvPr>
            <p:cNvSpPr/>
            <p:nvPr/>
          </p:nvSpPr>
          <p:spPr>
            <a:xfrm>
              <a:off x="5227107" y="1236892"/>
              <a:ext cx="9525" cy="268605"/>
            </a:xfrm>
            <a:custGeom>
              <a:avLst/>
              <a:gdLst>
                <a:gd name="connsiteX0" fmla="*/ 0 w 9525"/>
                <a:gd name="connsiteY0" fmla="*/ 0 h 268605"/>
                <a:gd name="connsiteX1" fmla="*/ 0 w 9525"/>
                <a:gd name="connsiteY1" fmla="*/ 268605 h 26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8605">
                  <a:moveTo>
                    <a:pt x="0" y="0"/>
                  </a:moveTo>
                  <a:lnTo>
                    <a:pt x="0" y="268605"/>
                  </a:lnTo>
                </a:path>
              </a:pathLst>
            </a:custGeom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292C678-5B9F-4340-8591-86273D23A439}"/>
                </a:ext>
              </a:extLst>
            </p:cNvPr>
            <p:cNvSpPr/>
            <p:nvPr/>
          </p:nvSpPr>
          <p:spPr>
            <a:xfrm>
              <a:off x="5325214" y="1236892"/>
              <a:ext cx="9525" cy="268605"/>
            </a:xfrm>
            <a:custGeom>
              <a:avLst/>
              <a:gdLst>
                <a:gd name="connsiteX0" fmla="*/ 0 w 9525"/>
                <a:gd name="connsiteY0" fmla="*/ 0 h 268605"/>
                <a:gd name="connsiteX1" fmla="*/ 0 w 9525"/>
                <a:gd name="connsiteY1" fmla="*/ 268605 h 26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8605">
                  <a:moveTo>
                    <a:pt x="0" y="0"/>
                  </a:moveTo>
                  <a:lnTo>
                    <a:pt x="0" y="268605"/>
                  </a:lnTo>
                </a:path>
              </a:pathLst>
            </a:custGeom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101E2B21-6D87-4EF2-A6F9-9D3787928413}"/>
                </a:ext>
              </a:extLst>
            </p:cNvPr>
            <p:cNvSpPr/>
            <p:nvPr/>
          </p:nvSpPr>
          <p:spPr>
            <a:xfrm>
              <a:off x="5424274" y="1236892"/>
              <a:ext cx="9525" cy="268605"/>
            </a:xfrm>
            <a:custGeom>
              <a:avLst/>
              <a:gdLst>
                <a:gd name="connsiteX0" fmla="*/ 0 w 9525"/>
                <a:gd name="connsiteY0" fmla="*/ 0 h 268605"/>
                <a:gd name="connsiteX1" fmla="*/ 0 w 9525"/>
                <a:gd name="connsiteY1" fmla="*/ 268605 h 26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68605">
                  <a:moveTo>
                    <a:pt x="0" y="0"/>
                  </a:moveTo>
                  <a:lnTo>
                    <a:pt x="0" y="268605"/>
                  </a:lnTo>
                </a:path>
              </a:pathLst>
            </a:custGeom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37" name="图形 2">
            <a:extLst>
              <a:ext uri="{FF2B5EF4-FFF2-40B4-BE49-F238E27FC236}">
                <a16:creationId xmlns:a16="http://schemas.microsoft.com/office/drawing/2014/main" id="{19612066-9CFB-4400-BC5C-5E30AA91530E}"/>
              </a:ext>
            </a:extLst>
          </p:cNvPr>
          <p:cNvGrpSpPr/>
          <p:nvPr/>
        </p:nvGrpSpPr>
        <p:grpSpPr>
          <a:xfrm>
            <a:off x="4361053" y="3544586"/>
            <a:ext cx="186959" cy="299713"/>
            <a:chOff x="7655242" y="680084"/>
            <a:chExt cx="429577" cy="68865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0C226E9E-EE10-49F6-9FF8-2E9A8196FAE0}"/>
                </a:ext>
              </a:extLst>
            </p:cNvPr>
            <p:cNvSpPr/>
            <p:nvPr/>
          </p:nvSpPr>
          <p:spPr>
            <a:xfrm>
              <a:off x="7660956" y="686752"/>
              <a:ext cx="419100" cy="677227"/>
            </a:xfrm>
            <a:custGeom>
              <a:avLst/>
              <a:gdLst>
                <a:gd name="connsiteX0" fmla="*/ 165735 w 419100"/>
                <a:gd name="connsiteY0" fmla="*/ 44768 h 677227"/>
                <a:gd name="connsiteX1" fmla="*/ 157163 w 419100"/>
                <a:gd name="connsiteY1" fmla="*/ 54293 h 677227"/>
                <a:gd name="connsiteX2" fmla="*/ 165735 w 419100"/>
                <a:gd name="connsiteY2" fmla="*/ 63818 h 677227"/>
                <a:gd name="connsiteX3" fmla="*/ 174307 w 419100"/>
                <a:gd name="connsiteY3" fmla="*/ 54293 h 677227"/>
                <a:gd name="connsiteX4" fmla="*/ 165735 w 419100"/>
                <a:gd name="connsiteY4" fmla="*/ 44768 h 677227"/>
                <a:gd name="connsiteX5" fmla="*/ 165735 w 419100"/>
                <a:gd name="connsiteY5" fmla="*/ 71438 h 677227"/>
                <a:gd name="connsiteX6" fmla="*/ 147638 w 419100"/>
                <a:gd name="connsiteY6" fmla="*/ 53340 h 677227"/>
                <a:gd name="connsiteX7" fmla="*/ 165735 w 419100"/>
                <a:gd name="connsiteY7" fmla="*/ 35243 h 677227"/>
                <a:gd name="connsiteX8" fmla="*/ 183832 w 419100"/>
                <a:gd name="connsiteY8" fmla="*/ 53340 h 677227"/>
                <a:gd name="connsiteX9" fmla="*/ 165735 w 419100"/>
                <a:gd name="connsiteY9" fmla="*/ 71438 h 677227"/>
                <a:gd name="connsiteX10" fmla="*/ 208598 w 419100"/>
                <a:gd name="connsiteY10" fmla="*/ 44768 h 677227"/>
                <a:gd name="connsiteX11" fmla="*/ 200025 w 419100"/>
                <a:gd name="connsiteY11" fmla="*/ 54293 h 677227"/>
                <a:gd name="connsiteX12" fmla="*/ 208598 w 419100"/>
                <a:gd name="connsiteY12" fmla="*/ 63818 h 677227"/>
                <a:gd name="connsiteX13" fmla="*/ 217170 w 419100"/>
                <a:gd name="connsiteY13" fmla="*/ 54293 h 677227"/>
                <a:gd name="connsiteX14" fmla="*/ 208598 w 419100"/>
                <a:gd name="connsiteY14" fmla="*/ 44768 h 677227"/>
                <a:gd name="connsiteX15" fmla="*/ 208598 w 419100"/>
                <a:gd name="connsiteY15" fmla="*/ 71438 h 677227"/>
                <a:gd name="connsiteX16" fmla="*/ 190500 w 419100"/>
                <a:gd name="connsiteY16" fmla="*/ 53340 h 677227"/>
                <a:gd name="connsiteX17" fmla="*/ 208598 w 419100"/>
                <a:gd name="connsiteY17" fmla="*/ 35243 h 677227"/>
                <a:gd name="connsiteX18" fmla="*/ 226695 w 419100"/>
                <a:gd name="connsiteY18" fmla="*/ 53340 h 677227"/>
                <a:gd name="connsiteX19" fmla="*/ 208598 w 419100"/>
                <a:gd name="connsiteY19" fmla="*/ 71438 h 677227"/>
                <a:gd name="connsiteX20" fmla="*/ 249555 w 419100"/>
                <a:gd name="connsiteY20" fmla="*/ 44768 h 677227"/>
                <a:gd name="connsiteX21" fmla="*/ 240982 w 419100"/>
                <a:gd name="connsiteY21" fmla="*/ 54293 h 677227"/>
                <a:gd name="connsiteX22" fmla="*/ 249555 w 419100"/>
                <a:gd name="connsiteY22" fmla="*/ 63818 h 677227"/>
                <a:gd name="connsiteX23" fmla="*/ 258128 w 419100"/>
                <a:gd name="connsiteY23" fmla="*/ 54293 h 677227"/>
                <a:gd name="connsiteX24" fmla="*/ 249555 w 419100"/>
                <a:gd name="connsiteY24" fmla="*/ 44768 h 677227"/>
                <a:gd name="connsiteX25" fmla="*/ 249555 w 419100"/>
                <a:gd name="connsiteY25" fmla="*/ 71438 h 677227"/>
                <a:gd name="connsiteX26" fmla="*/ 231457 w 419100"/>
                <a:gd name="connsiteY26" fmla="*/ 53340 h 677227"/>
                <a:gd name="connsiteX27" fmla="*/ 249555 w 419100"/>
                <a:gd name="connsiteY27" fmla="*/ 35243 h 677227"/>
                <a:gd name="connsiteX28" fmla="*/ 267653 w 419100"/>
                <a:gd name="connsiteY28" fmla="*/ 53340 h 677227"/>
                <a:gd name="connsiteX29" fmla="*/ 249555 w 419100"/>
                <a:gd name="connsiteY29" fmla="*/ 71438 h 677227"/>
                <a:gd name="connsiteX30" fmla="*/ 76200 w 419100"/>
                <a:gd name="connsiteY30" fmla="*/ 100965 h 677227"/>
                <a:gd name="connsiteX31" fmla="*/ 48578 w 419100"/>
                <a:gd name="connsiteY31" fmla="*/ 129540 h 677227"/>
                <a:gd name="connsiteX32" fmla="*/ 48578 w 419100"/>
                <a:gd name="connsiteY32" fmla="*/ 498158 h 677227"/>
                <a:gd name="connsiteX33" fmla="*/ 76200 w 419100"/>
                <a:gd name="connsiteY33" fmla="*/ 526733 h 677227"/>
                <a:gd name="connsiteX34" fmla="*/ 344805 w 419100"/>
                <a:gd name="connsiteY34" fmla="*/ 526733 h 677227"/>
                <a:gd name="connsiteX35" fmla="*/ 372428 w 419100"/>
                <a:gd name="connsiteY35" fmla="*/ 498158 h 677227"/>
                <a:gd name="connsiteX36" fmla="*/ 372428 w 419100"/>
                <a:gd name="connsiteY36" fmla="*/ 129540 h 677227"/>
                <a:gd name="connsiteX37" fmla="*/ 344805 w 419100"/>
                <a:gd name="connsiteY37" fmla="*/ 100965 h 677227"/>
                <a:gd name="connsiteX38" fmla="*/ 76200 w 419100"/>
                <a:gd name="connsiteY38" fmla="*/ 100965 h 677227"/>
                <a:gd name="connsiteX39" fmla="*/ 343853 w 419100"/>
                <a:gd name="connsiteY39" fmla="*/ 535305 h 677227"/>
                <a:gd name="connsiteX40" fmla="*/ 76200 w 419100"/>
                <a:gd name="connsiteY40" fmla="*/ 535305 h 677227"/>
                <a:gd name="connsiteX41" fmla="*/ 39053 w 419100"/>
                <a:gd name="connsiteY41" fmla="*/ 498158 h 677227"/>
                <a:gd name="connsiteX42" fmla="*/ 39053 w 419100"/>
                <a:gd name="connsiteY42" fmla="*/ 129540 h 677227"/>
                <a:gd name="connsiteX43" fmla="*/ 76200 w 419100"/>
                <a:gd name="connsiteY43" fmla="*/ 92393 h 677227"/>
                <a:gd name="connsiteX44" fmla="*/ 344805 w 419100"/>
                <a:gd name="connsiteY44" fmla="*/ 92393 h 677227"/>
                <a:gd name="connsiteX45" fmla="*/ 381953 w 419100"/>
                <a:gd name="connsiteY45" fmla="*/ 129540 h 677227"/>
                <a:gd name="connsiteX46" fmla="*/ 381953 w 419100"/>
                <a:gd name="connsiteY46" fmla="*/ 498158 h 677227"/>
                <a:gd name="connsiteX47" fmla="*/ 343853 w 419100"/>
                <a:gd name="connsiteY47" fmla="*/ 535305 h 677227"/>
                <a:gd name="connsiteX48" fmla="*/ 59055 w 419100"/>
                <a:gd name="connsiteY48" fmla="*/ 578168 h 677227"/>
                <a:gd name="connsiteX49" fmla="*/ 46673 w 419100"/>
                <a:gd name="connsiteY49" fmla="*/ 590550 h 677227"/>
                <a:gd name="connsiteX50" fmla="*/ 46673 w 419100"/>
                <a:gd name="connsiteY50" fmla="*/ 621030 h 677227"/>
                <a:gd name="connsiteX51" fmla="*/ 59055 w 419100"/>
                <a:gd name="connsiteY51" fmla="*/ 633413 h 677227"/>
                <a:gd name="connsiteX52" fmla="*/ 115253 w 419100"/>
                <a:gd name="connsiteY52" fmla="*/ 633413 h 677227"/>
                <a:gd name="connsiteX53" fmla="*/ 127635 w 419100"/>
                <a:gd name="connsiteY53" fmla="*/ 621030 h 677227"/>
                <a:gd name="connsiteX54" fmla="*/ 127635 w 419100"/>
                <a:gd name="connsiteY54" fmla="*/ 590550 h 677227"/>
                <a:gd name="connsiteX55" fmla="*/ 115253 w 419100"/>
                <a:gd name="connsiteY55" fmla="*/ 578168 h 677227"/>
                <a:gd name="connsiteX56" fmla="*/ 59055 w 419100"/>
                <a:gd name="connsiteY56" fmla="*/ 578168 h 677227"/>
                <a:gd name="connsiteX57" fmla="*/ 116205 w 419100"/>
                <a:gd name="connsiteY57" fmla="*/ 641985 h 677227"/>
                <a:gd name="connsiteX58" fmla="*/ 59055 w 419100"/>
                <a:gd name="connsiteY58" fmla="*/ 641985 h 677227"/>
                <a:gd name="connsiteX59" fmla="*/ 38100 w 419100"/>
                <a:gd name="connsiteY59" fmla="*/ 621030 h 677227"/>
                <a:gd name="connsiteX60" fmla="*/ 38100 w 419100"/>
                <a:gd name="connsiteY60" fmla="*/ 590550 h 677227"/>
                <a:gd name="connsiteX61" fmla="*/ 59055 w 419100"/>
                <a:gd name="connsiteY61" fmla="*/ 569595 h 677227"/>
                <a:gd name="connsiteX62" fmla="*/ 115253 w 419100"/>
                <a:gd name="connsiteY62" fmla="*/ 569595 h 677227"/>
                <a:gd name="connsiteX63" fmla="*/ 136207 w 419100"/>
                <a:gd name="connsiteY63" fmla="*/ 590550 h 677227"/>
                <a:gd name="connsiteX64" fmla="*/ 136207 w 419100"/>
                <a:gd name="connsiteY64" fmla="*/ 621030 h 677227"/>
                <a:gd name="connsiteX65" fmla="*/ 116205 w 419100"/>
                <a:gd name="connsiteY65" fmla="*/ 641985 h 677227"/>
                <a:gd name="connsiteX66" fmla="*/ 181928 w 419100"/>
                <a:gd name="connsiteY66" fmla="*/ 578168 h 677227"/>
                <a:gd name="connsiteX67" fmla="*/ 169545 w 419100"/>
                <a:gd name="connsiteY67" fmla="*/ 590550 h 677227"/>
                <a:gd name="connsiteX68" fmla="*/ 169545 w 419100"/>
                <a:gd name="connsiteY68" fmla="*/ 621030 h 677227"/>
                <a:gd name="connsiteX69" fmla="*/ 181928 w 419100"/>
                <a:gd name="connsiteY69" fmla="*/ 633413 h 677227"/>
                <a:gd name="connsiteX70" fmla="*/ 238125 w 419100"/>
                <a:gd name="connsiteY70" fmla="*/ 633413 h 677227"/>
                <a:gd name="connsiteX71" fmla="*/ 250507 w 419100"/>
                <a:gd name="connsiteY71" fmla="*/ 621030 h 677227"/>
                <a:gd name="connsiteX72" fmla="*/ 250507 w 419100"/>
                <a:gd name="connsiteY72" fmla="*/ 590550 h 677227"/>
                <a:gd name="connsiteX73" fmla="*/ 238125 w 419100"/>
                <a:gd name="connsiteY73" fmla="*/ 578168 h 677227"/>
                <a:gd name="connsiteX74" fmla="*/ 181928 w 419100"/>
                <a:gd name="connsiteY74" fmla="*/ 578168 h 677227"/>
                <a:gd name="connsiteX75" fmla="*/ 238125 w 419100"/>
                <a:gd name="connsiteY75" fmla="*/ 641985 h 677227"/>
                <a:gd name="connsiteX76" fmla="*/ 181928 w 419100"/>
                <a:gd name="connsiteY76" fmla="*/ 641985 h 677227"/>
                <a:gd name="connsiteX77" fmla="*/ 160973 w 419100"/>
                <a:gd name="connsiteY77" fmla="*/ 621030 h 677227"/>
                <a:gd name="connsiteX78" fmla="*/ 160973 w 419100"/>
                <a:gd name="connsiteY78" fmla="*/ 590550 h 677227"/>
                <a:gd name="connsiteX79" fmla="*/ 181928 w 419100"/>
                <a:gd name="connsiteY79" fmla="*/ 569595 h 677227"/>
                <a:gd name="connsiteX80" fmla="*/ 238125 w 419100"/>
                <a:gd name="connsiteY80" fmla="*/ 569595 h 677227"/>
                <a:gd name="connsiteX81" fmla="*/ 259080 w 419100"/>
                <a:gd name="connsiteY81" fmla="*/ 590550 h 677227"/>
                <a:gd name="connsiteX82" fmla="*/ 259080 w 419100"/>
                <a:gd name="connsiteY82" fmla="*/ 621030 h 677227"/>
                <a:gd name="connsiteX83" fmla="*/ 238125 w 419100"/>
                <a:gd name="connsiteY83" fmla="*/ 641985 h 677227"/>
                <a:gd name="connsiteX84" fmla="*/ 303848 w 419100"/>
                <a:gd name="connsiteY84" fmla="*/ 578168 h 677227"/>
                <a:gd name="connsiteX85" fmla="*/ 291465 w 419100"/>
                <a:gd name="connsiteY85" fmla="*/ 590550 h 677227"/>
                <a:gd name="connsiteX86" fmla="*/ 291465 w 419100"/>
                <a:gd name="connsiteY86" fmla="*/ 621030 h 677227"/>
                <a:gd name="connsiteX87" fmla="*/ 303848 w 419100"/>
                <a:gd name="connsiteY87" fmla="*/ 633413 h 677227"/>
                <a:gd name="connsiteX88" fmla="*/ 360045 w 419100"/>
                <a:gd name="connsiteY88" fmla="*/ 633413 h 677227"/>
                <a:gd name="connsiteX89" fmla="*/ 372428 w 419100"/>
                <a:gd name="connsiteY89" fmla="*/ 621030 h 677227"/>
                <a:gd name="connsiteX90" fmla="*/ 372428 w 419100"/>
                <a:gd name="connsiteY90" fmla="*/ 590550 h 677227"/>
                <a:gd name="connsiteX91" fmla="*/ 360045 w 419100"/>
                <a:gd name="connsiteY91" fmla="*/ 578168 h 677227"/>
                <a:gd name="connsiteX92" fmla="*/ 303848 w 419100"/>
                <a:gd name="connsiteY92" fmla="*/ 578168 h 677227"/>
                <a:gd name="connsiteX93" fmla="*/ 359093 w 419100"/>
                <a:gd name="connsiteY93" fmla="*/ 641985 h 677227"/>
                <a:gd name="connsiteX94" fmla="*/ 302895 w 419100"/>
                <a:gd name="connsiteY94" fmla="*/ 641985 h 677227"/>
                <a:gd name="connsiteX95" fmla="*/ 281940 w 419100"/>
                <a:gd name="connsiteY95" fmla="*/ 621030 h 677227"/>
                <a:gd name="connsiteX96" fmla="*/ 281940 w 419100"/>
                <a:gd name="connsiteY96" fmla="*/ 590550 h 677227"/>
                <a:gd name="connsiteX97" fmla="*/ 302895 w 419100"/>
                <a:gd name="connsiteY97" fmla="*/ 569595 h 677227"/>
                <a:gd name="connsiteX98" fmla="*/ 359093 w 419100"/>
                <a:gd name="connsiteY98" fmla="*/ 569595 h 677227"/>
                <a:gd name="connsiteX99" fmla="*/ 380048 w 419100"/>
                <a:gd name="connsiteY99" fmla="*/ 590550 h 677227"/>
                <a:gd name="connsiteX100" fmla="*/ 380048 w 419100"/>
                <a:gd name="connsiteY100" fmla="*/ 621030 h 677227"/>
                <a:gd name="connsiteX101" fmla="*/ 359093 w 419100"/>
                <a:gd name="connsiteY101" fmla="*/ 641985 h 677227"/>
                <a:gd name="connsiteX102" fmla="*/ 37148 w 419100"/>
                <a:gd name="connsiteY102" fmla="*/ 8573 h 677227"/>
                <a:gd name="connsiteX103" fmla="*/ 9525 w 419100"/>
                <a:gd name="connsiteY103" fmla="*/ 37148 h 677227"/>
                <a:gd name="connsiteX104" fmla="*/ 9525 w 419100"/>
                <a:gd name="connsiteY104" fmla="*/ 640080 h 677227"/>
                <a:gd name="connsiteX105" fmla="*/ 37148 w 419100"/>
                <a:gd name="connsiteY105" fmla="*/ 668655 h 677227"/>
                <a:gd name="connsiteX106" fmla="*/ 381953 w 419100"/>
                <a:gd name="connsiteY106" fmla="*/ 668655 h 677227"/>
                <a:gd name="connsiteX107" fmla="*/ 409575 w 419100"/>
                <a:gd name="connsiteY107" fmla="*/ 640080 h 677227"/>
                <a:gd name="connsiteX108" fmla="*/ 409575 w 419100"/>
                <a:gd name="connsiteY108" fmla="*/ 37148 h 677227"/>
                <a:gd name="connsiteX109" fmla="*/ 381953 w 419100"/>
                <a:gd name="connsiteY109" fmla="*/ 8573 h 677227"/>
                <a:gd name="connsiteX110" fmla="*/ 37148 w 419100"/>
                <a:gd name="connsiteY110" fmla="*/ 8573 h 677227"/>
                <a:gd name="connsiteX111" fmla="*/ 381953 w 419100"/>
                <a:gd name="connsiteY111" fmla="*/ 677228 h 677227"/>
                <a:gd name="connsiteX112" fmla="*/ 37148 w 419100"/>
                <a:gd name="connsiteY112" fmla="*/ 677228 h 677227"/>
                <a:gd name="connsiteX113" fmla="*/ 0 w 419100"/>
                <a:gd name="connsiteY113" fmla="*/ 640080 h 677227"/>
                <a:gd name="connsiteX114" fmla="*/ 0 w 419100"/>
                <a:gd name="connsiteY114" fmla="*/ 37148 h 677227"/>
                <a:gd name="connsiteX115" fmla="*/ 37148 w 419100"/>
                <a:gd name="connsiteY115" fmla="*/ 0 h 677227"/>
                <a:gd name="connsiteX116" fmla="*/ 381953 w 419100"/>
                <a:gd name="connsiteY116" fmla="*/ 0 h 677227"/>
                <a:gd name="connsiteX117" fmla="*/ 419100 w 419100"/>
                <a:gd name="connsiteY117" fmla="*/ 37148 h 677227"/>
                <a:gd name="connsiteX118" fmla="*/ 419100 w 419100"/>
                <a:gd name="connsiteY118" fmla="*/ 640080 h 677227"/>
                <a:gd name="connsiteX119" fmla="*/ 381953 w 419100"/>
                <a:gd name="connsiteY119" fmla="*/ 677228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19100" h="677227">
                  <a:moveTo>
                    <a:pt x="165735" y="44768"/>
                  </a:moveTo>
                  <a:cubicBezTo>
                    <a:pt x="160973" y="44768"/>
                    <a:pt x="157163" y="48577"/>
                    <a:pt x="157163" y="54293"/>
                  </a:cubicBezTo>
                  <a:cubicBezTo>
                    <a:pt x="157163" y="59055"/>
                    <a:pt x="160973" y="63818"/>
                    <a:pt x="165735" y="63818"/>
                  </a:cubicBezTo>
                  <a:cubicBezTo>
                    <a:pt x="170498" y="63818"/>
                    <a:pt x="174307" y="60008"/>
                    <a:pt x="174307" y="54293"/>
                  </a:cubicBezTo>
                  <a:cubicBezTo>
                    <a:pt x="175260" y="48577"/>
                    <a:pt x="170498" y="44768"/>
                    <a:pt x="165735" y="44768"/>
                  </a:cubicBezTo>
                  <a:close/>
                  <a:moveTo>
                    <a:pt x="165735" y="71438"/>
                  </a:moveTo>
                  <a:cubicBezTo>
                    <a:pt x="156210" y="71438"/>
                    <a:pt x="147638" y="63818"/>
                    <a:pt x="147638" y="53340"/>
                  </a:cubicBezTo>
                  <a:cubicBezTo>
                    <a:pt x="147638" y="42863"/>
                    <a:pt x="155257" y="35243"/>
                    <a:pt x="165735" y="35243"/>
                  </a:cubicBezTo>
                  <a:cubicBezTo>
                    <a:pt x="175260" y="35243"/>
                    <a:pt x="183832" y="42863"/>
                    <a:pt x="183832" y="53340"/>
                  </a:cubicBezTo>
                  <a:cubicBezTo>
                    <a:pt x="183832" y="62865"/>
                    <a:pt x="176213" y="71438"/>
                    <a:pt x="165735" y="71438"/>
                  </a:cubicBezTo>
                  <a:close/>
                  <a:moveTo>
                    <a:pt x="208598" y="44768"/>
                  </a:moveTo>
                  <a:cubicBezTo>
                    <a:pt x="203835" y="44768"/>
                    <a:pt x="200025" y="48577"/>
                    <a:pt x="200025" y="54293"/>
                  </a:cubicBezTo>
                  <a:cubicBezTo>
                    <a:pt x="200025" y="59055"/>
                    <a:pt x="203835" y="63818"/>
                    <a:pt x="208598" y="63818"/>
                  </a:cubicBezTo>
                  <a:cubicBezTo>
                    <a:pt x="213360" y="63818"/>
                    <a:pt x="217170" y="60008"/>
                    <a:pt x="217170" y="54293"/>
                  </a:cubicBezTo>
                  <a:cubicBezTo>
                    <a:pt x="217170" y="48577"/>
                    <a:pt x="212407" y="44768"/>
                    <a:pt x="208598" y="44768"/>
                  </a:cubicBezTo>
                  <a:close/>
                  <a:moveTo>
                    <a:pt x="208598" y="71438"/>
                  </a:moveTo>
                  <a:cubicBezTo>
                    <a:pt x="199073" y="71438"/>
                    <a:pt x="190500" y="63818"/>
                    <a:pt x="190500" y="53340"/>
                  </a:cubicBezTo>
                  <a:cubicBezTo>
                    <a:pt x="190500" y="42863"/>
                    <a:pt x="198120" y="35243"/>
                    <a:pt x="208598" y="35243"/>
                  </a:cubicBezTo>
                  <a:cubicBezTo>
                    <a:pt x="218123" y="35243"/>
                    <a:pt x="226695" y="42863"/>
                    <a:pt x="226695" y="53340"/>
                  </a:cubicBezTo>
                  <a:cubicBezTo>
                    <a:pt x="225743" y="62865"/>
                    <a:pt x="218123" y="71438"/>
                    <a:pt x="208598" y="71438"/>
                  </a:cubicBezTo>
                  <a:close/>
                  <a:moveTo>
                    <a:pt x="249555" y="44768"/>
                  </a:moveTo>
                  <a:cubicBezTo>
                    <a:pt x="244793" y="44768"/>
                    <a:pt x="240982" y="48577"/>
                    <a:pt x="240982" y="54293"/>
                  </a:cubicBezTo>
                  <a:cubicBezTo>
                    <a:pt x="240982" y="59055"/>
                    <a:pt x="244793" y="63818"/>
                    <a:pt x="249555" y="63818"/>
                  </a:cubicBezTo>
                  <a:cubicBezTo>
                    <a:pt x="254318" y="63818"/>
                    <a:pt x="258128" y="60008"/>
                    <a:pt x="258128" y="54293"/>
                  </a:cubicBezTo>
                  <a:cubicBezTo>
                    <a:pt x="259080" y="48577"/>
                    <a:pt x="254318" y="44768"/>
                    <a:pt x="249555" y="44768"/>
                  </a:cubicBezTo>
                  <a:close/>
                  <a:moveTo>
                    <a:pt x="249555" y="71438"/>
                  </a:moveTo>
                  <a:cubicBezTo>
                    <a:pt x="240030" y="71438"/>
                    <a:pt x="231457" y="63818"/>
                    <a:pt x="231457" y="53340"/>
                  </a:cubicBezTo>
                  <a:cubicBezTo>
                    <a:pt x="231457" y="42863"/>
                    <a:pt x="239078" y="35243"/>
                    <a:pt x="249555" y="35243"/>
                  </a:cubicBezTo>
                  <a:cubicBezTo>
                    <a:pt x="259080" y="35243"/>
                    <a:pt x="267653" y="42863"/>
                    <a:pt x="267653" y="53340"/>
                  </a:cubicBezTo>
                  <a:cubicBezTo>
                    <a:pt x="267653" y="62865"/>
                    <a:pt x="260032" y="71438"/>
                    <a:pt x="249555" y="71438"/>
                  </a:cubicBezTo>
                  <a:close/>
                  <a:moveTo>
                    <a:pt x="76200" y="100965"/>
                  </a:moveTo>
                  <a:cubicBezTo>
                    <a:pt x="60960" y="100965"/>
                    <a:pt x="48578" y="114300"/>
                    <a:pt x="48578" y="129540"/>
                  </a:cubicBezTo>
                  <a:lnTo>
                    <a:pt x="48578" y="498158"/>
                  </a:lnTo>
                  <a:cubicBezTo>
                    <a:pt x="48578" y="513398"/>
                    <a:pt x="61913" y="526733"/>
                    <a:pt x="76200" y="526733"/>
                  </a:cubicBezTo>
                  <a:lnTo>
                    <a:pt x="344805" y="526733"/>
                  </a:lnTo>
                  <a:cubicBezTo>
                    <a:pt x="360045" y="526733"/>
                    <a:pt x="372428" y="514350"/>
                    <a:pt x="372428" y="498158"/>
                  </a:cubicBezTo>
                  <a:lnTo>
                    <a:pt x="372428" y="129540"/>
                  </a:lnTo>
                  <a:cubicBezTo>
                    <a:pt x="372428" y="114300"/>
                    <a:pt x="359093" y="100965"/>
                    <a:pt x="344805" y="100965"/>
                  </a:cubicBezTo>
                  <a:lnTo>
                    <a:pt x="76200" y="100965"/>
                  </a:lnTo>
                  <a:close/>
                  <a:moveTo>
                    <a:pt x="343853" y="535305"/>
                  </a:moveTo>
                  <a:lnTo>
                    <a:pt x="76200" y="535305"/>
                  </a:lnTo>
                  <a:cubicBezTo>
                    <a:pt x="56198" y="535305"/>
                    <a:pt x="39053" y="518160"/>
                    <a:pt x="39053" y="498158"/>
                  </a:cubicBezTo>
                  <a:lnTo>
                    <a:pt x="39053" y="129540"/>
                  </a:lnTo>
                  <a:cubicBezTo>
                    <a:pt x="39053" y="109538"/>
                    <a:pt x="56198" y="92393"/>
                    <a:pt x="76200" y="92393"/>
                  </a:cubicBezTo>
                  <a:lnTo>
                    <a:pt x="344805" y="92393"/>
                  </a:lnTo>
                  <a:cubicBezTo>
                    <a:pt x="364807" y="92393"/>
                    <a:pt x="381953" y="109538"/>
                    <a:pt x="381953" y="129540"/>
                  </a:cubicBezTo>
                  <a:lnTo>
                    <a:pt x="381953" y="498158"/>
                  </a:lnTo>
                  <a:cubicBezTo>
                    <a:pt x="380048" y="518160"/>
                    <a:pt x="362903" y="535305"/>
                    <a:pt x="343853" y="535305"/>
                  </a:cubicBezTo>
                  <a:close/>
                  <a:moveTo>
                    <a:pt x="59055" y="578168"/>
                  </a:moveTo>
                  <a:cubicBezTo>
                    <a:pt x="53340" y="578168"/>
                    <a:pt x="46673" y="582930"/>
                    <a:pt x="46673" y="590550"/>
                  </a:cubicBezTo>
                  <a:lnTo>
                    <a:pt x="46673" y="621030"/>
                  </a:lnTo>
                  <a:cubicBezTo>
                    <a:pt x="46673" y="626745"/>
                    <a:pt x="51435" y="633413"/>
                    <a:pt x="59055" y="633413"/>
                  </a:cubicBezTo>
                  <a:lnTo>
                    <a:pt x="115253" y="633413"/>
                  </a:lnTo>
                  <a:cubicBezTo>
                    <a:pt x="120968" y="633413"/>
                    <a:pt x="127635" y="628650"/>
                    <a:pt x="127635" y="621030"/>
                  </a:cubicBezTo>
                  <a:lnTo>
                    <a:pt x="127635" y="590550"/>
                  </a:lnTo>
                  <a:cubicBezTo>
                    <a:pt x="127635" y="584835"/>
                    <a:pt x="122873" y="578168"/>
                    <a:pt x="115253" y="578168"/>
                  </a:cubicBezTo>
                  <a:lnTo>
                    <a:pt x="59055" y="578168"/>
                  </a:lnTo>
                  <a:close/>
                  <a:moveTo>
                    <a:pt x="116205" y="641985"/>
                  </a:moveTo>
                  <a:lnTo>
                    <a:pt x="59055" y="641985"/>
                  </a:lnTo>
                  <a:cubicBezTo>
                    <a:pt x="47625" y="641985"/>
                    <a:pt x="38100" y="632460"/>
                    <a:pt x="38100" y="621030"/>
                  </a:cubicBezTo>
                  <a:lnTo>
                    <a:pt x="38100" y="590550"/>
                  </a:lnTo>
                  <a:cubicBezTo>
                    <a:pt x="38100" y="579120"/>
                    <a:pt x="46673" y="569595"/>
                    <a:pt x="59055" y="569595"/>
                  </a:cubicBezTo>
                  <a:lnTo>
                    <a:pt x="115253" y="569595"/>
                  </a:lnTo>
                  <a:cubicBezTo>
                    <a:pt x="126682" y="569595"/>
                    <a:pt x="136207" y="579120"/>
                    <a:pt x="136207" y="590550"/>
                  </a:cubicBezTo>
                  <a:lnTo>
                    <a:pt x="136207" y="621030"/>
                  </a:lnTo>
                  <a:cubicBezTo>
                    <a:pt x="136207" y="632460"/>
                    <a:pt x="126682" y="641985"/>
                    <a:pt x="116205" y="641985"/>
                  </a:cubicBezTo>
                  <a:close/>
                  <a:moveTo>
                    <a:pt x="181928" y="578168"/>
                  </a:moveTo>
                  <a:cubicBezTo>
                    <a:pt x="176213" y="578168"/>
                    <a:pt x="169545" y="582930"/>
                    <a:pt x="169545" y="590550"/>
                  </a:cubicBezTo>
                  <a:lnTo>
                    <a:pt x="169545" y="621030"/>
                  </a:lnTo>
                  <a:cubicBezTo>
                    <a:pt x="169545" y="626745"/>
                    <a:pt x="174307" y="633413"/>
                    <a:pt x="181928" y="633413"/>
                  </a:cubicBezTo>
                  <a:lnTo>
                    <a:pt x="238125" y="633413"/>
                  </a:lnTo>
                  <a:cubicBezTo>
                    <a:pt x="243840" y="633413"/>
                    <a:pt x="250507" y="628650"/>
                    <a:pt x="250507" y="621030"/>
                  </a:cubicBezTo>
                  <a:lnTo>
                    <a:pt x="250507" y="590550"/>
                  </a:lnTo>
                  <a:cubicBezTo>
                    <a:pt x="250507" y="584835"/>
                    <a:pt x="245745" y="578168"/>
                    <a:pt x="238125" y="578168"/>
                  </a:cubicBezTo>
                  <a:lnTo>
                    <a:pt x="181928" y="578168"/>
                  </a:lnTo>
                  <a:close/>
                  <a:moveTo>
                    <a:pt x="238125" y="641985"/>
                  </a:moveTo>
                  <a:lnTo>
                    <a:pt x="181928" y="641985"/>
                  </a:lnTo>
                  <a:cubicBezTo>
                    <a:pt x="170498" y="641985"/>
                    <a:pt x="160973" y="632460"/>
                    <a:pt x="160973" y="621030"/>
                  </a:cubicBezTo>
                  <a:lnTo>
                    <a:pt x="160973" y="590550"/>
                  </a:lnTo>
                  <a:cubicBezTo>
                    <a:pt x="160973" y="579120"/>
                    <a:pt x="169545" y="569595"/>
                    <a:pt x="181928" y="569595"/>
                  </a:cubicBezTo>
                  <a:lnTo>
                    <a:pt x="238125" y="569595"/>
                  </a:lnTo>
                  <a:cubicBezTo>
                    <a:pt x="249555" y="569595"/>
                    <a:pt x="259080" y="579120"/>
                    <a:pt x="259080" y="590550"/>
                  </a:cubicBezTo>
                  <a:lnTo>
                    <a:pt x="259080" y="621030"/>
                  </a:lnTo>
                  <a:cubicBezTo>
                    <a:pt x="259080" y="632460"/>
                    <a:pt x="248603" y="641985"/>
                    <a:pt x="238125" y="641985"/>
                  </a:cubicBezTo>
                  <a:close/>
                  <a:moveTo>
                    <a:pt x="303848" y="578168"/>
                  </a:moveTo>
                  <a:cubicBezTo>
                    <a:pt x="298132" y="578168"/>
                    <a:pt x="291465" y="582930"/>
                    <a:pt x="291465" y="590550"/>
                  </a:cubicBezTo>
                  <a:lnTo>
                    <a:pt x="291465" y="621030"/>
                  </a:lnTo>
                  <a:cubicBezTo>
                    <a:pt x="291465" y="626745"/>
                    <a:pt x="296228" y="633413"/>
                    <a:pt x="303848" y="633413"/>
                  </a:cubicBezTo>
                  <a:lnTo>
                    <a:pt x="360045" y="633413"/>
                  </a:lnTo>
                  <a:cubicBezTo>
                    <a:pt x="365760" y="633413"/>
                    <a:pt x="372428" y="628650"/>
                    <a:pt x="372428" y="621030"/>
                  </a:cubicBezTo>
                  <a:lnTo>
                    <a:pt x="372428" y="590550"/>
                  </a:lnTo>
                  <a:cubicBezTo>
                    <a:pt x="372428" y="584835"/>
                    <a:pt x="367665" y="578168"/>
                    <a:pt x="360045" y="578168"/>
                  </a:cubicBezTo>
                  <a:lnTo>
                    <a:pt x="303848" y="578168"/>
                  </a:lnTo>
                  <a:close/>
                  <a:moveTo>
                    <a:pt x="359093" y="641985"/>
                  </a:moveTo>
                  <a:lnTo>
                    <a:pt x="302895" y="641985"/>
                  </a:lnTo>
                  <a:cubicBezTo>
                    <a:pt x="291465" y="641985"/>
                    <a:pt x="281940" y="632460"/>
                    <a:pt x="281940" y="621030"/>
                  </a:cubicBezTo>
                  <a:lnTo>
                    <a:pt x="281940" y="590550"/>
                  </a:lnTo>
                  <a:cubicBezTo>
                    <a:pt x="281940" y="579120"/>
                    <a:pt x="290513" y="569595"/>
                    <a:pt x="302895" y="569595"/>
                  </a:cubicBezTo>
                  <a:lnTo>
                    <a:pt x="359093" y="569595"/>
                  </a:lnTo>
                  <a:cubicBezTo>
                    <a:pt x="370523" y="569595"/>
                    <a:pt x="380048" y="579120"/>
                    <a:pt x="380048" y="590550"/>
                  </a:cubicBezTo>
                  <a:lnTo>
                    <a:pt x="380048" y="621030"/>
                  </a:lnTo>
                  <a:cubicBezTo>
                    <a:pt x="380048" y="632460"/>
                    <a:pt x="371475" y="641985"/>
                    <a:pt x="359093" y="641985"/>
                  </a:cubicBezTo>
                  <a:close/>
                  <a:moveTo>
                    <a:pt x="37148" y="8573"/>
                  </a:moveTo>
                  <a:cubicBezTo>
                    <a:pt x="21907" y="8573"/>
                    <a:pt x="9525" y="20955"/>
                    <a:pt x="9525" y="37148"/>
                  </a:cubicBezTo>
                  <a:lnTo>
                    <a:pt x="9525" y="640080"/>
                  </a:lnTo>
                  <a:cubicBezTo>
                    <a:pt x="9525" y="655320"/>
                    <a:pt x="21907" y="668655"/>
                    <a:pt x="37148" y="668655"/>
                  </a:cubicBezTo>
                  <a:lnTo>
                    <a:pt x="381953" y="668655"/>
                  </a:lnTo>
                  <a:cubicBezTo>
                    <a:pt x="397193" y="668655"/>
                    <a:pt x="409575" y="655320"/>
                    <a:pt x="409575" y="640080"/>
                  </a:cubicBezTo>
                  <a:lnTo>
                    <a:pt x="409575" y="37148"/>
                  </a:lnTo>
                  <a:cubicBezTo>
                    <a:pt x="409575" y="21908"/>
                    <a:pt x="396240" y="8573"/>
                    <a:pt x="381953" y="8573"/>
                  </a:cubicBezTo>
                  <a:lnTo>
                    <a:pt x="37148" y="8573"/>
                  </a:lnTo>
                  <a:close/>
                  <a:moveTo>
                    <a:pt x="381953" y="677228"/>
                  </a:moveTo>
                  <a:lnTo>
                    <a:pt x="37148" y="677228"/>
                  </a:lnTo>
                  <a:cubicBezTo>
                    <a:pt x="17145" y="677228"/>
                    <a:pt x="0" y="660083"/>
                    <a:pt x="0" y="640080"/>
                  </a:cubicBezTo>
                  <a:lnTo>
                    <a:pt x="0" y="37148"/>
                  </a:lnTo>
                  <a:cubicBezTo>
                    <a:pt x="0" y="17145"/>
                    <a:pt x="17145" y="0"/>
                    <a:pt x="37148" y="0"/>
                  </a:cubicBezTo>
                  <a:lnTo>
                    <a:pt x="381953" y="0"/>
                  </a:lnTo>
                  <a:cubicBezTo>
                    <a:pt x="401955" y="0"/>
                    <a:pt x="419100" y="17145"/>
                    <a:pt x="419100" y="37148"/>
                  </a:cubicBezTo>
                  <a:lnTo>
                    <a:pt x="419100" y="640080"/>
                  </a:lnTo>
                  <a:cubicBezTo>
                    <a:pt x="419100" y="660083"/>
                    <a:pt x="401955" y="677228"/>
                    <a:pt x="381953" y="67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BA22DA1C-6309-42A7-8B80-800C24CE7222}"/>
                </a:ext>
              </a:extLst>
            </p:cNvPr>
            <p:cNvSpPr/>
            <p:nvPr/>
          </p:nvSpPr>
          <p:spPr>
            <a:xfrm>
              <a:off x="7655242" y="680084"/>
              <a:ext cx="429577" cy="688657"/>
            </a:xfrm>
            <a:custGeom>
              <a:avLst/>
              <a:gdLst>
                <a:gd name="connsiteX0" fmla="*/ 181927 w 429577"/>
                <a:gd name="connsiteY0" fmla="*/ 50483 h 688657"/>
                <a:gd name="connsiteX1" fmla="*/ 185738 w 429577"/>
                <a:gd name="connsiteY1" fmla="*/ 60960 h 688657"/>
                <a:gd name="connsiteX2" fmla="*/ 181927 w 429577"/>
                <a:gd name="connsiteY2" fmla="*/ 71438 h 688657"/>
                <a:gd name="connsiteX3" fmla="*/ 171450 w 429577"/>
                <a:gd name="connsiteY3" fmla="*/ 75248 h 688657"/>
                <a:gd name="connsiteX4" fmla="*/ 161925 w 429577"/>
                <a:gd name="connsiteY4" fmla="*/ 71438 h 688657"/>
                <a:gd name="connsiteX5" fmla="*/ 157163 w 429577"/>
                <a:gd name="connsiteY5" fmla="*/ 60960 h 688657"/>
                <a:gd name="connsiteX6" fmla="*/ 161925 w 429577"/>
                <a:gd name="connsiteY6" fmla="*/ 50483 h 688657"/>
                <a:gd name="connsiteX7" fmla="*/ 171450 w 429577"/>
                <a:gd name="connsiteY7" fmla="*/ 45720 h 688657"/>
                <a:gd name="connsiteX8" fmla="*/ 181927 w 429577"/>
                <a:gd name="connsiteY8" fmla="*/ 50483 h 688657"/>
                <a:gd name="connsiteX9" fmla="*/ 169545 w 429577"/>
                <a:gd name="connsiteY9" fmla="*/ 56198 h 688657"/>
                <a:gd name="connsiteX10" fmla="*/ 173355 w 429577"/>
                <a:gd name="connsiteY10" fmla="*/ 56198 h 688657"/>
                <a:gd name="connsiteX11" fmla="*/ 166688 w 429577"/>
                <a:gd name="connsiteY11" fmla="*/ 59055 h 688657"/>
                <a:gd name="connsiteX12" fmla="*/ 169545 w 429577"/>
                <a:gd name="connsiteY12" fmla="*/ 56198 h 688657"/>
                <a:gd name="connsiteX13" fmla="*/ 166688 w 429577"/>
                <a:gd name="connsiteY13" fmla="*/ 62865 h 688657"/>
                <a:gd name="connsiteX14" fmla="*/ 166688 w 429577"/>
                <a:gd name="connsiteY14" fmla="*/ 59055 h 688657"/>
                <a:gd name="connsiteX15" fmla="*/ 169545 w 429577"/>
                <a:gd name="connsiteY15" fmla="*/ 65723 h 688657"/>
                <a:gd name="connsiteX16" fmla="*/ 166688 w 429577"/>
                <a:gd name="connsiteY16" fmla="*/ 62865 h 688657"/>
                <a:gd name="connsiteX17" fmla="*/ 173355 w 429577"/>
                <a:gd name="connsiteY17" fmla="*/ 65723 h 688657"/>
                <a:gd name="connsiteX18" fmla="*/ 169545 w 429577"/>
                <a:gd name="connsiteY18" fmla="*/ 65723 h 688657"/>
                <a:gd name="connsiteX19" fmla="*/ 176213 w 429577"/>
                <a:gd name="connsiteY19" fmla="*/ 62865 h 688657"/>
                <a:gd name="connsiteX20" fmla="*/ 173355 w 429577"/>
                <a:gd name="connsiteY20" fmla="*/ 65723 h 688657"/>
                <a:gd name="connsiteX21" fmla="*/ 176213 w 429577"/>
                <a:gd name="connsiteY21" fmla="*/ 59055 h 688657"/>
                <a:gd name="connsiteX22" fmla="*/ 176213 w 429577"/>
                <a:gd name="connsiteY22" fmla="*/ 62865 h 688657"/>
                <a:gd name="connsiteX23" fmla="*/ 173355 w 429577"/>
                <a:gd name="connsiteY23" fmla="*/ 56198 h 688657"/>
                <a:gd name="connsiteX24" fmla="*/ 176213 w 429577"/>
                <a:gd name="connsiteY24" fmla="*/ 59055 h 688657"/>
                <a:gd name="connsiteX25" fmla="*/ 169545 w 429577"/>
                <a:gd name="connsiteY25" fmla="*/ 56198 h 688657"/>
                <a:gd name="connsiteX26" fmla="*/ 178118 w 429577"/>
                <a:gd name="connsiteY26" fmla="*/ 71438 h 688657"/>
                <a:gd name="connsiteX27" fmla="*/ 176213 w 429577"/>
                <a:gd name="connsiteY27" fmla="*/ 72390 h 688657"/>
                <a:gd name="connsiteX28" fmla="*/ 181927 w 429577"/>
                <a:gd name="connsiteY28" fmla="*/ 68580 h 688657"/>
                <a:gd name="connsiteX29" fmla="*/ 180022 w 429577"/>
                <a:gd name="connsiteY29" fmla="*/ 70485 h 688657"/>
                <a:gd name="connsiteX30" fmla="*/ 183832 w 429577"/>
                <a:gd name="connsiteY30" fmla="*/ 64770 h 688657"/>
                <a:gd name="connsiteX31" fmla="*/ 182880 w 429577"/>
                <a:gd name="connsiteY31" fmla="*/ 66675 h 688657"/>
                <a:gd name="connsiteX32" fmla="*/ 183832 w 429577"/>
                <a:gd name="connsiteY32" fmla="*/ 60008 h 688657"/>
                <a:gd name="connsiteX33" fmla="*/ 183832 w 429577"/>
                <a:gd name="connsiteY33" fmla="*/ 61913 h 688657"/>
                <a:gd name="connsiteX34" fmla="*/ 182880 w 429577"/>
                <a:gd name="connsiteY34" fmla="*/ 54293 h 688657"/>
                <a:gd name="connsiteX35" fmla="*/ 183832 w 429577"/>
                <a:gd name="connsiteY35" fmla="*/ 56198 h 688657"/>
                <a:gd name="connsiteX36" fmla="*/ 180022 w 429577"/>
                <a:gd name="connsiteY36" fmla="*/ 50483 h 688657"/>
                <a:gd name="connsiteX37" fmla="*/ 181927 w 429577"/>
                <a:gd name="connsiteY37" fmla="*/ 52388 h 688657"/>
                <a:gd name="connsiteX38" fmla="*/ 176213 w 429577"/>
                <a:gd name="connsiteY38" fmla="*/ 48578 h 688657"/>
                <a:gd name="connsiteX39" fmla="*/ 178118 w 429577"/>
                <a:gd name="connsiteY39" fmla="*/ 49530 h 688657"/>
                <a:gd name="connsiteX40" fmla="*/ 171450 w 429577"/>
                <a:gd name="connsiteY40" fmla="*/ 47625 h 688657"/>
                <a:gd name="connsiteX41" fmla="*/ 173355 w 429577"/>
                <a:gd name="connsiteY41" fmla="*/ 47625 h 688657"/>
                <a:gd name="connsiteX42" fmla="*/ 165735 w 429577"/>
                <a:gd name="connsiteY42" fmla="*/ 49530 h 688657"/>
                <a:gd name="connsiteX43" fmla="*/ 167640 w 429577"/>
                <a:gd name="connsiteY43" fmla="*/ 48578 h 688657"/>
                <a:gd name="connsiteX44" fmla="*/ 161925 w 429577"/>
                <a:gd name="connsiteY44" fmla="*/ 52388 h 688657"/>
                <a:gd name="connsiteX45" fmla="*/ 162877 w 429577"/>
                <a:gd name="connsiteY45" fmla="*/ 51435 h 688657"/>
                <a:gd name="connsiteX46" fmla="*/ 159068 w 429577"/>
                <a:gd name="connsiteY46" fmla="*/ 57150 h 688657"/>
                <a:gd name="connsiteX47" fmla="*/ 160020 w 429577"/>
                <a:gd name="connsiteY47" fmla="*/ 55245 h 688657"/>
                <a:gd name="connsiteX48" fmla="*/ 158115 w 429577"/>
                <a:gd name="connsiteY48" fmla="*/ 62865 h 688657"/>
                <a:gd name="connsiteX49" fmla="*/ 158115 w 429577"/>
                <a:gd name="connsiteY49" fmla="*/ 60960 h 688657"/>
                <a:gd name="connsiteX50" fmla="*/ 160020 w 429577"/>
                <a:gd name="connsiteY50" fmla="*/ 67628 h 688657"/>
                <a:gd name="connsiteX51" fmla="*/ 159068 w 429577"/>
                <a:gd name="connsiteY51" fmla="*/ 65723 h 688657"/>
                <a:gd name="connsiteX52" fmla="*/ 162877 w 429577"/>
                <a:gd name="connsiteY52" fmla="*/ 71438 h 688657"/>
                <a:gd name="connsiteX53" fmla="*/ 160972 w 429577"/>
                <a:gd name="connsiteY53" fmla="*/ 69533 h 688657"/>
                <a:gd name="connsiteX54" fmla="*/ 166688 w 429577"/>
                <a:gd name="connsiteY54" fmla="*/ 73343 h 688657"/>
                <a:gd name="connsiteX55" fmla="*/ 164782 w 429577"/>
                <a:gd name="connsiteY55" fmla="*/ 72390 h 688657"/>
                <a:gd name="connsiteX56" fmla="*/ 172402 w 429577"/>
                <a:gd name="connsiteY56" fmla="*/ 73343 h 688657"/>
                <a:gd name="connsiteX57" fmla="*/ 170497 w 429577"/>
                <a:gd name="connsiteY57" fmla="*/ 73343 h 688657"/>
                <a:gd name="connsiteX58" fmla="*/ 178118 w 429577"/>
                <a:gd name="connsiteY58" fmla="*/ 71438 h 688657"/>
                <a:gd name="connsiteX59" fmla="*/ 171450 w 429577"/>
                <a:gd name="connsiteY59" fmla="*/ 82868 h 688657"/>
                <a:gd name="connsiteX60" fmla="*/ 161925 w 429577"/>
                <a:gd name="connsiteY60" fmla="*/ 80963 h 688657"/>
                <a:gd name="connsiteX61" fmla="*/ 154305 w 429577"/>
                <a:gd name="connsiteY61" fmla="*/ 76200 h 688657"/>
                <a:gd name="connsiteX62" fmla="*/ 150495 w 429577"/>
                <a:gd name="connsiteY62" fmla="*/ 68580 h 688657"/>
                <a:gd name="connsiteX63" fmla="*/ 148590 w 429577"/>
                <a:gd name="connsiteY63" fmla="*/ 60008 h 688657"/>
                <a:gd name="connsiteX64" fmla="*/ 150495 w 429577"/>
                <a:gd name="connsiteY64" fmla="*/ 50483 h 688657"/>
                <a:gd name="connsiteX65" fmla="*/ 155257 w 429577"/>
                <a:gd name="connsiteY65" fmla="*/ 42863 h 688657"/>
                <a:gd name="connsiteX66" fmla="*/ 162877 w 429577"/>
                <a:gd name="connsiteY66" fmla="*/ 38100 h 688657"/>
                <a:gd name="connsiteX67" fmla="*/ 172402 w 429577"/>
                <a:gd name="connsiteY67" fmla="*/ 36195 h 688657"/>
                <a:gd name="connsiteX68" fmla="*/ 180975 w 429577"/>
                <a:gd name="connsiteY68" fmla="*/ 38100 h 688657"/>
                <a:gd name="connsiteX69" fmla="*/ 188595 w 429577"/>
                <a:gd name="connsiteY69" fmla="*/ 42863 h 688657"/>
                <a:gd name="connsiteX70" fmla="*/ 193357 w 429577"/>
                <a:gd name="connsiteY70" fmla="*/ 50483 h 688657"/>
                <a:gd name="connsiteX71" fmla="*/ 195263 w 429577"/>
                <a:gd name="connsiteY71" fmla="*/ 60008 h 688657"/>
                <a:gd name="connsiteX72" fmla="*/ 193357 w 429577"/>
                <a:gd name="connsiteY72" fmla="*/ 68580 h 688657"/>
                <a:gd name="connsiteX73" fmla="*/ 188595 w 429577"/>
                <a:gd name="connsiteY73" fmla="*/ 76200 h 688657"/>
                <a:gd name="connsiteX74" fmla="*/ 180975 w 429577"/>
                <a:gd name="connsiteY74" fmla="*/ 80963 h 688657"/>
                <a:gd name="connsiteX75" fmla="*/ 171450 w 429577"/>
                <a:gd name="connsiteY75" fmla="*/ 82868 h 688657"/>
                <a:gd name="connsiteX76" fmla="*/ 223838 w 429577"/>
                <a:gd name="connsiteY76" fmla="*/ 50483 h 688657"/>
                <a:gd name="connsiteX77" fmla="*/ 229552 w 429577"/>
                <a:gd name="connsiteY77" fmla="*/ 60008 h 688657"/>
                <a:gd name="connsiteX78" fmla="*/ 225743 w 429577"/>
                <a:gd name="connsiteY78" fmla="*/ 71438 h 688657"/>
                <a:gd name="connsiteX79" fmla="*/ 215265 w 429577"/>
                <a:gd name="connsiteY79" fmla="*/ 75248 h 688657"/>
                <a:gd name="connsiteX80" fmla="*/ 205740 w 429577"/>
                <a:gd name="connsiteY80" fmla="*/ 71438 h 688657"/>
                <a:gd name="connsiteX81" fmla="*/ 200977 w 429577"/>
                <a:gd name="connsiteY81" fmla="*/ 60960 h 688657"/>
                <a:gd name="connsiteX82" fmla="*/ 205740 w 429577"/>
                <a:gd name="connsiteY82" fmla="*/ 50483 h 688657"/>
                <a:gd name="connsiteX83" fmla="*/ 216218 w 429577"/>
                <a:gd name="connsiteY83" fmla="*/ 45720 h 688657"/>
                <a:gd name="connsiteX84" fmla="*/ 223838 w 429577"/>
                <a:gd name="connsiteY84" fmla="*/ 50483 h 688657"/>
                <a:gd name="connsiteX85" fmla="*/ 212407 w 429577"/>
                <a:gd name="connsiteY85" fmla="*/ 56198 h 688657"/>
                <a:gd name="connsiteX86" fmla="*/ 216218 w 429577"/>
                <a:gd name="connsiteY86" fmla="*/ 56198 h 688657"/>
                <a:gd name="connsiteX87" fmla="*/ 209550 w 429577"/>
                <a:gd name="connsiteY87" fmla="*/ 59055 h 688657"/>
                <a:gd name="connsiteX88" fmla="*/ 212407 w 429577"/>
                <a:gd name="connsiteY88" fmla="*/ 56198 h 688657"/>
                <a:gd name="connsiteX89" fmla="*/ 210502 w 429577"/>
                <a:gd name="connsiteY89" fmla="*/ 62865 h 688657"/>
                <a:gd name="connsiteX90" fmla="*/ 210502 w 429577"/>
                <a:gd name="connsiteY90" fmla="*/ 59055 h 688657"/>
                <a:gd name="connsiteX91" fmla="*/ 213360 w 429577"/>
                <a:gd name="connsiteY91" fmla="*/ 65723 h 688657"/>
                <a:gd name="connsiteX92" fmla="*/ 210502 w 429577"/>
                <a:gd name="connsiteY92" fmla="*/ 62865 h 688657"/>
                <a:gd name="connsiteX93" fmla="*/ 217170 w 429577"/>
                <a:gd name="connsiteY93" fmla="*/ 65723 h 688657"/>
                <a:gd name="connsiteX94" fmla="*/ 213360 w 429577"/>
                <a:gd name="connsiteY94" fmla="*/ 65723 h 688657"/>
                <a:gd name="connsiteX95" fmla="*/ 220027 w 429577"/>
                <a:gd name="connsiteY95" fmla="*/ 62865 h 688657"/>
                <a:gd name="connsiteX96" fmla="*/ 217170 w 429577"/>
                <a:gd name="connsiteY96" fmla="*/ 65723 h 688657"/>
                <a:gd name="connsiteX97" fmla="*/ 220027 w 429577"/>
                <a:gd name="connsiteY97" fmla="*/ 59055 h 688657"/>
                <a:gd name="connsiteX98" fmla="*/ 220027 w 429577"/>
                <a:gd name="connsiteY98" fmla="*/ 62865 h 688657"/>
                <a:gd name="connsiteX99" fmla="*/ 216218 w 429577"/>
                <a:gd name="connsiteY99" fmla="*/ 56198 h 688657"/>
                <a:gd name="connsiteX100" fmla="*/ 218122 w 429577"/>
                <a:gd name="connsiteY100" fmla="*/ 58103 h 688657"/>
                <a:gd name="connsiteX101" fmla="*/ 212407 w 429577"/>
                <a:gd name="connsiteY101" fmla="*/ 56198 h 688657"/>
                <a:gd name="connsiteX102" fmla="*/ 220027 w 429577"/>
                <a:gd name="connsiteY102" fmla="*/ 71438 h 688657"/>
                <a:gd name="connsiteX103" fmla="*/ 218122 w 429577"/>
                <a:gd name="connsiteY103" fmla="*/ 72390 h 688657"/>
                <a:gd name="connsiteX104" fmla="*/ 223838 w 429577"/>
                <a:gd name="connsiteY104" fmla="*/ 68580 h 688657"/>
                <a:gd name="connsiteX105" fmla="*/ 222885 w 429577"/>
                <a:gd name="connsiteY105" fmla="*/ 69533 h 688657"/>
                <a:gd name="connsiteX106" fmla="*/ 226695 w 429577"/>
                <a:gd name="connsiteY106" fmla="*/ 63818 h 688657"/>
                <a:gd name="connsiteX107" fmla="*/ 225743 w 429577"/>
                <a:gd name="connsiteY107" fmla="*/ 64770 h 688657"/>
                <a:gd name="connsiteX108" fmla="*/ 227647 w 429577"/>
                <a:gd name="connsiteY108" fmla="*/ 58103 h 688657"/>
                <a:gd name="connsiteX109" fmla="*/ 227647 w 429577"/>
                <a:gd name="connsiteY109" fmla="*/ 60960 h 688657"/>
                <a:gd name="connsiteX110" fmla="*/ 226695 w 429577"/>
                <a:gd name="connsiteY110" fmla="*/ 53340 h 688657"/>
                <a:gd name="connsiteX111" fmla="*/ 227647 w 429577"/>
                <a:gd name="connsiteY111" fmla="*/ 55245 h 688657"/>
                <a:gd name="connsiteX112" fmla="*/ 223838 w 429577"/>
                <a:gd name="connsiteY112" fmla="*/ 49530 h 688657"/>
                <a:gd name="connsiteX113" fmla="*/ 224790 w 429577"/>
                <a:gd name="connsiteY113" fmla="*/ 50483 h 688657"/>
                <a:gd name="connsiteX114" fmla="*/ 219075 w 429577"/>
                <a:gd name="connsiteY114" fmla="*/ 46673 h 688657"/>
                <a:gd name="connsiteX115" fmla="*/ 220980 w 429577"/>
                <a:gd name="connsiteY115" fmla="*/ 47625 h 688657"/>
                <a:gd name="connsiteX116" fmla="*/ 213360 w 429577"/>
                <a:gd name="connsiteY116" fmla="*/ 45720 h 688657"/>
                <a:gd name="connsiteX117" fmla="*/ 215265 w 429577"/>
                <a:gd name="connsiteY117" fmla="*/ 45720 h 688657"/>
                <a:gd name="connsiteX118" fmla="*/ 208597 w 429577"/>
                <a:gd name="connsiteY118" fmla="*/ 47625 h 688657"/>
                <a:gd name="connsiteX119" fmla="*/ 210502 w 429577"/>
                <a:gd name="connsiteY119" fmla="*/ 46673 h 688657"/>
                <a:gd name="connsiteX120" fmla="*/ 204788 w 429577"/>
                <a:gd name="connsiteY120" fmla="*/ 50483 h 688657"/>
                <a:gd name="connsiteX121" fmla="*/ 205740 w 429577"/>
                <a:gd name="connsiteY121" fmla="*/ 49530 h 688657"/>
                <a:gd name="connsiteX122" fmla="*/ 201930 w 429577"/>
                <a:gd name="connsiteY122" fmla="*/ 55245 h 688657"/>
                <a:gd name="connsiteX123" fmla="*/ 202882 w 429577"/>
                <a:gd name="connsiteY123" fmla="*/ 53340 h 688657"/>
                <a:gd name="connsiteX124" fmla="*/ 201930 w 429577"/>
                <a:gd name="connsiteY124" fmla="*/ 60960 h 688657"/>
                <a:gd name="connsiteX125" fmla="*/ 201930 w 429577"/>
                <a:gd name="connsiteY125" fmla="*/ 59055 h 688657"/>
                <a:gd name="connsiteX126" fmla="*/ 202882 w 429577"/>
                <a:gd name="connsiteY126" fmla="*/ 65723 h 688657"/>
                <a:gd name="connsiteX127" fmla="*/ 201930 w 429577"/>
                <a:gd name="connsiteY127" fmla="*/ 63818 h 688657"/>
                <a:gd name="connsiteX128" fmla="*/ 205740 w 429577"/>
                <a:gd name="connsiteY128" fmla="*/ 69533 h 688657"/>
                <a:gd name="connsiteX129" fmla="*/ 204788 w 429577"/>
                <a:gd name="connsiteY129" fmla="*/ 68580 h 688657"/>
                <a:gd name="connsiteX130" fmla="*/ 210502 w 429577"/>
                <a:gd name="connsiteY130" fmla="*/ 72390 h 688657"/>
                <a:gd name="connsiteX131" fmla="*/ 208597 w 429577"/>
                <a:gd name="connsiteY131" fmla="*/ 71438 h 688657"/>
                <a:gd name="connsiteX132" fmla="*/ 215265 w 429577"/>
                <a:gd name="connsiteY132" fmla="*/ 72390 h 688657"/>
                <a:gd name="connsiteX133" fmla="*/ 213360 w 429577"/>
                <a:gd name="connsiteY133" fmla="*/ 72390 h 688657"/>
                <a:gd name="connsiteX134" fmla="*/ 220027 w 429577"/>
                <a:gd name="connsiteY134" fmla="*/ 71438 h 688657"/>
                <a:gd name="connsiteX135" fmla="*/ 214313 w 429577"/>
                <a:gd name="connsiteY135" fmla="*/ 82868 h 688657"/>
                <a:gd name="connsiteX136" fmla="*/ 205740 w 429577"/>
                <a:gd name="connsiteY136" fmla="*/ 80963 h 688657"/>
                <a:gd name="connsiteX137" fmla="*/ 198120 w 429577"/>
                <a:gd name="connsiteY137" fmla="*/ 76200 h 688657"/>
                <a:gd name="connsiteX138" fmla="*/ 193357 w 429577"/>
                <a:gd name="connsiteY138" fmla="*/ 68580 h 688657"/>
                <a:gd name="connsiteX139" fmla="*/ 191452 w 429577"/>
                <a:gd name="connsiteY139" fmla="*/ 60008 h 688657"/>
                <a:gd name="connsiteX140" fmla="*/ 193357 w 429577"/>
                <a:gd name="connsiteY140" fmla="*/ 50483 h 688657"/>
                <a:gd name="connsiteX141" fmla="*/ 199072 w 429577"/>
                <a:gd name="connsiteY141" fmla="*/ 42863 h 688657"/>
                <a:gd name="connsiteX142" fmla="*/ 205740 w 429577"/>
                <a:gd name="connsiteY142" fmla="*/ 38100 h 688657"/>
                <a:gd name="connsiteX143" fmla="*/ 214313 w 429577"/>
                <a:gd name="connsiteY143" fmla="*/ 36195 h 688657"/>
                <a:gd name="connsiteX144" fmla="*/ 223838 w 429577"/>
                <a:gd name="connsiteY144" fmla="*/ 38100 h 688657"/>
                <a:gd name="connsiteX145" fmla="*/ 231457 w 429577"/>
                <a:gd name="connsiteY145" fmla="*/ 42863 h 688657"/>
                <a:gd name="connsiteX146" fmla="*/ 236220 w 429577"/>
                <a:gd name="connsiteY146" fmla="*/ 50483 h 688657"/>
                <a:gd name="connsiteX147" fmla="*/ 238125 w 429577"/>
                <a:gd name="connsiteY147" fmla="*/ 60008 h 688657"/>
                <a:gd name="connsiteX148" fmla="*/ 235268 w 429577"/>
                <a:gd name="connsiteY148" fmla="*/ 68580 h 688657"/>
                <a:gd name="connsiteX149" fmla="*/ 230505 w 429577"/>
                <a:gd name="connsiteY149" fmla="*/ 76200 h 688657"/>
                <a:gd name="connsiteX150" fmla="*/ 223838 w 429577"/>
                <a:gd name="connsiteY150" fmla="*/ 80963 h 688657"/>
                <a:gd name="connsiteX151" fmla="*/ 214313 w 429577"/>
                <a:gd name="connsiteY151" fmla="*/ 82868 h 688657"/>
                <a:gd name="connsiteX152" fmla="*/ 265747 w 429577"/>
                <a:gd name="connsiteY152" fmla="*/ 50483 h 688657"/>
                <a:gd name="connsiteX153" fmla="*/ 269557 w 429577"/>
                <a:gd name="connsiteY153" fmla="*/ 60960 h 688657"/>
                <a:gd name="connsiteX154" fmla="*/ 265747 w 429577"/>
                <a:gd name="connsiteY154" fmla="*/ 71438 h 688657"/>
                <a:gd name="connsiteX155" fmla="*/ 255270 w 429577"/>
                <a:gd name="connsiteY155" fmla="*/ 75248 h 688657"/>
                <a:gd name="connsiteX156" fmla="*/ 245745 w 429577"/>
                <a:gd name="connsiteY156" fmla="*/ 71438 h 688657"/>
                <a:gd name="connsiteX157" fmla="*/ 240982 w 429577"/>
                <a:gd name="connsiteY157" fmla="*/ 60960 h 688657"/>
                <a:gd name="connsiteX158" fmla="*/ 245745 w 429577"/>
                <a:gd name="connsiteY158" fmla="*/ 50483 h 688657"/>
                <a:gd name="connsiteX159" fmla="*/ 255270 w 429577"/>
                <a:gd name="connsiteY159" fmla="*/ 45720 h 688657"/>
                <a:gd name="connsiteX160" fmla="*/ 265747 w 429577"/>
                <a:gd name="connsiteY160" fmla="*/ 50483 h 688657"/>
                <a:gd name="connsiteX161" fmla="*/ 253365 w 429577"/>
                <a:gd name="connsiteY161" fmla="*/ 56198 h 688657"/>
                <a:gd name="connsiteX162" fmla="*/ 257175 w 429577"/>
                <a:gd name="connsiteY162" fmla="*/ 56198 h 688657"/>
                <a:gd name="connsiteX163" fmla="*/ 250507 w 429577"/>
                <a:gd name="connsiteY163" fmla="*/ 59055 h 688657"/>
                <a:gd name="connsiteX164" fmla="*/ 253365 w 429577"/>
                <a:gd name="connsiteY164" fmla="*/ 56198 h 688657"/>
                <a:gd name="connsiteX165" fmla="*/ 250507 w 429577"/>
                <a:gd name="connsiteY165" fmla="*/ 62865 h 688657"/>
                <a:gd name="connsiteX166" fmla="*/ 250507 w 429577"/>
                <a:gd name="connsiteY166" fmla="*/ 59055 h 688657"/>
                <a:gd name="connsiteX167" fmla="*/ 253365 w 429577"/>
                <a:gd name="connsiteY167" fmla="*/ 65723 h 688657"/>
                <a:gd name="connsiteX168" fmla="*/ 250507 w 429577"/>
                <a:gd name="connsiteY168" fmla="*/ 62865 h 688657"/>
                <a:gd name="connsiteX169" fmla="*/ 257175 w 429577"/>
                <a:gd name="connsiteY169" fmla="*/ 65723 h 688657"/>
                <a:gd name="connsiteX170" fmla="*/ 253365 w 429577"/>
                <a:gd name="connsiteY170" fmla="*/ 65723 h 688657"/>
                <a:gd name="connsiteX171" fmla="*/ 260032 w 429577"/>
                <a:gd name="connsiteY171" fmla="*/ 62865 h 688657"/>
                <a:gd name="connsiteX172" fmla="*/ 257175 w 429577"/>
                <a:gd name="connsiteY172" fmla="*/ 65723 h 688657"/>
                <a:gd name="connsiteX173" fmla="*/ 260032 w 429577"/>
                <a:gd name="connsiteY173" fmla="*/ 59055 h 688657"/>
                <a:gd name="connsiteX174" fmla="*/ 260032 w 429577"/>
                <a:gd name="connsiteY174" fmla="*/ 62865 h 688657"/>
                <a:gd name="connsiteX175" fmla="*/ 257175 w 429577"/>
                <a:gd name="connsiteY175" fmla="*/ 56198 h 688657"/>
                <a:gd name="connsiteX176" fmla="*/ 260032 w 429577"/>
                <a:gd name="connsiteY176" fmla="*/ 59055 h 688657"/>
                <a:gd name="connsiteX177" fmla="*/ 253365 w 429577"/>
                <a:gd name="connsiteY177" fmla="*/ 56198 h 688657"/>
                <a:gd name="connsiteX178" fmla="*/ 261938 w 429577"/>
                <a:gd name="connsiteY178" fmla="*/ 71438 h 688657"/>
                <a:gd name="connsiteX179" fmla="*/ 260032 w 429577"/>
                <a:gd name="connsiteY179" fmla="*/ 72390 h 688657"/>
                <a:gd name="connsiteX180" fmla="*/ 265747 w 429577"/>
                <a:gd name="connsiteY180" fmla="*/ 68580 h 688657"/>
                <a:gd name="connsiteX181" fmla="*/ 263843 w 429577"/>
                <a:gd name="connsiteY181" fmla="*/ 70485 h 688657"/>
                <a:gd name="connsiteX182" fmla="*/ 267652 w 429577"/>
                <a:gd name="connsiteY182" fmla="*/ 64770 h 688657"/>
                <a:gd name="connsiteX183" fmla="*/ 266700 w 429577"/>
                <a:gd name="connsiteY183" fmla="*/ 66675 h 688657"/>
                <a:gd name="connsiteX184" fmla="*/ 268605 w 429577"/>
                <a:gd name="connsiteY184" fmla="*/ 60008 h 688657"/>
                <a:gd name="connsiteX185" fmla="*/ 268605 w 429577"/>
                <a:gd name="connsiteY185" fmla="*/ 61913 h 688657"/>
                <a:gd name="connsiteX186" fmla="*/ 266700 w 429577"/>
                <a:gd name="connsiteY186" fmla="*/ 54293 h 688657"/>
                <a:gd name="connsiteX187" fmla="*/ 267652 w 429577"/>
                <a:gd name="connsiteY187" fmla="*/ 56198 h 688657"/>
                <a:gd name="connsiteX188" fmla="*/ 263843 w 429577"/>
                <a:gd name="connsiteY188" fmla="*/ 50483 h 688657"/>
                <a:gd name="connsiteX189" fmla="*/ 264795 w 429577"/>
                <a:gd name="connsiteY189" fmla="*/ 51435 h 688657"/>
                <a:gd name="connsiteX190" fmla="*/ 259080 w 429577"/>
                <a:gd name="connsiteY190" fmla="*/ 47625 h 688657"/>
                <a:gd name="connsiteX191" fmla="*/ 260985 w 429577"/>
                <a:gd name="connsiteY191" fmla="*/ 48578 h 688657"/>
                <a:gd name="connsiteX192" fmla="*/ 253365 w 429577"/>
                <a:gd name="connsiteY192" fmla="*/ 46673 h 688657"/>
                <a:gd name="connsiteX193" fmla="*/ 255270 w 429577"/>
                <a:gd name="connsiteY193" fmla="*/ 46673 h 688657"/>
                <a:gd name="connsiteX194" fmla="*/ 248602 w 429577"/>
                <a:gd name="connsiteY194" fmla="*/ 48578 h 688657"/>
                <a:gd name="connsiteX195" fmla="*/ 250507 w 429577"/>
                <a:gd name="connsiteY195" fmla="*/ 47625 h 688657"/>
                <a:gd name="connsiteX196" fmla="*/ 245745 w 429577"/>
                <a:gd name="connsiteY196" fmla="*/ 51435 h 688657"/>
                <a:gd name="connsiteX197" fmla="*/ 246697 w 429577"/>
                <a:gd name="connsiteY197" fmla="*/ 50483 h 688657"/>
                <a:gd name="connsiteX198" fmla="*/ 242888 w 429577"/>
                <a:gd name="connsiteY198" fmla="*/ 56198 h 688657"/>
                <a:gd name="connsiteX199" fmla="*/ 243840 w 429577"/>
                <a:gd name="connsiteY199" fmla="*/ 54293 h 688657"/>
                <a:gd name="connsiteX200" fmla="*/ 242888 w 429577"/>
                <a:gd name="connsiteY200" fmla="*/ 61913 h 688657"/>
                <a:gd name="connsiteX201" fmla="*/ 242888 w 429577"/>
                <a:gd name="connsiteY201" fmla="*/ 60008 h 688657"/>
                <a:gd name="connsiteX202" fmla="*/ 243840 w 429577"/>
                <a:gd name="connsiteY202" fmla="*/ 66675 h 688657"/>
                <a:gd name="connsiteX203" fmla="*/ 242888 w 429577"/>
                <a:gd name="connsiteY203" fmla="*/ 64770 h 688657"/>
                <a:gd name="connsiteX204" fmla="*/ 246697 w 429577"/>
                <a:gd name="connsiteY204" fmla="*/ 70485 h 688657"/>
                <a:gd name="connsiteX205" fmla="*/ 245745 w 429577"/>
                <a:gd name="connsiteY205" fmla="*/ 68580 h 688657"/>
                <a:gd name="connsiteX206" fmla="*/ 251460 w 429577"/>
                <a:gd name="connsiteY206" fmla="*/ 72390 h 688657"/>
                <a:gd name="connsiteX207" fmla="*/ 249555 w 429577"/>
                <a:gd name="connsiteY207" fmla="*/ 71438 h 688657"/>
                <a:gd name="connsiteX208" fmla="*/ 256222 w 429577"/>
                <a:gd name="connsiteY208" fmla="*/ 72390 h 688657"/>
                <a:gd name="connsiteX209" fmla="*/ 254318 w 429577"/>
                <a:gd name="connsiteY209" fmla="*/ 72390 h 688657"/>
                <a:gd name="connsiteX210" fmla="*/ 261938 w 429577"/>
                <a:gd name="connsiteY210" fmla="*/ 71438 h 688657"/>
                <a:gd name="connsiteX211" fmla="*/ 255270 w 429577"/>
                <a:gd name="connsiteY211" fmla="*/ 82868 h 688657"/>
                <a:gd name="connsiteX212" fmla="*/ 246697 w 429577"/>
                <a:gd name="connsiteY212" fmla="*/ 80963 h 688657"/>
                <a:gd name="connsiteX213" fmla="*/ 239077 w 429577"/>
                <a:gd name="connsiteY213" fmla="*/ 76200 h 688657"/>
                <a:gd name="connsiteX214" fmla="*/ 234315 w 429577"/>
                <a:gd name="connsiteY214" fmla="*/ 68580 h 688657"/>
                <a:gd name="connsiteX215" fmla="*/ 232410 w 429577"/>
                <a:gd name="connsiteY215" fmla="*/ 60008 h 688657"/>
                <a:gd name="connsiteX216" fmla="*/ 234315 w 429577"/>
                <a:gd name="connsiteY216" fmla="*/ 50483 h 688657"/>
                <a:gd name="connsiteX217" fmla="*/ 240030 w 429577"/>
                <a:gd name="connsiteY217" fmla="*/ 42863 h 688657"/>
                <a:gd name="connsiteX218" fmla="*/ 246697 w 429577"/>
                <a:gd name="connsiteY218" fmla="*/ 38100 h 688657"/>
                <a:gd name="connsiteX219" fmla="*/ 255270 w 429577"/>
                <a:gd name="connsiteY219" fmla="*/ 36195 h 688657"/>
                <a:gd name="connsiteX220" fmla="*/ 264795 w 429577"/>
                <a:gd name="connsiteY220" fmla="*/ 38100 h 688657"/>
                <a:gd name="connsiteX221" fmla="*/ 272415 w 429577"/>
                <a:gd name="connsiteY221" fmla="*/ 42863 h 688657"/>
                <a:gd name="connsiteX222" fmla="*/ 277177 w 429577"/>
                <a:gd name="connsiteY222" fmla="*/ 50483 h 688657"/>
                <a:gd name="connsiteX223" fmla="*/ 279082 w 429577"/>
                <a:gd name="connsiteY223" fmla="*/ 60008 h 688657"/>
                <a:gd name="connsiteX224" fmla="*/ 277177 w 429577"/>
                <a:gd name="connsiteY224" fmla="*/ 68580 h 688657"/>
                <a:gd name="connsiteX225" fmla="*/ 272415 w 429577"/>
                <a:gd name="connsiteY225" fmla="*/ 76200 h 688657"/>
                <a:gd name="connsiteX226" fmla="*/ 264795 w 429577"/>
                <a:gd name="connsiteY226" fmla="*/ 80963 h 688657"/>
                <a:gd name="connsiteX227" fmla="*/ 255270 w 429577"/>
                <a:gd name="connsiteY227" fmla="*/ 82868 h 688657"/>
                <a:gd name="connsiteX228" fmla="*/ 350520 w 429577"/>
                <a:gd name="connsiteY228" fmla="*/ 102870 h 688657"/>
                <a:gd name="connsiteX229" fmla="*/ 362902 w 429577"/>
                <a:gd name="connsiteY229" fmla="*/ 105728 h 688657"/>
                <a:gd name="connsiteX230" fmla="*/ 373380 w 429577"/>
                <a:gd name="connsiteY230" fmla="*/ 113348 h 688657"/>
                <a:gd name="connsiteX231" fmla="*/ 380047 w 429577"/>
                <a:gd name="connsiteY231" fmla="*/ 123825 h 688657"/>
                <a:gd name="connsiteX232" fmla="*/ 382905 w 429577"/>
                <a:gd name="connsiteY232" fmla="*/ 136208 h 688657"/>
                <a:gd name="connsiteX233" fmla="*/ 382905 w 429577"/>
                <a:gd name="connsiteY233" fmla="*/ 505778 h 688657"/>
                <a:gd name="connsiteX234" fmla="*/ 380047 w 429577"/>
                <a:gd name="connsiteY234" fmla="*/ 518160 h 688657"/>
                <a:gd name="connsiteX235" fmla="*/ 373380 w 429577"/>
                <a:gd name="connsiteY235" fmla="*/ 528638 h 688657"/>
                <a:gd name="connsiteX236" fmla="*/ 362902 w 429577"/>
                <a:gd name="connsiteY236" fmla="*/ 535305 h 688657"/>
                <a:gd name="connsiteX237" fmla="*/ 350520 w 429577"/>
                <a:gd name="connsiteY237" fmla="*/ 538163 h 688657"/>
                <a:gd name="connsiteX238" fmla="*/ 80963 w 429577"/>
                <a:gd name="connsiteY238" fmla="*/ 538163 h 688657"/>
                <a:gd name="connsiteX239" fmla="*/ 68580 w 429577"/>
                <a:gd name="connsiteY239" fmla="*/ 535305 h 688657"/>
                <a:gd name="connsiteX240" fmla="*/ 58102 w 429577"/>
                <a:gd name="connsiteY240" fmla="*/ 528638 h 688657"/>
                <a:gd name="connsiteX241" fmla="*/ 50482 w 429577"/>
                <a:gd name="connsiteY241" fmla="*/ 518160 h 688657"/>
                <a:gd name="connsiteX242" fmla="*/ 47625 w 429577"/>
                <a:gd name="connsiteY242" fmla="*/ 505778 h 688657"/>
                <a:gd name="connsiteX243" fmla="*/ 47625 w 429577"/>
                <a:gd name="connsiteY243" fmla="*/ 136208 h 688657"/>
                <a:gd name="connsiteX244" fmla="*/ 50482 w 429577"/>
                <a:gd name="connsiteY244" fmla="*/ 123825 h 688657"/>
                <a:gd name="connsiteX245" fmla="*/ 58102 w 429577"/>
                <a:gd name="connsiteY245" fmla="*/ 113348 h 688657"/>
                <a:gd name="connsiteX246" fmla="*/ 68580 w 429577"/>
                <a:gd name="connsiteY246" fmla="*/ 105728 h 688657"/>
                <a:gd name="connsiteX247" fmla="*/ 80963 w 429577"/>
                <a:gd name="connsiteY247" fmla="*/ 102870 h 688657"/>
                <a:gd name="connsiteX248" fmla="*/ 350520 w 429577"/>
                <a:gd name="connsiteY248" fmla="*/ 102870 h 688657"/>
                <a:gd name="connsiteX249" fmla="*/ 81915 w 429577"/>
                <a:gd name="connsiteY249" fmla="*/ 113348 h 688657"/>
                <a:gd name="connsiteX250" fmla="*/ 82868 w 429577"/>
                <a:gd name="connsiteY250" fmla="*/ 113348 h 688657"/>
                <a:gd name="connsiteX251" fmla="*/ 72390 w 429577"/>
                <a:gd name="connsiteY251" fmla="*/ 115253 h 688657"/>
                <a:gd name="connsiteX252" fmla="*/ 74295 w 429577"/>
                <a:gd name="connsiteY252" fmla="*/ 114300 h 688657"/>
                <a:gd name="connsiteX253" fmla="*/ 65722 w 429577"/>
                <a:gd name="connsiteY253" fmla="*/ 120968 h 688657"/>
                <a:gd name="connsiteX254" fmla="*/ 66675 w 429577"/>
                <a:gd name="connsiteY254" fmla="*/ 120015 h 688657"/>
                <a:gd name="connsiteX255" fmla="*/ 60007 w 429577"/>
                <a:gd name="connsiteY255" fmla="*/ 129540 h 688657"/>
                <a:gd name="connsiteX256" fmla="*/ 60960 w 429577"/>
                <a:gd name="connsiteY256" fmla="*/ 127635 h 688657"/>
                <a:gd name="connsiteX257" fmla="*/ 59055 w 429577"/>
                <a:gd name="connsiteY257" fmla="*/ 138113 h 688657"/>
                <a:gd name="connsiteX258" fmla="*/ 59055 w 429577"/>
                <a:gd name="connsiteY258" fmla="*/ 137160 h 688657"/>
                <a:gd name="connsiteX259" fmla="*/ 59055 w 429577"/>
                <a:gd name="connsiteY259" fmla="*/ 505778 h 688657"/>
                <a:gd name="connsiteX260" fmla="*/ 59055 w 429577"/>
                <a:gd name="connsiteY260" fmla="*/ 504825 h 688657"/>
                <a:gd name="connsiteX261" fmla="*/ 60960 w 429577"/>
                <a:gd name="connsiteY261" fmla="*/ 515303 h 688657"/>
                <a:gd name="connsiteX262" fmla="*/ 60007 w 429577"/>
                <a:gd name="connsiteY262" fmla="*/ 513398 h 688657"/>
                <a:gd name="connsiteX263" fmla="*/ 66675 w 429577"/>
                <a:gd name="connsiteY263" fmla="*/ 522923 h 688657"/>
                <a:gd name="connsiteX264" fmla="*/ 65722 w 429577"/>
                <a:gd name="connsiteY264" fmla="*/ 521970 h 688657"/>
                <a:gd name="connsiteX265" fmla="*/ 74295 w 429577"/>
                <a:gd name="connsiteY265" fmla="*/ 527685 h 688657"/>
                <a:gd name="connsiteX266" fmla="*/ 72390 w 429577"/>
                <a:gd name="connsiteY266" fmla="*/ 526733 h 688657"/>
                <a:gd name="connsiteX267" fmla="*/ 82868 w 429577"/>
                <a:gd name="connsiteY267" fmla="*/ 528638 h 688657"/>
                <a:gd name="connsiteX268" fmla="*/ 81915 w 429577"/>
                <a:gd name="connsiteY268" fmla="*/ 528638 h 688657"/>
                <a:gd name="connsiteX269" fmla="*/ 350520 w 429577"/>
                <a:gd name="connsiteY269" fmla="*/ 528638 h 688657"/>
                <a:gd name="connsiteX270" fmla="*/ 349568 w 429577"/>
                <a:gd name="connsiteY270" fmla="*/ 528638 h 688657"/>
                <a:gd name="connsiteX271" fmla="*/ 360045 w 429577"/>
                <a:gd name="connsiteY271" fmla="*/ 526733 h 688657"/>
                <a:gd name="connsiteX272" fmla="*/ 358140 w 429577"/>
                <a:gd name="connsiteY272" fmla="*/ 527685 h 688657"/>
                <a:gd name="connsiteX273" fmla="*/ 367665 w 429577"/>
                <a:gd name="connsiteY273" fmla="*/ 521970 h 688657"/>
                <a:gd name="connsiteX274" fmla="*/ 365760 w 429577"/>
                <a:gd name="connsiteY274" fmla="*/ 523875 h 688657"/>
                <a:gd name="connsiteX275" fmla="*/ 371475 w 429577"/>
                <a:gd name="connsiteY275" fmla="*/ 514350 h 688657"/>
                <a:gd name="connsiteX276" fmla="*/ 370522 w 429577"/>
                <a:gd name="connsiteY276" fmla="*/ 516255 h 688657"/>
                <a:gd name="connsiteX277" fmla="*/ 372427 w 429577"/>
                <a:gd name="connsiteY277" fmla="*/ 504825 h 688657"/>
                <a:gd name="connsiteX278" fmla="*/ 372427 w 429577"/>
                <a:gd name="connsiteY278" fmla="*/ 505778 h 688657"/>
                <a:gd name="connsiteX279" fmla="*/ 372427 w 429577"/>
                <a:gd name="connsiteY279" fmla="*/ 136208 h 688657"/>
                <a:gd name="connsiteX280" fmla="*/ 372427 w 429577"/>
                <a:gd name="connsiteY280" fmla="*/ 137160 h 688657"/>
                <a:gd name="connsiteX281" fmla="*/ 370522 w 429577"/>
                <a:gd name="connsiteY281" fmla="*/ 126683 h 688657"/>
                <a:gd name="connsiteX282" fmla="*/ 371475 w 429577"/>
                <a:gd name="connsiteY282" fmla="*/ 128588 h 688657"/>
                <a:gd name="connsiteX283" fmla="*/ 365760 w 429577"/>
                <a:gd name="connsiteY283" fmla="*/ 119063 h 688657"/>
                <a:gd name="connsiteX284" fmla="*/ 366713 w 429577"/>
                <a:gd name="connsiteY284" fmla="*/ 120015 h 688657"/>
                <a:gd name="connsiteX285" fmla="*/ 357188 w 429577"/>
                <a:gd name="connsiteY285" fmla="*/ 113348 h 688657"/>
                <a:gd name="connsiteX286" fmla="*/ 360045 w 429577"/>
                <a:gd name="connsiteY286" fmla="*/ 115253 h 688657"/>
                <a:gd name="connsiteX287" fmla="*/ 349568 w 429577"/>
                <a:gd name="connsiteY287" fmla="*/ 113348 h 688657"/>
                <a:gd name="connsiteX288" fmla="*/ 350520 w 429577"/>
                <a:gd name="connsiteY288" fmla="*/ 113348 h 688657"/>
                <a:gd name="connsiteX289" fmla="*/ 81915 w 429577"/>
                <a:gd name="connsiteY289" fmla="*/ 113348 h 688657"/>
                <a:gd name="connsiteX290" fmla="*/ 362902 w 429577"/>
                <a:gd name="connsiteY290" fmla="*/ 534353 h 688657"/>
                <a:gd name="connsiteX291" fmla="*/ 360997 w 429577"/>
                <a:gd name="connsiteY291" fmla="*/ 535305 h 688657"/>
                <a:gd name="connsiteX292" fmla="*/ 372427 w 429577"/>
                <a:gd name="connsiteY292" fmla="*/ 526733 h 688657"/>
                <a:gd name="connsiteX293" fmla="*/ 371475 w 429577"/>
                <a:gd name="connsiteY293" fmla="*/ 527685 h 688657"/>
                <a:gd name="connsiteX294" fmla="*/ 380047 w 429577"/>
                <a:gd name="connsiteY294" fmla="*/ 515303 h 688657"/>
                <a:gd name="connsiteX295" fmla="*/ 379095 w 429577"/>
                <a:gd name="connsiteY295" fmla="*/ 517208 h 688657"/>
                <a:gd name="connsiteX296" fmla="*/ 382905 w 429577"/>
                <a:gd name="connsiteY296" fmla="*/ 502920 h 688657"/>
                <a:gd name="connsiteX297" fmla="*/ 382905 w 429577"/>
                <a:gd name="connsiteY297" fmla="*/ 503873 h 688657"/>
                <a:gd name="connsiteX298" fmla="*/ 382905 w 429577"/>
                <a:gd name="connsiteY298" fmla="*/ 136208 h 688657"/>
                <a:gd name="connsiteX299" fmla="*/ 382905 w 429577"/>
                <a:gd name="connsiteY299" fmla="*/ 137160 h 688657"/>
                <a:gd name="connsiteX300" fmla="*/ 380047 w 429577"/>
                <a:gd name="connsiteY300" fmla="*/ 122873 h 688657"/>
                <a:gd name="connsiteX301" fmla="*/ 381000 w 429577"/>
                <a:gd name="connsiteY301" fmla="*/ 124778 h 688657"/>
                <a:gd name="connsiteX302" fmla="*/ 372427 w 429577"/>
                <a:gd name="connsiteY302" fmla="*/ 113348 h 688657"/>
                <a:gd name="connsiteX303" fmla="*/ 373380 w 429577"/>
                <a:gd name="connsiteY303" fmla="*/ 114300 h 688657"/>
                <a:gd name="connsiteX304" fmla="*/ 361950 w 429577"/>
                <a:gd name="connsiteY304" fmla="*/ 105728 h 688657"/>
                <a:gd name="connsiteX305" fmla="*/ 363855 w 429577"/>
                <a:gd name="connsiteY305" fmla="*/ 106680 h 688657"/>
                <a:gd name="connsiteX306" fmla="*/ 349568 w 429577"/>
                <a:gd name="connsiteY306" fmla="*/ 103823 h 688657"/>
                <a:gd name="connsiteX307" fmla="*/ 350520 w 429577"/>
                <a:gd name="connsiteY307" fmla="*/ 103823 h 688657"/>
                <a:gd name="connsiteX308" fmla="*/ 81915 w 429577"/>
                <a:gd name="connsiteY308" fmla="*/ 103823 h 688657"/>
                <a:gd name="connsiteX309" fmla="*/ 82868 w 429577"/>
                <a:gd name="connsiteY309" fmla="*/ 103823 h 688657"/>
                <a:gd name="connsiteX310" fmla="*/ 68580 w 429577"/>
                <a:gd name="connsiteY310" fmla="*/ 106680 h 688657"/>
                <a:gd name="connsiteX311" fmla="*/ 70485 w 429577"/>
                <a:gd name="connsiteY311" fmla="*/ 105728 h 688657"/>
                <a:gd name="connsiteX312" fmla="*/ 59055 w 429577"/>
                <a:gd name="connsiteY312" fmla="*/ 114300 h 688657"/>
                <a:gd name="connsiteX313" fmla="*/ 60007 w 429577"/>
                <a:gd name="connsiteY313" fmla="*/ 113348 h 688657"/>
                <a:gd name="connsiteX314" fmla="*/ 51435 w 429577"/>
                <a:gd name="connsiteY314" fmla="*/ 124778 h 688657"/>
                <a:gd name="connsiteX315" fmla="*/ 52388 w 429577"/>
                <a:gd name="connsiteY315" fmla="*/ 122873 h 688657"/>
                <a:gd name="connsiteX316" fmla="*/ 49530 w 429577"/>
                <a:gd name="connsiteY316" fmla="*/ 137160 h 688657"/>
                <a:gd name="connsiteX317" fmla="*/ 49530 w 429577"/>
                <a:gd name="connsiteY317" fmla="*/ 136208 h 688657"/>
                <a:gd name="connsiteX318" fmla="*/ 49530 w 429577"/>
                <a:gd name="connsiteY318" fmla="*/ 504825 h 688657"/>
                <a:gd name="connsiteX319" fmla="*/ 49530 w 429577"/>
                <a:gd name="connsiteY319" fmla="*/ 503873 h 688657"/>
                <a:gd name="connsiteX320" fmla="*/ 52388 w 429577"/>
                <a:gd name="connsiteY320" fmla="*/ 518160 h 688657"/>
                <a:gd name="connsiteX321" fmla="*/ 51435 w 429577"/>
                <a:gd name="connsiteY321" fmla="*/ 516255 h 688657"/>
                <a:gd name="connsiteX322" fmla="*/ 60007 w 429577"/>
                <a:gd name="connsiteY322" fmla="*/ 528638 h 688657"/>
                <a:gd name="connsiteX323" fmla="*/ 59055 w 429577"/>
                <a:gd name="connsiteY323" fmla="*/ 527685 h 688657"/>
                <a:gd name="connsiteX324" fmla="*/ 70485 w 429577"/>
                <a:gd name="connsiteY324" fmla="*/ 536258 h 688657"/>
                <a:gd name="connsiteX325" fmla="*/ 68580 w 429577"/>
                <a:gd name="connsiteY325" fmla="*/ 535305 h 688657"/>
                <a:gd name="connsiteX326" fmla="*/ 82868 w 429577"/>
                <a:gd name="connsiteY326" fmla="*/ 538163 h 688657"/>
                <a:gd name="connsiteX327" fmla="*/ 81915 w 429577"/>
                <a:gd name="connsiteY327" fmla="*/ 538163 h 688657"/>
                <a:gd name="connsiteX328" fmla="*/ 349568 w 429577"/>
                <a:gd name="connsiteY328" fmla="*/ 538163 h 688657"/>
                <a:gd name="connsiteX329" fmla="*/ 348615 w 429577"/>
                <a:gd name="connsiteY329" fmla="*/ 538163 h 688657"/>
                <a:gd name="connsiteX330" fmla="*/ 362902 w 429577"/>
                <a:gd name="connsiteY330" fmla="*/ 534353 h 688657"/>
                <a:gd name="connsiteX331" fmla="*/ 349568 w 429577"/>
                <a:gd name="connsiteY331" fmla="*/ 547688 h 688657"/>
                <a:gd name="connsiteX332" fmla="*/ 80963 w 429577"/>
                <a:gd name="connsiteY332" fmla="*/ 547688 h 688657"/>
                <a:gd name="connsiteX333" fmla="*/ 65722 w 429577"/>
                <a:gd name="connsiteY333" fmla="*/ 544830 h 688657"/>
                <a:gd name="connsiteX334" fmla="*/ 52388 w 429577"/>
                <a:gd name="connsiteY334" fmla="*/ 535305 h 688657"/>
                <a:gd name="connsiteX335" fmla="*/ 42863 w 429577"/>
                <a:gd name="connsiteY335" fmla="*/ 521970 h 688657"/>
                <a:gd name="connsiteX336" fmla="*/ 40005 w 429577"/>
                <a:gd name="connsiteY336" fmla="*/ 505778 h 688657"/>
                <a:gd name="connsiteX337" fmla="*/ 40005 w 429577"/>
                <a:gd name="connsiteY337" fmla="*/ 136208 h 688657"/>
                <a:gd name="connsiteX338" fmla="*/ 42863 w 429577"/>
                <a:gd name="connsiteY338" fmla="*/ 120015 h 688657"/>
                <a:gd name="connsiteX339" fmla="*/ 52388 w 429577"/>
                <a:gd name="connsiteY339" fmla="*/ 106680 h 688657"/>
                <a:gd name="connsiteX340" fmla="*/ 65722 w 429577"/>
                <a:gd name="connsiteY340" fmla="*/ 97155 h 688657"/>
                <a:gd name="connsiteX341" fmla="*/ 80963 w 429577"/>
                <a:gd name="connsiteY341" fmla="*/ 93345 h 688657"/>
                <a:gd name="connsiteX342" fmla="*/ 350520 w 429577"/>
                <a:gd name="connsiteY342" fmla="*/ 93345 h 688657"/>
                <a:gd name="connsiteX343" fmla="*/ 365760 w 429577"/>
                <a:gd name="connsiteY343" fmla="*/ 97155 h 688657"/>
                <a:gd name="connsiteX344" fmla="*/ 379095 w 429577"/>
                <a:gd name="connsiteY344" fmla="*/ 106680 h 688657"/>
                <a:gd name="connsiteX345" fmla="*/ 388620 w 429577"/>
                <a:gd name="connsiteY345" fmla="*/ 120015 h 688657"/>
                <a:gd name="connsiteX346" fmla="*/ 391477 w 429577"/>
                <a:gd name="connsiteY346" fmla="*/ 136208 h 688657"/>
                <a:gd name="connsiteX347" fmla="*/ 391477 w 429577"/>
                <a:gd name="connsiteY347" fmla="*/ 505778 h 688657"/>
                <a:gd name="connsiteX348" fmla="*/ 387668 w 429577"/>
                <a:gd name="connsiteY348" fmla="*/ 521970 h 688657"/>
                <a:gd name="connsiteX349" fmla="*/ 378143 w 429577"/>
                <a:gd name="connsiteY349" fmla="*/ 535305 h 688657"/>
                <a:gd name="connsiteX350" fmla="*/ 364807 w 429577"/>
                <a:gd name="connsiteY350" fmla="*/ 544830 h 688657"/>
                <a:gd name="connsiteX351" fmla="*/ 349568 w 429577"/>
                <a:gd name="connsiteY351" fmla="*/ 547688 h 688657"/>
                <a:gd name="connsiteX352" fmla="*/ 120968 w 429577"/>
                <a:gd name="connsiteY352" fmla="*/ 580073 h 688657"/>
                <a:gd name="connsiteX353" fmla="*/ 127635 w 429577"/>
                <a:gd name="connsiteY353" fmla="*/ 581025 h 688657"/>
                <a:gd name="connsiteX354" fmla="*/ 133350 w 429577"/>
                <a:gd name="connsiteY354" fmla="*/ 585788 h 688657"/>
                <a:gd name="connsiteX355" fmla="*/ 138113 w 429577"/>
                <a:gd name="connsiteY355" fmla="*/ 596265 h 688657"/>
                <a:gd name="connsiteX356" fmla="*/ 138113 w 429577"/>
                <a:gd name="connsiteY356" fmla="*/ 627698 h 688657"/>
                <a:gd name="connsiteX357" fmla="*/ 137160 w 429577"/>
                <a:gd name="connsiteY357" fmla="*/ 634365 h 688657"/>
                <a:gd name="connsiteX358" fmla="*/ 132397 w 429577"/>
                <a:gd name="connsiteY358" fmla="*/ 640080 h 688657"/>
                <a:gd name="connsiteX359" fmla="*/ 121920 w 429577"/>
                <a:gd name="connsiteY359" fmla="*/ 644843 h 688657"/>
                <a:gd name="connsiteX360" fmla="*/ 64770 w 429577"/>
                <a:gd name="connsiteY360" fmla="*/ 644843 h 688657"/>
                <a:gd name="connsiteX361" fmla="*/ 58102 w 429577"/>
                <a:gd name="connsiteY361" fmla="*/ 643890 h 688657"/>
                <a:gd name="connsiteX362" fmla="*/ 52388 w 429577"/>
                <a:gd name="connsiteY362" fmla="*/ 639128 h 688657"/>
                <a:gd name="connsiteX363" fmla="*/ 47625 w 429577"/>
                <a:gd name="connsiteY363" fmla="*/ 628650 h 688657"/>
                <a:gd name="connsiteX364" fmla="*/ 47625 w 429577"/>
                <a:gd name="connsiteY364" fmla="*/ 597218 h 688657"/>
                <a:gd name="connsiteX365" fmla="*/ 48577 w 429577"/>
                <a:gd name="connsiteY365" fmla="*/ 590550 h 688657"/>
                <a:gd name="connsiteX366" fmla="*/ 53340 w 429577"/>
                <a:gd name="connsiteY366" fmla="*/ 584835 h 688657"/>
                <a:gd name="connsiteX367" fmla="*/ 63818 w 429577"/>
                <a:gd name="connsiteY367" fmla="*/ 580073 h 688657"/>
                <a:gd name="connsiteX368" fmla="*/ 120968 w 429577"/>
                <a:gd name="connsiteY368" fmla="*/ 580073 h 688657"/>
                <a:gd name="connsiteX369" fmla="*/ 64770 w 429577"/>
                <a:gd name="connsiteY369" fmla="*/ 589598 h 688657"/>
                <a:gd name="connsiteX370" fmla="*/ 66675 w 429577"/>
                <a:gd name="connsiteY370" fmla="*/ 589598 h 688657"/>
                <a:gd name="connsiteX371" fmla="*/ 58102 w 429577"/>
                <a:gd name="connsiteY371" fmla="*/ 593408 h 688657"/>
                <a:gd name="connsiteX372" fmla="*/ 60007 w 429577"/>
                <a:gd name="connsiteY372" fmla="*/ 591503 h 688657"/>
                <a:gd name="connsiteX373" fmla="*/ 57150 w 429577"/>
                <a:gd name="connsiteY373" fmla="*/ 595313 h 688657"/>
                <a:gd name="connsiteX374" fmla="*/ 58102 w 429577"/>
                <a:gd name="connsiteY374" fmla="*/ 593408 h 688657"/>
                <a:gd name="connsiteX375" fmla="*/ 57150 w 429577"/>
                <a:gd name="connsiteY375" fmla="*/ 598170 h 688657"/>
                <a:gd name="connsiteX376" fmla="*/ 57150 w 429577"/>
                <a:gd name="connsiteY376" fmla="*/ 597218 h 688657"/>
                <a:gd name="connsiteX377" fmla="*/ 57150 w 429577"/>
                <a:gd name="connsiteY377" fmla="*/ 627698 h 688657"/>
                <a:gd name="connsiteX378" fmla="*/ 57150 w 429577"/>
                <a:gd name="connsiteY378" fmla="*/ 625793 h 688657"/>
                <a:gd name="connsiteX379" fmla="*/ 60960 w 429577"/>
                <a:gd name="connsiteY379" fmla="*/ 634365 h 688657"/>
                <a:gd name="connsiteX380" fmla="*/ 59055 w 429577"/>
                <a:gd name="connsiteY380" fmla="*/ 632460 h 688657"/>
                <a:gd name="connsiteX381" fmla="*/ 62865 w 429577"/>
                <a:gd name="connsiteY381" fmla="*/ 635318 h 688657"/>
                <a:gd name="connsiteX382" fmla="*/ 60960 w 429577"/>
                <a:gd name="connsiteY382" fmla="*/ 634365 h 688657"/>
                <a:gd name="connsiteX383" fmla="*/ 65722 w 429577"/>
                <a:gd name="connsiteY383" fmla="*/ 635318 h 688657"/>
                <a:gd name="connsiteX384" fmla="*/ 64770 w 429577"/>
                <a:gd name="connsiteY384" fmla="*/ 635318 h 688657"/>
                <a:gd name="connsiteX385" fmla="*/ 120968 w 429577"/>
                <a:gd name="connsiteY385" fmla="*/ 635318 h 688657"/>
                <a:gd name="connsiteX386" fmla="*/ 119063 w 429577"/>
                <a:gd name="connsiteY386" fmla="*/ 635318 h 688657"/>
                <a:gd name="connsiteX387" fmla="*/ 127635 w 429577"/>
                <a:gd name="connsiteY387" fmla="*/ 631508 h 688657"/>
                <a:gd name="connsiteX388" fmla="*/ 125730 w 429577"/>
                <a:gd name="connsiteY388" fmla="*/ 633413 h 688657"/>
                <a:gd name="connsiteX389" fmla="*/ 128588 w 429577"/>
                <a:gd name="connsiteY389" fmla="*/ 629603 h 688657"/>
                <a:gd name="connsiteX390" fmla="*/ 127635 w 429577"/>
                <a:gd name="connsiteY390" fmla="*/ 631508 h 688657"/>
                <a:gd name="connsiteX391" fmla="*/ 128588 w 429577"/>
                <a:gd name="connsiteY391" fmla="*/ 626745 h 688657"/>
                <a:gd name="connsiteX392" fmla="*/ 128588 w 429577"/>
                <a:gd name="connsiteY392" fmla="*/ 627698 h 688657"/>
                <a:gd name="connsiteX393" fmla="*/ 128588 w 429577"/>
                <a:gd name="connsiteY393" fmla="*/ 597218 h 688657"/>
                <a:gd name="connsiteX394" fmla="*/ 128588 w 429577"/>
                <a:gd name="connsiteY394" fmla="*/ 599123 h 688657"/>
                <a:gd name="connsiteX395" fmla="*/ 124777 w 429577"/>
                <a:gd name="connsiteY395" fmla="*/ 590550 h 688657"/>
                <a:gd name="connsiteX396" fmla="*/ 126682 w 429577"/>
                <a:gd name="connsiteY396" fmla="*/ 592455 h 688657"/>
                <a:gd name="connsiteX397" fmla="*/ 122872 w 429577"/>
                <a:gd name="connsiteY397" fmla="*/ 589598 h 688657"/>
                <a:gd name="connsiteX398" fmla="*/ 124777 w 429577"/>
                <a:gd name="connsiteY398" fmla="*/ 590550 h 688657"/>
                <a:gd name="connsiteX399" fmla="*/ 120015 w 429577"/>
                <a:gd name="connsiteY399" fmla="*/ 589598 h 688657"/>
                <a:gd name="connsiteX400" fmla="*/ 120968 w 429577"/>
                <a:gd name="connsiteY400" fmla="*/ 589598 h 688657"/>
                <a:gd name="connsiteX401" fmla="*/ 64770 w 429577"/>
                <a:gd name="connsiteY401" fmla="*/ 589598 h 688657"/>
                <a:gd name="connsiteX402" fmla="*/ 128588 w 429577"/>
                <a:gd name="connsiteY402" fmla="*/ 641985 h 688657"/>
                <a:gd name="connsiteX403" fmla="*/ 126682 w 429577"/>
                <a:gd name="connsiteY403" fmla="*/ 642938 h 688657"/>
                <a:gd name="connsiteX404" fmla="*/ 133350 w 429577"/>
                <a:gd name="connsiteY404" fmla="*/ 638175 h 688657"/>
                <a:gd name="connsiteX405" fmla="*/ 132397 w 429577"/>
                <a:gd name="connsiteY405" fmla="*/ 639128 h 688657"/>
                <a:gd name="connsiteX406" fmla="*/ 137160 w 429577"/>
                <a:gd name="connsiteY406" fmla="*/ 632460 h 688657"/>
                <a:gd name="connsiteX407" fmla="*/ 136207 w 429577"/>
                <a:gd name="connsiteY407" fmla="*/ 634365 h 688657"/>
                <a:gd name="connsiteX408" fmla="*/ 138113 w 429577"/>
                <a:gd name="connsiteY408" fmla="*/ 625793 h 688657"/>
                <a:gd name="connsiteX409" fmla="*/ 138113 w 429577"/>
                <a:gd name="connsiteY409" fmla="*/ 626745 h 688657"/>
                <a:gd name="connsiteX410" fmla="*/ 138113 w 429577"/>
                <a:gd name="connsiteY410" fmla="*/ 596265 h 688657"/>
                <a:gd name="connsiteX411" fmla="*/ 138113 w 429577"/>
                <a:gd name="connsiteY411" fmla="*/ 597218 h 688657"/>
                <a:gd name="connsiteX412" fmla="*/ 136207 w 429577"/>
                <a:gd name="connsiteY412" fmla="*/ 588645 h 688657"/>
                <a:gd name="connsiteX413" fmla="*/ 137160 w 429577"/>
                <a:gd name="connsiteY413" fmla="*/ 590550 h 688657"/>
                <a:gd name="connsiteX414" fmla="*/ 132397 w 429577"/>
                <a:gd name="connsiteY414" fmla="*/ 583883 h 688657"/>
                <a:gd name="connsiteX415" fmla="*/ 134302 w 429577"/>
                <a:gd name="connsiteY415" fmla="*/ 585788 h 688657"/>
                <a:gd name="connsiteX416" fmla="*/ 127635 w 429577"/>
                <a:gd name="connsiteY416" fmla="*/ 581025 h 688657"/>
                <a:gd name="connsiteX417" fmla="*/ 129540 w 429577"/>
                <a:gd name="connsiteY417" fmla="*/ 581978 h 688657"/>
                <a:gd name="connsiteX418" fmla="*/ 121920 w 429577"/>
                <a:gd name="connsiteY418" fmla="*/ 580073 h 688657"/>
                <a:gd name="connsiteX419" fmla="*/ 122872 w 429577"/>
                <a:gd name="connsiteY419" fmla="*/ 580073 h 688657"/>
                <a:gd name="connsiteX420" fmla="*/ 64770 w 429577"/>
                <a:gd name="connsiteY420" fmla="*/ 580073 h 688657"/>
                <a:gd name="connsiteX421" fmla="*/ 65722 w 429577"/>
                <a:gd name="connsiteY421" fmla="*/ 580073 h 688657"/>
                <a:gd name="connsiteX422" fmla="*/ 57150 w 429577"/>
                <a:gd name="connsiteY422" fmla="*/ 581978 h 688657"/>
                <a:gd name="connsiteX423" fmla="*/ 59055 w 429577"/>
                <a:gd name="connsiteY423" fmla="*/ 581025 h 688657"/>
                <a:gd name="connsiteX424" fmla="*/ 52388 w 429577"/>
                <a:gd name="connsiteY424" fmla="*/ 585788 h 688657"/>
                <a:gd name="connsiteX425" fmla="*/ 53340 w 429577"/>
                <a:gd name="connsiteY425" fmla="*/ 584835 h 688657"/>
                <a:gd name="connsiteX426" fmla="*/ 48577 w 429577"/>
                <a:gd name="connsiteY426" fmla="*/ 591503 h 688657"/>
                <a:gd name="connsiteX427" fmla="*/ 49530 w 429577"/>
                <a:gd name="connsiteY427" fmla="*/ 589598 h 688657"/>
                <a:gd name="connsiteX428" fmla="*/ 47625 w 429577"/>
                <a:gd name="connsiteY428" fmla="*/ 598170 h 688657"/>
                <a:gd name="connsiteX429" fmla="*/ 47625 w 429577"/>
                <a:gd name="connsiteY429" fmla="*/ 597218 h 688657"/>
                <a:gd name="connsiteX430" fmla="*/ 47625 w 429577"/>
                <a:gd name="connsiteY430" fmla="*/ 627698 h 688657"/>
                <a:gd name="connsiteX431" fmla="*/ 47625 w 429577"/>
                <a:gd name="connsiteY431" fmla="*/ 626745 h 688657"/>
                <a:gd name="connsiteX432" fmla="*/ 49530 w 429577"/>
                <a:gd name="connsiteY432" fmla="*/ 635318 h 688657"/>
                <a:gd name="connsiteX433" fmla="*/ 48577 w 429577"/>
                <a:gd name="connsiteY433" fmla="*/ 633413 h 688657"/>
                <a:gd name="connsiteX434" fmla="*/ 53340 w 429577"/>
                <a:gd name="connsiteY434" fmla="*/ 640080 h 688657"/>
                <a:gd name="connsiteX435" fmla="*/ 51435 w 429577"/>
                <a:gd name="connsiteY435" fmla="*/ 638175 h 688657"/>
                <a:gd name="connsiteX436" fmla="*/ 58102 w 429577"/>
                <a:gd name="connsiteY436" fmla="*/ 642938 h 688657"/>
                <a:gd name="connsiteX437" fmla="*/ 56197 w 429577"/>
                <a:gd name="connsiteY437" fmla="*/ 641985 h 688657"/>
                <a:gd name="connsiteX438" fmla="*/ 63818 w 429577"/>
                <a:gd name="connsiteY438" fmla="*/ 643890 h 688657"/>
                <a:gd name="connsiteX439" fmla="*/ 62865 w 429577"/>
                <a:gd name="connsiteY439" fmla="*/ 643890 h 688657"/>
                <a:gd name="connsiteX440" fmla="*/ 120015 w 429577"/>
                <a:gd name="connsiteY440" fmla="*/ 643890 h 688657"/>
                <a:gd name="connsiteX441" fmla="*/ 119063 w 429577"/>
                <a:gd name="connsiteY441" fmla="*/ 643890 h 688657"/>
                <a:gd name="connsiteX442" fmla="*/ 128588 w 429577"/>
                <a:gd name="connsiteY442" fmla="*/ 641985 h 688657"/>
                <a:gd name="connsiteX443" fmla="*/ 121920 w 429577"/>
                <a:gd name="connsiteY443" fmla="*/ 653415 h 688657"/>
                <a:gd name="connsiteX444" fmla="*/ 64770 w 429577"/>
                <a:gd name="connsiteY444" fmla="*/ 653415 h 688657"/>
                <a:gd name="connsiteX445" fmla="*/ 55245 w 429577"/>
                <a:gd name="connsiteY445" fmla="*/ 651510 h 688657"/>
                <a:gd name="connsiteX446" fmla="*/ 46672 w 429577"/>
                <a:gd name="connsiteY446" fmla="*/ 645795 h 688657"/>
                <a:gd name="connsiteX447" fmla="*/ 40957 w 429577"/>
                <a:gd name="connsiteY447" fmla="*/ 637223 h 688657"/>
                <a:gd name="connsiteX448" fmla="*/ 39052 w 429577"/>
                <a:gd name="connsiteY448" fmla="*/ 627698 h 688657"/>
                <a:gd name="connsiteX449" fmla="*/ 39052 w 429577"/>
                <a:gd name="connsiteY449" fmla="*/ 596265 h 688657"/>
                <a:gd name="connsiteX450" fmla="*/ 40957 w 429577"/>
                <a:gd name="connsiteY450" fmla="*/ 586740 h 688657"/>
                <a:gd name="connsiteX451" fmla="*/ 46672 w 429577"/>
                <a:gd name="connsiteY451" fmla="*/ 578168 h 688657"/>
                <a:gd name="connsiteX452" fmla="*/ 55245 w 429577"/>
                <a:gd name="connsiteY452" fmla="*/ 572453 h 688657"/>
                <a:gd name="connsiteX453" fmla="*/ 64770 w 429577"/>
                <a:gd name="connsiteY453" fmla="*/ 570548 h 688657"/>
                <a:gd name="connsiteX454" fmla="*/ 121920 w 429577"/>
                <a:gd name="connsiteY454" fmla="*/ 570548 h 688657"/>
                <a:gd name="connsiteX455" fmla="*/ 131445 w 429577"/>
                <a:gd name="connsiteY455" fmla="*/ 572453 h 688657"/>
                <a:gd name="connsiteX456" fmla="*/ 140018 w 429577"/>
                <a:gd name="connsiteY456" fmla="*/ 578168 h 688657"/>
                <a:gd name="connsiteX457" fmla="*/ 145732 w 429577"/>
                <a:gd name="connsiteY457" fmla="*/ 586740 h 688657"/>
                <a:gd name="connsiteX458" fmla="*/ 147638 w 429577"/>
                <a:gd name="connsiteY458" fmla="*/ 596265 h 688657"/>
                <a:gd name="connsiteX459" fmla="*/ 147638 w 429577"/>
                <a:gd name="connsiteY459" fmla="*/ 627698 h 688657"/>
                <a:gd name="connsiteX460" fmla="*/ 145732 w 429577"/>
                <a:gd name="connsiteY460" fmla="*/ 637223 h 688657"/>
                <a:gd name="connsiteX461" fmla="*/ 140018 w 429577"/>
                <a:gd name="connsiteY461" fmla="*/ 645795 h 688657"/>
                <a:gd name="connsiteX462" fmla="*/ 132397 w 429577"/>
                <a:gd name="connsiteY462" fmla="*/ 651510 h 688657"/>
                <a:gd name="connsiteX463" fmla="*/ 121920 w 429577"/>
                <a:gd name="connsiteY463" fmla="*/ 653415 h 688657"/>
                <a:gd name="connsiteX464" fmla="*/ 243840 w 429577"/>
                <a:gd name="connsiteY464" fmla="*/ 580073 h 688657"/>
                <a:gd name="connsiteX465" fmla="*/ 250507 w 429577"/>
                <a:gd name="connsiteY465" fmla="*/ 581025 h 688657"/>
                <a:gd name="connsiteX466" fmla="*/ 256222 w 429577"/>
                <a:gd name="connsiteY466" fmla="*/ 585788 h 688657"/>
                <a:gd name="connsiteX467" fmla="*/ 260985 w 429577"/>
                <a:gd name="connsiteY467" fmla="*/ 596265 h 688657"/>
                <a:gd name="connsiteX468" fmla="*/ 260985 w 429577"/>
                <a:gd name="connsiteY468" fmla="*/ 627698 h 688657"/>
                <a:gd name="connsiteX469" fmla="*/ 260032 w 429577"/>
                <a:gd name="connsiteY469" fmla="*/ 634365 h 688657"/>
                <a:gd name="connsiteX470" fmla="*/ 255270 w 429577"/>
                <a:gd name="connsiteY470" fmla="*/ 640080 h 688657"/>
                <a:gd name="connsiteX471" fmla="*/ 244793 w 429577"/>
                <a:gd name="connsiteY471" fmla="*/ 644843 h 688657"/>
                <a:gd name="connsiteX472" fmla="*/ 187643 w 429577"/>
                <a:gd name="connsiteY472" fmla="*/ 644843 h 688657"/>
                <a:gd name="connsiteX473" fmla="*/ 180975 w 429577"/>
                <a:gd name="connsiteY473" fmla="*/ 643890 h 688657"/>
                <a:gd name="connsiteX474" fmla="*/ 175260 w 429577"/>
                <a:gd name="connsiteY474" fmla="*/ 639128 h 688657"/>
                <a:gd name="connsiteX475" fmla="*/ 170497 w 429577"/>
                <a:gd name="connsiteY475" fmla="*/ 628650 h 688657"/>
                <a:gd name="connsiteX476" fmla="*/ 170497 w 429577"/>
                <a:gd name="connsiteY476" fmla="*/ 597218 h 688657"/>
                <a:gd name="connsiteX477" fmla="*/ 171450 w 429577"/>
                <a:gd name="connsiteY477" fmla="*/ 590550 h 688657"/>
                <a:gd name="connsiteX478" fmla="*/ 176213 w 429577"/>
                <a:gd name="connsiteY478" fmla="*/ 584835 h 688657"/>
                <a:gd name="connsiteX479" fmla="*/ 186690 w 429577"/>
                <a:gd name="connsiteY479" fmla="*/ 580073 h 688657"/>
                <a:gd name="connsiteX480" fmla="*/ 243840 w 429577"/>
                <a:gd name="connsiteY480" fmla="*/ 580073 h 688657"/>
                <a:gd name="connsiteX481" fmla="*/ 187643 w 429577"/>
                <a:gd name="connsiteY481" fmla="*/ 589598 h 688657"/>
                <a:gd name="connsiteX482" fmla="*/ 189547 w 429577"/>
                <a:gd name="connsiteY482" fmla="*/ 589598 h 688657"/>
                <a:gd name="connsiteX483" fmla="*/ 180975 w 429577"/>
                <a:gd name="connsiteY483" fmla="*/ 593408 h 688657"/>
                <a:gd name="connsiteX484" fmla="*/ 182880 w 429577"/>
                <a:gd name="connsiteY484" fmla="*/ 591503 h 688657"/>
                <a:gd name="connsiteX485" fmla="*/ 180022 w 429577"/>
                <a:gd name="connsiteY485" fmla="*/ 595313 h 688657"/>
                <a:gd name="connsiteX486" fmla="*/ 180975 w 429577"/>
                <a:gd name="connsiteY486" fmla="*/ 593408 h 688657"/>
                <a:gd name="connsiteX487" fmla="*/ 180022 w 429577"/>
                <a:gd name="connsiteY487" fmla="*/ 598170 h 688657"/>
                <a:gd name="connsiteX488" fmla="*/ 180022 w 429577"/>
                <a:gd name="connsiteY488" fmla="*/ 597218 h 688657"/>
                <a:gd name="connsiteX489" fmla="*/ 180022 w 429577"/>
                <a:gd name="connsiteY489" fmla="*/ 627698 h 688657"/>
                <a:gd name="connsiteX490" fmla="*/ 180022 w 429577"/>
                <a:gd name="connsiteY490" fmla="*/ 625793 h 688657"/>
                <a:gd name="connsiteX491" fmla="*/ 183832 w 429577"/>
                <a:gd name="connsiteY491" fmla="*/ 634365 h 688657"/>
                <a:gd name="connsiteX492" fmla="*/ 181927 w 429577"/>
                <a:gd name="connsiteY492" fmla="*/ 632460 h 688657"/>
                <a:gd name="connsiteX493" fmla="*/ 185738 w 429577"/>
                <a:gd name="connsiteY493" fmla="*/ 635318 h 688657"/>
                <a:gd name="connsiteX494" fmla="*/ 183832 w 429577"/>
                <a:gd name="connsiteY494" fmla="*/ 634365 h 688657"/>
                <a:gd name="connsiteX495" fmla="*/ 188595 w 429577"/>
                <a:gd name="connsiteY495" fmla="*/ 635318 h 688657"/>
                <a:gd name="connsiteX496" fmla="*/ 187643 w 429577"/>
                <a:gd name="connsiteY496" fmla="*/ 635318 h 688657"/>
                <a:gd name="connsiteX497" fmla="*/ 243840 w 429577"/>
                <a:gd name="connsiteY497" fmla="*/ 635318 h 688657"/>
                <a:gd name="connsiteX498" fmla="*/ 241935 w 429577"/>
                <a:gd name="connsiteY498" fmla="*/ 635318 h 688657"/>
                <a:gd name="connsiteX499" fmla="*/ 250507 w 429577"/>
                <a:gd name="connsiteY499" fmla="*/ 631508 h 688657"/>
                <a:gd name="connsiteX500" fmla="*/ 248602 w 429577"/>
                <a:gd name="connsiteY500" fmla="*/ 633413 h 688657"/>
                <a:gd name="connsiteX501" fmla="*/ 251460 w 429577"/>
                <a:gd name="connsiteY501" fmla="*/ 629603 h 688657"/>
                <a:gd name="connsiteX502" fmla="*/ 250507 w 429577"/>
                <a:gd name="connsiteY502" fmla="*/ 631508 h 688657"/>
                <a:gd name="connsiteX503" fmla="*/ 251460 w 429577"/>
                <a:gd name="connsiteY503" fmla="*/ 626745 h 688657"/>
                <a:gd name="connsiteX504" fmla="*/ 251460 w 429577"/>
                <a:gd name="connsiteY504" fmla="*/ 627698 h 688657"/>
                <a:gd name="connsiteX505" fmla="*/ 251460 w 429577"/>
                <a:gd name="connsiteY505" fmla="*/ 597218 h 688657"/>
                <a:gd name="connsiteX506" fmla="*/ 251460 w 429577"/>
                <a:gd name="connsiteY506" fmla="*/ 599123 h 688657"/>
                <a:gd name="connsiteX507" fmla="*/ 247650 w 429577"/>
                <a:gd name="connsiteY507" fmla="*/ 590550 h 688657"/>
                <a:gd name="connsiteX508" fmla="*/ 249555 w 429577"/>
                <a:gd name="connsiteY508" fmla="*/ 592455 h 688657"/>
                <a:gd name="connsiteX509" fmla="*/ 245745 w 429577"/>
                <a:gd name="connsiteY509" fmla="*/ 589598 h 688657"/>
                <a:gd name="connsiteX510" fmla="*/ 247650 w 429577"/>
                <a:gd name="connsiteY510" fmla="*/ 590550 h 688657"/>
                <a:gd name="connsiteX511" fmla="*/ 242888 w 429577"/>
                <a:gd name="connsiteY511" fmla="*/ 589598 h 688657"/>
                <a:gd name="connsiteX512" fmla="*/ 243840 w 429577"/>
                <a:gd name="connsiteY512" fmla="*/ 589598 h 688657"/>
                <a:gd name="connsiteX513" fmla="*/ 187643 w 429577"/>
                <a:gd name="connsiteY513" fmla="*/ 589598 h 688657"/>
                <a:gd name="connsiteX514" fmla="*/ 250507 w 429577"/>
                <a:gd name="connsiteY514" fmla="*/ 641985 h 688657"/>
                <a:gd name="connsiteX515" fmla="*/ 248602 w 429577"/>
                <a:gd name="connsiteY515" fmla="*/ 642938 h 688657"/>
                <a:gd name="connsiteX516" fmla="*/ 255270 w 429577"/>
                <a:gd name="connsiteY516" fmla="*/ 638175 h 688657"/>
                <a:gd name="connsiteX517" fmla="*/ 253365 w 429577"/>
                <a:gd name="connsiteY517" fmla="*/ 640080 h 688657"/>
                <a:gd name="connsiteX518" fmla="*/ 258127 w 429577"/>
                <a:gd name="connsiteY518" fmla="*/ 633413 h 688657"/>
                <a:gd name="connsiteX519" fmla="*/ 257175 w 429577"/>
                <a:gd name="connsiteY519" fmla="*/ 635318 h 688657"/>
                <a:gd name="connsiteX520" fmla="*/ 259080 w 429577"/>
                <a:gd name="connsiteY520" fmla="*/ 626745 h 688657"/>
                <a:gd name="connsiteX521" fmla="*/ 259080 w 429577"/>
                <a:gd name="connsiteY521" fmla="*/ 627698 h 688657"/>
                <a:gd name="connsiteX522" fmla="*/ 259080 w 429577"/>
                <a:gd name="connsiteY522" fmla="*/ 597218 h 688657"/>
                <a:gd name="connsiteX523" fmla="*/ 259080 w 429577"/>
                <a:gd name="connsiteY523" fmla="*/ 598170 h 688657"/>
                <a:gd name="connsiteX524" fmla="*/ 257175 w 429577"/>
                <a:gd name="connsiteY524" fmla="*/ 589598 h 688657"/>
                <a:gd name="connsiteX525" fmla="*/ 258127 w 429577"/>
                <a:gd name="connsiteY525" fmla="*/ 591503 h 688657"/>
                <a:gd name="connsiteX526" fmla="*/ 253365 w 429577"/>
                <a:gd name="connsiteY526" fmla="*/ 584835 h 688657"/>
                <a:gd name="connsiteX527" fmla="*/ 255270 w 429577"/>
                <a:gd name="connsiteY527" fmla="*/ 586740 h 688657"/>
                <a:gd name="connsiteX528" fmla="*/ 248602 w 429577"/>
                <a:gd name="connsiteY528" fmla="*/ 581978 h 688657"/>
                <a:gd name="connsiteX529" fmla="*/ 250507 w 429577"/>
                <a:gd name="connsiteY529" fmla="*/ 582930 h 688657"/>
                <a:gd name="connsiteX530" fmla="*/ 242888 w 429577"/>
                <a:gd name="connsiteY530" fmla="*/ 581025 h 688657"/>
                <a:gd name="connsiteX531" fmla="*/ 243840 w 429577"/>
                <a:gd name="connsiteY531" fmla="*/ 581025 h 688657"/>
                <a:gd name="connsiteX532" fmla="*/ 187643 w 429577"/>
                <a:gd name="connsiteY532" fmla="*/ 581025 h 688657"/>
                <a:gd name="connsiteX533" fmla="*/ 188595 w 429577"/>
                <a:gd name="connsiteY533" fmla="*/ 581025 h 688657"/>
                <a:gd name="connsiteX534" fmla="*/ 180022 w 429577"/>
                <a:gd name="connsiteY534" fmla="*/ 582930 h 688657"/>
                <a:gd name="connsiteX535" fmla="*/ 181927 w 429577"/>
                <a:gd name="connsiteY535" fmla="*/ 581978 h 688657"/>
                <a:gd name="connsiteX536" fmla="*/ 175260 w 429577"/>
                <a:gd name="connsiteY536" fmla="*/ 586740 h 688657"/>
                <a:gd name="connsiteX537" fmla="*/ 176213 w 429577"/>
                <a:gd name="connsiteY537" fmla="*/ 585788 h 688657"/>
                <a:gd name="connsiteX538" fmla="*/ 171450 w 429577"/>
                <a:gd name="connsiteY538" fmla="*/ 592455 h 688657"/>
                <a:gd name="connsiteX539" fmla="*/ 172402 w 429577"/>
                <a:gd name="connsiteY539" fmla="*/ 590550 h 688657"/>
                <a:gd name="connsiteX540" fmla="*/ 170497 w 429577"/>
                <a:gd name="connsiteY540" fmla="*/ 599123 h 688657"/>
                <a:gd name="connsiteX541" fmla="*/ 170497 w 429577"/>
                <a:gd name="connsiteY541" fmla="*/ 598170 h 688657"/>
                <a:gd name="connsiteX542" fmla="*/ 170497 w 429577"/>
                <a:gd name="connsiteY542" fmla="*/ 628650 h 688657"/>
                <a:gd name="connsiteX543" fmla="*/ 170497 w 429577"/>
                <a:gd name="connsiteY543" fmla="*/ 627698 h 688657"/>
                <a:gd name="connsiteX544" fmla="*/ 172402 w 429577"/>
                <a:gd name="connsiteY544" fmla="*/ 636270 h 688657"/>
                <a:gd name="connsiteX545" fmla="*/ 171450 w 429577"/>
                <a:gd name="connsiteY545" fmla="*/ 634365 h 688657"/>
                <a:gd name="connsiteX546" fmla="*/ 176213 w 429577"/>
                <a:gd name="connsiteY546" fmla="*/ 641033 h 688657"/>
                <a:gd name="connsiteX547" fmla="*/ 174307 w 429577"/>
                <a:gd name="connsiteY547" fmla="*/ 639128 h 688657"/>
                <a:gd name="connsiteX548" fmla="*/ 180975 w 429577"/>
                <a:gd name="connsiteY548" fmla="*/ 643890 h 688657"/>
                <a:gd name="connsiteX549" fmla="*/ 179070 w 429577"/>
                <a:gd name="connsiteY549" fmla="*/ 642938 h 688657"/>
                <a:gd name="connsiteX550" fmla="*/ 186690 w 429577"/>
                <a:gd name="connsiteY550" fmla="*/ 644843 h 688657"/>
                <a:gd name="connsiteX551" fmla="*/ 185738 w 429577"/>
                <a:gd name="connsiteY551" fmla="*/ 644843 h 688657"/>
                <a:gd name="connsiteX552" fmla="*/ 241935 w 429577"/>
                <a:gd name="connsiteY552" fmla="*/ 644843 h 688657"/>
                <a:gd name="connsiteX553" fmla="*/ 240982 w 429577"/>
                <a:gd name="connsiteY553" fmla="*/ 644843 h 688657"/>
                <a:gd name="connsiteX554" fmla="*/ 250507 w 429577"/>
                <a:gd name="connsiteY554" fmla="*/ 641985 h 688657"/>
                <a:gd name="connsiteX555" fmla="*/ 243840 w 429577"/>
                <a:gd name="connsiteY555" fmla="*/ 653415 h 688657"/>
                <a:gd name="connsiteX556" fmla="*/ 186690 w 429577"/>
                <a:gd name="connsiteY556" fmla="*/ 653415 h 688657"/>
                <a:gd name="connsiteX557" fmla="*/ 177165 w 429577"/>
                <a:gd name="connsiteY557" fmla="*/ 651510 h 688657"/>
                <a:gd name="connsiteX558" fmla="*/ 168593 w 429577"/>
                <a:gd name="connsiteY558" fmla="*/ 645795 h 688657"/>
                <a:gd name="connsiteX559" fmla="*/ 162877 w 429577"/>
                <a:gd name="connsiteY559" fmla="*/ 637223 h 688657"/>
                <a:gd name="connsiteX560" fmla="*/ 160972 w 429577"/>
                <a:gd name="connsiteY560" fmla="*/ 627698 h 688657"/>
                <a:gd name="connsiteX561" fmla="*/ 160972 w 429577"/>
                <a:gd name="connsiteY561" fmla="*/ 596265 h 688657"/>
                <a:gd name="connsiteX562" fmla="*/ 162877 w 429577"/>
                <a:gd name="connsiteY562" fmla="*/ 586740 h 688657"/>
                <a:gd name="connsiteX563" fmla="*/ 168593 w 429577"/>
                <a:gd name="connsiteY563" fmla="*/ 578168 h 688657"/>
                <a:gd name="connsiteX564" fmla="*/ 177165 w 429577"/>
                <a:gd name="connsiteY564" fmla="*/ 572453 h 688657"/>
                <a:gd name="connsiteX565" fmla="*/ 186690 w 429577"/>
                <a:gd name="connsiteY565" fmla="*/ 570548 h 688657"/>
                <a:gd name="connsiteX566" fmla="*/ 243840 w 429577"/>
                <a:gd name="connsiteY566" fmla="*/ 570548 h 688657"/>
                <a:gd name="connsiteX567" fmla="*/ 253365 w 429577"/>
                <a:gd name="connsiteY567" fmla="*/ 572453 h 688657"/>
                <a:gd name="connsiteX568" fmla="*/ 261938 w 429577"/>
                <a:gd name="connsiteY568" fmla="*/ 578168 h 688657"/>
                <a:gd name="connsiteX569" fmla="*/ 267652 w 429577"/>
                <a:gd name="connsiteY569" fmla="*/ 586740 h 688657"/>
                <a:gd name="connsiteX570" fmla="*/ 269557 w 429577"/>
                <a:gd name="connsiteY570" fmla="*/ 596265 h 688657"/>
                <a:gd name="connsiteX571" fmla="*/ 269557 w 429577"/>
                <a:gd name="connsiteY571" fmla="*/ 627698 h 688657"/>
                <a:gd name="connsiteX572" fmla="*/ 267652 w 429577"/>
                <a:gd name="connsiteY572" fmla="*/ 637223 h 688657"/>
                <a:gd name="connsiteX573" fmla="*/ 261938 w 429577"/>
                <a:gd name="connsiteY573" fmla="*/ 645795 h 688657"/>
                <a:gd name="connsiteX574" fmla="*/ 253365 w 429577"/>
                <a:gd name="connsiteY574" fmla="*/ 651510 h 688657"/>
                <a:gd name="connsiteX575" fmla="*/ 243840 w 429577"/>
                <a:gd name="connsiteY575" fmla="*/ 653415 h 688657"/>
                <a:gd name="connsiteX576" fmla="*/ 365760 w 429577"/>
                <a:gd name="connsiteY576" fmla="*/ 580073 h 688657"/>
                <a:gd name="connsiteX577" fmla="*/ 372427 w 429577"/>
                <a:gd name="connsiteY577" fmla="*/ 581025 h 688657"/>
                <a:gd name="connsiteX578" fmla="*/ 378143 w 429577"/>
                <a:gd name="connsiteY578" fmla="*/ 585788 h 688657"/>
                <a:gd name="connsiteX579" fmla="*/ 382905 w 429577"/>
                <a:gd name="connsiteY579" fmla="*/ 596265 h 688657"/>
                <a:gd name="connsiteX580" fmla="*/ 382905 w 429577"/>
                <a:gd name="connsiteY580" fmla="*/ 627698 h 688657"/>
                <a:gd name="connsiteX581" fmla="*/ 381952 w 429577"/>
                <a:gd name="connsiteY581" fmla="*/ 634365 h 688657"/>
                <a:gd name="connsiteX582" fmla="*/ 377190 w 429577"/>
                <a:gd name="connsiteY582" fmla="*/ 640080 h 688657"/>
                <a:gd name="connsiteX583" fmla="*/ 366713 w 429577"/>
                <a:gd name="connsiteY583" fmla="*/ 644843 h 688657"/>
                <a:gd name="connsiteX584" fmla="*/ 309563 w 429577"/>
                <a:gd name="connsiteY584" fmla="*/ 644843 h 688657"/>
                <a:gd name="connsiteX585" fmla="*/ 302895 w 429577"/>
                <a:gd name="connsiteY585" fmla="*/ 643890 h 688657"/>
                <a:gd name="connsiteX586" fmla="*/ 297180 w 429577"/>
                <a:gd name="connsiteY586" fmla="*/ 639128 h 688657"/>
                <a:gd name="connsiteX587" fmla="*/ 292418 w 429577"/>
                <a:gd name="connsiteY587" fmla="*/ 628650 h 688657"/>
                <a:gd name="connsiteX588" fmla="*/ 292418 w 429577"/>
                <a:gd name="connsiteY588" fmla="*/ 597218 h 688657"/>
                <a:gd name="connsiteX589" fmla="*/ 293370 w 429577"/>
                <a:gd name="connsiteY589" fmla="*/ 590550 h 688657"/>
                <a:gd name="connsiteX590" fmla="*/ 298132 w 429577"/>
                <a:gd name="connsiteY590" fmla="*/ 584835 h 688657"/>
                <a:gd name="connsiteX591" fmla="*/ 308610 w 429577"/>
                <a:gd name="connsiteY591" fmla="*/ 580073 h 688657"/>
                <a:gd name="connsiteX592" fmla="*/ 365760 w 429577"/>
                <a:gd name="connsiteY592" fmla="*/ 580073 h 688657"/>
                <a:gd name="connsiteX593" fmla="*/ 309563 w 429577"/>
                <a:gd name="connsiteY593" fmla="*/ 589598 h 688657"/>
                <a:gd name="connsiteX594" fmla="*/ 311468 w 429577"/>
                <a:gd name="connsiteY594" fmla="*/ 589598 h 688657"/>
                <a:gd name="connsiteX595" fmla="*/ 302895 w 429577"/>
                <a:gd name="connsiteY595" fmla="*/ 593408 h 688657"/>
                <a:gd name="connsiteX596" fmla="*/ 304800 w 429577"/>
                <a:gd name="connsiteY596" fmla="*/ 591503 h 688657"/>
                <a:gd name="connsiteX597" fmla="*/ 301943 w 429577"/>
                <a:gd name="connsiteY597" fmla="*/ 595313 h 688657"/>
                <a:gd name="connsiteX598" fmla="*/ 302895 w 429577"/>
                <a:gd name="connsiteY598" fmla="*/ 593408 h 688657"/>
                <a:gd name="connsiteX599" fmla="*/ 301943 w 429577"/>
                <a:gd name="connsiteY599" fmla="*/ 598170 h 688657"/>
                <a:gd name="connsiteX600" fmla="*/ 301943 w 429577"/>
                <a:gd name="connsiteY600" fmla="*/ 597218 h 688657"/>
                <a:gd name="connsiteX601" fmla="*/ 301943 w 429577"/>
                <a:gd name="connsiteY601" fmla="*/ 627698 h 688657"/>
                <a:gd name="connsiteX602" fmla="*/ 301943 w 429577"/>
                <a:gd name="connsiteY602" fmla="*/ 625793 h 688657"/>
                <a:gd name="connsiteX603" fmla="*/ 305752 w 429577"/>
                <a:gd name="connsiteY603" fmla="*/ 634365 h 688657"/>
                <a:gd name="connsiteX604" fmla="*/ 303847 w 429577"/>
                <a:gd name="connsiteY604" fmla="*/ 632460 h 688657"/>
                <a:gd name="connsiteX605" fmla="*/ 307657 w 429577"/>
                <a:gd name="connsiteY605" fmla="*/ 635318 h 688657"/>
                <a:gd name="connsiteX606" fmla="*/ 305752 w 429577"/>
                <a:gd name="connsiteY606" fmla="*/ 634365 h 688657"/>
                <a:gd name="connsiteX607" fmla="*/ 310515 w 429577"/>
                <a:gd name="connsiteY607" fmla="*/ 635318 h 688657"/>
                <a:gd name="connsiteX608" fmla="*/ 309563 w 429577"/>
                <a:gd name="connsiteY608" fmla="*/ 635318 h 688657"/>
                <a:gd name="connsiteX609" fmla="*/ 365760 w 429577"/>
                <a:gd name="connsiteY609" fmla="*/ 635318 h 688657"/>
                <a:gd name="connsiteX610" fmla="*/ 363855 w 429577"/>
                <a:gd name="connsiteY610" fmla="*/ 635318 h 688657"/>
                <a:gd name="connsiteX611" fmla="*/ 372427 w 429577"/>
                <a:gd name="connsiteY611" fmla="*/ 631508 h 688657"/>
                <a:gd name="connsiteX612" fmla="*/ 370522 w 429577"/>
                <a:gd name="connsiteY612" fmla="*/ 633413 h 688657"/>
                <a:gd name="connsiteX613" fmla="*/ 373380 w 429577"/>
                <a:gd name="connsiteY613" fmla="*/ 629603 h 688657"/>
                <a:gd name="connsiteX614" fmla="*/ 372427 w 429577"/>
                <a:gd name="connsiteY614" fmla="*/ 631508 h 688657"/>
                <a:gd name="connsiteX615" fmla="*/ 373380 w 429577"/>
                <a:gd name="connsiteY615" fmla="*/ 626745 h 688657"/>
                <a:gd name="connsiteX616" fmla="*/ 373380 w 429577"/>
                <a:gd name="connsiteY616" fmla="*/ 627698 h 688657"/>
                <a:gd name="connsiteX617" fmla="*/ 373380 w 429577"/>
                <a:gd name="connsiteY617" fmla="*/ 597218 h 688657"/>
                <a:gd name="connsiteX618" fmla="*/ 373380 w 429577"/>
                <a:gd name="connsiteY618" fmla="*/ 599123 h 688657"/>
                <a:gd name="connsiteX619" fmla="*/ 369570 w 429577"/>
                <a:gd name="connsiteY619" fmla="*/ 590550 h 688657"/>
                <a:gd name="connsiteX620" fmla="*/ 371475 w 429577"/>
                <a:gd name="connsiteY620" fmla="*/ 592455 h 688657"/>
                <a:gd name="connsiteX621" fmla="*/ 367665 w 429577"/>
                <a:gd name="connsiteY621" fmla="*/ 589598 h 688657"/>
                <a:gd name="connsiteX622" fmla="*/ 369570 w 429577"/>
                <a:gd name="connsiteY622" fmla="*/ 590550 h 688657"/>
                <a:gd name="connsiteX623" fmla="*/ 364807 w 429577"/>
                <a:gd name="connsiteY623" fmla="*/ 589598 h 688657"/>
                <a:gd name="connsiteX624" fmla="*/ 365760 w 429577"/>
                <a:gd name="connsiteY624" fmla="*/ 589598 h 688657"/>
                <a:gd name="connsiteX625" fmla="*/ 309563 w 429577"/>
                <a:gd name="connsiteY625" fmla="*/ 589598 h 688657"/>
                <a:gd name="connsiteX626" fmla="*/ 372427 w 429577"/>
                <a:gd name="connsiteY626" fmla="*/ 641985 h 688657"/>
                <a:gd name="connsiteX627" fmla="*/ 370522 w 429577"/>
                <a:gd name="connsiteY627" fmla="*/ 642938 h 688657"/>
                <a:gd name="connsiteX628" fmla="*/ 377190 w 429577"/>
                <a:gd name="connsiteY628" fmla="*/ 638175 h 688657"/>
                <a:gd name="connsiteX629" fmla="*/ 375285 w 429577"/>
                <a:gd name="connsiteY629" fmla="*/ 640080 h 688657"/>
                <a:gd name="connsiteX630" fmla="*/ 380047 w 429577"/>
                <a:gd name="connsiteY630" fmla="*/ 633413 h 688657"/>
                <a:gd name="connsiteX631" fmla="*/ 379095 w 429577"/>
                <a:gd name="connsiteY631" fmla="*/ 635318 h 688657"/>
                <a:gd name="connsiteX632" fmla="*/ 381000 w 429577"/>
                <a:gd name="connsiteY632" fmla="*/ 626745 h 688657"/>
                <a:gd name="connsiteX633" fmla="*/ 381000 w 429577"/>
                <a:gd name="connsiteY633" fmla="*/ 627698 h 688657"/>
                <a:gd name="connsiteX634" fmla="*/ 381000 w 429577"/>
                <a:gd name="connsiteY634" fmla="*/ 597218 h 688657"/>
                <a:gd name="connsiteX635" fmla="*/ 381000 w 429577"/>
                <a:gd name="connsiteY635" fmla="*/ 598170 h 688657"/>
                <a:gd name="connsiteX636" fmla="*/ 379095 w 429577"/>
                <a:gd name="connsiteY636" fmla="*/ 589598 h 688657"/>
                <a:gd name="connsiteX637" fmla="*/ 380047 w 429577"/>
                <a:gd name="connsiteY637" fmla="*/ 591503 h 688657"/>
                <a:gd name="connsiteX638" fmla="*/ 375285 w 429577"/>
                <a:gd name="connsiteY638" fmla="*/ 584835 h 688657"/>
                <a:gd name="connsiteX639" fmla="*/ 377190 w 429577"/>
                <a:gd name="connsiteY639" fmla="*/ 586740 h 688657"/>
                <a:gd name="connsiteX640" fmla="*/ 370522 w 429577"/>
                <a:gd name="connsiteY640" fmla="*/ 581978 h 688657"/>
                <a:gd name="connsiteX641" fmla="*/ 372427 w 429577"/>
                <a:gd name="connsiteY641" fmla="*/ 582930 h 688657"/>
                <a:gd name="connsiteX642" fmla="*/ 364807 w 429577"/>
                <a:gd name="connsiteY642" fmla="*/ 581025 h 688657"/>
                <a:gd name="connsiteX643" fmla="*/ 365760 w 429577"/>
                <a:gd name="connsiteY643" fmla="*/ 581025 h 688657"/>
                <a:gd name="connsiteX644" fmla="*/ 309563 w 429577"/>
                <a:gd name="connsiteY644" fmla="*/ 581025 h 688657"/>
                <a:gd name="connsiteX645" fmla="*/ 310515 w 429577"/>
                <a:gd name="connsiteY645" fmla="*/ 581025 h 688657"/>
                <a:gd name="connsiteX646" fmla="*/ 301943 w 429577"/>
                <a:gd name="connsiteY646" fmla="*/ 582930 h 688657"/>
                <a:gd name="connsiteX647" fmla="*/ 303847 w 429577"/>
                <a:gd name="connsiteY647" fmla="*/ 581978 h 688657"/>
                <a:gd name="connsiteX648" fmla="*/ 297180 w 429577"/>
                <a:gd name="connsiteY648" fmla="*/ 586740 h 688657"/>
                <a:gd name="connsiteX649" fmla="*/ 298132 w 429577"/>
                <a:gd name="connsiteY649" fmla="*/ 585788 h 688657"/>
                <a:gd name="connsiteX650" fmla="*/ 293370 w 429577"/>
                <a:gd name="connsiteY650" fmla="*/ 592455 h 688657"/>
                <a:gd name="connsiteX651" fmla="*/ 294322 w 429577"/>
                <a:gd name="connsiteY651" fmla="*/ 590550 h 688657"/>
                <a:gd name="connsiteX652" fmla="*/ 292418 w 429577"/>
                <a:gd name="connsiteY652" fmla="*/ 599123 h 688657"/>
                <a:gd name="connsiteX653" fmla="*/ 292418 w 429577"/>
                <a:gd name="connsiteY653" fmla="*/ 598170 h 688657"/>
                <a:gd name="connsiteX654" fmla="*/ 292418 w 429577"/>
                <a:gd name="connsiteY654" fmla="*/ 628650 h 688657"/>
                <a:gd name="connsiteX655" fmla="*/ 292418 w 429577"/>
                <a:gd name="connsiteY655" fmla="*/ 627698 h 688657"/>
                <a:gd name="connsiteX656" fmla="*/ 294322 w 429577"/>
                <a:gd name="connsiteY656" fmla="*/ 636270 h 688657"/>
                <a:gd name="connsiteX657" fmla="*/ 293370 w 429577"/>
                <a:gd name="connsiteY657" fmla="*/ 634365 h 688657"/>
                <a:gd name="connsiteX658" fmla="*/ 298132 w 429577"/>
                <a:gd name="connsiteY658" fmla="*/ 641033 h 688657"/>
                <a:gd name="connsiteX659" fmla="*/ 296227 w 429577"/>
                <a:gd name="connsiteY659" fmla="*/ 639128 h 688657"/>
                <a:gd name="connsiteX660" fmla="*/ 302895 w 429577"/>
                <a:gd name="connsiteY660" fmla="*/ 643890 h 688657"/>
                <a:gd name="connsiteX661" fmla="*/ 300990 w 429577"/>
                <a:gd name="connsiteY661" fmla="*/ 642938 h 688657"/>
                <a:gd name="connsiteX662" fmla="*/ 308610 w 429577"/>
                <a:gd name="connsiteY662" fmla="*/ 644843 h 688657"/>
                <a:gd name="connsiteX663" fmla="*/ 307657 w 429577"/>
                <a:gd name="connsiteY663" fmla="*/ 644843 h 688657"/>
                <a:gd name="connsiteX664" fmla="*/ 363855 w 429577"/>
                <a:gd name="connsiteY664" fmla="*/ 644843 h 688657"/>
                <a:gd name="connsiteX665" fmla="*/ 362902 w 429577"/>
                <a:gd name="connsiteY665" fmla="*/ 644843 h 688657"/>
                <a:gd name="connsiteX666" fmla="*/ 372427 w 429577"/>
                <a:gd name="connsiteY666" fmla="*/ 641985 h 688657"/>
                <a:gd name="connsiteX667" fmla="*/ 365760 w 429577"/>
                <a:gd name="connsiteY667" fmla="*/ 653415 h 688657"/>
                <a:gd name="connsiteX668" fmla="*/ 308610 w 429577"/>
                <a:gd name="connsiteY668" fmla="*/ 653415 h 688657"/>
                <a:gd name="connsiteX669" fmla="*/ 299085 w 429577"/>
                <a:gd name="connsiteY669" fmla="*/ 651510 h 688657"/>
                <a:gd name="connsiteX670" fmla="*/ 290513 w 429577"/>
                <a:gd name="connsiteY670" fmla="*/ 645795 h 688657"/>
                <a:gd name="connsiteX671" fmla="*/ 284797 w 429577"/>
                <a:gd name="connsiteY671" fmla="*/ 637223 h 688657"/>
                <a:gd name="connsiteX672" fmla="*/ 282893 w 429577"/>
                <a:gd name="connsiteY672" fmla="*/ 627698 h 688657"/>
                <a:gd name="connsiteX673" fmla="*/ 282893 w 429577"/>
                <a:gd name="connsiteY673" fmla="*/ 596265 h 688657"/>
                <a:gd name="connsiteX674" fmla="*/ 284797 w 429577"/>
                <a:gd name="connsiteY674" fmla="*/ 586740 h 688657"/>
                <a:gd name="connsiteX675" fmla="*/ 290513 w 429577"/>
                <a:gd name="connsiteY675" fmla="*/ 578168 h 688657"/>
                <a:gd name="connsiteX676" fmla="*/ 299085 w 429577"/>
                <a:gd name="connsiteY676" fmla="*/ 572453 h 688657"/>
                <a:gd name="connsiteX677" fmla="*/ 308610 w 429577"/>
                <a:gd name="connsiteY677" fmla="*/ 570548 h 688657"/>
                <a:gd name="connsiteX678" fmla="*/ 365760 w 429577"/>
                <a:gd name="connsiteY678" fmla="*/ 570548 h 688657"/>
                <a:gd name="connsiteX679" fmla="*/ 375285 w 429577"/>
                <a:gd name="connsiteY679" fmla="*/ 572453 h 688657"/>
                <a:gd name="connsiteX680" fmla="*/ 383857 w 429577"/>
                <a:gd name="connsiteY680" fmla="*/ 578168 h 688657"/>
                <a:gd name="connsiteX681" fmla="*/ 389572 w 429577"/>
                <a:gd name="connsiteY681" fmla="*/ 586740 h 688657"/>
                <a:gd name="connsiteX682" fmla="*/ 391477 w 429577"/>
                <a:gd name="connsiteY682" fmla="*/ 596265 h 688657"/>
                <a:gd name="connsiteX683" fmla="*/ 391477 w 429577"/>
                <a:gd name="connsiteY683" fmla="*/ 627698 h 688657"/>
                <a:gd name="connsiteX684" fmla="*/ 389572 w 429577"/>
                <a:gd name="connsiteY684" fmla="*/ 637223 h 688657"/>
                <a:gd name="connsiteX685" fmla="*/ 383857 w 429577"/>
                <a:gd name="connsiteY685" fmla="*/ 645795 h 688657"/>
                <a:gd name="connsiteX686" fmla="*/ 375285 w 429577"/>
                <a:gd name="connsiteY686" fmla="*/ 651510 h 688657"/>
                <a:gd name="connsiteX687" fmla="*/ 365760 w 429577"/>
                <a:gd name="connsiteY687" fmla="*/ 653415 h 688657"/>
                <a:gd name="connsiteX688" fmla="*/ 388620 w 429577"/>
                <a:gd name="connsiteY688" fmla="*/ 10478 h 688657"/>
                <a:gd name="connsiteX689" fmla="*/ 401002 w 429577"/>
                <a:gd name="connsiteY689" fmla="*/ 13335 h 688657"/>
                <a:gd name="connsiteX690" fmla="*/ 411480 w 429577"/>
                <a:gd name="connsiteY690" fmla="*/ 20955 h 688657"/>
                <a:gd name="connsiteX691" fmla="*/ 419100 w 429577"/>
                <a:gd name="connsiteY691" fmla="*/ 31433 h 688657"/>
                <a:gd name="connsiteX692" fmla="*/ 421957 w 429577"/>
                <a:gd name="connsiteY692" fmla="*/ 43815 h 688657"/>
                <a:gd name="connsiteX693" fmla="*/ 421957 w 429577"/>
                <a:gd name="connsiteY693" fmla="*/ 647700 h 688657"/>
                <a:gd name="connsiteX694" fmla="*/ 419100 w 429577"/>
                <a:gd name="connsiteY694" fmla="*/ 660083 h 688657"/>
                <a:gd name="connsiteX695" fmla="*/ 411480 w 429577"/>
                <a:gd name="connsiteY695" fmla="*/ 670560 h 688657"/>
                <a:gd name="connsiteX696" fmla="*/ 401002 w 429577"/>
                <a:gd name="connsiteY696" fmla="*/ 678180 h 688657"/>
                <a:gd name="connsiteX697" fmla="*/ 388620 w 429577"/>
                <a:gd name="connsiteY697" fmla="*/ 681038 h 688657"/>
                <a:gd name="connsiteX698" fmla="*/ 42863 w 429577"/>
                <a:gd name="connsiteY698" fmla="*/ 681038 h 688657"/>
                <a:gd name="connsiteX699" fmla="*/ 30480 w 429577"/>
                <a:gd name="connsiteY699" fmla="*/ 678180 h 688657"/>
                <a:gd name="connsiteX700" fmla="*/ 20002 w 429577"/>
                <a:gd name="connsiteY700" fmla="*/ 670560 h 688657"/>
                <a:gd name="connsiteX701" fmla="*/ 13335 w 429577"/>
                <a:gd name="connsiteY701" fmla="*/ 660083 h 688657"/>
                <a:gd name="connsiteX702" fmla="*/ 10477 w 429577"/>
                <a:gd name="connsiteY702" fmla="*/ 647700 h 688657"/>
                <a:gd name="connsiteX703" fmla="*/ 10477 w 429577"/>
                <a:gd name="connsiteY703" fmla="*/ 42863 h 688657"/>
                <a:gd name="connsiteX704" fmla="*/ 13335 w 429577"/>
                <a:gd name="connsiteY704" fmla="*/ 29528 h 688657"/>
                <a:gd name="connsiteX705" fmla="*/ 20955 w 429577"/>
                <a:gd name="connsiteY705" fmla="*/ 19050 h 688657"/>
                <a:gd name="connsiteX706" fmla="*/ 31432 w 429577"/>
                <a:gd name="connsiteY706" fmla="*/ 12383 h 688657"/>
                <a:gd name="connsiteX707" fmla="*/ 43815 w 429577"/>
                <a:gd name="connsiteY707" fmla="*/ 9525 h 688657"/>
                <a:gd name="connsiteX708" fmla="*/ 388620 w 429577"/>
                <a:gd name="connsiteY708" fmla="*/ 9525 h 688657"/>
                <a:gd name="connsiteX709" fmla="*/ 42863 w 429577"/>
                <a:gd name="connsiteY709" fmla="*/ 20003 h 688657"/>
                <a:gd name="connsiteX710" fmla="*/ 43815 w 429577"/>
                <a:gd name="connsiteY710" fmla="*/ 20003 h 688657"/>
                <a:gd name="connsiteX711" fmla="*/ 33338 w 429577"/>
                <a:gd name="connsiteY711" fmla="*/ 21908 h 688657"/>
                <a:gd name="connsiteX712" fmla="*/ 35243 w 429577"/>
                <a:gd name="connsiteY712" fmla="*/ 20955 h 688657"/>
                <a:gd name="connsiteX713" fmla="*/ 25718 w 429577"/>
                <a:gd name="connsiteY713" fmla="*/ 26670 h 688657"/>
                <a:gd name="connsiteX714" fmla="*/ 26670 w 429577"/>
                <a:gd name="connsiteY714" fmla="*/ 25718 h 688657"/>
                <a:gd name="connsiteX715" fmla="*/ 20002 w 429577"/>
                <a:gd name="connsiteY715" fmla="*/ 34290 h 688657"/>
                <a:gd name="connsiteX716" fmla="*/ 20955 w 429577"/>
                <a:gd name="connsiteY716" fmla="*/ 32385 h 688657"/>
                <a:gd name="connsiteX717" fmla="*/ 19050 w 429577"/>
                <a:gd name="connsiteY717" fmla="*/ 43815 h 688657"/>
                <a:gd name="connsiteX718" fmla="*/ 19050 w 429577"/>
                <a:gd name="connsiteY718" fmla="*/ 42863 h 688657"/>
                <a:gd name="connsiteX719" fmla="*/ 19050 w 429577"/>
                <a:gd name="connsiteY719" fmla="*/ 645795 h 688657"/>
                <a:gd name="connsiteX720" fmla="*/ 19050 w 429577"/>
                <a:gd name="connsiteY720" fmla="*/ 644843 h 688657"/>
                <a:gd name="connsiteX721" fmla="*/ 20955 w 429577"/>
                <a:gd name="connsiteY721" fmla="*/ 655320 h 688657"/>
                <a:gd name="connsiteX722" fmla="*/ 20002 w 429577"/>
                <a:gd name="connsiteY722" fmla="*/ 653415 h 688657"/>
                <a:gd name="connsiteX723" fmla="*/ 25718 w 429577"/>
                <a:gd name="connsiteY723" fmla="*/ 662940 h 688657"/>
                <a:gd name="connsiteX724" fmla="*/ 24765 w 429577"/>
                <a:gd name="connsiteY724" fmla="*/ 661988 h 688657"/>
                <a:gd name="connsiteX725" fmla="*/ 33338 w 429577"/>
                <a:gd name="connsiteY725" fmla="*/ 668655 h 688657"/>
                <a:gd name="connsiteX726" fmla="*/ 31432 w 429577"/>
                <a:gd name="connsiteY726" fmla="*/ 667703 h 688657"/>
                <a:gd name="connsiteX727" fmla="*/ 42863 w 429577"/>
                <a:gd name="connsiteY727" fmla="*/ 669608 h 688657"/>
                <a:gd name="connsiteX728" fmla="*/ 41910 w 429577"/>
                <a:gd name="connsiteY728" fmla="*/ 669608 h 688657"/>
                <a:gd name="connsiteX729" fmla="*/ 386715 w 429577"/>
                <a:gd name="connsiteY729" fmla="*/ 669608 h 688657"/>
                <a:gd name="connsiteX730" fmla="*/ 385763 w 429577"/>
                <a:gd name="connsiteY730" fmla="*/ 669608 h 688657"/>
                <a:gd name="connsiteX731" fmla="*/ 398145 w 429577"/>
                <a:gd name="connsiteY731" fmla="*/ 667703 h 688657"/>
                <a:gd name="connsiteX732" fmla="*/ 396240 w 429577"/>
                <a:gd name="connsiteY732" fmla="*/ 668655 h 688657"/>
                <a:gd name="connsiteX733" fmla="*/ 405765 w 429577"/>
                <a:gd name="connsiteY733" fmla="*/ 661988 h 688657"/>
                <a:gd name="connsiteX734" fmla="*/ 404813 w 429577"/>
                <a:gd name="connsiteY734" fmla="*/ 662940 h 688657"/>
                <a:gd name="connsiteX735" fmla="*/ 411480 w 429577"/>
                <a:gd name="connsiteY735" fmla="*/ 653415 h 688657"/>
                <a:gd name="connsiteX736" fmla="*/ 410527 w 429577"/>
                <a:gd name="connsiteY736" fmla="*/ 655320 h 688657"/>
                <a:gd name="connsiteX737" fmla="*/ 412432 w 429577"/>
                <a:gd name="connsiteY737" fmla="*/ 644843 h 688657"/>
                <a:gd name="connsiteX738" fmla="*/ 412432 w 429577"/>
                <a:gd name="connsiteY738" fmla="*/ 645795 h 688657"/>
                <a:gd name="connsiteX739" fmla="*/ 412432 w 429577"/>
                <a:gd name="connsiteY739" fmla="*/ 43815 h 688657"/>
                <a:gd name="connsiteX740" fmla="*/ 412432 w 429577"/>
                <a:gd name="connsiteY740" fmla="*/ 44768 h 688657"/>
                <a:gd name="connsiteX741" fmla="*/ 410527 w 429577"/>
                <a:gd name="connsiteY741" fmla="*/ 34290 h 688657"/>
                <a:gd name="connsiteX742" fmla="*/ 411480 w 429577"/>
                <a:gd name="connsiteY742" fmla="*/ 36195 h 688657"/>
                <a:gd name="connsiteX743" fmla="*/ 404813 w 429577"/>
                <a:gd name="connsiteY743" fmla="*/ 26670 h 688657"/>
                <a:gd name="connsiteX744" fmla="*/ 405765 w 429577"/>
                <a:gd name="connsiteY744" fmla="*/ 27623 h 688657"/>
                <a:gd name="connsiteX745" fmla="*/ 396240 w 429577"/>
                <a:gd name="connsiteY745" fmla="*/ 20955 h 688657"/>
                <a:gd name="connsiteX746" fmla="*/ 398145 w 429577"/>
                <a:gd name="connsiteY746" fmla="*/ 21908 h 688657"/>
                <a:gd name="connsiteX747" fmla="*/ 386715 w 429577"/>
                <a:gd name="connsiteY747" fmla="*/ 20003 h 688657"/>
                <a:gd name="connsiteX748" fmla="*/ 387668 w 429577"/>
                <a:gd name="connsiteY748" fmla="*/ 20003 h 688657"/>
                <a:gd name="connsiteX749" fmla="*/ 42863 w 429577"/>
                <a:gd name="connsiteY749" fmla="*/ 20003 h 688657"/>
                <a:gd name="connsiteX750" fmla="*/ 401002 w 429577"/>
                <a:gd name="connsiteY750" fmla="*/ 676275 h 688657"/>
                <a:gd name="connsiteX751" fmla="*/ 399097 w 429577"/>
                <a:gd name="connsiteY751" fmla="*/ 677228 h 688657"/>
                <a:gd name="connsiteX752" fmla="*/ 410527 w 429577"/>
                <a:gd name="connsiteY752" fmla="*/ 668655 h 688657"/>
                <a:gd name="connsiteX753" fmla="*/ 409575 w 429577"/>
                <a:gd name="connsiteY753" fmla="*/ 669608 h 688657"/>
                <a:gd name="connsiteX754" fmla="*/ 418147 w 429577"/>
                <a:gd name="connsiteY754" fmla="*/ 657225 h 688657"/>
                <a:gd name="connsiteX755" fmla="*/ 417195 w 429577"/>
                <a:gd name="connsiteY755" fmla="*/ 659130 h 688657"/>
                <a:gd name="connsiteX756" fmla="*/ 420052 w 429577"/>
                <a:gd name="connsiteY756" fmla="*/ 644843 h 688657"/>
                <a:gd name="connsiteX757" fmla="*/ 420052 w 429577"/>
                <a:gd name="connsiteY757" fmla="*/ 645795 h 688657"/>
                <a:gd name="connsiteX758" fmla="*/ 420052 w 429577"/>
                <a:gd name="connsiteY758" fmla="*/ 43815 h 688657"/>
                <a:gd name="connsiteX759" fmla="*/ 420052 w 429577"/>
                <a:gd name="connsiteY759" fmla="*/ 44768 h 688657"/>
                <a:gd name="connsiteX760" fmla="*/ 417195 w 429577"/>
                <a:gd name="connsiteY760" fmla="*/ 30480 h 688657"/>
                <a:gd name="connsiteX761" fmla="*/ 418147 w 429577"/>
                <a:gd name="connsiteY761" fmla="*/ 32385 h 688657"/>
                <a:gd name="connsiteX762" fmla="*/ 409575 w 429577"/>
                <a:gd name="connsiteY762" fmla="*/ 20003 h 688657"/>
                <a:gd name="connsiteX763" fmla="*/ 410527 w 429577"/>
                <a:gd name="connsiteY763" fmla="*/ 20955 h 688657"/>
                <a:gd name="connsiteX764" fmla="*/ 399097 w 429577"/>
                <a:gd name="connsiteY764" fmla="*/ 12383 h 688657"/>
                <a:gd name="connsiteX765" fmla="*/ 401002 w 429577"/>
                <a:gd name="connsiteY765" fmla="*/ 13335 h 688657"/>
                <a:gd name="connsiteX766" fmla="*/ 386715 w 429577"/>
                <a:gd name="connsiteY766" fmla="*/ 10478 h 688657"/>
                <a:gd name="connsiteX767" fmla="*/ 387668 w 429577"/>
                <a:gd name="connsiteY767" fmla="*/ 10478 h 688657"/>
                <a:gd name="connsiteX768" fmla="*/ 42863 w 429577"/>
                <a:gd name="connsiteY768" fmla="*/ 10478 h 688657"/>
                <a:gd name="connsiteX769" fmla="*/ 43815 w 429577"/>
                <a:gd name="connsiteY769" fmla="*/ 10478 h 688657"/>
                <a:gd name="connsiteX770" fmla="*/ 29527 w 429577"/>
                <a:gd name="connsiteY770" fmla="*/ 13335 h 688657"/>
                <a:gd name="connsiteX771" fmla="*/ 31432 w 429577"/>
                <a:gd name="connsiteY771" fmla="*/ 12383 h 688657"/>
                <a:gd name="connsiteX772" fmla="*/ 20002 w 429577"/>
                <a:gd name="connsiteY772" fmla="*/ 20955 h 688657"/>
                <a:gd name="connsiteX773" fmla="*/ 20955 w 429577"/>
                <a:gd name="connsiteY773" fmla="*/ 20003 h 688657"/>
                <a:gd name="connsiteX774" fmla="*/ 12382 w 429577"/>
                <a:gd name="connsiteY774" fmla="*/ 31433 h 688657"/>
                <a:gd name="connsiteX775" fmla="*/ 13335 w 429577"/>
                <a:gd name="connsiteY775" fmla="*/ 29528 h 688657"/>
                <a:gd name="connsiteX776" fmla="*/ 10477 w 429577"/>
                <a:gd name="connsiteY776" fmla="*/ 43815 h 688657"/>
                <a:gd name="connsiteX777" fmla="*/ 10477 w 429577"/>
                <a:gd name="connsiteY777" fmla="*/ 42863 h 688657"/>
                <a:gd name="connsiteX778" fmla="*/ 10477 w 429577"/>
                <a:gd name="connsiteY778" fmla="*/ 645795 h 688657"/>
                <a:gd name="connsiteX779" fmla="*/ 10477 w 429577"/>
                <a:gd name="connsiteY779" fmla="*/ 644843 h 688657"/>
                <a:gd name="connsiteX780" fmla="*/ 13335 w 429577"/>
                <a:gd name="connsiteY780" fmla="*/ 659130 h 688657"/>
                <a:gd name="connsiteX781" fmla="*/ 12382 w 429577"/>
                <a:gd name="connsiteY781" fmla="*/ 657225 h 688657"/>
                <a:gd name="connsiteX782" fmla="*/ 20955 w 429577"/>
                <a:gd name="connsiteY782" fmla="*/ 669608 h 688657"/>
                <a:gd name="connsiteX783" fmla="*/ 20002 w 429577"/>
                <a:gd name="connsiteY783" fmla="*/ 668655 h 688657"/>
                <a:gd name="connsiteX784" fmla="*/ 31432 w 429577"/>
                <a:gd name="connsiteY784" fmla="*/ 677228 h 688657"/>
                <a:gd name="connsiteX785" fmla="*/ 29527 w 429577"/>
                <a:gd name="connsiteY785" fmla="*/ 676275 h 688657"/>
                <a:gd name="connsiteX786" fmla="*/ 43815 w 429577"/>
                <a:gd name="connsiteY786" fmla="*/ 679133 h 688657"/>
                <a:gd name="connsiteX787" fmla="*/ 42863 w 429577"/>
                <a:gd name="connsiteY787" fmla="*/ 679133 h 688657"/>
                <a:gd name="connsiteX788" fmla="*/ 387668 w 429577"/>
                <a:gd name="connsiteY788" fmla="*/ 679133 h 688657"/>
                <a:gd name="connsiteX789" fmla="*/ 386715 w 429577"/>
                <a:gd name="connsiteY789" fmla="*/ 679133 h 688657"/>
                <a:gd name="connsiteX790" fmla="*/ 401002 w 429577"/>
                <a:gd name="connsiteY790" fmla="*/ 676275 h 688657"/>
                <a:gd name="connsiteX791" fmla="*/ 388620 w 429577"/>
                <a:gd name="connsiteY791" fmla="*/ 688658 h 688657"/>
                <a:gd name="connsiteX792" fmla="*/ 42863 w 429577"/>
                <a:gd name="connsiteY792" fmla="*/ 688658 h 688657"/>
                <a:gd name="connsiteX793" fmla="*/ 26670 w 429577"/>
                <a:gd name="connsiteY793" fmla="*/ 685800 h 688657"/>
                <a:gd name="connsiteX794" fmla="*/ 13335 w 429577"/>
                <a:gd name="connsiteY794" fmla="*/ 676275 h 688657"/>
                <a:gd name="connsiteX795" fmla="*/ 3810 w 429577"/>
                <a:gd name="connsiteY795" fmla="*/ 662940 h 688657"/>
                <a:gd name="connsiteX796" fmla="*/ 0 w 429577"/>
                <a:gd name="connsiteY796" fmla="*/ 647700 h 688657"/>
                <a:gd name="connsiteX797" fmla="*/ 0 w 429577"/>
                <a:gd name="connsiteY797" fmla="*/ 42863 h 688657"/>
                <a:gd name="connsiteX798" fmla="*/ 3810 w 429577"/>
                <a:gd name="connsiteY798" fmla="*/ 26670 h 688657"/>
                <a:gd name="connsiteX799" fmla="*/ 13335 w 429577"/>
                <a:gd name="connsiteY799" fmla="*/ 13335 h 688657"/>
                <a:gd name="connsiteX800" fmla="*/ 26670 w 429577"/>
                <a:gd name="connsiteY800" fmla="*/ 3810 h 688657"/>
                <a:gd name="connsiteX801" fmla="*/ 42863 w 429577"/>
                <a:gd name="connsiteY801" fmla="*/ 0 h 688657"/>
                <a:gd name="connsiteX802" fmla="*/ 388620 w 429577"/>
                <a:gd name="connsiteY802" fmla="*/ 0 h 688657"/>
                <a:gd name="connsiteX803" fmla="*/ 403860 w 429577"/>
                <a:gd name="connsiteY803" fmla="*/ 3810 h 688657"/>
                <a:gd name="connsiteX804" fmla="*/ 417195 w 429577"/>
                <a:gd name="connsiteY804" fmla="*/ 13335 h 688657"/>
                <a:gd name="connsiteX805" fmla="*/ 426720 w 429577"/>
                <a:gd name="connsiteY805" fmla="*/ 26670 h 688657"/>
                <a:gd name="connsiteX806" fmla="*/ 429577 w 429577"/>
                <a:gd name="connsiteY806" fmla="*/ 42863 h 688657"/>
                <a:gd name="connsiteX807" fmla="*/ 429577 w 429577"/>
                <a:gd name="connsiteY807" fmla="*/ 646748 h 688657"/>
                <a:gd name="connsiteX808" fmla="*/ 426720 w 429577"/>
                <a:gd name="connsiteY808" fmla="*/ 662940 h 688657"/>
                <a:gd name="connsiteX809" fmla="*/ 417195 w 429577"/>
                <a:gd name="connsiteY809" fmla="*/ 676275 h 688657"/>
                <a:gd name="connsiteX810" fmla="*/ 403860 w 429577"/>
                <a:gd name="connsiteY810" fmla="*/ 685800 h 688657"/>
                <a:gd name="connsiteX811" fmla="*/ 388620 w 429577"/>
                <a:gd name="connsiteY811" fmla="*/ 688658 h 68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</a:cxnLst>
              <a:rect l="l" t="t" r="r" b="b"/>
              <a:pathLst>
                <a:path w="429577" h="688657">
                  <a:moveTo>
                    <a:pt x="181927" y="50483"/>
                  </a:moveTo>
                  <a:lnTo>
                    <a:pt x="185738" y="60960"/>
                  </a:lnTo>
                  <a:lnTo>
                    <a:pt x="181927" y="71438"/>
                  </a:lnTo>
                  <a:lnTo>
                    <a:pt x="171450" y="75248"/>
                  </a:lnTo>
                  <a:lnTo>
                    <a:pt x="161925" y="71438"/>
                  </a:lnTo>
                  <a:lnTo>
                    <a:pt x="157163" y="60960"/>
                  </a:lnTo>
                  <a:lnTo>
                    <a:pt x="161925" y="50483"/>
                  </a:lnTo>
                  <a:lnTo>
                    <a:pt x="171450" y="45720"/>
                  </a:lnTo>
                  <a:lnTo>
                    <a:pt x="181927" y="50483"/>
                  </a:lnTo>
                  <a:close/>
                  <a:moveTo>
                    <a:pt x="169545" y="56198"/>
                  </a:moveTo>
                  <a:lnTo>
                    <a:pt x="173355" y="56198"/>
                  </a:lnTo>
                  <a:lnTo>
                    <a:pt x="166688" y="59055"/>
                  </a:lnTo>
                  <a:lnTo>
                    <a:pt x="169545" y="56198"/>
                  </a:lnTo>
                  <a:lnTo>
                    <a:pt x="166688" y="62865"/>
                  </a:lnTo>
                  <a:lnTo>
                    <a:pt x="166688" y="59055"/>
                  </a:lnTo>
                  <a:lnTo>
                    <a:pt x="169545" y="65723"/>
                  </a:lnTo>
                  <a:lnTo>
                    <a:pt x="166688" y="62865"/>
                  </a:lnTo>
                  <a:lnTo>
                    <a:pt x="173355" y="65723"/>
                  </a:lnTo>
                  <a:lnTo>
                    <a:pt x="169545" y="65723"/>
                  </a:lnTo>
                  <a:lnTo>
                    <a:pt x="176213" y="62865"/>
                  </a:lnTo>
                  <a:lnTo>
                    <a:pt x="173355" y="65723"/>
                  </a:lnTo>
                  <a:lnTo>
                    <a:pt x="176213" y="59055"/>
                  </a:lnTo>
                  <a:lnTo>
                    <a:pt x="176213" y="62865"/>
                  </a:lnTo>
                  <a:lnTo>
                    <a:pt x="173355" y="56198"/>
                  </a:lnTo>
                  <a:lnTo>
                    <a:pt x="176213" y="59055"/>
                  </a:lnTo>
                  <a:lnTo>
                    <a:pt x="169545" y="56198"/>
                  </a:lnTo>
                  <a:close/>
                  <a:moveTo>
                    <a:pt x="178118" y="71438"/>
                  </a:moveTo>
                  <a:lnTo>
                    <a:pt x="176213" y="72390"/>
                  </a:lnTo>
                  <a:lnTo>
                    <a:pt x="181927" y="68580"/>
                  </a:lnTo>
                  <a:lnTo>
                    <a:pt x="180022" y="70485"/>
                  </a:lnTo>
                  <a:lnTo>
                    <a:pt x="183832" y="64770"/>
                  </a:lnTo>
                  <a:lnTo>
                    <a:pt x="182880" y="66675"/>
                  </a:lnTo>
                  <a:lnTo>
                    <a:pt x="183832" y="60008"/>
                  </a:lnTo>
                  <a:lnTo>
                    <a:pt x="183832" y="61913"/>
                  </a:lnTo>
                  <a:lnTo>
                    <a:pt x="182880" y="54293"/>
                  </a:lnTo>
                  <a:lnTo>
                    <a:pt x="183832" y="56198"/>
                  </a:lnTo>
                  <a:lnTo>
                    <a:pt x="180022" y="50483"/>
                  </a:lnTo>
                  <a:lnTo>
                    <a:pt x="181927" y="52388"/>
                  </a:lnTo>
                  <a:lnTo>
                    <a:pt x="176213" y="48578"/>
                  </a:lnTo>
                  <a:lnTo>
                    <a:pt x="178118" y="49530"/>
                  </a:lnTo>
                  <a:lnTo>
                    <a:pt x="171450" y="47625"/>
                  </a:lnTo>
                  <a:lnTo>
                    <a:pt x="173355" y="47625"/>
                  </a:lnTo>
                  <a:lnTo>
                    <a:pt x="165735" y="49530"/>
                  </a:lnTo>
                  <a:lnTo>
                    <a:pt x="167640" y="48578"/>
                  </a:lnTo>
                  <a:lnTo>
                    <a:pt x="161925" y="52388"/>
                  </a:lnTo>
                  <a:lnTo>
                    <a:pt x="162877" y="51435"/>
                  </a:lnTo>
                  <a:lnTo>
                    <a:pt x="159068" y="57150"/>
                  </a:lnTo>
                  <a:lnTo>
                    <a:pt x="160020" y="55245"/>
                  </a:lnTo>
                  <a:lnTo>
                    <a:pt x="158115" y="62865"/>
                  </a:lnTo>
                  <a:lnTo>
                    <a:pt x="158115" y="60960"/>
                  </a:lnTo>
                  <a:lnTo>
                    <a:pt x="160020" y="67628"/>
                  </a:lnTo>
                  <a:lnTo>
                    <a:pt x="159068" y="65723"/>
                  </a:lnTo>
                  <a:lnTo>
                    <a:pt x="162877" y="71438"/>
                  </a:lnTo>
                  <a:lnTo>
                    <a:pt x="160972" y="69533"/>
                  </a:lnTo>
                  <a:lnTo>
                    <a:pt x="166688" y="73343"/>
                  </a:lnTo>
                  <a:lnTo>
                    <a:pt x="164782" y="72390"/>
                  </a:lnTo>
                  <a:lnTo>
                    <a:pt x="172402" y="73343"/>
                  </a:lnTo>
                  <a:lnTo>
                    <a:pt x="170497" y="73343"/>
                  </a:lnTo>
                  <a:lnTo>
                    <a:pt x="178118" y="71438"/>
                  </a:lnTo>
                  <a:close/>
                  <a:moveTo>
                    <a:pt x="171450" y="82868"/>
                  </a:moveTo>
                  <a:lnTo>
                    <a:pt x="161925" y="80963"/>
                  </a:lnTo>
                  <a:lnTo>
                    <a:pt x="154305" y="76200"/>
                  </a:lnTo>
                  <a:lnTo>
                    <a:pt x="150495" y="68580"/>
                  </a:lnTo>
                  <a:lnTo>
                    <a:pt x="148590" y="60008"/>
                  </a:lnTo>
                  <a:lnTo>
                    <a:pt x="150495" y="50483"/>
                  </a:lnTo>
                  <a:lnTo>
                    <a:pt x="155257" y="42863"/>
                  </a:lnTo>
                  <a:lnTo>
                    <a:pt x="162877" y="38100"/>
                  </a:lnTo>
                  <a:lnTo>
                    <a:pt x="172402" y="36195"/>
                  </a:lnTo>
                  <a:lnTo>
                    <a:pt x="180975" y="38100"/>
                  </a:lnTo>
                  <a:lnTo>
                    <a:pt x="188595" y="42863"/>
                  </a:lnTo>
                  <a:lnTo>
                    <a:pt x="193357" y="50483"/>
                  </a:lnTo>
                  <a:lnTo>
                    <a:pt x="195263" y="60008"/>
                  </a:lnTo>
                  <a:lnTo>
                    <a:pt x="193357" y="68580"/>
                  </a:lnTo>
                  <a:lnTo>
                    <a:pt x="188595" y="76200"/>
                  </a:lnTo>
                  <a:lnTo>
                    <a:pt x="180975" y="80963"/>
                  </a:lnTo>
                  <a:lnTo>
                    <a:pt x="171450" y="82868"/>
                  </a:lnTo>
                  <a:close/>
                  <a:moveTo>
                    <a:pt x="223838" y="50483"/>
                  </a:moveTo>
                  <a:lnTo>
                    <a:pt x="229552" y="60008"/>
                  </a:lnTo>
                  <a:lnTo>
                    <a:pt x="225743" y="71438"/>
                  </a:lnTo>
                  <a:lnTo>
                    <a:pt x="215265" y="75248"/>
                  </a:lnTo>
                  <a:lnTo>
                    <a:pt x="205740" y="71438"/>
                  </a:lnTo>
                  <a:lnTo>
                    <a:pt x="200977" y="60960"/>
                  </a:lnTo>
                  <a:lnTo>
                    <a:pt x="205740" y="50483"/>
                  </a:lnTo>
                  <a:lnTo>
                    <a:pt x="216218" y="45720"/>
                  </a:lnTo>
                  <a:lnTo>
                    <a:pt x="223838" y="50483"/>
                  </a:lnTo>
                  <a:close/>
                  <a:moveTo>
                    <a:pt x="212407" y="56198"/>
                  </a:moveTo>
                  <a:lnTo>
                    <a:pt x="216218" y="56198"/>
                  </a:lnTo>
                  <a:lnTo>
                    <a:pt x="209550" y="59055"/>
                  </a:lnTo>
                  <a:lnTo>
                    <a:pt x="212407" y="56198"/>
                  </a:lnTo>
                  <a:lnTo>
                    <a:pt x="210502" y="62865"/>
                  </a:lnTo>
                  <a:lnTo>
                    <a:pt x="210502" y="59055"/>
                  </a:lnTo>
                  <a:lnTo>
                    <a:pt x="213360" y="65723"/>
                  </a:lnTo>
                  <a:lnTo>
                    <a:pt x="210502" y="62865"/>
                  </a:lnTo>
                  <a:lnTo>
                    <a:pt x="217170" y="65723"/>
                  </a:lnTo>
                  <a:lnTo>
                    <a:pt x="213360" y="65723"/>
                  </a:lnTo>
                  <a:lnTo>
                    <a:pt x="220027" y="62865"/>
                  </a:lnTo>
                  <a:lnTo>
                    <a:pt x="217170" y="65723"/>
                  </a:lnTo>
                  <a:lnTo>
                    <a:pt x="220027" y="59055"/>
                  </a:lnTo>
                  <a:lnTo>
                    <a:pt x="220027" y="62865"/>
                  </a:lnTo>
                  <a:lnTo>
                    <a:pt x="216218" y="56198"/>
                  </a:lnTo>
                  <a:lnTo>
                    <a:pt x="218122" y="58103"/>
                  </a:lnTo>
                  <a:lnTo>
                    <a:pt x="212407" y="56198"/>
                  </a:lnTo>
                  <a:close/>
                  <a:moveTo>
                    <a:pt x="220027" y="71438"/>
                  </a:moveTo>
                  <a:lnTo>
                    <a:pt x="218122" y="72390"/>
                  </a:lnTo>
                  <a:lnTo>
                    <a:pt x="223838" y="68580"/>
                  </a:lnTo>
                  <a:lnTo>
                    <a:pt x="222885" y="69533"/>
                  </a:lnTo>
                  <a:lnTo>
                    <a:pt x="226695" y="63818"/>
                  </a:lnTo>
                  <a:lnTo>
                    <a:pt x="225743" y="64770"/>
                  </a:lnTo>
                  <a:lnTo>
                    <a:pt x="227647" y="58103"/>
                  </a:lnTo>
                  <a:lnTo>
                    <a:pt x="227647" y="60960"/>
                  </a:lnTo>
                  <a:lnTo>
                    <a:pt x="226695" y="53340"/>
                  </a:lnTo>
                  <a:lnTo>
                    <a:pt x="227647" y="55245"/>
                  </a:lnTo>
                  <a:lnTo>
                    <a:pt x="223838" y="49530"/>
                  </a:lnTo>
                  <a:lnTo>
                    <a:pt x="224790" y="50483"/>
                  </a:lnTo>
                  <a:lnTo>
                    <a:pt x="219075" y="46673"/>
                  </a:lnTo>
                  <a:lnTo>
                    <a:pt x="220980" y="47625"/>
                  </a:lnTo>
                  <a:lnTo>
                    <a:pt x="213360" y="45720"/>
                  </a:lnTo>
                  <a:lnTo>
                    <a:pt x="215265" y="45720"/>
                  </a:lnTo>
                  <a:lnTo>
                    <a:pt x="208597" y="47625"/>
                  </a:lnTo>
                  <a:lnTo>
                    <a:pt x="210502" y="46673"/>
                  </a:lnTo>
                  <a:lnTo>
                    <a:pt x="204788" y="50483"/>
                  </a:lnTo>
                  <a:lnTo>
                    <a:pt x="205740" y="49530"/>
                  </a:lnTo>
                  <a:lnTo>
                    <a:pt x="201930" y="55245"/>
                  </a:lnTo>
                  <a:lnTo>
                    <a:pt x="202882" y="53340"/>
                  </a:lnTo>
                  <a:lnTo>
                    <a:pt x="201930" y="60960"/>
                  </a:lnTo>
                  <a:lnTo>
                    <a:pt x="201930" y="59055"/>
                  </a:lnTo>
                  <a:lnTo>
                    <a:pt x="202882" y="65723"/>
                  </a:lnTo>
                  <a:lnTo>
                    <a:pt x="201930" y="63818"/>
                  </a:lnTo>
                  <a:lnTo>
                    <a:pt x="205740" y="69533"/>
                  </a:lnTo>
                  <a:lnTo>
                    <a:pt x="204788" y="68580"/>
                  </a:lnTo>
                  <a:lnTo>
                    <a:pt x="210502" y="72390"/>
                  </a:lnTo>
                  <a:lnTo>
                    <a:pt x="208597" y="71438"/>
                  </a:lnTo>
                  <a:lnTo>
                    <a:pt x="215265" y="72390"/>
                  </a:lnTo>
                  <a:lnTo>
                    <a:pt x="213360" y="72390"/>
                  </a:lnTo>
                  <a:lnTo>
                    <a:pt x="220027" y="71438"/>
                  </a:lnTo>
                  <a:close/>
                  <a:moveTo>
                    <a:pt x="214313" y="82868"/>
                  </a:moveTo>
                  <a:lnTo>
                    <a:pt x="205740" y="80963"/>
                  </a:lnTo>
                  <a:lnTo>
                    <a:pt x="198120" y="76200"/>
                  </a:lnTo>
                  <a:lnTo>
                    <a:pt x="193357" y="68580"/>
                  </a:lnTo>
                  <a:lnTo>
                    <a:pt x="191452" y="60008"/>
                  </a:lnTo>
                  <a:lnTo>
                    <a:pt x="193357" y="50483"/>
                  </a:lnTo>
                  <a:lnTo>
                    <a:pt x="199072" y="42863"/>
                  </a:lnTo>
                  <a:lnTo>
                    <a:pt x="205740" y="38100"/>
                  </a:lnTo>
                  <a:lnTo>
                    <a:pt x="214313" y="36195"/>
                  </a:lnTo>
                  <a:lnTo>
                    <a:pt x="223838" y="38100"/>
                  </a:lnTo>
                  <a:lnTo>
                    <a:pt x="231457" y="42863"/>
                  </a:lnTo>
                  <a:lnTo>
                    <a:pt x="236220" y="50483"/>
                  </a:lnTo>
                  <a:lnTo>
                    <a:pt x="238125" y="60008"/>
                  </a:lnTo>
                  <a:lnTo>
                    <a:pt x="235268" y="68580"/>
                  </a:lnTo>
                  <a:lnTo>
                    <a:pt x="230505" y="76200"/>
                  </a:lnTo>
                  <a:lnTo>
                    <a:pt x="223838" y="80963"/>
                  </a:lnTo>
                  <a:lnTo>
                    <a:pt x="214313" y="82868"/>
                  </a:lnTo>
                  <a:close/>
                  <a:moveTo>
                    <a:pt x="265747" y="50483"/>
                  </a:moveTo>
                  <a:lnTo>
                    <a:pt x="269557" y="60960"/>
                  </a:lnTo>
                  <a:lnTo>
                    <a:pt x="265747" y="71438"/>
                  </a:lnTo>
                  <a:lnTo>
                    <a:pt x="255270" y="75248"/>
                  </a:lnTo>
                  <a:lnTo>
                    <a:pt x="245745" y="71438"/>
                  </a:lnTo>
                  <a:lnTo>
                    <a:pt x="240982" y="60960"/>
                  </a:lnTo>
                  <a:lnTo>
                    <a:pt x="245745" y="50483"/>
                  </a:lnTo>
                  <a:lnTo>
                    <a:pt x="255270" y="45720"/>
                  </a:lnTo>
                  <a:lnTo>
                    <a:pt x="265747" y="50483"/>
                  </a:lnTo>
                  <a:close/>
                  <a:moveTo>
                    <a:pt x="253365" y="56198"/>
                  </a:moveTo>
                  <a:lnTo>
                    <a:pt x="257175" y="56198"/>
                  </a:lnTo>
                  <a:lnTo>
                    <a:pt x="250507" y="59055"/>
                  </a:lnTo>
                  <a:lnTo>
                    <a:pt x="253365" y="56198"/>
                  </a:lnTo>
                  <a:lnTo>
                    <a:pt x="250507" y="62865"/>
                  </a:lnTo>
                  <a:lnTo>
                    <a:pt x="250507" y="59055"/>
                  </a:lnTo>
                  <a:lnTo>
                    <a:pt x="253365" y="65723"/>
                  </a:lnTo>
                  <a:lnTo>
                    <a:pt x="250507" y="62865"/>
                  </a:lnTo>
                  <a:lnTo>
                    <a:pt x="257175" y="65723"/>
                  </a:lnTo>
                  <a:lnTo>
                    <a:pt x="253365" y="65723"/>
                  </a:lnTo>
                  <a:lnTo>
                    <a:pt x="260032" y="62865"/>
                  </a:lnTo>
                  <a:lnTo>
                    <a:pt x="257175" y="65723"/>
                  </a:lnTo>
                  <a:lnTo>
                    <a:pt x="260032" y="59055"/>
                  </a:lnTo>
                  <a:lnTo>
                    <a:pt x="260032" y="62865"/>
                  </a:lnTo>
                  <a:lnTo>
                    <a:pt x="257175" y="56198"/>
                  </a:lnTo>
                  <a:lnTo>
                    <a:pt x="260032" y="59055"/>
                  </a:lnTo>
                  <a:lnTo>
                    <a:pt x="253365" y="56198"/>
                  </a:lnTo>
                  <a:close/>
                  <a:moveTo>
                    <a:pt x="261938" y="71438"/>
                  </a:moveTo>
                  <a:lnTo>
                    <a:pt x="260032" y="72390"/>
                  </a:lnTo>
                  <a:lnTo>
                    <a:pt x="265747" y="68580"/>
                  </a:lnTo>
                  <a:lnTo>
                    <a:pt x="263843" y="70485"/>
                  </a:lnTo>
                  <a:lnTo>
                    <a:pt x="267652" y="64770"/>
                  </a:lnTo>
                  <a:lnTo>
                    <a:pt x="266700" y="66675"/>
                  </a:lnTo>
                  <a:lnTo>
                    <a:pt x="268605" y="60008"/>
                  </a:lnTo>
                  <a:lnTo>
                    <a:pt x="268605" y="61913"/>
                  </a:lnTo>
                  <a:lnTo>
                    <a:pt x="266700" y="54293"/>
                  </a:lnTo>
                  <a:lnTo>
                    <a:pt x="267652" y="56198"/>
                  </a:lnTo>
                  <a:lnTo>
                    <a:pt x="263843" y="50483"/>
                  </a:lnTo>
                  <a:lnTo>
                    <a:pt x="264795" y="51435"/>
                  </a:lnTo>
                  <a:lnTo>
                    <a:pt x="259080" y="47625"/>
                  </a:lnTo>
                  <a:lnTo>
                    <a:pt x="260985" y="48578"/>
                  </a:lnTo>
                  <a:lnTo>
                    <a:pt x="253365" y="46673"/>
                  </a:lnTo>
                  <a:lnTo>
                    <a:pt x="255270" y="46673"/>
                  </a:lnTo>
                  <a:lnTo>
                    <a:pt x="248602" y="48578"/>
                  </a:lnTo>
                  <a:lnTo>
                    <a:pt x="250507" y="47625"/>
                  </a:lnTo>
                  <a:lnTo>
                    <a:pt x="245745" y="51435"/>
                  </a:lnTo>
                  <a:lnTo>
                    <a:pt x="246697" y="50483"/>
                  </a:lnTo>
                  <a:lnTo>
                    <a:pt x="242888" y="56198"/>
                  </a:lnTo>
                  <a:lnTo>
                    <a:pt x="243840" y="54293"/>
                  </a:lnTo>
                  <a:lnTo>
                    <a:pt x="242888" y="61913"/>
                  </a:lnTo>
                  <a:lnTo>
                    <a:pt x="242888" y="60008"/>
                  </a:lnTo>
                  <a:lnTo>
                    <a:pt x="243840" y="66675"/>
                  </a:lnTo>
                  <a:lnTo>
                    <a:pt x="242888" y="64770"/>
                  </a:lnTo>
                  <a:lnTo>
                    <a:pt x="246697" y="70485"/>
                  </a:lnTo>
                  <a:lnTo>
                    <a:pt x="245745" y="68580"/>
                  </a:lnTo>
                  <a:lnTo>
                    <a:pt x="251460" y="72390"/>
                  </a:lnTo>
                  <a:lnTo>
                    <a:pt x="249555" y="71438"/>
                  </a:lnTo>
                  <a:lnTo>
                    <a:pt x="256222" y="72390"/>
                  </a:lnTo>
                  <a:lnTo>
                    <a:pt x="254318" y="72390"/>
                  </a:lnTo>
                  <a:lnTo>
                    <a:pt x="261938" y="71438"/>
                  </a:lnTo>
                  <a:close/>
                  <a:moveTo>
                    <a:pt x="255270" y="82868"/>
                  </a:moveTo>
                  <a:lnTo>
                    <a:pt x="246697" y="80963"/>
                  </a:lnTo>
                  <a:lnTo>
                    <a:pt x="239077" y="76200"/>
                  </a:lnTo>
                  <a:lnTo>
                    <a:pt x="234315" y="68580"/>
                  </a:lnTo>
                  <a:lnTo>
                    <a:pt x="232410" y="60008"/>
                  </a:lnTo>
                  <a:lnTo>
                    <a:pt x="234315" y="50483"/>
                  </a:lnTo>
                  <a:lnTo>
                    <a:pt x="240030" y="42863"/>
                  </a:lnTo>
                  <a:lnTo>
                    <a:pt x="246697" y="38100"/>
                  </a:lnTo>
                  <a:lnTo>
                    <a:pt x="255270" y="36195"/>
                  </a:lnTo>
                  <a:lnTo>
                    <a:pt x="264795" y="38100"/>
                  </a:lnTo>
                  <a:lnTo>
                    <a:pt x="272415" y="42863"/>
                  </a:lnTo>
                  <a:lnTo>
                    <a:pt x="277177" y="50483"/>
                  </a:lnTo>
                  <a:lnTo>
                    <a:pt x="279082" y="60008"/>
                  </a:lnTo>
                  <a:lnTo>
                    <a:pt x="277177" y="68580"/>
                  </a:lnTo>
                  <a:lnTo>
                    <a:pt x="272415" y="76200"/>
                  </a:lnTo>
                  <a:lnTo>
                    <a:pt x="264795" y="80963"/>
                  </a:lnTo>
                  <a:lnTo>
                    <a:pt x="255270" y="82868"/>
                  </a:lnTo>
                  <a:close/>
                  <a:moveTo>
                    <a:pt x="350520" y="102870"/>
                  </a:moveTo>
                  <a:lnTo>
                    <a:pt x="362902" y="105728"/>
                  </a:lnTo>
                  <a:lnTo>
                    <a:pt x="373380" y="113348"/>
                  </a:lnTo>
                  <a:lnTo>
                    <a:pt x="380047" y="123825"/>
                  </a:lnTo>
                  <a:lnTo>
                    <a:pt x="382905" y="136208"/>
                  </a:lnTo>
                  <a:lnTo>
                    <a:pt x="382905" y="505778"/>
                  </a:lnTo>
                  <a:lnTo>
                    <a:pt x="380047" y="518160"/>
                  </a:lnTo>
                  <a:lnTo>
                    <a:pt x="373380" y="528638"/>
                  </a:lnTo>
                  <a:lnTo>
                    <a:pt x="362902" y="535305"/>
                  </a:lnTo>
                  <a:lnTo>
                    <a:pt x="350520" y="538163"/>
                  </a:lnTo>
                  <a:lnTo>
                    <a:pt x="80963" y="538163"/>
                  </a:lnTo>
                  <a:lnTo>
                    <a:pt x="68580" y="535305"/>
                  </a:lnTo>
                  <a:lnTo>
                    <a:pt x="58102" y="528638"/>
                  </a:lnTo>
                  <a:lnTo>
                    <a:pt x="50482" y="518160"/>
                  </a:lnTo>
                  <a:lnTo>
                    <a:pt x="47625" y="505778"/>
                  </a:lnTo>
                  <a:lnTo>
                    <a:pt x="47625" y="136208"/>
                  </a:lnTo>
                  <a:lnTo>
                    <a:pt x="50482" y="123825"/>
                  </a:lnTo>
                  <a:lnTo>
                    <a:pt x="58102" y="113348"/>
                  </a:lnTo>
                  <a:lnTo>
                    <a:pt x="68580" y="105728"/>
                  </a:lnTo>
                  <a:lnTo>
                    <a:pt x="80963" y="102870"/>
                  </a:lnTo>
                  <a:lnTo>
                    <a:pt x="350520" y="102870"/>
                  </a:lnTo>
                  <a:close/>
                  <a:moveTo>
                    <a:pt x="81915" y="113348"/>
                  </a:moveTo>
                  <a:lnTo>
                    <a:pt x="82868" y="113348"/>
                  </a:lnTo>
                  <a:lnTo>
                    <a:pt x="72390" y="115253"/>
                  </a:lnTo>
                  <a:lnTo>
                    <a:pt x="74295" y="114300"/>
                  </a:lnTo>
                  <a:lnTo>
                    <a:pt x="65722" y="120968"/>
                  </a:lnTo>
                  <a:lnTo>
                    <a:pt x="66675" y="120015"/>
                  </a:lnTo>
                  <a:lnTo>
                    <a:pt x="60007" y="129540"/>
                  </a:lnTo>
                  <a:lnTo>
                    <a:pt x="60960" y="127635"/>
                  </a:lnTo>
                  <a:lnTo>
                    <a:pt x="59055" y="138113"/>
                  </a:lnTo>
                  <a:lnTo>
                    <a:pt x="59055" y="137160"/>
                  </a:lnTo>
                  <a:lnTo>
                    <a:pt x="59055" y="505778"/>
                  </a:lnTo>
                  <a:lnTo>
                    <a:pt x="59055" y="504825"/>
                  </a:lnTo>
                  <a:lnTo>
                    <a:pt x="60960" y="515303"/>
                  </a:lnTo>
                  <a:lnTo>
                    <a:pt x="60007" y="513398"/>
                  </a:lnTo>
                  <a:lnTo>
                    <a:pt x="66675" y="522923"/>
                  </a:lnTo>
                  <a:lnTo>
                    <a:pt x="65722" y="521970"/>
                  </a:lnTo>
                  <a:lnTo>
                    <a:pt x="74295" y="527685"/>
                  </a:lnTo>
                  <a:lnTo>
                    <a:pt x="72390" y="526733"/>
                  </a:lnTo>
                  <a:lnTo>
                    <a:pt x="82868" y="528638"/>
                  </a:lnTo>
                  <a:lnTo>
                    <a:pt x="81915" y="528638"/>
                  </a:lnTo>
                  <a:lnTo>
                    <a:pt x="350520" y="528638"/>
                  </a:lnTo>
                  <a:lnTo>
                    <a:pt x="349568" y="528638"/>
                  </a:lnTo>
                  <a:lnTo>
                    <a:pt x="360045" y="526733"/>
                  </a:lnTo>
                  <a:lnTo>
                    <a:pt x="358140" y="527685"/>
                  </a:lnTo>
                  <a:lnTo>
                    <a:pt x="367665" y="521970"/>
                  </a:lnTo>
                  <a:lnTo>
                    <a:pt x="365760" y="523875"/>
                  </a:lnTo>
                  <a:lnTo>
                    <a:pt x="371475" y="514350"/>
                  </a:lnTo>
                  <a:lnTo>
                    <a:pt x="370522" y="516255"/>
                  </a:lnTo>
                  <a:lnTo>
                    <a:pt x="372427" y="504825"/>
                  </a:lnTo>
                  <a:lnTo>
                    <a:pt x="372427" y="505778"/>
                  </a:lnTo>
                  <a:lnTo>
                    <a:pt x="372427" y="136208"/>
                  </a:lnTo>
                  <a:lnTo>
                    <a:pt x="372427" y="137160"/>
                  </a:lnTo>
                  <a:lnTo>
                    <a:pt x="370522" y="126683"/>
                  </a:lnTo>
                  <a:lnTo>
                    <a:pt x="371475" y="128588"/>
                  </a:lnTo>
                  <a:lnTo>
                    <a:pt x="365760" y="119063"/>
                  </a:lnTo>
                  <a:lnTo>
                    <a:pt x="366713" y="120015"/>
                  </a:lnTo>
                  <a:lnTo>
                    <a:pt x="357188" y="113348"/>
                  </a:lnTo>
                  <a:lnTo>
                    <a:pt x="360045" y="115253"/>
                  </a:lnTo>
                  <a:lnTo>
                    <a:pt x="349568" y="113348"/>
                  </a:lnTo>
                  <a:lnTo>
                    <a:pt x="350520" y="113348"/>
                  </a:lnTo>
                  <a:lnTo>
                    <a:pt x="81915" y="113348"/>
                  </a:lnTo>
                  <a:close/>
                  <a:moveTo>
                    <a:pt x="362902" y="534353"/>
                  </a:moveTo>
                  <a:lnTo>
                    <a:pt x="360997" y="535305"/>
                  </a:lnTo>
                  <a:lnTo>
                    <a:pt x="372427" y="526733"/>
                  </a:lnTo>
                  <a:lnTo>
                    <a:pt x="371475" y="527685"/>
                  </a:lnTo>
                  <a:lnTo>
                    <a:pt x="380047" y="515303"/>
                  </a:lnTo>
                  <a:lnTo>
                    <a:pt x="379095" y="517208"/>
                  </a:lnTo>
                  <a:lnTo>
                    <a:pt x="382905" y="502920"/>
                  </a:lnTo>
                  <a:lnTo>
                    <a:pt x="382905" y="503873"/>
                  </a:lnTo>
                  <a:lnTo>
                    <a:pt x="382905" y="136208"/>
                  </a:lnTo>
                  <a:lnTo>
                    <a:pt x="382905" y="137160"/>
                  </a:lnTo>
                  <a:lnTo>
                    <a:pt x="380047" y="122873"/>
                  </a:lnTo>
                  <a:lnTo>
                    <a:pt x="381000" y="124778"/>
                  </a:lnTo>
                  <a:lnTo>
                    <a:pt x="372427" y="113348"/>
                  </a:lnTo>
                  <a:lnTo>
                    <a:pt x="373380" y="114300"/>
                  </a:lnTo>
                  <a:lnTo>
                    <a:pt x="361950" y="105728"/>
                  </a:lnTo>
                  <a:lnTo>
                    <a:pt x="363855" y="106680"/>
                  </a:lnTo>
                  <a:lnTo>
                    <a:pt x="349568" y="103823"/>
                  </a:lnTo>
                  <a:lnTo>
                    <a:pt x="350520" y="103823"/>
                  </a:lnTo>
                  <a:lnTo>
                    <a:pt x="81915" y="103823"/>
                  </a:lnTo>
                  <a:lnTo>
                    <a:pt x="82868" y="103823"/>
                  </a:lnTo>
                  <a:lnTo>
                    <a:pt x="68580" y="106680"/>
                  </a:lnTo>
                  <a:lnTo>
                    <a:pt x="70485" y="105728"/>
                  </a:lnTo>
                  <a:lnTo>
                    <a:pt x="59055" y="114300"/>
                  </a:lnTo>
                  <a:lnTo>
                    <a:pt x="60007" y="113348"/>
                  </a:lnTo>
                  <a:lnTo>
                    <a:pt x="51435" y="124778"/>
                  </a:lnTo>
                  <a:lnTo>
                    <a:pt x="52388" y="122873"/>
                  </a:lnTo>
                  <a:lnTo>
                    <a:pt x="49530" y="137160"/>
                  </a:lnTo>
                  <a:lnTo>
                    <a:pt x="49530" y="136208"/>
                  </a:lnTo>
                  <a:lnTo>
                    <a:pt x="49530" y="504825"/>
                  </a:lnTo>
                  <a:lnTo>
                    <a:pt x="49530" y="503873"/>
                  </a:lnTo>
                  <a:lnTo>
                    <a:pt x="52388" y="518160"/>
                  </a:lnTo>
                  <a:lnTo>
                    <a:pt x="51435" y="516255"/>
                  </a:lnTo>
                  <a:lnTo>
                    <a:pt x="60007" y="528638"/>
                  </a:lnTo>
                  <a:lnTo>
                    <a:pt x="59055" y="527685"/>
                  </a:lnTo>
                  <a:lnTo>
                    <a:pt x="70485" y="536258"/>
                  </a:lnTo>
                  <a:lnTo>
                    <a:pt x="68580" y="535305"/>
                  </a:lnTo>
                  <a:lnTo>
                    <a:pt x="82868" y="538163"/>
                  </a:lnTo>
                  <a:lnTo>
                    <a:pt x="81915" y="538163"/>
                  </a:lnTo>
                  <a:lnTo>
                    <a:pt x="349568" y="538163"/>
                  </a:lnTo>
                  <a:lnTo>
                    <a:pt x="348615" y="538163"/>
                  </a:lnTo>
                  <a:lnTo>
                    <a:pt x="362902" y="534353"/>
                  </a:lnTo>
                  <a:close/>
                  <a:moveTo>
                    <a:pt x="349568" y="547688"/>
                  </a:moveTo>
                  <a:lnTo>
                    <a:pt x="80963" y="547688"/>
                  </a:lnTo>
                  <a:lnTo>
                    <a:pt x="65722" y="544830"/>
                  </a:lnTo>
                  <a:lnTo>
                    <a:pt x="52388" y="535305"/>
                  </a:lnTo>
                  <a:lnTo>
                    <a:pt x="42863" y="521970"/>
                  </a:lnTo>
                  <a:lnTo>
                    <a:pt x="40005" y="505778"/>
                  </a:lnTo>
                  <a:lnTo>
                    <a:pt x="40005" y="136208"/>
                  </a:lnTo>
                  <a:lnTo>
                    <a:pt x="42863" y="120015"/>
                  </a:lnTo>
                  <a:lnTo>
                    <a:pt x="52388" y="106680"/>
                  </a:lnTo>
                  <a:lnTo>
                    <a:pt x="65722" y="97155"/>
                  </a:lnTo>
                  <a:lnTo>
                    <a:pt x="80963" y="93345"/>
                  </a:lnTo>
                  <a:lnTo>
                    <a:pt x="350520" y="93345"/>
                  </a:lnTo>
                  <a:lnTo>
                    <a:pt x="365760" y="97155"/>
                  </a:lnTo>
                  <a:lnTo>
                    <a:pt x="379095" y="106680"/>
                  </a:lnTo>
                  <a:lnTo>
                    <a:pt x="388620" y="120015"/>
                  </a:lnTo>
                  <a:lnTo>
                    <a:pt x="391477" y="136208"/>
                  </a:lnTo>
                  <a:lnTo>
                    <a:pt x="391477" y="505778"/>
                  </a:lnTo>
                  <a:lnTo>
                    <a:pt x="387668" y="521970"/>
                  </a:lnTo>
                  <a:lnTo>
                    <a:pt x="378143" y="535305"/>
                  </a:lnTo>
                  <a:lnTo>
                    <a:pt x="364807" y="544830"/>
                  </a:lnTo>
                  <a:lnTo>
                    <a:pt x="349568" y="547688"/>
                  </a:lnTo>
                  <a:close/>
                  <a:moveTo>
                    <a:pt x="120968" y="580073"/>
                  </a:moveTo>
                  <a:lnTo>
                    <a:pt x="127635" y="581025"/>
                  </a:lnTo>
                  <a:lnTo>
                    <a:pt x="133350" y="585788"/>
                  </a:lnTo>
                  <a:lnTo>
                    <a:pt x="138113" y="596265"/>
                  </a:lnTo>
                  <a:lnTo>
                    <a:pt x="138113" y="627698"/>
                  </a:lnTo>
                  <a:lnTo>
                    <a:pt x="137160" y="634365"/>
                  </a:lnTo>
                  <a:lnTo>
                    <a:pt x="132397" y="640080"/>
                  </a:lnTo>
                  <a:lnTo>
                    <a:pt x="121920" y="644843"/>
                  </a:lnTo>
                  <a:lnTo>
                    <a:pt x="64770" y="644843"/>
                  </a:lnTo>
                  <a:lnTo>
                    <a:pt x="58102" y="643890"/>
                  </a:lnTo>
                  <a:lnTo>
                    <a:pt x="52388" y="639128"/>
                  </a:lnTo>
                  <a:lnTo>
                    <a:pt x="47625" y="628650"/>
                  </a:lnTo>
                  <a:lnTo>
                    <a:pt x="47625" y="597218"/>
                  </a:lnTo>
                  <a:lnTo>
                    <a:pt x="48577" y="590550"/>
                  </a:lnTo>
                  <a:lnTo>
                    <a:pt x="53340" y="584835"/>
                  </a:lnTo>
                  <a:lnTo>
                    <a:pt x="63818" y="580073"/>
                  </a:lnTo>
                  <a:lnTo>
                    <a:pt x="120968" y="580073"/>
                  </a:lnTo>
                  <a:close/>
                  <a:moveTo>
                    <a:pt x="64770" y="589598"/>
                  </a:moveTo>
                  <a:lnTo>
                    <a:pt x="66675" y="589598"/>
                  </a:lnTo>
                  <a:lnTo>
                    <a:pt x="58102" y="593408"/>
                  </a:lnTo>
                  <a:lnTo>
                    <a:pt x="60007" y="591503"/>
                  </a:lnTo>
                  <a:lnTo>
                    <a:pt x="57150" y="595313"/>
                  </a:lnTo>
                  <a:lnTo>
                    <a:pt x="58102" y="593408"/>
                  </a:lnTo>
                  <a:lnTo>
                    <a:pt x="57150" y="598170"/>
                  </a:lnTo>
                  <a:lnTo>
                    <a:pt x="57150" y="597218"/>
                  </a:lnTo>
                  <a:lnTo>
                    <a:pt x="57150" y="627698"/>
                  </a:lnTo>
                  <a:lnTo>
                    <a:pt x="57150" y="625793"/>
                  </a:lnTo>
                  <a:lnTo>
                    <a:pt x="60960" y="634365"/>
                  </a:lnTo>
                  <a:lnTo>
                    <a:pt x="59055" y="632460"/>
                  </a:lnTo>
                  <a:lnTo>
                    <a:pt x="62865" y="635318"/>
                  </a:lnTo>
                  <a:lnTo>
                    <a:pt x="60960" y="634365"/>
                  </a:lnTo>
                  <a:lnTo>
                    <a:pt x="65722" y="635318"/>
                  </a:lnTo>
                  <a:lnTo>
                    <a:pt x="64770" y="635318"/>
                  </a:lnTo>
                  <a:lnTo>
                    <a:pt x="120968" y="635318"/>
                  </a:lnTo>
                  <a:lnTo>
                    <a:pt x="119063" y="635318"/>
                  </a:lnTo>
                  <a:lnTo>
                    <a:pt x="127635" y="631508"/>
                  </a:lnTo>
                  <a:lnTo>
                    <a:pt x="125730" y="633413"/>
                  </a:lnTo>
                  <a:lnTo>
                    <a:pt x="128588" y="629603"/>
                  </a:lnTo>
                  <a:lnTo>
                    <a:pt x="127635" y="631508"/>
                  </a:lnTo>
                  <a:lnTo>
                    <a:pt x="128588" y="626745"/>
                  </a:lnTo>
                  <a:lnTo>
                    <a:pt x="128588" y="627698"/>
                  </a:lnTo>
                  <a:lnTo>
                    <a:pt x="128588" y="597218"/>
                  </a:lnTo>
                  <a:lnTo>
                    <a:pt x="128588" y="599123"/>
                  </a:lnTo>
                  <a:lnTo>
                    <a:pt x="124777" y="590550"/>
                  </a:lnTo>
                  <a:lnTo>
                    <a:pt x="126682" y="592455"/>
                  </a:lnTo>
                  <a:lnTo>
                    <a:pt x="122872" y="589598"/>
                  </a:lnTo>
                  <a:lnTo>
                    <a:pt x="124777" y="590550"/>
                  </a:lnTo>
                  <a:lnTo>
                    <a:pt x="120015" y="589598"/>
                  </a:lnTo>
                  <a:lnTo>
                    <a:pt x="120968" y="589598"/>
                  </a:lnTo>
                  <a:lnTo>
                    <a:pt x="64770" y="589598"/>
                  </a:lnTo>
                  <a:close/>
                  <a:moveTo>
                    <a:pt x="128588" y="641985"/>
                  </a:moveTo>
                  <a:lnTo>
                    <a:pt x="126682" y="642938"/>
                  </a:lnTo>
                  <a:lnTo>
                    <a:pt x="133350" y="638175"/>
                  </a:lnTo>
                  <a:lnTo>
                    <a:pt x="132397" y="639128"/>
                  </a:lnTo>
                  <a:lnTo>
                    <a:pt x="137160" y="632460"/>
                  </a:lnTo>
                  <a:lnTo>
                    <a:pt x="136207" y="634365"/>
                  </a:lnTo>
                  <a:lnTo>
                    <a:pt x="138113" y="625793"/>
                  </a:lnTo>
                  <a:lnTo>
                    <a:pt x="138113" y="626745"/>
                  </a:lnTo>
                  <a:lnTo>
                    <a:pt x="138113" y="596265"/>
                  </a:lnTo>
                  <a:lnTo>
                    <a:pt x="138113" y="597218"/>
                  </a:lnTo>
                  <a:lnTo>
                    <a:pt x="136207" y="588645"/>
                  </a:lnTo>
                  <a:lnTo>
                    <a:pt x="137160" y="590550"/>
                  </a:lnTo>
                  <a:lnTo>
                    <a:pt x="132397" y="583883"/>
                  </a:lnTo>
                  <a:lnTo>
                    <a:pt x="134302" y="585788"/>
                  </a:lnTo>
                  <a:lnTo>
                    <a:pt x="127635" y="581025"/>
                  </a:lnTo>
                  <a:lnTo>
                    <a:pt x="129540" y="581978"/>
                  </a:lnTo>
                  <a:lnTo>
                    <a:pt x="121920" y="580073"/>
                  </a:lnTo>
                  <a:lnTo>
                    <a:pt x="122872" y="580073"/>
                  </a:lnTo>
                  <a:lnTo>
                    <a:pt x="64770" y="580073"/>
                  </a:lnTo>
                  <a:lnTo>
                    <a:pt x="65722" y="580073"/>
                  </a:lnTo>
                  <a:lnTo>
                    <a:pt x="57150" y="581978"/>
                  </a:lnTo>
                  <a:lnTo>
                    <a:pt x="59055" y="581025"/>
                  </a:lnTo>
                  <a:lnTo>
                    <a:pt x="52388" y="585788"/>
                  </a:lnTo>
                  <a:lnTo>
                    <a:pt x="53340" y="584835"/>
                  </a:lnTo>
                  <a:lnTo>
                    <a:pt x="48577" y="591503"/>
                  </a:lnTo>
                  <a:lnTo>
                    <a:pt x="49530" y="589598"/>
                  </a:lnTo>
                  <a:lnTo>
                    <a:pt x="47625" y="598170"/>
                  </a:lnTo>
                  <a:lnTo>
                    <a:pt x="47625" y="597218"/>
                  </a:lnTo>
                  <a:lnTo>
                    <a:pt x="47625" y="627698"/>
                  </a:lnTo>
                  <a:lnTo>
                    <a:pt x="47625" y="626745"/>
                  </a:lnTo>
                  <a:lnTo>
                    <a:pt x="49530" y="635318"/>
                  </a:lnTo>
                  <a:lnTo>
                    <a:pt x="48577" y="633413"/>
                  </a:lnTo>
                  <a:lnTo>
                    <a:pt x="53340" y="640080"/>
                  </a:lnTo>
                  <a:lnTo>
                    <a:pt x="51435" y="638175"/>
                  </a:lnTo>
                  <a:lnTo>
                    <a:pt x="58102" y="642938"/>
                  </a:lnTo>
                  <a:lnTo>
                    <a:pt x="56197" y="641985"/>
                  </a:lnTo>
                  <a:lnTo>
                    <a:pt x="63818" y="643890"/>
                  </a:lnTo>
                  <a:lnTo>
                    <a:pt x="62865" y="643890"/>
                  </a:lnTo>
                  <a:lnTo>
                    <a:pt x="120015" y="643890"/>
                  </a:lnTo>
                  <a:lnTo>
                    <a:pt x="119063" y="643890"/>
                  </a:lnTo>
                  <a:lnTo>
                    <a:pt x="128588" y="641985"/>
                  </a:lnTo>
                  <a:close/>
                  <a:moveTo>
                    <a:pt x="121920" y="653415"/>
                  </a:moveTo>
                  <a:lnTo>
                    <a:pt x="64770" y="653415"/>
                  </a:lnTo>
                  <a:lnTo>
                    <a:pt x="55245" y="651510"/>
                  </a:lnTo>
                  <a:lnTo>
                    <a:pt x="46672" y="645795"/>
                  </a:lnTo>
                  <a:lnTo>
                    <a:pt x="40957" y="637223"/>
                  </a:lnTo>
                  <a:lnTo>
                    <a:pt x="39052" y="627698"/>
                  </a:lnTo>
                  <a:lnTo>
                    <a:pt x="39052" y="596265"/>
                  </a:lnTo>
                  <a:lnTo>
                    <a:pt x="40957" y="586740"/>
                  </a:lnTo>
                  <a:lnTo>
                    <a:pt x="46672" y="578168"/>
                  </a:lnTo>
                  <a:lnTo>
                    <a:pt x="55245" y="572453"/>
                  </a:lnTo>
                  <a:lnTo>
                    <a:pt x="64770" y="570548"/>
                  </a:lnTo>
                  <a:lnTo>
                    <a:pt x="121920" y="570548"/>
                  </a:lnTo>
                  <a:lnTo>
                    <a:pt x="131445" y="572453"/>
                  </a:lnTo>
                  <a:lnTo>
                    <a:pt x="140018" y="578168"/>
                  </a:lnTo>
                  <a:lnTo>
                    <a:pt x="145732" y="586740"/>
                  </a:lnTo>
                  <a:lnTo>
                    <a:pt x="147638" y="596265"/>
                  </a:lnTo>
                  <a:lnTo>
                    <a:pt x="147638" y="627698"/>
                  </a:lnTo>
                  <a:lnTo>
                    <a:pt x="145732" y="637223"/>
                  </a:lnTo>
                  <a:lnTo>
                    <a:pt x="140018" y="645795"/>
                  </a:lnTo>
                  <a:lnTo>
                    <a:pt x="132397" y="651510"/>
                  </a:lnTo>
                  <a:lnTo>
                    <a:pt x="121920" y="653415"/>
                  </a:lnTo>
                  <a:close/>
                  <a:moveTo>
                    <a:pt x="243840" y="580073"/>
                  </a:moveTo>
                  <a:lnTo>
                    <a:pt x="250507" y="581025"/>
                  </a:lnTo>
                  <a:lnTo>
                    <a:pt x="256222" y="585788"/>
                  </a:lnTo>
                  <a:lnTo>
                    <a:pt x="260985" y="596265"/>
                  </a:lnTo>
                  <a:lnTo>
                    <a:pt x="260985" y="627698"/>
                  </a:lnTo>
                  <a:lnTo>
                    <a:pt x="260032" y="634365"/>
                  </a:lnTo>
                  <a:lnTo>
                    <a:pt x="255270" y="640080"/>
                  </a:lnTo>
                  <a:lnTo>
                    <a:pt x="244793" y="644843"/>
                  </a:lnTo>
                  <a:lnTo>
                    <a:pt x="187643" y="644843"/>
                  </a:lnTo>
                  <a:lnTo>
                    <a:pt x="180975" y="643890"/>
                  </a:lnTo>
                  <a:lnTo>
                    <a:pt x="175260" y="639128"/>
                  </a:lnTo>
                  <a:lnTo>
                    <a:pt x="170497" y="628650"/>
                  </a:lnTo>
                  <a:lnTo>
                    <a:pt x="170497" y="597218"/>
                  </a:lnTo>
                  <a:lnTo>
                    <a:pt x="171450" y="590550"/>
                  </a:lnTo>
                  <a:lnTo>
                    <a:pt x="176213" y="584835"/>
                  </a:lnTo>
                  <a:lnTo>
                    <a:pt x="186690" y="580073"/>
                  </a:lnTo>
                  <a:lnTo>
                    <a:pt x="243840" y="580073"/>
                  </a:lnTo>
                  <a:close/>
                  <a:moveTo>
                    <a:pt x="187643" y="589598"/>
                  </a:moveTo>
                  <a:lnTo>
                    <a:pt x="189547" y="589598"/>
                  </a:lnTo>
                  <a:lnTo>
                    <a:pt x="180975" y="593408"/>
                  </a:lnTo>
                  <a:lnTo>
                    <a:pt x="182880" y="591503"/>
                  </a:lnTo>
                  <a:lnTo>
                    <a:pt x="180022" y="595313"/>
                  </a:lnTo>
                  <a:lnTo>
                    <a:pt x="180975" y="593408"/>
                  </a:lnTo>
                  <a:lnTo>
                    <a:pt x="180022" y="598170"/>
                  </a:lnTo>
                  <a:lnTo>
                    <a:pt x="180022" y="597218"/>
                  </a:lnTo>
                  <a:lnTo>
                    <a:pt x="180022" y="627698"/>
                  </a:lnTo>
                  <a:lnTo>
                    <a:pt x="180022" y="625793"/>
                  </a:lnTo>
                  <a:lnTo>
                    <a:pt x="183832" y="634365"/>
                  </a:lnTo>
                  <a:lnTo>
                    <a:pt x="181927" y="632460"/>
                  </a:lnTo>
                  <a:lnTo>
                    <a:pt x="185738" y="635318"/>
                  </a:lnTo>
                  <a:lnTo>
                    <a:pt x="183832" y="634365"/>
                  </a:lnTo>
                  <a:lnTo>
                    <a:pt x="188595" y="635318"/>
                  </a:lnTo>
                  <a:lnTo>
                    <a:pt x="187643" y="635318"/>
                  </a:lnTo>
                  <a:lnTo>
                    <a:pt x="243840" y="635318"/>
                  </a:lnTo>
                  <a:lnTo>
                    <a:pt x="241935" y="635318"/>
                  </a:lnTo>
                  <a:lnTo>
                    <a:pt x="250507" y="631508"/>
                  </a:lnTo>
                  <a:lnTo>
                    <a:pt x="248602" y="633413"/>
                  </a:lnTo>
                  <a:lnTo>
                    <a:pt x="251460" y="629603"/>
                  </a:lnTo>
                  <a:lnTo>
                    <a:pt x="250507" y="631508"/>
                  </a:lnTo>
                  <a:lnTo>
                    <a:pt x="251460" y="626745"/>
                  </a:lnTo>
                  <a:lnTo>
                    <a:pt x="251460" y="627698"/>
                  </a:lnTo>
                  <a:lnTo>
                    <a:pt x="251460" y="597218"/>
                  </a:lnTo>
                  <a:lnTo>
                    <a:pt x="251460" y="599123"/>
                  </a:lnTo>
                  <a:lnTo>
                    <a:pt x="247650" y="590550"/>
                  </a:lnTo>
                  <a:lnTo>
                    <a:pt x="249555" y="592455"/>
                  </a:lnTo>
                  <a:lnTo>
                    <a:pt x="245745" y="589598"/>
                  </a:lnTo>
                  <a:lnTo>
                    <a:pt x="247650" y="590550"/>
                  </a:lnTo>
                  <a:lnTo>
                    <a:pt x="242888" y="589598"/>
                  </a:lnTo>
                  <a:lnTo>
                    <a:pt x="243840" y="589598"/>
                  </a:lnTo>
                  <a:lnTo>
                    <a:pt x="187643" y="589598"/>
                  </a:lnTo>
                  <a:close/>
                  <a:moveTo>
                    <a:pt x="250507" y="641985"/>
                  </a:moveTo>
                  <a:lnTo>
                    <a:pt x="248602" y="642938"/>
                  </a:lnTo>
                  <a:lnTo>
                    <a:pt x="255270" y="638175"/>
                  </a:lnTo>
                  <a:lnTo>
                    <a:pt x="253365" y="640080"/>
                  </a:lnTo>
                  <a:lnTo>
                    <a:pt x="258127" y="633413"/>
                  </a:lnTo>
                  <a:lnTo>
                    <a:pt x="257175" y="635318"/>
                  </a:lnTo>
                  <a:lnTo>
                    <a:pt x="259080" y="626745"/>
                  </a:lnTo>
                  <a:lnTo>
                    <a:pt x="259080" y="627698"/>
                  </a:lnTo>
                  <a:lnTo>
                    <a:pt x="259080" y="597218"/>
                  </a:lnTo>
                  <a:lnTo>
                    <a:pt x="259080" y="598170"/>
                  </a:lnTo>
                  <a:lnTo>
                    <a:pt x="257175" y="589598"/>
                  </a:lnTo>
                  <a:lnTo>
                    <a:pt x="258127" y="591503"/>
                  </a:lnTo>
                  <a:lnTo>
                    <a:pt x="253365" y="584835"/>
                  </a:lnTo>
                  <a:lnTo>
                    <a:pt x="255270" y="586740"/>
                  </a:lnTo>
                  <a:lnTo>
                    <a:pt x="248602" y="581978"/>
                  </a:lnTo>
                  <a:lnTo>
                    <a:pt x="250507" y="582930"/>
                  </a:lnTo>
                  <a:lnTo>
                    <a:pt x="242888" y="581025"/>
                  </a:lnTo>
                  <a:lnTo>
                    <a:pt x="243840" y="581025"/>
                  </a:lnTo>
                  <a:lnTo>
                    <a:pt x="187643" y="581025"/>
                  </a:lnTo>
                  <a:lnTo>
                    <a:pt x="188595" y="581025"/>
                  </a:lnTo>
                  <a:lnTo>
                    <a:pt x="180022" y="582930"/>
                  </a:lnTo>
                  <a:lnTo>
                    <a:pt x="181927" y="581978"/>
                  </a:lnTo>
                  <a:lnTo>
                    <a:pt x="175260" y="586740"/>
                  </a:lnTo>
                  <a:lnTo>
                    <a:pt x="176213" y="585788"/>
                  </a:lnTo>
                  <a:lnTo>
                    <a:pt x="171450" y="592455"/>
                  </a:lnTo>
                  <a:lnTo>
                    <a:pt x="172402" y="590550"/>
                  </a:lnTo>
                  <a:lnTo>
                    <a:pt x="170497" y="599123"/>
                  </a:lnTo>
                  <a:lnTo>
                    <a:pt x="170497" y="598170"/>
                  </a:lnTo>
                  <a:lnTo>
                    <a:pt x="170497" y="628650"/>
                  </a:lnTo>
                  <a:lnTo>
                    <a:pt x="170497" y="627698"/>
                  </a:lnTo>
                  <a:lnTo>
                    <a:pt x="172402" y="636270"/>
                  </a:lnTo>
                  <a:lnTo>
                    <a:pt x="171450" y="634365"/>
                  </a:lnTo>
                  <a:lnTo>
                    <a:pt x="176213" y="641033"/>
                  </a:lnTo>
                  <a:lnTo>
                    <a:pt x="174307" y="639128"/>
                  </a:lnTo>
                  <a:lnTo>
                    <a:pt x="180975" y="643890"/>
                  </a:lnTo>
                  <a:lnTo>
                    <a:pt x="179070" y="642938"/>
                  </a:lnTo>
                  <a:lnTo>
                    <a:pt x="186690" y="644843"/>
                  </a:lnTo>
                  <a:lnTo>
                    <a:pt x="185738" y="644843"/>
                  </a:lnTo>
                  <a:lnTo>
                    <a:pt x="241935" y="644843"/>
                  </a:lnTo>
                  <a:lnTo>
                    <a:pt x="240982" y="644843"/>
                  </a:lnTo>
                  <a:lnTo>
                    <a:pt x="250507" y="641985"/>
                  </a:lnTo>
                  <a:close/>
                  <a:moveTo>
                    <a:pt x="243840" y="653415"/>
                  </a:moveTo>
                  <a:lnTo>
                    <a:pt x="186690" y="653415"/>
                  </a:lnTo>
                  <a:lnTo>
                    <a:pt x="177165" y="651510"/>
                  </a:lnTo>
                  <a:lnTo>
                    <a:pt x="168593" y="645795"/>
                  </a:lnTo>
                  <a:lnTo>
                    <a:pt x="162877" y="637223"/>
                  </a:lnTo>
                  <a:lnTo>
                    <a:pt x="160972" y="627698"/>
                  </a:lnTo>
                  <a:lnTo>
                    <a:pt x="160972" y="596265"/>
                  </a:lnTo>
                  <a:lnTo>
                    <a:pt x="162877" y="586740"/>
                  </a:lnTo>
                  <a:lnTo>
                    <a:pt x="168593" y="578168"/>
                  </a:lnTo>
                  <a:lnTo>
                    <a:pt x="177165" y="572453"/>
                  </a:lnTo>
                  <a:lnTo>
                    <a:pt x="186690" y="570548"/>
                  </a:lnTo>
                  <a:lnTo>
                    <a:pt x="243840" y="570548"/>
                  </a:lnTo>
                  <a:lnTo>
                    <a:pt x="253365" y="572453"/>
                  </a:lnTo>
                  <a:lnTo>
                    <a:pt x="261938" y="578168"/>
                  </a:lnTo>
                  <a:lnTo>
                    <a:pt x="267652" y="586740"/>
                  </a:lnTo>
                  <a:lnTo>
                    <a:pt x="269557" y="596265"/>
                  </a:lnTo>
                  <a:lnTo>
                    <a:pt x="269557" y="627698"/>
                  </a:lnTo>
                  <a:lnTo>
                    <a:pt x="267652" y="637223"/>
                  </a:lnTo>
                  <a:lnTo>
                    <a:pt x="261938" y="645795"/>
                  </a:lnTo>
                  <a:lnTo>
                    <a:pt x="253365" y="651510"/>
                  </a:lnTo>
                  <a:lnTo>
                    <a:pt x="243840" y="653415"/>
                  </a:lnTo>
                  <a:close/>
                  <a:moveTo>
                    <a:pt x="365760" y="580073"/>
                  </a:moveTo>
                  <a:lnTo>
                    <a:pt x="372427" y="581025"/>
                  </a:lnTo>
                  <a:lnTo>
                    <a:pt x="378143" y="585788"/>
                  </a:lnTo>
                  <a:lnTo>
                    <a:pt x="382905" y="596265"/>
                  </a:lnTo>
                  <a:lnTo>
                    <a:pt x="382905" y="627698"/>
                  </a:lnTo>
                  <a:lnTo>
                    <a:pt x="381952" y="634365"/>
                  </a:lnTo>
                  <a:lnTo>
                    <a:pt x="377190" y="640080"/>
                  </a:lnTo>
                  <a:lnTo>
                    <a:pt x="366713" y="644843"/>
                  </a:lnTo>
                  <a:lnTo>
                    <a:pt x="309563" y="644843"/>
                  </a:lnTo>
                  <a:lnTo>
                    <a:pt x="302895" y="643890"/>
                  </a:lnTo>
                  <a:lnTo>
                    <a:pt x="297180" y="639128"/>
                  </a:lnTo>
                  <a:lnTo>
                    <a:pt x="292418" y="628650"/>
                  </a:lnTo>
                  <a:lnTo>
                    <a:pt x="292418" y="597218"/>
                  </a:lnTo>
                  <a:lnTo>
                    <a:pt x="293370" y="590550"/>
                  </a:lnTo>
                  <a:lnTo>
                    <a:pt x="298132" y="584835"/>
                  </a:lnTo>
                  <a:lnTo>
                    <a:pt x="308610" y="580073"/>
                  </a:lnTo>
                  <a:lnTo>
                    <a:pt x="365760" y="580073"/>
                  </a:lnTo>
                  <a:close/>
                  <a:moveTo>
                    <a:pt x="309563" y="589598"/>
                  </a:moveTo>
                  <a:lnTo>
                    <a:pt x="311468" y="589598"/>
                  </a:lnTo>
                  <a:lnTo>
                    <a:pt x="302895" y="593408"/>
                  </a:lnTo>
                  <a:lnTo>
                    <a:pt x="304800" y="591503"/>
                  </a:lnTo>
                  <a:lnTo>
                    <a:pt x="301943" y="595313"/>
                  </a:lnTo>
                  <a:lnTo>
                    <a:pt x="302895" y="593408"/>
                  </a:lnTo>
                  <a:lnTo>
                    <a:pt x="301943" y="598170"/>
                  </a:lnTo>
                  <a:lnTo>
                    <a:pt x="301943" y="597218"/>
                  </a:lnTo>
                  <a:lnTo>
                    <a:pt x="301943" y="627698"/>
                  </a:lnTo>
                  <a:lnTo>
                    <a:pt x="301943" y="625793"/>
                  </a:lnTo>
                  <a:lnTo>
                    <a:pt x="305752" y="634365"/>
                  </a:lnTo>
                  <a:lnTo>
                    <a:pt x="303847" y="632460"/>
                  </a:lnTo>
                  <a:lnTo>
                    <a:pt x="307657" y="635318"/>
                  </a:lnTo>
                  <a:lnTo>
                    <a:pt x="305752" y="634365"/>
                  </a:lnTo>
                  <a:lnTo>
                    <a:pt x="310515" y="635318"/>
                  </a:lnTo>
                  <a:lnTo>
                    <a:pt x="309563" y="635318"/>
                  </a:lnTo>
                  <a:lnTo>
                    <a:pt x="365760" y="635318"/>
                  </a:lnTo>
                  <a:lnTo>
                    <a:pt x="363855" y="635318"/>
                  </a:lnTo>
                  <a:lnTo>
                    <a:pt x="372427" y="631508"/>
                  </a:lnTo>
                  <a:lnTo>
                    <a:pt x="370522" y="633413"/>
                  </a:lnTo>
                  <a:lnTo>
                    <a:pt x="373380" y="629603"/>
                  </a:lnTo>
                  <a:lnTo>
                    <a:pt x="372427" y="631508"/>
                  </a:lnTo>
                  <a:lnTo>
                    <a:pt x="373380" y="626745"/>
                  </a:lnTo>
                  <a:lnTo>
                    <a:pt x="373380" y="627698"/>
                  </a:lnTo>
                  <a:lnTo>
                    <a:pt x="373380" y="597218"/>
                  </a:lnTo>
                  <a:lnTo>
                    <a:pt x="373380" y="599123"/>
                  </a:lnTo>
                  <a:lnTo>
                    <a:pt x="369570" y="590550"/>
                  </a:lnTo>
                  <a:lnTo>
                    <a:pt x="371475" y="592455"/>
                  </a:lnTo>
                  <a:lnTo>
                    <a:pt x="367665" y="589598"/>
                  </a:lnTo>
                  <a:lnTo>
                    <a:pt x="369570" y="590550"/>
                  </a:lnTo>
                  <a:lnTo>
                    <a:pt x="364807" y="589598"/>
                  </a:lnTo>
                  <a:lnTo>
                    <a:pt x="365760" y="589598"/>
                  </a:lnTo>
                  <a:lnTo>
                    <a:pt x="309563" y="589598"/>
                  </a:lnTo>
                  <a:close/>
                  <a:moveTo>
                    <a:pt x="372427" y="641985"/>
                  </a:moveTo>
                  <a:lnTo>
                    <a:pt x="370522" y="642938"/>
                  </a:lnTo>
                  <a:lnTo>
                    <a:pt x="377190" y="638175"/>
                  </a:lnTo>
                  <a:lnTo>
                    <a:pt x="375285" y="640080"/>
                  </a:lnTo>
                  <a:lnTo>
                    <a:pt x="380047" y="633413"/>
                  </a:lnTo>
                  <a:lnTo>
                    <a:pt x="379095" y="635318"/>
                  </a:lnTo>
                  <a:lnTo>
                    <a:pt x="381000" y="626745"/>
                  </a:lnTo>
                  <a:lnTo>
                    <a:pt x="381000" y="627698"/>
                  </a:lnTo>
                  <a:lnTo>
                    <a:pt x="381000" y="597218"/>
                  </a:lnTo>
                  <a:lnTo>
                    <a:pt x="381000" y="598170"/>
                  </a:lnTo>
                  <a:lnTo>
                    <a:pt x="379095" y="589598"/>
                  </a:lnTo>
                  <a:lnTo>
                    <a:pt x="380047" y="591503"/>
                  </a:lnTo>
                  <a:lnTo>
                    <a:pt x="375285" y="584835"/>
                  </a:lnTo>
                  <a:lnTo>
                    <a:pt x="377190" y="586740"/>
                  </a:lnTo>
                  <a:lnTo>
                    <a:pt x="370522" y="581978"/>
                  </a:lnTo>
                  <a:lnTo>
                    <a:pt x="372427" y="582930"/>
                  </a:lnTo>
                  <a:lnTo>
                    <a:pt x="364807" y="581025"/>
                  </a:lnTo>
                  <a:lnTo>
                    <a:pt x="365760" y="581025"/>
                  </a:lnTo>
                  <a:lnTo>
                    <a:pt x="309563" y="581025"/>
                  </a:lnTo>
                  <a:lnTo>
                    <a:pt x="310515" y="581025"/>
                  </a:lnTo>
                  <a:lnTo>
                    <a:pt x="301943" y="582930"/>
                  </a:lnTo>
                  <a:lnTo>
                    <a:pt x="303847" y="581978"/>
                  </a:lnTo>
                  <a:lnTo>
                    <a:pt x="297180" y="586740"/>
                  </a:lnTo>
                  <a:lnTo>
                    <a:pt x="298132" y="585788"/>
                  </a:lnTo>
                  <a:lnTo>
                    <a:pt x="293370" y="592455"/>
                  </a:lnTo>
                  <a:lnTo>
                    <a:pt x="294322" y="590550"/>
                  </a:lnTo>
                  <a:lnTo>
                    <a:pt x="292418" y="599123"/>
                  </a:lnTo>
                  <a:lnTo>
                    <a:pt x="292418" y="598170"/>
                  </a:lnTo>
                  <a:lnTo>
                    <a:pt x="292418" y="628650"/>
                  </a:lnTo>
                  <a:lnTo>
                    <a:pt x="292418" y="627698"/>
                  </a:lnTo>
                  <a:lnTo>
                    <a:pt x="294322" y="636270"/>
                  </a:lnTo>
                  <a:lnTo>
                    <a:pt x="293370" y="634365"/>
                  </a:lnTo>
                  <a:lnTo>
                    <a:pt x="298132" y="641033"/>
                  </a:lnTo>
                  <a:lnTo>
                    <a:pt x="296227" y="639128"/>
                  </a:lnTo>
                  <a:lnTo>
                    <a:pt x="302895" y="643890"/>
                  </a:lnTo>
                  <a:lnTo>
                    <a:pt x="300990" y="642938"/>
                  </a:lnTo>
                  <a:lnTo>
                    <a:pt x="308610" y="644843"/>
                  </a:lnTo>
                  <a:lnTo>
                    <a:pt x="307657" y="644843"/>
                  </a:lnTo>
                  <a:lnTo>
                    <a:pt x="363855" y="644843"/>
                  </a:lnTo>
                  <a:lnTo>
                    <a:pt x="362902" y="644843"/>
                  </a:lnTo>
                  <a:lnTo>
                    <a:pt x="372427" y="641985"/>
                  </a:lnTo>
                  <a:close/>
                  <a:moveTo>
                    <a:pt x="365760" y="653415"/>
                  </a:moveTo>
                  <a:lnTo>
                    <a:pt x="308610" y="653415"/>
                  </a:lnTo>
                  <a:lnTo>
                    <a:pt x="299085" y="651510"/>
                  </a:lnTo>
                  <a:lnTo>
                    <a:pt x="290513" y="645795"/>
                  </a:lnTo>
                  <a:lnTo>
                    <a:pt x="284797" y="637223"/>
                  </a:lnTo>
                  <a:lnTo>
                    <a:pt x="282893" y="627698"/>
                  </a:lnTo>
                  <a:lnTo>
                    <a:pt x="282893" y="596265"/>
                  </a:lnTo>
                  <a:lnTo>
                    <a:pt x="284797" y="586740"/>
                  </a:lnTo>
                  <a:lnTo>
                    <a:pt x="290513" y="578168"/>
                  </a:lnTo>
                  <a:lnTo>
                    <a:pt x="299085" y="572453"/>
                  </a:lnTo>
                  <a:lnTo>
                    <a:pt x="308610" y="570548"/>
                  </a:lnTo>
                  <a:lnTo>
                    <a:pt x="365760" y="570548"/>
                  </a:lnTo>
                  <a:lnTo>
                    <a:pt x="375285" y="572453"/>
                  </a:lnTo>
                  <a:lnTo>
                    <a:pt x="383857" y="578168"/>
                  </a:lnTo>
                  <a:lnTo>
                    <a:pt x="389572" y="586740"/>
                  </a:lnTo>
                  <a:lnTo>
                    <a:pt x="391477" y="596265"/>
                  </a:lnTo>
                  <a:lnTo>
                    <a:pt x="391477" y="627698"/>
                  </a:lnTo>
                  <a:lnTo>
                    <a:pt x="389572" y="637223"/>
                  </a:lnTo>
                  <a:lnTo>
                    <a:pt x="383857" y="645795"/>
                  </a:lnTo>
                  <a:lnTo>
                    <a:pt x="375285" y="651510"/>
                  </a:lnTo>
                  <a:lnTo>
                    <a:pt x="365760" y="653415"/>
                  </a:lnTo>
                  <a:close/>
                  <a:moveTo>
                    <a:pt x="388620" y="10478"/>
                  </a:moveTo>
                  <a:lnTo>
                    <a:pt x="401002" y="13335"/>
                  </a:lnTo>
                  <a:lnTo>
                    <a:pt x="411480" y="20955"/>
                  </a:lnTo>
                  <a:lnTo>
                    <a:pt x="419100" y="31433"/>
                  </a:lnTo>
                  <a:lnTo>
                    <a:pt x="421957" y="43815"/>
                  </a:lnTo>
                  <a:lnTo>
                    <a:pt x="421957" y="647700"/>
                  </a:lnTo>
                  <a:lnTo>
                    <a:pt x="419100" y="660083"/>
                  </a:lnTo>
                  <a:lnTo>
                    <a:pt x="411480" y="670560"/>
                  </a:lnTo>
                  <a:lnTo>
                    <a:pt x="401002" y="678180"/>
                  </a:lnTo>
                  <a:lnTo>
                    <a:pt x="388620" y="681038"/>
                  </a:lnTo>
                  <a:lnTo>
                    <a:pt x="42863" y="681038"/>
                  </a:lnTo>
                  <a:lnTo>
                    <a:pt x="30480" y="678180"/>
                  </a:lnTo>
                  <a:lnTo>
                    <a:pt x="20002" y="670560"/>
                  </a:lnTo>
                  <a:lnTo>
                    <a:pt x="13335" y="660083"/>
                  </a:lnTo>
                  <a:lnTo>
                    <a:pt x="10477" y="647700"/>
                  </a:lnTo>
                  <a:lnTo>
                    <a:pt x="10477" y="42863"/>
                  </a:lnTo>
                  <a:lnTo>
                    <a:pt x="13335" y="29528"/>
                  </a:lnTo>
                  <a:lnTo>
                    <a:pt x="20955" y="19050"/>
                  </a:lnTo>
                  <a:lnTo>
                    <a:pt x="31432" y="12383"/>
                  </a:lnTo>
                  <a:lnTo>
                    <a:pt x="43815" y="9525"/>
                  </a:lnTo>
                  <a:lnTo>
                    <a:pt x="388620" y="9525"/>
                  </a:lnTo>
                  <a:close/>
                  <a:moveTo>
                    <a:pt x="42863" y="20003"/>
                  </a:moveTo>
                  <a:lnTo>
                    <a:pt x="43815" y="20003"/>
                  </a:lnTo>
                  <a:lnTo>
                    <a:pt x="33338" y="21908"/>
                  </a:lnTo>
                  <a:lnTo>
                    <a:pt x="35243" y="20955"/>
                  </a:lnTo>
                  <a:lnTo>
                    <a:pt x="25718" y="26670"/>
                  </a:lnTo>
                  <a:lnTo>
                    <a:pt x="26670" y="25718"/>
                  </a:lnTo>
                  <a:lnTo>
                    <a:pt x="20002" y="34290"/>
                  </a:lnTo>
                  <a:lnTo>
                    <a:pt x="20955" y="32385"/>
                  </a:lnTo>
                  <a:lnTo>
                    <a:pt x="19050" y="43815"/>
                  </a:lnTo>
                  <a:lnTo>
                    <a:pt x="19050" y="42863"/>
                  </a:lnTo>
                  <a:lnTo>
                    <a:pt x="19050" y="645795"/>
                  </a:lnTo>
                  <a:lnTo>
                    <a:pt x="19050" y="644843"/>
                  </a:lnTo>
                  <a:lnTo>
                    <a:pt x="20955" y="655320"/>
                  </a:lnTo>
                  <a:lnTo>
                    <a:pt x="20002" y="653415"/>
                  </a:lnTo>
                  <a:lnTo>
                    <a:pt x="25718" y="662940"/>
                  </a:lnTo>
                  <a:lnTo>
                    <a:pt x="24765" y="661988"/>
                  </a:lnTo>
                  <a:lnTo>
                    <a:pt x="33338" y="668655"/>
                  </a:lnTo>
                  <a:lnTo>
                    <a:pt x="31432" y="667703"/>
                  </a:lnTo>
                  <a:lnTo>
                    <a:pt x="42863" y="669608"/>
                  </a:lnTo>
                  <a:lnTo>
                    <a:pt x="41910" y="669608"/>
                  </a:lnTo>
                  <a:lnTo>
                    <a:pt x="386715" y="669608"/>
                  </a:lnTo>
                  <a:lnTo>
                    <a:pt x="385763" y="669608"/>
                  </a:lnTo>
                  <a:lnTo>
                    <a:pt x="398145" y="667703"/>
                  </a:lnTo>
                  <a:lnTo>
                    <a:pt x="396240" y="668655"/>
                  </a:lnTo>
                  <a:lnTo>
                    <a:pt x="405765" y="661988"/>
                  </a:lnTo>
                  <a:lnTo>
                    <a:pt x="404813" y="662940"/>
                  </a:lnTo>
                  <a:lnTo>
                    <a:pt x="411480" y="653415"/>
                  </a:lnTo>
                  <a:lnTo>
                    <a:pt x="410527" y="655320"/>
                  </a:lnTo>
                  <a:lnTo>
                    <a:pt x="412432" y="644843"/>
                  </a:lnTo>
                  <a:lnTo>
                    <a:pt x="412432" y="645795"/>
                  </a:lnTo>
                  <a:lnTo>
                    <a:pt x="412432" y="43815"/>
                  </a:lnTo>
                  <a:lnTo>
                    <a:pt x="412432" y="44768"/>
                  </a:lnTo>
                  <a:lnTo>
                    <a:pt x="410527" y="34290"/>
                  </a:lnTo>
                  <a:lnTo>
                    <a:pt x="411480" y="36195"/>
                  </a:lnTo>
                  <a:lnTo>
                    <a:pt x="404813" y="26670"/>
                  </a:lnTo>
                  <a:lnTo>
                    <a:pt x="405765" y="27623"/>
                  </a:lnTo>
                  <a:lnTo>
                    <a:pt x="396240" y="20955"/>
                  </a:lnTo>
                  <a:lnTo>
                    <a:pt x="398145" y="21908"/>
                  </a:lnTo>
                  <a:lnTo>
                    <a:pt x="386715" y="20003"/>
                  </a:lnTo>
                  <a:lnTo>
                    <a:pt x="387668" y="20003"/>
                  </a:lnTo>
                  <a:lnTo>
                    <a:pt x="42863" y="20003"/>
                  </a:lnTo>
                  <a:close/>
                  <a:moveTo>
                    <a:pt x="401002" y="676275"/>
                  </a:moveTo>
                  <a:lnTo>
                    <a:pt x="399097" y="677228"/>
                  </a:lnTo>
                  <a:lnTo>
                    <a:pt x="410527" y="668655"/>
                  </a:lnTo>
                  <a:lnTo>
                    <a:pt x="409575" y="669608"/>
                  </a:lnTo>
                  <a:lnTo>
                    <a:pt x="418147" y="657225"/>
                  </a:lnTo>
                  <a:lnTo>
                    <a:pt x="417195" y="659130"/>
                  </a:lnTo>
                  <a:lnTo>
                    <a:pt x="420052" y="644843"/>
                  </a:lnTo>
                  <a:lnTo>
                    <a:pt x="420052" y="645795"/>
                  </a:lnTo>
                  <a:lnTo>
                    <a:pt x="420052" y="43815"/>
                  </a:lnTo>
                  <a:lnTo>
                    <a:pt x="420052" y="44768"/>
                  </a:lnTo>
                  <a:lnTo>
                    <a:pt x="417195" y="30480"/>
                  </a:lnTo>
                  <a:lnTo>
                    <a:pt x="418147" y="32385"/>
                  </a:lnTo>
                  <a:lnTo>
                    <a:pt x="409575" y="20003"/>
                  </a:lnTo>
                  <a:lnTo>
                    <a:pt x="410527" y="20955"/>
                  </a:lnTo>
                  <a:lnTo>
                    <a:pt x="399097" y="12383"/>
                  </a:lnTo>
                  <a:lnTo>
                    <a:pt x="401002" y="13335"/>
                  </a:lnTo>
                  <a:lnTo>
                    <a:pt x="386715" y="10478"/>
                  </a:lnTo>
                  <a:lnTo>
                    <a:pt x="387668" y="10478"/>
                  </a:lnTo>
                  <a:lnTo>
                    <a:pt x="42863" y="10478"/>
                  </a:lnTo>
                  <a:lnTo>
                    <a:pt x="43815" y="10478"/>
                  </a:lnTo>
                  <a:lnTo>
                    <a:pt x="29527" y="13335"/>
                  </a:lnTo>
                  <a:lnTo>
                    <a:pt x="31432" y="12383"/>
                  </a:lnTo>
                  <a:lnTo>
                    <a:pt x="20002" y="20955"/>
                  </a:lnTo>
                  <a:lnTo>
                    <a:pt x="20955" y="20003"/>
                  </a:lnTo>
                  <a:lnTo>
                    <a:pt x="12382" y="31433"/>
                  </a:lnTo>
                  <a:lnTo>
                    <a:pt x="13335" y="29528"/>
                  </a:lnTo>
                  <a:lnTo>
                    <a:pt x="10477" y="43815"/>
                  </a:lnTo>
                  <a:lnTo>
                    <a:pt x="10477" y="42863"/>
                  </a:lnTo>
                  <a:lnTo>
                    <a:pt x="10477" y="645795"/>
                  </a:lnTo>
                  <a:lnTo>
                    <a:pt x="10477" y="644843"/>
                  </a:lnTo>
                  <a:lnTo>
                    <a:pt x="13335" y="659130"/>
                  </a:lnTo>
                  <a:lnTo>
                    <a:pt x="12382" y="657225"/>
                  </a:lnTo>
                  <a:lnTo>
                    <a:pt x="20955" y="669608"/>
                  </a:lnTo>
                  <a:lnTo>
                    <a:pt x="20002" y="668655"/>
                  </a:lnTo>
                  <a:lnTo>
                    <a:pt x="31432" y="677228"/>
                  </a:lnTo>
                  <a:lnTo>
                    <a:pt x="29527" y="676275"/>
                  </a:lnTo>
                  <a:lnTo>
                    <a:pt x="43815" y="679133"/>
                  </a:lnTo>
                  <a:lnTo>
                    <a:pt x="42863" y="679133"/>
                  </a:lnTo>
                  <a:lnTo>
                    <a:pt x="387668" y="679133"/>
                  </a:lnTo>
                  <a:lnTo>
                    <a:pt x="386715" y="679133"/>
                  </a:lnTo>
                  <a:lnTo>
                    <a:pt x="401002" y="676275"/>
                  </a:lnTo>
                  <a:close/>
                  <a:moveTo>
                    <a:pt x="388620" y="688658"/>
                  </a:moveTo>
                  <a:lnTo>
                    <a:pt x="42863" y="688658"/>
                  </a:lnTo>
                  <a:lnTo>
                    <a:pt x="26670" y="685800"/>
                  </a:lnTo>
                  <a:lnTo>
                    <a:pt x="13335" y="676275"/>
                  </a:lnTo>
                  <a:lnTo>
                    <a:pt x="3810" y="662940"/>
                  </a:lnTo>
                  <a:lnTo>
                    <a:pt x="0" y="647700"/>
                  </a:lnTo>
                  <a:lnTo>
                    <a:pt x="0" y="42863"/>
                  </a:lnTo>
                  <a:lnTo>
                    <a:pt x="3810" y="26670"/>
                  </a:lnTo>
                  <a:lnTo>
                    <a:pt x="13335" y="13335"/>
                  </a:lnTo>
                  <a:lnTo>
                    <a:pt x="26670" y="3810"/>
                  </a:lnTo>
                  <a:lnTo>
                    <a:pt x="42863" y="0"/>
                  </a:lnTo>
                  <a:lnTo>
                    <a:pt x="388620" y="0"/>
                  </a:lnTo>
                  <a:lnTo>
                    <a:pt x="403860" y="3810"/>
                  </a:lnTo>
                  <a:lnTo>
                    <a:pt x="417195" y="13335"/>
                  </a:lnTo>
                  <a:lnTo>
                    <a:pt x="426720" y="26670"/>
                  </a:lnTo>
                  <a:lnTo>
                    <a:pt x="429577" y="42863"/>
                  </a:lnTo>
                  <a:lnTo>
                    <a:pt x="429577" y="646748"/>
                  </a:lnTo>
                  <a:lnTo>
                    <a:pt x="426720" y="662940"/>
                  </a:lnTo>
                  <a:lnTo>
                    <a:pt x="417195" y="676275"/>
                  </a:lnTo>
                  <a:lnTo>
                    <a:pt x="403860" y="685800"/>
                  </a:lnTo>
                  <a:lnTo>
                    <a:pt x="388620" y="6886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4EFAB56F-0390-4B33-B7FF-1051ADCC0DBC}"/>
                </a:ext>
              </a:extLst>
            </p:cNvPr>
            <p:cNvSpPr/>
            <p:nvPr/>
          </p:nvSpPr>
          <p:spPr>
            <a:xfrm>
              <a:off x="7763826" y="892492"/>
              <a:ext cx="213360" cy="215264"/>
            </a:xfrm>
            <a:custGeom>
              <a:avLst/>
              <a:gdLst>
                <a:gd name="connsiteX0" fmla="*/ 104775 w 213360"/>
                <a:gd name="connsiteY0" fmla="*/ 162877 h 215264"/>
                <a:gd name="connsiteX1" fmla="*/ 109538 w 213360"/>
                <a:gd name="connsiteY1" fmla="*/ 162877 h 215264"/>
                <a:gd name="connsiteX2" fmla="*/ 109538 w 213360"/>
                <a:gd name="connsiteY2" fmla="*/ 156210 h 215264"/>
                <a:gd name="connsiteX3" fmla="*/ 113348 w 213360"/>
                <a:gd name="connsiteY3" fmla="*/ 152400 h 215264"/>
                <a:gd name="connsiteX4" fmla="*/ 134303 w 213360"/>
                <a:gd name="connsiteY4" fmla="*/ 131445 h 215264"/>
                <a:gd name="connsiteX5" fmla="*/ 112395 w 213360"/>
                <a:gd name="connsiteY5" fmla="*/ 104775 h 215264"/>
                <a:gd name="connsiteX6" fmla="*/ 109538 w 213360"/>
                <a:gd name="connsiteY6" fmla="*/ 100965 h 215264"/>
                <a:gd name="connsiteX7" fmla="*/ 109538 w 213360"/>
                <a:gd name="connsiteY7" fmla="*/ 79057 h 215264"/>
                <a:gd name="connsiteX8" fmla="*/ 111443 w 213360"/>
                <a:gd name="connsiteY8" fmla="*/ 76200 h 215264"/>
                <a:gd name="connsiteX9" fmla="*/ 115253 w 213360"/>
                <a:gd name="connsiteY9" fmla="*/ 75248 h 215264"/>
                <a:gd name="connsiteX10" fmla="*/ 126683 w 213360"/>
                <a:gd name="connsiteY10" fmla="*/ 79057 h 215264"/>
                <a:gd name="connsiteX11" fmla="*/ 129540 w 213360"/>
                <a:gd name="connsiteY11" fmla="*/ 69532 h 215264"/>
                <a:gd name="connsiteX12" fmla="*/ 113348 w 213360"/>
                <a:gd name="connsiteY12" fmla="*/ 67627 h 215264"/>
                <a:gd name="connsiteX13" fmla="*/ 109538 w 213360"/>
                <a:gd name="connsiteY13" fmla="*/ 63817 h 215264"/>
                <a:gd name="connsiteX14" fmla="*/ 109538 w 213360"/>
                <a:gd name="connsiteY14" fmla="*/ 55245 h 215264"/>
                <a:gd name="connsiteX15" fmla="*/ 104775 w 213360"/>
                <a:gd name="connsiteY15" fmla="*/ 55245 h 215264"/>
                <a:gd name="connsiteX16" fmla="*/ 104775 w 213360"/>
                <a:gd name="connsiteY16" fmla="*/ 62865 h 215264"/>
                <a:gd name="connsiteX17" fmla="*/ 100965 w 213360"/>
                <a:gd name="connsiteY17" fmla="*/ 66675 h 215264"/>
                <a:gd name="connsiteX18" fmla="*/ 78105 w 213360"/>
                <a:gd name="connsiteY18" fmla="*/ 87630 h 215264"/>
                <a:gd name="connsiteX19" fmla="*/ 101918 w 213360"/>
                <a:gd name="connsiteY19" fmla="*/ 113347 h 215264"/>
                <a:gd name="connsiteX20" fmla="*/ 104775 w 213360"/>
                <a:gd name="connsiteY20" fmla="*/ 117157 h 215264"/>
                <a:gd name="connsiteX21" fmla="*/ 104775 w 213360"/>
                <a:gd name="connsiteY21" fmla="*/ 142875 h 215264"/>
                <a:gd name="connsiteX22" fmla="*/ 103823 w 213360"/>
                <a:gd name="connsiteY22" fmla="*/ 145733 h 215264"/>
                <a:gd name="connsiteX23" fmla="*/ 100965 w 213360"/>
                <a:gd name="connsiteY23" fmla="*/ 146685 h 215264"/>
                <a:gd name="connsiteX24" fmla="*/ 84773 w 213360"/>
                <a:gd name="connsiteY24" fmla="*/ 141922 h 215264"/>
                <a:gd name="connsiteX25" fmla="*/ 81915 w 213360"/>
                <a:gd name="connsiteY25" fmla="*/ 151447 h 215264"/>
                <a:gd name="connsiteX26" fmla="*/ 101918 w 213360"/>
                <a:gd name="connsiteY26" fmla="*/ 154305 h 215264"/>
                <a:gd name="connsiteX27" fmla="*/ 105728 w 213360"/>
                <a:gd name="connsiteY27" fmla="*/ 159068 h 215264"/>
                <a:gd name="connsiteX28" fmla="*/ 105728 w 213360"/>
                <a:gd name="connsiteY28" fmla="*/ 162877 h 215264"/>
                <a:gd name="connsiteX29" fmla="*/ 104775 w 213360"/>
                <a:gd name="connsiteY29" fmla="*/ 162877 h 215264"/>
                <a:gd name="connsiteX30" fmla="*/ 115253 w 213360"/>
                <a:gd name="connsiteY30" fmla="*/ 172402 h 215264"/>
                <a:gd name="connsiteX31" fmla="*/ 100965 w 213360"/>
                <a:gd name="connsiteY31" fmla="*/ 172402 h 215264"/>
                <a:gd name="connsiteX32" fmla="*/ 97155 w 213360"/>
                <a:gd name="connsiteY32" fmla="*/ 168593 h 215264"/>
                <a:gd name="connsiteX33" fmla="*/ 97155 w 213360"/>
                <a:gd name="connsiteY33" fmla="*/ 161925 h 215264"/>
                <a:gd name="connsiteX34" fmla="*/ 75248 w 213360"/>
                <a:gd name="connsiteY34" fmla="*/ 158115 h 215264"/>
                <a:gd name="connsiteX35" fmla="*/ 72390 w 213360"/>
                <a:gd name="connsiteY35" fmla="*/ 156210 h 215264"/>
                <a:gd name="connsiteX36" fmla="*/ 72390 w 213360"/>
                <a:gd name="connsiteY36" fmla="*/ 152400 h 215264"/>
                <a:gd name="connsiteX37" fmla="*/ 78105 w 213360"/>
                <a:gd name="connsiteY37" fmla="*/ 134302 h 215264"/>
                <a:gd name="connsiteX38" fmla="*/ 80010 w 213360"/>
                <a:gd name="connsiteY38" fmla="*/ 131445 h 215264"/>
                <a:gd name="connsiteX39" fmla="*/ 82868 w 213360"/>
                <a:gd name="connsiteY39" fmla="*/ 131445 h 215264"/>
                <a:gd name="connsiteX40" fmla="*/ 86678 w 213360"/>
                <a:gd name="connsiteY40" fmla="*/ 133350 h 215264"/>
                <a:gd name="connsiteX41" fmla="*/ 95250 w 213360"/>
                <a:gd name="connsiteY41" fmla="*/ 136208 h 215264"/>
                <a:gd name="connsiteX42" fmla="*/ 95250 w 213360"/>
                <a:gd name="connsiteY42" fmla="*/ 120015 h 215264"/>
                <a:gd name="connsiteX43" fmla="*/ 69533 w 213360"/>
                <a:gd name="connsiteY43" fmla="*/ 87630 h 215264"/>
                <a:gd name="connsiteX44" fmla="*/ 95250 w 213360"/>
                <a:gd name="connsiteY44" fmla="*/ 58102 h 215264"/>
                <a:gd name="connsiteX45" fmla="*/ 95250 w 213360"/>
                <a:gd name="connsiteY45" fmla="*/ 48577 h 215264"/>
                <a:gd name="connsiteX46" fmla="*/ 99060 w 213360"/>
                <a:gd name="connsiteY46" fmla="*/ 44767 h 215264"/>
                <a:gd name="connsiteX47" fmla="*/ 113348 w 213360"/>
                <a:gd name="connsiteY47" fmla="*/ 44767 h 215264"/>
                <a:gd name="connsiteX48" fmla="*/ 117158 w 213360"/>
                <a:gd name="connsiteY48" fmla="*/ 48577 h 215264"/>
                <a:gd name="connsiteX49" fmla="*/ 117158 w 213360"/>
                <a:gd name="connsiteY49" fmla="*/ 56197 h 215264"/>
                <a:gd name="connsiteX50" fmla="*/ 135255 w 213360"/>
                <a:gd name="connsiteY50" fmla="*/ 60007 h 215264"/>
                <a:gd name="connsiteX51" fmla="*/ 138113 w 213360"/>
                <a:gd name="connsiteY51" fmla="*/ 61913 h 215264"/>
                <a:gd name="connsiteX52" fmla="*/ 138113 w 213360"/>
                <a:gd name="connsiteY52" fmla="*/ 64770 h 215264"/>
                <a:gd name="connsiteX53" fmla="*/ 132398 w 213360"/>
                <a:gd name="connsiteY53" fmla="*/ 82867 h 215264"/>
                <a:gd name="connsiteX54" fmla="*/ 130493 w 213360"/>
                <a:gd name="connsiteY54" fmla="*/ 85725 h 215264"/>
                <a:gd name="connsiteX55" fmla="*/ 126683 w 213360"/>
                <a:gd name="connsiteY55" fmla="*/ 85725 h 215264"/>
                <a:gd name="connsiteX56" fmla="*/ 119063 w 213360"/>
                <a:gd name="connsiteY56" fmla="*/ 82867 h 215264"/>
                <a:gd name="connsiteX57" fmla="*/ 119063 w 213360"/>
                <a:gd name="connsiteY57" fmla="*/ 96202 h 215264"/>
                <a:gd name="connsiteX58" fmla="*/ 143828 w 213360"/>
                <a:gd name="connsiteY58" fmla="*/ 129540 h 215264"/>
                <a:gd name="connsiteX59" fmla="*/ 119063 w 213360"/>
                <a:gd name="connsiteY59" fmla="*/ 159068 h 215264"/>
                <a:gd name="connsiteX60" fmla="*/ 119063 w 213360"/>
                <a:gd name="connsiteY60" fmla="*/ 166688 h 215264"/>
                <a:gd name="connsiteX61" fmla="*/ 115253 w 213360"/>
                <a:gd name="connsiteY61" fmla="*/ 172402 h 215264"/>
                <a:gd name="connsiteX62" fmla="*/ 106680 w 213360"/>
                <a:gd name="connsiteY62" fmla="*/ 8572 h 215264"/>
                <a:gd name="connsiteX63" fmla="*/ 8573 w 213360"/>
                <a:gd name="connsiteY63" fmla="*/ 107632 h 215264"/>
                <a:gd name="connsiteX64" fmla="*/ 106680 w 213360"/>
                <a:gd name="connsiteY64" fmla="*/ 206693 h 215264"/>
                <a:gd name="connsiteX65" fmla="*/ 204788 w 213360"/>
                <a:gd name="connsiteY65" fmla="*/ 107632 h 215264"/>
                <a:gd name="connsiteX66" fmla="*/ 106680 w 213360"/>
                <a:gd name="connsiteY66" fmla="*/ 8572 h 215264"/>
                <a:gd name="connsiteX67" fmla="*/ 106680 w 213360"/>
                <a:gd name="connsiteY67" fmla="*/ 215265 h 215264"/>
                <a:gd name="connsiteX68" fmla="*/ 0 w 213360"/>
                <a:gd name="connsiteY68" fmla="*/ 107632 h 215264"/>
                <a:gd name="connsiteX69" fmla="*/ 106680 w 213360"/>
                <a:gd name="connsiteY69" fmla="*/ 0 h 215264"/>
                <a:gd name="connsiteX70" fmla="*/ 213360 w 213360"/>
                <a:gd name="connsiteY70" fmla="*/ 107632 h 215264"/>
                <a:gd name="connsiteX71" fmla="*/ 106680 w 213360"/>
                <a:gd name="connsiteY71" fmla="*/ 215265 h 21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13360" h="215264">
                  <a:moveTo>
                    <a:pt x="104775" y="162877"/>
                  </a:moveTo>
                  <a:lnTo>
                    <a:pt x="109538" y="162877"/>
                  </a:lnTo>
                  <a:lnTo>
                    <a:pt x="109538" y="156210"/>
                  </a:lnTo>
                  <a:cubicBezTo>
                    <a:pt x="109538" y="154305"/>
                    <a:pt x="111443" y="152400"/>
                    <a:pt x="113348" y="152400"/>
                  </a:cubicBezTo>
                  <a:cubicBezTo>
                    <a:pt x="128588" y="150495"/>
                    <a:pt x="134303" y="144780"/>
                    <a:pt x="134303" y="131445"/>
                  </a:cubicBezTo>
                  <a:cubicBezTo>
                    <a:pt x="134303" y="115252"/>
                    <a:pt x="122873" y="110490"/>
                    <a:pt x="112395" y="104775"/>
                  </a:cubicBezTo>
                  <a:cubicBezTo>
                    <a:pt x="110490" y="103822"/>
                    <a:pt x="109538" y="102870"/>
                    <a:pt x="109538" y="100965"/>
                  </a:cubicBezTo>
                  <a:lnTo>
                    <a:pt x="109538" y="79057"/>
                  </a:lnTo>
                  <a:cubicBezTo>
                    <a:pt x="109538" y="78105"/>
                    <a:pt x="110490" y="76200"/>
                    <a:pt x="111443" y="76200"/>
                  </a:cubicBezTo>
                  <a:cubicBezTo>
                    <a:pt x="112395" y="75248"/>
                    <a:pt x="113348" y="75248"/>
                    <a:pt x="115253" y="75248"/>
                  </a:cubicBezTo>
                  <a:cubicBezTo>
                    <a:pt x="119063" y="76200"/>
                    <a:pt x="122873" y="77152"/>
                    <a:pt x="126683" y="79057"/>
                  </a:cubicBezTo>
                  <a:lnTo>
                    <a:pt x="129540" y="69532"/>
                  </a:lnTo>
                  <a:cubicBezTo>
                    <a:pt x="124778" y="68580"/>
                    <a:pt x="118110" y="67627"/>
                    <a:pt x="113348" y="67627"/>
                  </a:cubicBezTo>
                  <a:cubicBezTo>
                    <a:pt x="111443" y="67627"/>
                    <a:pt x="109538" y="65723"/>
                    <a:pt x="109538" y="63817"/>
                  </a:cubicBezTo>
                  <a:lnTo>
                    <a:pt x="109538" y="55245"/>
                  </a:lnTo>
                  <a:lnTo>
                    <a:pt x="104775" y="55245"/>
                  </a:lnTo>
                  <a:lnTo>
                    <a:pt x="104775" y="62865"/>
                  </a:lnTo>
                  <a:cubicBezTo>
                    <a:pt x="104775" y="64770"/>
                    <a:pt x="102870" y="66675"/>
                    <a:pt x="100965" y="66675"/>
                  </a:cubicBezTo>
                  <a:cubicBezTo>
                    <a:pt x="93345" y="67627"/>
                    <a:pt x="78105" y="72390"/>
                    <a:pt x="78105" y="87630"/>
                  </a:cubicBezTo>
                  <a:cubicBezTo>
                    <a:pt x="78105" y="101918"/>
                    <a:pt x="87630" y="106680"/>
                    <a:pt x="101918" y="113347"/>
                  </a:cubicBezTo>
                  <a:cubicBezTo>
                    <a:pt x="103823" y="114300"/>
                    <a:pt x="104775" y="115252"/>
                    <a:pt x="104775" y="117157"/>
                  </a:cubicBezTo>
                  <a:lnTo>
                    <a:pt x="104775" y="142875"/>
                  </a:lnTo>
                  <a:cubicBezTo>
                    <a:pt x="104775" y="143827"/>
                    <a:pt x="104775" y="144780"/>
                    <a:pt x="103823" y="145733"/>
                  </a:cubicBezTo>
                  <a:cubicBezTo>
                    <a:pt x="102870" y="146685"/>
                    <a:pt x="101918" y="146685"/>
                    <a:pt x="100965" y="146685"/>
                  </a:cubicBezTo>
                  <a:cubicBezTo>
                    <a:pt x="95250" y="146685"/>
                    <a:pt x="89535" y="143827"/>
                    <a:pt x="84773" y="141922"/>
                  </a:cubicBezTo>
                  <a:lnTo>
                    <a:pt x="81915" y="151447"/>
                  </a:lnTo>
                  <a:cubicBezTo>
                    <a:pt x="87630" y="153352"/>
                    <a:pt x="95250" y="154305"/>
                    <a:pt x="101918" y="154305"/>
                  </a:cubicBezTo>
                  <a:cubicBezTo>
                    <a:pt x="103823" y="154305"/>
                    <a:pt x="105728" y="156210"/>
                    <a:pt x="105728" y="159068"/>
                  </a:cubicBezTo>
                  <a:lnTo>
                    <a:pt x="105728" y="162877"/>
                  </a:lnTo>
                  <a:lnTo>
                    <a:pt x="104775" y="162877"/>
                  </a:lnTo>
                  <a:close/>
                  <a:moveTo>
                    <a:pt x="115253" y="172402"/>
                  </a:moveTo>
                  <a:lnTo>
                    <a:pt x="100965" y="172402"/>
                  </a:lnTo>
                  <a:cubicBezTo>
                    <a:pt x="99060" y="172402"/>
                    <a:pt x="97155" y="170497"/>
                    <a:pt x="97155" y="168593"/>
                  </a:cubicBezTo>
                  <a:lnTo>
                    <a:pt x="97155" y="161925"/>
                  </a:lnTo>
                  <a:cubicBezTo>
                    <a:pt x="89535" y="160972"/>
                    <a:pt x="80963" y="159068"/>
                    <a:pt x="75248" y="158115"/>
                  </a:cubicBezTo>
                  <a:cubicBezTo>
                    <a:pt x="74295" y="158115"/>
                    <a:pt x="73343" y="157163"/>
                    <a:pt x="72390" y="156210"/>
                  </a:cubicBezTo>
                  <a:cubicBezTo>
                    <a:pt x="71438" y="155258"/>
                    <a:pt x="71438" y="154305"/>
                    <a:pt x="72390" y="152400"/>
                  </a:cubicBezTo>
                  <a:lnTo>
                    <a:pt x="78105" y="134302"/>
                  </a:lnTo>
                  <a:cubicBezTo>
                    <a:pt x="78105" y="133350"/>
                    <a:pt x="79058" y="132397"/>
                    <a:pt x="80010" y="131445"/>
                  </a:cubicBezTo>
                  <a:cubicBezTo>
                    <a:pt x="80963" y="130493"/>
                    <a:pt x="81915" y="130493"/>
                    <a:pt x="82868" y="131445"/>
                  </a:cubicBezTo>
                  <a:cubicBezTo>
                    <a:pt x="83820" y="131445"/>
                    <a:pt x="85725" y="132397"/>
                    <a:pt x="86678" y="133350"/>
                  </a:cubicBezTo>
                  <a:cubicBezTo>
                    <a:pt x="89535" y="134302"/>
                    <a:pt x="92393" y="135255"/>
                    <a:pt x="95250" y="136208"/>
                  </a:cubicBezTo>
                  <a:lnTo>
                    <a:pt x="95250" y="120015"/>
                  </a:lnTo>
                  <a:cubicBezTo>
                    <a:pt x="82868" y="115252"/>
                    <a:pt x="69533" y="107632"/>
                    <a:pt x="69533" y="87630"/>
                  </a:cubicBezTo>
                  <a:cubicBezTo>
                    <a:pt x="69533" y="72390"/>
                    <a:pt x="79058" y="61913"/>
                    <a:pt x="95250" y="58102"/>
                  </a:cubicBezTo>
                  <a:lnTo>
                    <a:pt x="95250" y="48577"/>
                  </a:lnTo>
                  <a:cubicBezTo>
                    <a:pt x="95250" y="46672"/>
                    <a:pt x="97155" y="44767"/>
                    <a:pt x="99060" y="44767"/>
                  </a:cubicBezTo>
                  <a:lnTo>
                    <a:pt x="113348" y="44767"/>
                  </a:lnTo>
                  <a:cubicBezTo>
                    <a:pt x="115253" y="44767"/>
                    <a:pt x="117158" y="46672"/>
                    <a:pt x="117158" y="48577"/>
                  </a:cubicBezTo>
                  <a:lnTo>
                    <a:pt x="117158" y="56197"/>
                  </a:lnTo>
                  <a:cubicBezTo>
                    <a:pt x="122873" y="57150"/>
                    <a:pt x="130493" y="58102"/>
                    <a:pt x="135255" y="60007"/>
                  </a:cubicBezTo>
                  <a:cubicBezTo>
                    <a:pt x="136208" y="60007"/>
                    <a:pt x="137160" y="60960"/>
                    <a:pt x="138113" y="61913"/>
                  </a:cubicBezTo>
                  <a:cubicBezTo>
                    <a:pt x="139065" y="62865"/>
                    <a:pt x="139065" y="63817"/>
                    <a:pt x="138113" y="64770"/>
                  </a:cubicBezTo>
                  <a:lnTo>
                    <a:pt x="132398" y="82867"/>
                  </a:lnTo>
                  <a:cubicBezTo>
                    <a:pt x="132398" y="83820"/>
                    <a:pt x="131445" y="84773"/>
                    <a:pt x="130493" y="85725"/>
                  </a:cubicBezTo>
                  <a:cubicBezTo>
                    <a:pt x="129540" y="85725"/>
                    <a:pt x="128588" y="85725"/>
                    <a:pt x="126683" y="85725"/>
                  </a:cubicBezTo>
                  <a:cubicBezTo>
                    <a:pt x="124778" y="84773"/>
                    <a:pt x="121920" y="83820"/>
                    <a:pt x="119063" y="82867"/>
                  </a:cubicBezTo>
                  <a:lnTo>
                    <a:pt x="119063" y="96202"/>
                  </a:lnTo>
                  <a:cubicBezTo>
                    <a:pt x="128588" y="100013"/>
                    <a:pt x="143828" y="108585"/>
                    <a:pt x="143828" y="129540"/>
                  </a:cubicBezTo>
                  <a:cubicBezTo>
                    <a:pt x="143828" y="151447"/>
                    <a:pt x="127635" y="158115"/>
                    <a:pt x="119063" y="159068"/>
                  </a:cubicBezTo>
                  <a:lnTo>
                    <a:pt x="119063" y="166688"/>
                  </a:lnTo>
                  <a:cubicBezTo>
                    <a:pt x="119063" y="170497"/>
                    <a:pt x="117158" y="172402"/>
                    <a:pt x="115253" y="172402"/>
                  </a:cubicBezTo>
                  <a:close/>
                  <a:moveTo>
                    <a:pt x="106680" y="8572"/>
                  </a:moveTo>
                  <a:cubicBezTo>
                    <a:pt x="52388" y="8572"/>
                    <a:pt x="8573" y="53340"/>
                    <a:pt x="8573" y="107632"/>
                  </a:cubicBezTo>
                  <a:cubicBezTo>
                    <a:pt x="8573" y="161925"/>
                    <a:pt x="52388" y="206693"/>
                    <a:pt x="106680" y="206693"/>
                  </a:cubicBezTo>
                  <a:cubicBezTo>
                    <a:pt x="160973" y="206693"/>
                    <a:pt x="204788" y="161925"/>
                    <a:pt x="204788" y="107632"/>
                  </a:cubicBezTo>
                  <a:cubicBezTo>
                    <a:pt x="204788" y="53340"/>
                    <a:pt x="160973" y="8572"/>
                    <a:pt x="106680" y="8572"/>
                  </a:cubicBezTo>
                  <a:close/>
                  <a:moveTo>
                    <a:pt x="106680" y="215265"/>
                  </a:moveTo>
                  <a:cubicBezTo>
                    <a:pt x="47625" y="215265"/>
                    <a:pt x="0" y="166688"/>
                    <a:pt x="0" y="107632"/>
                  </a:cubicBezTo>
                  <a:cubicBezTo>
                    <a:pt x="0" y="47625"/>
                    <a:pt x="47625" y="0"/>
                    <a:pt x="106680" y="0"/>
                  </a:cubicBezTo>
                  <a:cubicBezTo>
                    <a:pt x="165735" y="0"/>
                    <a:pt x="213360" y="47625"/>
                    <a:pt x="213360" y="107632"/>
                  </a:cubicBezTo>
                  <a:cubicBezTo>
                    <a:pt x="213360" y="167640"/>
                    <a:pt x="165735" y="215265"/>
                    <a:pt x="106680" y="215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00DC331A-DB16-4838-853C-3A66E61FF415}"/>
                </a:ext>
              </a:extLst>
            </p:cNvPr>
            <p:cNvSpPr/>
            <p:nvPr/>
          </p:nvSpPr>
          <p:spPr>
            <a:xfrm>
              <a:off x="7759064" y="887729"/>
              <a:ext cx="222885" cy="225742"/>
            </a:xfrm>
            <a:custGeom>
              <a:avLst/>
              <a:gdLst>
                <a:gd name="connsiteX0" fmla="*/ 110490 w 222885"/>
                <a:gd name="connsiteY0" fmla="*/ 162877 h 225742"/>
                <a:gd name="connsiteX1" fmla="*/ 105728 w 222885"/>
                <a:gd name="connsiteY1" fmla="*/ 167640 h 225742"/>
                <a:gd name="connsiteX2" fmla="*/ 105728 w 222885"/>
                <a:gd name="connsiteY2" fmla="*/ 163830 h 225742"/>
                <a:gd name="connsiteX3" fmla="*/ 105728 w 222885"/>
                <a:gd name="connsiteY3" fmla="*/ 165735 h 225742"/>
                <a:gd name="connsiteX4" fmla="*/ 104775 w 222885"/>
                <a:gd name="connsiteY4" fmla="*/ 161925 h 225742"/>
                <a:gd name="connsiteX5" fmla="*/ 107633 w 222885"/>
                <a:gd name="connsiteY5" fmla="*/ 164783 h 225742"/>
                <a:gd name="connsiteX6" fmla="*/ 104775 w 222885"/>
                <a:gd name="connsiteY6" fmla="*/ 163830 h 225742"/>
                <a:gd name="connsiteX7" fmla="*/ 105728 w 222885"/>
                <a:gd name="connsiteY7" fmla="*/ 163830 h 225742"/>
                <a:gd name="connsiteX8" fmla="*/ 80010 w 222885"/>
                <a:gd name="connsiteY8" fmla="*/ 160020 h 225742"/>
                <a:gd name="connsiteX9" fmla="*/ 86678 w 222885"/>
                <a:gd name="connsiteY9" fmla="*/ 140018 h 225742"/>
                <a:gd name="connsiteX10" fmla="*/ 99060 w 222885"/>
                <a:gd name="connsiteY10" fmla="*/ 144780 h 225742"/>
                <a:gd name="connsiteX11" fmla="*/ 98108 w 222885"/>
                <a:gd name="connsiteY11" fmla="*/ 144780 h 225742"/>
                <a:gd name="connsiteX12" fmla="*/ 106680 w 222885"/>
                <a:gd name="connsiteY12" fmla="*/ 146685 h 225742"/>
                <a:gd name="connsiteX13" fmla="*/ 103823 w 222885"/>
                <a:gd name="connsiteY13" fmla="*/ 146685 h 225742"/>
                <a:gd name="connsiteX14" fmla="*/ 106680 w 222885"/>
                <a:gd name="connsiteY14" fmla="*/ 145733 h 225742"/>
                <a:gd name="connsiteX15" fmla="*/ 102870 w 222885"/>
                <a:gd name="connsiteY15" fmla="*/ 149543 h 225742"/>
                <a:gd name="connsiteX16" fmla="*/ 103823 w 222885"/>
                <a:gd name="connsiteY16" fmla="*/ 146685 h 225742"/>
                <a:gd name="connsiteX17" fmla="*/ 103823 w 222885"/>
                <a:gd name="connsiteY17" fmla="*/ 148590 h 225742"/>
                <a:gd name="connsiteX18" fmla="*/ 103823 w 222885"/>
                <a:gd name="connsiteY18" fmla="*/ 122872 h 225742"/>
                <a:gd name="connsiteX19" fmla="*/ 104775 w 222885"/>
                <a:gd name="connsiteY19" fmla="*/ 125730 h 225742"/>
                <a:gd name="connsiteX20" fmla="*/ 101918 w 222885"/>
                <a:gd name="connsiteY20" fmla="*/ 121920 h 225742"/>
                <a:gd name="connsiteX21" fmla="*/ 103823 w 222885"/>
                <a:gd name="connsiteY21" fmla="*/ 123825 h 225742"/>
                <a:gd name="connsiteX22" fmla="*/ 94298 w 222885"/>
                <a:gd name="connsiteY22" fmla="*/ 119063 h 225742"/>
                <a:gd name="connsiteX23" fmla="*/ 85725 w 222885"/>
                <a:gd name="connsiteY23" fmla="*/ 113347 h 225742"/>
                <a:gd name="connsiteX24" fmla="*/ 80010 w 222885"/>
                <a:gd name="connsiteY24" fmla="*/ 104775 h 225742"/>
                <a:gd name="connsiteX25" fmla="*/ 78105 w 222885"/>
                <a:gd name="connsiteY25" fmla="*/ 93345 h 225742"/>
                <a:gd name="connsiteX26" fmla="*/ 80963 w 222885"/>
                <a:gd name="connsiteY26" fmla="*/ 81915 h 225742"/>
                <a:gd name="connsiteX27" fmla="*/ 88583 w 222885"/>
                <a:gd name="connsiteY27" fmla="*/ 74295 h 225742"/>
                <a:gd name="connsiteX28" fmla="*/ 97155 w 222885"/>
                <a:gd name="connsiteY28" fmla="*/ 69532 h 225742"/>
                <a:gd name="connsiteX29" fmla="*/ 104775 w 222885"/>
                <a:gd name="connsiteY29" fmla="*/ 67627 h 225742"/>
                <a:gd name="connsiteX30" fmla="*/ 103823 w 222885"/>
                <a:gd name="connsiteY30" fmla="*/ 67627 h 225742"/>
                <a:gd name="connsiteX31" fmla="*/ 106680 w 222885"/>
                <a:gd name="connsiteY31" fmla="*/ 66675 h 225742"/>
                <a:gd name="connsiteX32" fmla="*/ 103823 w 222885"/>
                <a:gd name="connsiteY32" fmla="*/ 69532 h 225742"/>
                <a:gd name="connsiteX33" fmla="*/ 104775 w 222885"/>
                <a:gd name="connsiteY33" fmla="*/ 66675 h 225742"/>
                <a:gd name="connsiteX34" fmla="*/ 104775 w 222885"/>
                <a:gd name="connsiteY34" fmla="*/ 68580 h 225742"/>
                <a:gd name="connsiteX35" fmla="*/ 104775 w 222885"/>
                <a:gd name="connsiteY35" fmla="*/ 55245 h 225742"/>
                <a:gd name="connsiteX36" fmla="*/ 120015 w 222885"/>
                <a:gd name="connsiteY36" fmla="*/ 55245 h 225742"/>
                <a:gd name="connsiteX37" fmla="*/ 120015 w 222885"/>
                <a:gd name="connsiteY37" fmla="*/ 68580 h 225742"/>
                <a:gd name="connsiteX38" fmla="*/ 120015 w 222885"/>
                <a:gd name="connsiteY38" fmla="*/ 66675 h 225742"/>
                <a:gd name="connsiteX39" fmla="*/ 120968 w 222885"/>
                <a:gd name="connsiteY39" fmla="*/ 69532 h 225742"/>
                <a:gd name="connsiteX40" fmla="*/ 118110 w 222885"/>
                <a:gd name="connsiteY40" fmla="*/ 66675 h 225742"/>
                <a:gd name="connsiteX41" fmla="*/ 120968 w 222885"/>
                <a:gd name="connsiteY41" fmla="*/ 67627 h 225742"/>
                <a:gd name="connsiteX42" fmla="*/ 120015 w 222885"/>
                <a:gd name="connsiteY42" fmla="*/ 67627 h 225742"/>
                <a:gd name="connsiteX43" fmla="*/ 141923 w 222885"/>
                <a:gd name="connsiteY43" fmla="*/ 70485 h 225742"/>
                <a:gd name="connsiteX44" fmla="*/ 135255 w 222885"/>
                <a:gd name="connsiteY44" fmla="*/ 89535 h 225742"/>
                <a:gd name="connsiteX45" fmla="*/ 120015 w 222885"/>
                <a:gd name="connsiteY45" fmla="*/ 83820 h 225742"/>
                <a:gd name="connsiteX46" fmla="*/ 122873 w 222885"/>
                <a:gd name="connsiteY46" fmla="*/ 83820 h 225742"/>
                <a:gd name="connsiteX47" fmla="*/ 119063 w 222885"/>
                <a:gd name="connsiteY47" fmla="*/ 84773 h 225742"/>
                <a:gd name="connsiteX48" fmla="*/ 120968 w 222885"/>
                <a:gd name="connsiteY48" fmla="*/ 83820 h 225742"/>
                <a:gd name="connsiteX49" fmla="*/ 120015 w 222885"/>
                <a:gd name="connsiteY49" fmla="*/ 84773 h 225742"/>
                <a:gd name="connsiteX50" fmla="*/ 121920 w 222885"/>
                <a:gd name="connsiteY50" fmla="*/ 81915 h 225742"/>
                <a:gd name="connsiteX51" fmla="*/ 120968 w 222885"/>
                <a:gd name="connsiteY51" fmla="*/ 83820 h 225742"/>
                <a:gd name="connsiteX52" fmla="*/ 120968 w 222885"/>
                <a:gd name="connsiteY52" fmla="*/ 81915 h 225742"/>
                <a:gd name="connsiteX53" fmla="*/ 120968 w 222885"/>
                <a:gd name="connsiteY53" fmla="*/ 104775 h 225742"/>
                <a:gd name="connsiteX54" fmla="*/ 120015 w 222885"/>
                <a:gd name="connsiteY54" fmla="*/ 101918 h 225742"/>
                <a:gd name="connsiteX55" fmla="*/ 122873 w 222885"/>
                <a:gd name="connsiteY55" fmla="*/ 105727 h 225742"/>
                <a:gd name="connsiteX56" fmla="*/ 120968 w 222885"/>
                <a:gd name="connsiteY56" fmla="*/ 104775 h 225742"/>
                <a:gd name="connsiteX57" fmla="*/ 129540 w 222885"/>
                <a:gd name="connsiteY57" fmla="*/ 109538 h 225742"/>
                <a:gd name="connsiteX58" fmla="*/ 137160 w 222885"/>
                <a:gd name="connsiteY58" fmla="*/ 115252 h 225742"/>
                <a:gd name="connsiteX59" fmla="*/ 142875 w 222885"/>
                <a:gd name="connsiteY59" fmla="*/ 123825 h 225742"/>
                <a:gd name="connsiteX60" fmla="*/ 144780 w 222885"/>
                <a:gd name="connsiteY60" fmla="*/ 136208 h 225742"/>
                <a:gd name="connsiteX61" fmla="*/ 142875 w 222885"/>
                <a:gd name="connsiteY61" fmla="*/ 146685 h 225742"/>
                <a:gd name="connsiteX62" fmla="*/ 138113 w 222885"/>
                <a:gd name="connsiteY62" fmla="*/ 154305 h 225742"/>
                <a:gd name="connsiteX63" fmla="*/ 129540 w 222885"/>
                <a:gd name="connsiteY63" fmla="*/ 159068 h 225742"/>
                <a:gd name="connsiteX64" fmla="*/ 119063 w 222885"/>
                <a:gd name="connsiteY64" fmla="*/ 161925 h 225742"/>
                <a:gd name="connsiteX65" fmla="*/ 120015 w 222885"/>
                <a:gd name="connsiteY65" fmla="*/ 161925 h 225742"/>
                <a:gd name="connsiteX66" fmla="*/ 117158 w 222885"/>
                <a:gd name="connsiteY66" fmla="*/ 162877 h 225742"/>
                <a:gd name="connsiteX67" fmla="*/ 120015 w 222885"/>
                <a:gd name="connsiteY67" fmla="*/ 160972 h 225742"/>
                <a:gd name="connsiteX68" fmla="*/ 119063 w 222885"/>
                <a:gd name="connsiteY68" fmla="*/ 163830 h 225742"/>
                <a:gd name="connsiteX69" fmla="*/ 120015 w 222885"/>
                <a:gd name="connsiteY69" fmla="*/ 161925 h 225742"/>
                <a:gd name="connsiteX70" fmla="*/ 120015 w 222885"/>
                <a:gd name="connsiteY70" fmla="*/ 174308 h 225742"/>
                <a:gd name="connsiteX71" fmla="*/ 110490 w 222885"/>
                <a:gd name="connsiteY71" fmla="*/ 174308 h 225742"/>
                <a:gd name="connsiteX72" fmla="*/ 110490 w 222885"/>
                <a:gd name="connsiteY72" fmla="*/ 162877 h 225742"/>
                <a:gd name="connsiteX73" fmla="*/ 110490 w 222885"/>
                <a:gd name="connsiteY73" fmla="*/ 162877 h 225742"/>
                <a:gd name="connsiteX74" fmla="*/ 109538 w 222885"/>
                <a:gd name="connsiteY74" fmla="*/ 173355 h 225742"/>
                <a:gd name="connsiteX75" fmla="*/ 109538 w 222885"/>
                <a:gd name="connsiteY75" fmla="*/ 162877 h 225742"/>
                <a:gd name="connsiteX76" fmla="*/ 114300 w 222885"/>
                <a:gd name="connsiteY76" fmla="*/ 162877 h 225742"/>
                <a:gd name="connsiteX77" fmla="*/ 109538 w 222885"/>
                <a:gd name="connsiteY77" fmla="*/ 167640 h 225742"/>
                <a:gd name="connsiteX78" fmla="*/ 109538 w 222885"/>
                <a:gd name="connsiteY78" fmla="*/ 159068 h 225742"/>
                <a:gd name="connsiteX79" fmla="*/ 112395 w 222885"/>
                <a:gd name="connsiteY79" fmla="*/ 154305 h 225742"/>
                <a:gd name="connsiteX80" fmla="*/ 117158 w 222885"/>
                <a:gd name="connsiteY80" fmla="*/ 152400 h 225742"/>
                <a:gd name="connsiteX81" fmla="*/ 127635 w 222885"/>
                <a:gd name="connsiteY81" fmla="*/ 149543 h 225742"/>
                <a:gd name="connsiteX82" fmla="*/ 126683 w 222885"/>
                <a:gd name="connsiteY82" fmla="*/ 150495 h 225742"/>
                <a:gd name="connsiteX83" fmla="*/ 132398 w 222885"/>
                <a:gd name="connsiteY83" fmla="*/ 145733 h 225742"/>
                <a:gd name="connsiteX84" fmla="*/ 130493 w 222885"/>
                <a:gd name="connsiteY84" fmla="*/ 147638 h 225742"/>
                <a:gd name="connsiteX85" fmla="*/ 134303 w 222885"/>
                <a:gd name="connsiteY85" fmla="*/ 141922 h 225742"/>
                <a:gd name="connsiteX86" fmla="*/ 133350 w 222885"/>
                <a:gd name="connsiteY86" fmla="*/ 143827 h 225742"/>
                <a:gd name="connsiteX87" fmla="*/ 134303 w 222885"/>
                <a:gd name="connsiteY87" fmla="*/ 135255 h 225742"/>
                <a:gd name="connsiteX88" fmla="*/ 134303 w 222885"/>
                <a:gd name="connsiteY88" fmla="*/ 137160 h 225742"/>
                <a:gd name="connsiteX89" fmla="*/ 132398 w 222885"/>
                <a:gd name="connsiteY89" fmla="*/ 126682 h 225742"/>
                <a:gd name="connsiteX90" fmla="*/ 133350 w 222885"/>
                <a:gd name="connsiteY90" fmla="*/ 128588 h 225742"/>
                <a:gd name="connsiteX91" fmla="*/ 128588 w 222885"/>
                <a:gd name="connsiteY91" fmla="*/ 121920 h 225742"/>
                <a:gd name="connsiteX92" fmla="*/ 129540 w 222885"/>
                <a:gd name="connsiteY92" fmla="*/ 122872 h 225742"/>
                <a:gd name="connsiteX93" fmla="*/ 122873 w 222885"/>
                <a:gd name="connsiteY93" fmla="*/ 117157 h 225742"/>
                <a:gd name="connsiteX94" fmla="*/ 123825 w 222885"/>
                <a:gd name="connsiteY94" fmla="*/ 117157 h 225742"/>
                <a:gd name="connsiteX95" fmla="*/ 115253 w 222885"/>
                <a:gd name="connsiteY95" fmla="*/ 112395 h 225742"/>
                <a:gd name="connsiteX96" fmla="*/ 110490 w 222885"/>
                <a:gd name="connsiteY96" fmla="*/ 106680 h 225742"/>
                <a:gd name="connsiteX97" fmla="*/ 110490 w 222885"/>
                <a:gd name="connsiteY97" fmla="*/ 81915 h 225742"/>
                <a:gd name="connsiteX98" fmla="*/ 111443 w 222885"/>
                <a:gd name="connsiteY98" fmla="*/ 78105 h 225742"/>
                <a:gd name="connsiteX99" fmla="*/ 115253 w 222885"/>
                <a:gd name="connsiteY99" fmla="*/ 75248 h 225742"/>
                <a:gd name="connsiteX100" fmla="*/ 121920 w 222885"/>
                <a:gd name="connsiteY100" fmla="*/ 73342 h 225742"/>
                <a:gd name="connsiteX101" fmla="*/ 134303 w 222885"/>
                <a:gd name="connsiteY101" fmla="*/ 77152 h 225742"/>
                <a:gd name="connsiteX102" fmla="*/ 127635 w 222885"/>
                <a:gd name="connsiteY102" fmla="*/ 80010 h 225742"/>
                <a:gd name="connsiteX103" fmla="*/ 130493 w 222885"/>
                <a:gd name="connsiteY103" fmla="*/ 71438 h 225742"/>
                <a:gd name="connsiteX104" fmla="*/ 134303 w 222885"/>
                <a:gd name="connsiteY104" fmla="*/ 78105 h 225742"/>
                <a:gd name="connsiteX105" fmla="*/ 118110 w 222885"/>
                <a:gd name="connsiteY105" fmla="*/ 76200 h 225742"/>
                <a:gd name="connsiteX106" fmla="*/ 113348 w 222885"/>
                <a:gd name="connsiteY106" fmla="*/ 74295 h 225742"/>
                <a:gd name="connsiteX107" fmla="*/ 110490 w 222885"/>
                <a:gd name="connsiteY107" fmla="*/ 68580 h 225742"/>
                <a:gd name="connsiteX108" fmla="*/ 110490 w 222885"/>
                <a:gd name="connsiteY108" fmla="*/ 60007 h 225742"/>
                <a:gd name="connsiteX109" fmla="*/ 115253 w 222885"/>
                <a:gd name="connsiteY109" fmla="*/ 64770 h 225742"/>
                <a:gd name="connsiteX110" fmla="*/ 110490 w 222885"/>
                <a:gd name="connsiteY110" fmla="*/ 64770 h 225742"/>
                <a:gd name="connsiteX111" fmla="*/ 115253 w 222885"/>
                <a:gd name="connsiteY111" fmla="*/ 60007 h 225742"/>
                <a:gd name="connsiteX112" fmla="*/ 115253 w 222885"/>
                <a:gd name="connsiteY112" fmla="*/ 69532 h 225742"/>
                <a:gd name="connsiteX113" fmla="*/ 112395 w 222885"/>
                <a:gd name="connsiteY113" fmla="*/ 75248 h 225742"/>
                <a:gd name="connsiteX114" fmla="*/ 107633 w 222885"/>
                <a:gd name="connsiteY114" fmla="*/ 77152 h 225742"/>
                <a:gd name="connsiteX115" fmla="*/ 100013 w 222885"/>
                <a:gd name="connsiteY115" fmla="*/ 79057 h 225742"/>
                <a:gd name="connsiteX116" fmla="*/ 100965 w 222885"/>
                <a:gd name="connsiteY116" fmla="*/ 79057 h 225742"/>
                <a:gd name="connsiteX117" fmla="*/ 93345 w 222885"/>
                <a:gd name="connsiteY117" fmla="*/ 82867 h 225742"/>
                <a:gd name="connsiteX118" fmla="*/ 94298 w 222885"/>
                <a:gd name="connsiteY118" fmla="*/ 81915 h 225742"/>
                <a:gd name="connsiteX119" fmla="*/ 88583 w 222885"/>
                <a:gd name="connsiteY119" fmla="*/ 88582 h 225742"/>
                <a:gd name="connsiteX120" fmla="*/ 89535 w 222885"/>
                <a:gd name="connsiteY120" fmla="*/ 86677 h 225742"/>
                <a:gd name="connsiteX121" fmla="*/ 86678 w 222885"/>
                <a:gd name="connsiteY121" fmla="*/ 96202 h 225742"/>
                <a:gd name="connsiteX122" fmla="*/ 86678 w 222885"/>
                <a:gd name="connsiteY122" fmla="*/ 94298 h 225742"/>
                <a:gd name="connsiteX123" fmla="*/ 88583 w 222885"/>
                <a:gd name="connsiteY123" fmla="*/ 103822 h 225742"/>
                <a:gd name="connsiteX124" fmla="*/ 87630 w 222885"/>
                <a:gd name="connsiteY124" fmla="*/ 101918 h 225742"/>
                <a:gd name="connsiteX125" fmla="*/ 92393 w 222885"/>
                <a:gd name="connsiteY125" fmla="*/ 108585 h 225742"/>
                <a:gd name="connsiteX126" fmla="*/ 91440 w 222885"/>
                <a:gd name="connsiteY126" fmla="*/ 107632 h 225742"/>
                <a:gd name="connsiteX127" fmla="*/ 99060 w 222885"/>
                <a:gd name="connsiteY127" fmla="*/ 112395 h 225742"/>
                <a:gd name="connsiteX128" fmla="*/ 98108 w 222885"/>
                <a:gd name="connsiteY128" fmla="*/ 112395 h 225742"/>
                <a:gd name="connsiteX129" fmla="*/ 108585 w 222885"/>
                <a:gd name="connsiteY129" fmla="*/ 117157 h 225742"/>
                <a:gd name="connsiteX130" fmla="*/ 113348 w 222885"/>
                <a:gd name="connsiteY130" fmla="*/ 123825 h 225742"/>
                <a:gd name="connsiteX131" fmla="*/ 113348 w 222885"/>
                <a:gd name="connsiteY131" fmla="*/ 151447 h 225742"/>
                <a:gd name="connsiteX132" fmla="*/ 113348 w 222885"/>
                <a:gd name="connsiteY132" fmla="*/ 155258 h 225742"/>
                <a:gd name="connsiteX133" fmla="*/ 106680 w 222885"/>
                <a:gd name="connsiteY133" fmla="*/ 157163 h 225742"/>
                <a:gd name="connsiteX134" fmla="*/ 96203 w 222885"/>
                <a:gd name="connsiteY134" fmla="*/ 155258 h 225742"/>
                <a:gd name="connsiteX135" fmla="*/ 88583 w 222885"/>
                <a:gd name="connsiteY135" fmla="*/ 152400 h 225742"/>
                <a:gd name="connsiteX136" fmla="*/ 95250 w 222885"/>
                <a:gd name="connsiteY136" fmla="*/ 149543 h 225742"/>
                <a:gd name="connsiteX137" fmla="*/ 92393 w 222885"/>
                <a:gd name="connsiteY137" fmla="*/ 158115 h 225742"/>
                <a:gd name="connsiteX138" fmla="*/ 88583 w 222885"/>
                <a:gd name="connsiteY138" fmla="*/ 151447 h 225742"/>
                <a:gd name="connsiteX139" fmla="*/ 109538 w 222885"/>
                <a:gd name="connsiteY139" fmla="*/ 154305 h 225742"/>
                <a:gd name="connsiteX140" fmla="*/ 115253 w 222885"/>
                <a:gd name="connsiteY140" fmla="*/ 157163 h 225742"/>
                <a:gd name="connsiteX141" fmla="*/ 117158 w 222885"/>
                <a:gd name="connsiteY141" fmla="*/ 163830 h 225742"/>
                <a:gd name="connsiteX142" fmla="*/ 117158 w 222885"/>
                <a:gd name="connsiteY142" fmla="*/ 173355 h 225742"/>
                <a:gd name="connsiteX143" fmla="*/ 109538 w 222885"/>
                <a:gd name="connsiteY143" fmla="*/ 173355 h 225742"/>
                <a:gd name="connsiteX144" fmla="*/ 120015 w 222885"/>
                <a:gd name="connsiteY144" fmla="*/ 171450 h 225742"/>
                <a:gd name="connsiteX145" fmla="*/ 118110 w 222885"/>
                <a:gd name="connsiteY145" fmla="*/ 174308 h 225742"/>
                <a:gd name="connsiteX146" fmla="*/ 119063 w 222885"/>
                <a:gd name="connsiteY146" fmla="*/ 170497 h 225742"/>
                <a:gd name="connsiteX147" fmla="*/ 119063 w 222885"/>
                <a:gd name="connsiteY147" fmla="*/ 172402 h 225742"/>
                <a:gd name="connsiteX148" fmla="*/ 119063 w 222885"/>
                <a:gd name="connsiteY148" fmla="*/ 160020 h 225742"/>
                <a:gd name="connsiteX149" fmla="*/ 130493 w 222885"/>
                <a:gd name="connsiteY149" fmla="*/ 157163 h 225742"/>
                <a:gd name="connsiteX150" fmla="*/ 129540 w 222885"/>
                <a:gd name="connsiteY150" fmla="*/ 158115 h 225742"/>
                <a:gd name="connsiteX151" fmla="*/ 138113 w 222885"/>
                <a:gd name="connsiteY151" fmla="*/ 153352 h 225742"/>
                <a:gd name="connsiteX152" fmla="*/ 136208 w 222885"/>
                <a:gd name="connsiteY152" fmla="*/ 155258 h 225742"/>
                <a:gd name="connsiteX153" fmla="*/ 141923 w 222885"/>
                <a:gd name="connsiteY153" fmla="*/ 145733 h 225742"/>
                <a:gd name="connsiteX154" fmla="*/ 140970 w 222885"/>
                <a:gd name="connsiteY154" fmla="*/ 147638 h 225742"/>
                <a:gd name="connsiteX155" fmla="*/ 143828 w 222885"/>
                <a:gd name="connsiteY155" fmla="*/ 133350 h 225742"/>
                <a:gd name="connsiteX156" fmla="*/ 143828 w 222885"/>
                <a:gd name="connsiteY156" fmla="*/ 135255 h 225742"/>
                <a:gd name="connsiteX157" fmla="*/ 140970 w 222885"/>
                <a:gd name="connsiteY157" fmla="*/ 121920 h 225742"/>
                <a:gd name="connsiteX158" fmla="*/ 141923 w 222885"/>
                <a:gd name="connsiteY158" fmla="*/ 123825 h 225742"/>
                <a:gd name="connsiteX159" fmla="*/ 135255 w 222885"/>
                <a:gd name="connsiteY159" fmla="*/ 114300 h 225742"/>
                <a:gd name="connsiteX160" fmla="*/ 136208 w 222885"/>
                <a:gd name="connsiteY160" fmla="*/ 115252 h 225742"/>
                <a:gd name="connsiteX161" fmla="*/ 127635 w 222885"/>
                <a:gd name="connsiteY161" fmla="*/ 108585 h 225742"/>
                <a:gd name="connsiteX162" fmla="*/ 128588 w 222885"/>
                <a:gd name="connsiteY162" fmla="*/ 109538 h 225742"/>
                <a:gd name="connsiteX163" fmla="*/ 117158 w 222885"/>
                <a:gd name="connsiteY163" fmla="*/ 104775 h 225742"/>
                <a:gd name="connsiteX164" fmla="*/ 117158 w 222885"/>
                <a:gd name="connsiteY164" fmla="*/ 80963 h 225742"/>
                <a:gd name="connsiteX165" fmla="*/ 131445 w 222885"/>
                <a:gd name="connsiteY165" fmla="*/ 86677 h 225742"/>
                <a:gd name="connsiteX166" fmla="*/ 129540 w 222885"/>
                <a:gd name="connsiteY166" fmla="*/ 86677 h 225742"/>
                <a:gd name="connsiteX167" fmla="*/ 133350 w 222885"/>
                <a:gd name="connsiteY167" fmla="*/ 86677 h 225742"/>
                <a:gd name="connsiteX168" fmla="*/ 129540 w 222885"/>
                <a:gd name="connsiteY168" fmla="*/ 89535 h 225742"/>
                <a:gd name="connsiteX169" fmla="*/ 131445 w 222885"/>
                <a:gd name="connsiteY169" fmla="*/ 86677 h 225742"/>
                <a:gd name="connsiteX170" fmla="*/ 131445 w 222885"/>
                <a:gd name="connsiteY170" fmla="*/ 87630 h 225742"/>
                <a:gd name="connsiteX171" fmla="*/ 138113 w 222885"/>
                <a:gd name="connsiteY171" fmla="*/ 69532 h 225742"/>
                <a:gd name="connsiteX172" fmla="*/ 138113 w 222885"/>
                <a:gd name="connsiteY172" fmla="*/ 71438 h 225742"/>
                <a:gd name="connsiteX173" fmla="*/ 138113 w 222885"/>
                <a:gd name="connsiteY173" fmla="*/ 68580 h 225742"/>
                <a:gd name="connsiteX174" fmla="*/ 140970 w 222885"/>
                <a:gd name="connsiteY174" fmla="*/ 73342 h 225742"/>
                <a:gd name="connsiteX175" fmla="*/ 138113 w 222885"/>
                <a:gd name="connsiteY175" fmla="*/ 71438 h 225742"/>
                <a:gd name="connsiteX176" fmla="*/ 139065 w 222885"/>
                <a:gd name="connsiteY176" fmla="*/ 72390 h 225742"/>
                <a:gd name="connsiteX177" fmla="*/ 130493 w 222885"/>
                <a:gd name="connsiteY177" fmla="*/ 69532 h 225742"/>
                <a:gd name="connsiteX178" fmla="*/ 131445 w 222885"/>
                <a:gd name="connsiteY178" fmla="*/ 69532 h 225742"/>
                <a:gd name="connsiteX179" fmla="*/ 118110 w 222885"/>
                <a:gd name="connsiteY179" fmla="*/ 67627 h 225742"/>
                <a:gd name="connsiteX180" fmla="*/ 118110 w 222885"/>
                <a:gd name="connsiteY180" fmla="*/ 55245 h 225742"/>
                <a:gd name="connsiteX181" fmla="*/ 118110 w 222885"/>
                <a:gd name="connsiteY181" fmla="*/ 57150 h 225742"/>
                <a:gd name="connsiteX182" fmla="*/ 117158 w 222885"/>
                <a:gd name="connsiteY182" fmla="*/ 54292 h 225742"/>
                <a:gd name="connsiteX183" fmla="*/ 120015 w 222885"/>
                <a:gd name="connsiteY183" fmla="*/ 57150 h 225742"/>
                <a:gd name="connsiteX184" fmla="*/ 117158 w 222885"/>
                <a:gd name="connsiteY184" fmla="*/ 56197 h 225742"/>
                <a:gd name="connsiteX185" fmla="*/ 119063 w 222885"/>
                <a:gd name="connsiteY185" fmla="*/ 56197 h 225742"/>
                <a:gd name="connsiteX186" fmla="*/ 104775 w 222885"/>
                <a:gd name="connsiteY186" fmla="*/ 56197 h 225742"/>
                <a:gd name="connsiteX187" fmla="*/ 106680 w 222885"/>
                <a:gd name="connsiteY187" fmla="*/ 56197 h 225742"/>
                <a:gd name="connsiteX188" fmla="*/ 103823 w 222885"/>
                <a:gd name="connsiteY188" fmla="*/ 57150 h 225742"/>
                <a:gd name="connsiteX189" fmla="*/ 106680 w 222885"/>
                <a:gd name="connsiteY189" fmla="*/ 54292 h 225742"/>
                <a:gd name="connsiteX190" fmla="*/ 105728 w 222885"/>
                <a:gd name="connsiteY190" fmla="*/ 57150 h 225742"/>
                <a:gd name="connsiteX191" fmla="*/ 105728 w 222885"/>
                <a:gd name="connsiteY191" fmla="*/ 55245 h 225742"/>
                <a:gd name="connsiteX192" fmla="*/ 105728 w 222885"/>
                <a:gd name="connsiteY192" fmla="*/ 67627 h 225742"/>
                <a:gd name="connsiteX193" fmla="*/ 91440 w 222885"/>
                <a:gd name="connsiteY193" fmla="*/ 73342 h 225742"/>
                <a:gd name="connsiteX194" fmla="*/ 92393 w 222885"/>
                <a:gd name="connsiteY194" fmla="*/ 72390 h 225742"/>
                <a:gd name="connsiteX195" fmla="*/ 83820 w 222885"/>
                <a:gd name="connsiteY195" fmla="*/ 79057 h 225742"/>
                <a:gd name="connsiteX196" fmla="*/ 84773 w 222885"/>
                <a:gd name="connsiteY196" fmla="*/ 77152 h 225742"/>
                <a:gd name="connsiteX197" fmla="*/ 80010 w 222885"/>
                <a:gd name="connsiteY197" fmla="*/ 85725 h 225742"/>
                <a:gd name="connsiteX198" fmla="*/ 80963 w 222885"/>
                <a:gd name="connsiteY198" fmla="*/ 83820 h 225742"/>
                <a:gd name="connsiteX199" fmla="*/ 79058 w 222885"/>
                <a:gd name="connsiteY199" fmla="*/ 94298 h 225742"/>
                <a:gd name="connsiteX200" fmla="*/ 79058 w 222885"/>
                <a:gd name="connsiteY200" fmla="*/ 92392 h 225742"/>
                <a:gd name="connsiteX201" fmla="*/ 81915 w 222885"/>
                <a:gd name="connsiteY201" fmla="*/ 105727 h 225742"/>
                <a:gd name="connsiteX202" fmla="*/ 80963 w 222885"/>
                <a:gd name="connsiteY202" fmla="*/ 103822 h 225742"/>
                <a:gd name="connsiteX203" fmla="*/ 86678 w 222885"/>
                <a:gd name="connsiteY203" fmla="*/ 112395 h 225742"/>
                <a:gd name="connsiteX204" fmla="*/ 85725 w 222885"/>
                <a:gd name="connsiteY204" fmla="*/ 111443 h 225742"/>
                <a:gd name="connsiteX205" fmla="*/ 94298 w 222885"/>
                <a:gd name="connsiteY205" fmla="*/ 117157 h 225742"/>
                <a:gd name="connsiteX206" fmla="*/ 93345 w 222885"/>
                <a:gd name="connsiteY206" fmla="*/ 117157 h 225742"/>
                <a:gd name="connsiteX207" fmla="*/ 104775 w 222885"/>
                <a:gd name="connsiteY207" fmla="*/ 122872 h 225742"/>
                <a:gd name="connsiteX208" fmla="*/ 104775 w 222885"/>
                <a:gd name="connsiteY208" fmla="*/ 148590 h 225742"/>
                <a:gd name="connsiteX209" fmla="*/ 88583 w 222885"/>
                <a:gd name="connsiteY209" fmla="*/ 143827 h 225742"/>
                <a:gd name="connsiteX210" fmla="*/ 84773 w 222885"/>
                <a:gd name="connsiteY210" fmla="*/ 140970 h 225742"/>
                <a:gd name="connsiteX211" fmla="*/ 87630 w 222885"/>
                <a:gd name="connsiteY211" fmla="*/ 141922 h 225742"/>
                <a:gd name="connsiteX212" fmla="*/ 84773 w 222885"/>
                <a:gd name="connsiteY212" fmla="*/ 141922 h 225742"/>
                <a:gd name="connsiteX213" fmla="*/ 88583 w 222885"/>
                <a:gd name="connsiteY213" fmla="*/ 139065 h 225742"/>
                <a:gd name="connsiteX214" fmla="*/ 86678 w 222885"/>
                <a:gd name="connsiteY214" fmla="*/ 141922 h 225742"/>
                <a:gd name="connsiteX215" fmla="*/ 86678 w 222885"/>
                <a:gd name="connsiteY215" fmla="*/ 140970 h 225742"/>
                <a:gd name="connsiteX216" fmla="*/ 80963 w 222885"/>
                <a:gd name="connsiteY216" fmla="*/ 159068 h 225742"/>
                <a:gd name="connsiteX217" fmla="*/ 80963 w 222885"/>
                <a:gd name="connsiteY217" fmla="*/ 157163 h 225742"/>
                <a:gd name="connsiteX218" fmla="*/ 80963 w 222885"/>
                <a:gd name="connsiteY218" fmla="*/ 160972 h 225742"/>
                <a:gd name="connsiteX219" fmla="*/ 79058 w 222885"/>
                <a:gd name="connsiteY219" fmla="*/ 157163 h 225742"/>
                <a:gd name="connsiteX220" fmla="*/ 81915 w 222885"/>
                <a:gd name="connsiteY220" fmla="*/ 159068 h 225742"/>
                <a:gd name="connsiteX221" fmla="*/ 80010 w 222885"/>
                <a:gd name="connsiteY221" fmla="*/ 158115 h 225742"/>
                <a:gd name="connsiteX222" fmla="*/ 90488 w 222885"/>
                <a:gd name="connsiteY222" fmla="*/ 160020 h 225742"/>
                <a:gd name="connsiteX223" fmla="*/ 90488 w 222885"/>
                <a:gd name="connsiteY223" fmla="*/ 160020 h 225742"/>
                <a:gd name="connsiteX224" fmla="*/ 106680 w 222885"/>
                <a:gd name="connsiteY224" fmla="*/ 162877 h 225742"/>
                <a:gd name="connsiteX225" fmla="*/ 106680 w 222885"/>
                <a:gd name="connsiteY225" fmla="*/ 174308 h 225742"/>
                <a:gd name="connsiteX226" fmla="*/ 106680 w 222885"/>
                <a:gd name="connsiteY226" fmla="*/ 172402 h 225742"/>
                <a:gd name="connsiteX227" fmla="*/ 107633 w 222885"/>
                <a:gd name="connsiteY227" fmla="*/ 175260 h 225742"/>
                <a:gd name="connsiteX228" fmla="*/ 104775 w 222885"/>
                <a:gd name="connsiteY228" fmla="*/ 172402 h 225742"/>
                <a:gd name="connsiteX229" fmla="*/ 107633 w 222885"/>
                <a:gd name="connsiteY229" fmla="*/ 173355 h 225742"/>
                <a:gd name="connsiteX230" fmla="*/ 105728 w 222885"/>
                <a:gd name="connsiteY230" fmla="*/ 173355 h 225742"/>
                <a:gd name="connsiteX231" fmla="*/ 120015 w 222885"/>
                <a:gd name="connsiteY231" fmla="*/ 171450 h 225742"/>
                <a:gd name="connsiteX232" fmla="*/ 117158 w 222885"/>
                <a:gd name="connsiteY232" fmla="*/ 173355 h 225742"/>
                <a:gd name="connsiteX233" fmla="*/ 120015 w 222885"/>
                <a:gd name="connsiteY233" fmla="*/ 171450 h 225742"/>
                <a:gd name="connsiteX234" fmla="*/ 120968 w 222885"/>
                <a:gd name="connsiteY234" fmla="*/ 182880 h 225742"/>
                <a:gd name="connsiteX235" fmla="*/ 104775 w 222885"/>
                <a:gd name="connsiteY235" fmla="*/ 182880 h 225742"/>
                <a:gd name="connsiteX236" fmla="*/ 99060 w 222885"/>
                <a:gd name="connsiteY236" fmla="*/ 180022 h 225742"/>
                <a:gd name="connsiteX237" fmla="*/ 96203 w 222885"/>
                <a:gd name="connsiteY237" fmla="*/ 174308 h 225742"/>
                <a:gd name="connsiteX238" fmla="*/ 96203 w 222885"/>
                <a:gd name="connsiteY238" fmla="*/ 165735 h 225742"/>
                <a:gd name="connsiteX239" fmla="*/ 100013 w 222885"/>
                <a:gd name="connsiteY239" fmla="*/ 170497 h 225742"/>
                <a:gd name="connsiteX240" fmla="*/ 88583 w 222885"/>
                <a:gd name="connsiteY240" fmla="*/ 168593 h 225742"/>
                <a:gd name="connsiteX241" fmla="*/ 77153 w 222885"/>
                <a:gd name="connsiteY241" fmla="*/ 166688 h 225742"/>
                <a:gd name="connsiteX242" fmla="*/ 71438 w 222885"/>
                <a:gd name="connsiteY242" fmla="*/ 161925 h 225742"/>
                <a:gd name="connsiteX243" fmla="*/ 71438 w 222885"/>
                <a:gd name="connsiteY243" fmla="*/ 155258 h 225742"/>
                <a:gd name="connsiteX244" fmla="*/ 78105 w 222885"/>
                <a:gd name="connsiteY244" fmla="*/ 136208 h 225742"/>
                <a:gd name="connsiteX245" fmla="*/ 81915 w 222885"/>
                <a:gd name="connsiteY245" fmla="*/ 130493 h 225742"/>
                <a:gd name="connsiteX246" fmla="*/ 89535 w 222885"/>
                <a:gd name="connsiteY246" fmla="*/ 130493 h 225742"/>
                <a:gd name="connsiteX247" fmla="*/ 94298 w 222885"/>
                <a:gd name="connsiteY247" fmla="*/ 133350 h 225742"/>
                <a:gd name="connsiteX248" fmla="*/ 93345 w 222885"/>
                <a:gd name="connsiteY248" fmla="*/ 133350 h 225742"/>
                <a:gd name="connsiteX249" fmla="*/ 102870 w 222885"/>
                <a:gd name="connsiteY249" fmla="*/ 136208 h 225742"/>
                <a:gd name="connsiteX250" fmla="*/ 96203 w 222885"/>
                <a:gd name="connsiteY250" fmla="*/ 140970 h 225742"/>
                <a:gd name="connsiteX251" fmla="*/ 96203 w 222885"/>
                <a:gd name="connsiteY251" fmla="*/ 124777 h 225742"/>
                <a:gd name="connsiteX252" fmla="*/ 99060 w 222885"/>
                <a:gd name="connsiteY252" fmla="*/ 129540 h 225742"/>
                <a:gd name="connsiteX253" fmla="*/ 89535 w 222885"/>
                <a:gd name="connsiteY253" fmla="*/ 124777 h 225742"/>
                <a:gd name="connsiteX254" fmla="*/ 80010 w 222885"/>
                <a:gd name="connsiteY254" fmla="*/ 118110 h 225742"/>
                <a:gd name="connsiteX255" fmla="*/ 73343 w 222885"/>
                <a:gd name="connsiteY255" fmla="*/ 107632 h 225742"/>
                <a:gd name="connsiteX256" fmla="*/ 70485 w 222885"/>
                <a:gd name="connsiteY256" fmla="*/ 92392 h 225742"/>
                <a:gd name="connsiteX257" fmla="*/ 72390 w 222885"/>
                <a:gd name="connsiteY257" fmla="*/ 80010 h 225742"/>
                <a:gd name="connsiteX258" fmla="*/ 78105 w 222885"/>
                <a:gd name="connsiteY258" fmla="*/ 69532 h 225742"/>
                <a:gd name="connsiteX259" fmla="*/ 87630 w 222885"/>
                <a:gd name="connsiteY259" fmla="*/ 61913 h 225742"/>
                <a:gd name="connsiteX260" fmla="*/ 99060 w 222885"/>
                <a:gd name="connsiteY260" fmla="*/ 57150 h 225742"/>
                <a:gd name="connsiteX261" fmla="*/ 96203 w 222885"/>
                <a:gd name="connsiteY261" fmla="*/ 61913 h 225742"/>
                <a:gd name="connsiteX262" fmla="*/ 96203 w 222885"/>
                <a:gd name="connsiteY262" fmla="*/ 52388 h 225742"/>
                <a:gd name="connsiteX263" fmla="*/ 99060 w 222885"/>
                <a:gd name="connsiteY263" fmla="*/ 46672 h 225742"/>
                <a:gd name="connsiteX264" fmla="*/ 104775 w 222885"/>
                <a:gd name="connsiteY264" fmla="*/ 43815 h 225742"/>
                <a:gd name="connsiteX265" fmla="*/ 120968 w 222885"/>
                <a:gd name="connsiteY265" fmla="*/ 43815 h 225742"/>
                <a:gd name="connsiteX266" fmla="*/ 126683 w 222885"/>
                <a:gd name="connsiteY266" fmla="*/ 46672 h 225742"/>
                <a:gd name="connsiteX267" fmla="*/ 129540 w 222885"/>
                <a:gd name="connsiteY267" fmla="*/ 52388 h 225742"/>
                <a:gd name="connsiteX268" fmla="*/ 129540 w 222885"/>
                <a:gd name="connsiteY268" fmla="*/ 60960 h 225742"/>
                <a:gd name="connsiteX269" fmla="*/ 125730 w 222885"/>
                <a:gd name="connsiteY269" fmla="*/ 56197 h 225742"/>
                <a:gd name="connsiteX270" fmla="*/ 135255 w 222885"/>
                <a:gd name="connsiteY270" fmla="*/ 58102 h 225742"/>
                <a:gd name="connsiteX271" fmla="*/ 144780 w 222885"/>
                <a:gd name="connsiteY271" fmla="*/ 60960 h 225742"/>
                <a:gd name="connsiteX272" fmla="*/ 150495 w 222885"/>
                <a:gd name="connsiteY272" fmla="*/ 64770 h 225742"/>
                <a:gd name="connsiteX273" fmla="*/ 150495 w 222885"/>
                <a:gd name="connsiteY273" fmla="*/ 71438 h 225742"/>
                <a:gd name="connsiteX274" fmla="*/ 143828 w 222885"/>
                <a:gd name="connsiteY274" fmla="*/ 90488 h 225742"/>
                <a:gd name="connsiteX275" fmla="*/ 140018 w 222885"/>
                <a:gd name="connsiteY275" fmla="*/ 96202 h 225742"/>
                <a:gd name="connsiteX276" fmla="*/ 132398 w 222885"/>
                <a:gd name="connsiteY276" fmla="*/ 96202 h 225742"/>
                <a:gd name="connsiteX277" fmla="*/ 123825 w 222885"/>
                <a:gd name="connsiteY277" fmla="*/ 92392 h 225742"/>
                <a:gd name="connsiteX278" fmla="*/ 130493 w 222885"/>
                <a:gd name="connsiteY278" fmla="*/ 87630 h 225742"/>
                <a:gd name="connsiteX279" fmla="*/ 130493 w 222885"/>
                <a:gd name="connsiteY279" fmla="*/ 100965 h 225742"/>
                <a:gd name="connsiteX280" fmla="*/ 127635 w 222885"/>
                <a:gd name="connsiteY280" fmla="*/ 96202 h 225742"/>
                <a:gd name="connsiteX281" fmla="*/ 136208 w 222885"/>
                <a:gd name="connsiteY281" fmla="*/ 100013 h 225742"/>
                <a:gd name="connsiteX282" fmla="*/ 145733 w 222885"/>
                <a:gd name="connsiteY282" fmla="*/ 107632 h 225742"/>
                <a:gd name="connsiteX283" fmla="*/ 153353 w 222885"/>
                <a:gd name="connsiteY283" fmla="*/ 119063 h 225742"/>
                <a:gd name="connsiteX284" fmla="*/ 156210 w 222885"/>
                <a:gd name="connsiteY284" fmla="*/ 134302 h 225742"/>
                <a:gd name="connsiteX285" fmla="*/ 153353 w 222885"/>
                <a:gd name="connsiteY285" fmla="*/ 150495 h 225742"/>
                <a:gd name="connsiteX286" fmla="*/ 145733 w 222885"/>
                <a:gd name="connsiteY286" fmla="*/ 160972 h 225742"/>
                <a:gd name="connsiteX287" fmla="*/ 136208 w 222885"/>
                <a:gd name="connsiteY287" fmla="*/ 166688 h 225742"/>
                <a:gd name="connsiteX288" fmla="*/ 127635 w 222885"/>
                <a:gd name="connsiteY288" fmla="*/ 168593 h 225742"/>
                <a:gd name="connsiteX289" fmla="*/ 131445 w 222885"/>
                <a:gd name="connsiteY289" fmla="*/ 163830 h 225742"/>
                <a:gd name="connsiteX290" fmla="*/ 131445 w 222885"/>
                <a:gd name="connsiteY290" fmla="*/ 173355 h 225742"/>
                <a:gd name="connsiteX291" fmla="*/ 129540 w 222885"/>
                <a:gd name="connsiteY291" fmla="*/ 179070 h 225742"/>
                <a:gd name="connsiteX292" fmla="*/ 120968 w 222885"/>
                <a:gd name="connsiteY292" fmla="*/ 182880 h 225742"/>
                <a:gd name="connsiteX293" fmla="*/ 132398 w 222885"/>
                <a:gd name="connsiteY293" fmla="*/ 10477 h 225742"/>
                <a:gd name="connsiteX294" fmla="*/ 151448 w 222885"/>
                <a:gd name="connsiteY294" fmla="*/ 17145 h 225742"/>
                <a:gd name="connsiteX295" fmla="*/ 168593 w 222885"/>
                <a:gd name="connsiteY295" fmla="*/ 26670 h 225742"/>
                <a:gd name="connsiteX296" fmla="*/ 183833 w 222885"/>
                <a:gd name="connsiteY296" fmla="*/ 39052 h 225742"/>
                <a:gd name="connsiteX297" fmla="*/ 196215 w 222885"/>
                <a:gd name="connsiteY297" fmla="*/ 54292 h 225742"/>
                <a:gd name="connsiteX298" fmla="*/ 205740 w 222885"/>
                <a:gd name="connsiteY298" fmla="*/ 72390 h 225742"/>
                <a:gd name="connsiteX299" fmla="*/ 212408 w 222885"/>
                <a:gd name="connsiteY299" fmla="*/ 91440 h 225742"/>
                <a:gd name="connsiteX300" fmla="*/ 214313 w 222885"/>
                <a:gd name="connsiteY300" fmla="*/ 112395 h 225742"/>
                <a:gd name="connsiteX301" fmla="*/ 212408 w 222885"/>
                <a:gd name="connsiteY301" fmla="*/ 133350 h 225742"/>
                <a:gd name="connsiteX302" fmla="*/ 205740 w 222885"/>
                <a:gd name="connsiteY302" fmla="*/ 153352 h 225742"/>
                <a:gd name="connsiteX303" fmla="*/ 196215 w 222885"/>
                <a:gd name="connsiteY303" fmla="*/ 171450 h 225742"/>
                <a:gd name="connsiteX304" fmla="*/ 183833 w 222885"/>
                <a:gd name="connsiteY304" fmla="*/ 186690 h 225742"/>
                <a:gd name="connsiteX305" fmla="*/ 168593 w 222885"/>
                <a:gd name="connsiteY305" fmla="*/ 200025 h 225742"/>
                <a:gd name="connsiteX306" fmla="*/ 151448 w 222885"/>
                <a:gd name="connsiteY306" fmla="*/ 209550 h 225742"/>
                <a:gd name="connsiteX307" fmla="*/ 132398 w 222885"/>
                <a:gd name="connsiteY307" fmla="*/ 216218 h 225742"/>
                <a:gd name="connsiteX308" fmla="*/ 111443 w 222885"/>
                <a:gd name="connsiteY308" fmla="*/ 218122 h 225742"/>
                <a:gd name="connsiteX309" fmla="*/ 90488 w 222885"/>
                <a:gd name="connsiteY309" fmla="*/ 216218 h 225742"/>
                <a:gd name="connsiteX310" fmla="*/ 71438 w 222885"/>
                <a:gd name="connsiteY310" fmla="*/ 209550 h 225742"/>
                <a:gd name="connsiteX311" fmla="*/ 53340 w 222885"/>
                <a:gd name="connsiteY311" fmla="*/ 200025 h 225742"/>
                <a:gd name="connsiteX312" fmla="*/ 38100 w 222885"/>
                <a:gd name="connsiteY312" fmla="*/ 186690 h 225742"/>
                <a:gd name="connsiteX313" fmla="*/ 25718 w 222885"/>
                <a:gd name="connsiteY313" fmla="*/ 171450 h 225742"/>
                <a:gd name="connsiteX314" fmla="*/ 16193 w 222885"/>
                <a:gd name="connsiteY314" fmla="*/ 154305 h 225742"/>
                <a:gd name="connsiteX315" fmla="*/ 9525 w 222885"/>
                <a:gd name="connsiteY315" fmla="*/ 134302 h 225742"/>
                <a:gd name="connsiteX316" fmla="*/ 7620 w 222885"/>
                <a:gd name="connsiteY316" fmla="*/ 113347 h 225742"/>
                <a:gd name="connsiteX317" fmla="*/ 9525 w 222885"/>
                <a:gd name="connsiteY317" fmla="*/ 92392 h 225742"/>
                <a:gd name="connsiteX318" fmla="*/ 16193 w 222885"/>
                <a:gd name="connsiteY318" fmla="*/ 73342 h 225742"/>
                <a:gd name="connsiteX319" fmla="*/ 25718 w 222885"/>
                <a:gd name="connsiteY319" fmla="*/ 55245 h 225742"/>
                <a:gd name="connsiteX320" fmla="*/ 38100 w 222885"/>
                <a:gd name="connsiteY320" fmla="*/ 40005 h 225742"/>
                <a:gd name="connsiteX321" fmla="*/ 53340 w 222885"/>
                <a:gd name="connsiteY321" fmla="*/ 27622 h 225742"/>
                <a:gd name="connsiteX322" fmla="*/ 71438 w 222885"/>
                <a:gd name="connsiteY322" fmla="*/ 18097 h 225742"/>
                <a:gd name="connsiteX323" fmla="*/ 90488 w 222885"/>
                <a:gd name="connsiteY323" fmla="*/ 11430 h 225742"/>
                <a:gd name="connsiteX324" fmla="*/ 111443 w 222885"/>
                <a:gd name="connsiteY324" fmla="*/ 9525 h 225742"/>
                <a:gd name="connsiteX325" fmla="*/ 132398 w 222885"/>
                <a:gd name="connsiteY325" fmla="*/ 10477 h 225742"/>
                <a:gd name="connsiteX326" fmla="*/ 111443 w 222885"/>
                <a:gd name="connsiteY326" fmla="*/ 19050 h 225742"/>
                <a:gd name="connsiteX327" fmla="*/ 111443 w 222885"/>
                <a:gd name="connsiteY327" fmla="*/ 19050 h 225742"/>
                <a:gd name="connsiteX328" fmla="*/ 92393 w 222885"/>
                <a:gd name="connsiteY328" fmla="*/ 20955 h 225742"/>
                <a:gd name="connsiteX329" fmla="*/ 93345 w 222885"/>
                <a:gd name="connsiteY329" fmla="*/ 20955 h 225742"/>
                <a:gd name="connsiteX330" fmla="*/ 75248 w 222885"/>
                <a:gd name="connsiteY330" fmla="*/ 26670 h 225742"/>
                <a:gd name="connsiteX331" fmla="*/ 76200 w 222885"/>
                <a:gd name="connsiteY331" fmla="*/ 26670 h 225742"/>
                <a:gd name="connsiteX332" fmla="*/ 59055 w 222885"/>
                <a:gd name="connsiteY332" fmla="*/ 36195 h 225742"/>
                <a:gd name="connsiteX333" fmla="*/ 60008 w 222885"/>
                <a:gd name="connsiteY333" fmla="*/ 35242 h 225742"/>
                <a:gd name="connsiteX334" fmla="*/ 45720 w 222885"/>
                <a:gd name="connsiteY334" fmla="*/ 47625 h 225742"/>
                <a:gd name="connsiteX335" fmla="*/ 46673 w 222885"/>
                <a:gd name="connsiteY335" fmla="*/ 46672 h 225742"/>
                <a:gd name="connsiteX336" fmla="*/ 35243 w 222885"/>
                <a:gd name="connsiteY336" fmla="*/ 60960 h 225742"/>
                <a:gd name="connsiteX337" fmla="*/ 36195 w 222885"/>
                <a:gd name="connsiteY337" fmla="*/ 60007 h 225742"/>
                <a:gd name="connsiteX338" fmla="*/ 26670 w 222885"/>
                <a:gd name="connsiteY338" fmla="*/ 77152 h 225742"/>
                <a:gd name="connsiteX339" fmla="*/ 26670 w 222885"/>
                <a:gd name="connsiteY339" fmla="*/ 76200 h 225742"/>
                <a:gd name="connsiteX340" fmla="*/ 20955 w 222885"/>
                <a:gd name="connsiteY340" fmla="*/ 94298 h 225742"/>
                <a:gd name="connsiteX341" fmla="*/ 20955 w 222885"/>
                <a:gd name="connsiteY341" fmla="*/ 93345 h 225742"/>
                <a:gd name="connsiteX342" fmla="*/ 19050 w 222885"/>
                <a:gd name="connsiteY342" fmla="*/ 113347 h 225742"/>
                <a:gd name="connsiteX343" fmla="*/ 19050 w 222885"/>
                <a:gd name="connsiteY343" fmla="*/ 112395 h 225742"/>
                <a:gd name="connsiteX344" fmla="*/ 20955 w 222885"/>
                <a:gd name="connsiteY344" fmla="*/ 132397 h 225742"/>
                <a:gd name="connsiteX345" fmla="*/ 20955 w 222885"/>
                <a:gd name="connsiteY345" fmla="*/ 131445 h 225742"/>
                <a:gd name="connsiteX346" fmla="*/ 26670 w 222885"/>
                <a:gd name="connsiteY346" fmla="*/ 150495 h 225742"/>
                <a:gd name="connsiteX347" fmla="*/ 26670 w 222885"/>
                <a:gd name="connsiteY347" fmla="*/ 149543 h 225742"/>
                <a:gd name="connsiteX348" fmla="*/ 36195 w 222885"/>
                <a:gd name="connsiteY348" fmla="*/ 166688 h 225742"/>
                <a:gd name="connsiteX349" fmla="*/ 35243 w 222885"/>
                <a:gd name="connsiteY349" fmla="*/ 165735 h 225742"/>
                <a:gd name="connsiteX350" fmla="*/ 46673 w 222885"/>
                <a:gd name="connsiteY350" fmla="*/ 180022 h 225742"/>
                <a:gd name="connsiteX351" fmla="*/ 45720 w 222885"/>
                <a:gd name="connsiteY351" fmla="*/ 179070 h 225742"/>
                <a:gd name="connsiteX352" fmla="*/ 60008 w 222885"/>
                <a:gd name="connsiteY352" fmla="*/ 191452 h 225742"/>
                <a:gd name="connsiteX353" fmla="*/ 59055 w 222885"/>
                <a:gd name="connsiteY353" fmla="*/ 190500 h 225742"/>
                <a:gd name="connsiteX354" fmla="*/ 76200 w 222885"/>
                <a:gd name="connsiteY354" fmla="*/ 199072 h 225742"/>
                <a:gd name="connsiteX355" fmla="*/ 75248 w 222885"/>
                <a:gd name="connsiteY355" fmla="*/ 199072 h 225742"/>
                <a:gd name="connsiteX356" fmla="*/ 93345 w 222885"/>
                <a:gd name="connsiteY356" fmla="*/ 204788 h 225742"/>
                <a:gd name="connsiteX357" fmla="*/ 92393 w 222885"/>
                <a:gd name="connsiteY357" fmla="*/ 204788 h 225742"/>
                <a:gd name="connsiteX358" fmla="*/ 112395 w 222885"/>
                <a:gd name="connsiteY358" fmla="*/ 206693 h 225742"/>
                <a:gd name="connsiteX359" fmla="*/ 111443 w 222885"/>
                <a:gd name="connsiteY359" fmla="*/ 206693 h 225742"/>
                <a:gd name="connsiteX360" fmla="*/ 131445 w 222885"/>
                <a:gd name="connsiteY360" fmla="*/ 204788 h 225742"/>
                <a:gd name="connsiteX361" fmla="*/ 130493 w 222885"/>
                <a:gd name="connsiteY361" fmla="*/ 204788 h 225742"/>
                <a:gd name="connsiteX362" fmla="*/ 148590 w 222885"/>
                <a:gd name="connsiteY362" fmla="*/ 199072 h 225742"/>
                <a:gd name="connsiteX363" fmla="*/ 147638 w 222885"/>
                <a:gd name="connsiteY363" fmla="*/ 199072 h 225742"/>
                <a:gd name="connsiteX364" fmla="*/ 163830 w 222885"/>
                <a:gd name="connsiteY364" fmla="*/ 190500 h 225742"/>
                <a:gd name="connsiteX365" fmla="*/ 162878 w 222885"/>
                <a:gd name="connsiteY365" fmla="*/ 191452 h 225742"/>
                <a:gd name="connsiteX366" fmla="*/ 177165 w 222885"/>
                <a:gd name="connsiteY366" fmla="*/ 179070 h 225742"/>
                <a:gd name="connsiteX367" fmla="*/ 176213 w 222885"/>
                <a:gd name="connsiteY367" fmla="*/ 180022 h 225742"/>
                <a:gd name="connsiteX368" fmla="*/ 188595 w 222885"/>
                <a:gd name="connsiteY368" fmla="*/ 165735 h 225742"/>
                <a:gd name="connsiteX369" fmla="*/ 187643 w 222885"/>
                <a:gd name="connsiteY369" fmla="*/ 166688 h 225742"/>
                <a:gd name="connsiteX370" fmla="*/ 196215 w 222885"/>
                <a:gd name="connsiteY370" fmla="*/ 149543 h 225742"/>
                <a:gd name="connsiteX371" fmla="*/ 196215 w 222885"/>
                <a:gd name="connsiteY371" fmla="*/ 150495 h 225742"/>
                <a:gd name="connsiteX372" fmla="*/ 201930 w 222885"/>
                <a:gd name="connsiteY372" fmla="*/ 131445 h 225742"/>
                <a:gd name="connsiteX373" fmla="*/ 201930 w 222885"/>
                <a:gd name="connsiteY373" fmla="*/ 132397 h 225742"/>
                <a:gd name="connsiteX374" fmla="*/ 203835 w 222885"/>
                <a:gd name="connsiteY374" fmla="*/ 112395 h 225742"/>
                <a:gd name="connsiteX375" fmla="*/ 203835 w 222885"/>
                <a:gd name="connsiteY375" fmla="*/ 113347 h 225742"/>
                <a:gd name="connsiteX376" fmla="*/ 201930 w 222885"/>
                <a:gd name="connsiteY376" fmla="*/ 93345 h 225742"/>
                <a:gd name="connsiteX377" fmla="*/ 201930 w 222885"/>
                <a:gd name="connsiteY377" fmla="*/ 94298 h 225742"/>
                <a:gd name="connsiteX378" fmla="*/ 196215 w 222885"/>
                <a:gd name="connsiteY378" fmla="*/ 76200 h 225742"/>
                <a:gd name="connsiteX379" fmla="*/ 196215 w 222885"/>
                <a:gd name="connsiteY379" fmla="*/ 77152 h 225742"/>
                <a:gd name="connsiteX380" fmla="*/ 187643 w 222885"/>
                <a:gd name="connsiteY380" fmla="*/ 60007 h 225742"/>
                <a:gd name="connsiteX381" fmla="*/ 188595 w 222885"/>
                <a:gd name="connsiteY381" fmla="*/ 60960 h 225742"/>
                <a:gd name="connsiteX382" fmla="*/ 176213 w 222885"/>
                <a:gd name="connsiteY382" fmla="*/ 46672 h 225742"/>
                <a:gd name="connsiteX383" fmla="*/ 177165 w 222885"/>
                <a:gd name="connsiteY383" fmla="*/ 47625 h 225742"/>
                <a:gd name="connsiteX384" fmla="*/ 162878 w 222885"/>
                <a:gd name="connsiteY384" fmla="*/ 35242 h 225742"/>
                <a:gd name="connsiteX385" fmla="*/ 163830 w 222885"/>
                <a:gd name="connsiteY385" fmla="*/ 36195 h 225742"/>
                <a:gd name="connsiteX386" fmla="*/ 147638 w 222885"/>
                <a:gd name="connsiteY386" fmla="*/ 26670 h 225742"/>
                <a:gd name="connsiteX387" fmla="*/ 148590 w 222885"/>
                <a:gd name="connsiteY387" fmla="*/ 26670 h 225742"/>
                <a:gd name="connsiteX388" fmla="*/ 130493 w 222885"/>
                <a:gd name="connsiteY388" fmla="*/ 20955 h 225742"/>
                <a:gd name="connsiteX389" fmla="*/ 131445 w 222885"/>
                <a:gd name="connsiteY389" fmla="*/ 20955 h 225742"/>
                <a:gd name="connsiteX390" fmla="*/ 111443 w 222885"/>
                <a:gd name="connsiteY390" fmla="*/ 19050 h 225742"/>
                <a:gd name="connsiteX391" fmla="*/ 132398 w 222885"/>
                <a:gd name="connsiteY391" fmla="*/ 213360 h 225742"/>
                <a:gd name="connsiteX392" fmla="*/ 131445 w 222885"/>
                <a:gd name="connsiteY392" fmla="*/ 213360 h 225742"/>
                <a:gd name="connsiteX393" fmla="*/ 151448 w 222885"/>
                <a:gd name="connsiteY393" fmla="*/ 206693 h 225742"/>
                <a:gd name="connsiteX394" fmla="*/ 150495 w 222885"/>
                <a:gd name="connsiteY394" fmla="*/ 206693 h 225742"/>
                <a:gd name="connsiteX395" fmla="*/ 168593 w 222885"/>
                <a:gd name="connsiteY395" fmla="*/ 197168 h 225742"/>
                <a:gd name="connsiteX396" fmla="*/ 167640 w 222885"/>
                <a:gd name="connsiteY396" fmla="*/ 198120 h 225742"/>
                <a:gd name="connsiteX397" fmla="*/ 183833 w 222885"/>
                <a:gd name="connsiteY397" fmla="*/ 184785 h 225742"/>
                <a:gd name="connsiteX398" fmla="*/ 182880 w 222885"/>
                <a:gd name="connsiteY398" fmla="*/ 185738 h 225742"/>
                <a:gd name="connsiteX399" fmla="*/ 196215 w 222885"/>
                <a:gd name="connsiteY399" fmla="*/ 169545 h 225742"/>
                <a:gd name="connsiteX400" fmla="*/ 195263 w 222885"/>
                <a:gd name="connsiteY400" fmla="*/ 170497 h 225742"/>
                <a:gd name="connsiteX401" fmla="*/ 204788 w 222885"/>
                <a:gd name="connsiteY401" fmla="*/ 152400 h 225742"/>
                <a:gd name="connsiteX402" fmla="*/ 204788 w 222885"/>
                <a:gd name="connsiteY402" fmla="*/ 153352 h 225742"/>
                <a:gd name="connsiteX403" fmla="*/ 211455 w 222885"/>
                <a:gd name="connsiteY403" fmla="*/ 133350 h 225742"/>
                <a:gd name="connsiteX404" fmla="*/ 211455 w 222885"/>
                <a:gd name="connsiteY404" fmla="*/ 134302 h 225742"/>
                <a:gd name="connsiteX405" fmla="*/ 213360 w 222885"/>
                <a:gd name="connsiteY405" fmla="*/ 112395 h 225742"/>
                <a:gd name="connsiteX406" fmla="*/ 213360 w 222885"/>
                <a:gd name="connsiteY406" fmla="*/ 113347 h 225742"/>
                <a:gd name="connsiteX407" fmla="*/ 211455 w 222885"/>
                <a:gd name="connsiteY407" fmla="*/ 91440 h 225742"/>
                <a:gd name="connsiteX408" fmla="*/ 211455 w 222885"/>
                <a:gd name="connsiteY408" fmla="*/ 92392 h 225742"/>
                <a:gd name="connsiteX409" fmla="*/ 204788 w 222885"/>
                <a:gd name="connsiteY409" fmla="*/ 72390 h 225742"/>
                <a:gd name="connsiteX410" fmla="*/ 204788 w 222885"/>
                <a:gd name="connsiteY410" fmla="*/ 73342 h 225742"/>
                <a:gd name="connsiteX411" fmla="*/ 195263 w 222885"/>
                <a:gd name="connsiteY411" fmla="*/ 55245 h 225742"/>
                <a:gd name="connsiteX412" fmla="*/ 196215 w 222885"/>
                <a:gd name="connsiteY412" fmla="*/ 56197 h 225742"/>
                <a:gd name="connsiteX413" fmla="*/ 182880 w 222885"/>
                <a:gd name="connsiteY413" fmla="*/ 40005 h 225742"/>
                <a:gd name="connsiteX414" fmla="*/ 183833 w 222885"/>
                <a:gd name="connsiteY414" fmla="*/ 40957 h 225742"/>
                <a:gd name="connsiteX415" fmla="*/ 167640 w 222885"/>
                <a:gd name="connsiteY415" fmla="*/ 27622 h 225742"/>
                <a:gd name="connsiteX416" fmla="*/ 168593 w 222885"/>
                <a:gd name="connsiteY416" fmla="*/ 28575 h 225742"/>
                <a:gd name="connsiteX417" fmla="*/ 150495 w 222885"/>
                <a:gd name="connsiteY417" fmla="*/ 18097 h 225742"/>
                <a:gd name="connsiteX418" fmla="*/ 151448 w 222885"/>
                <a:gd name="connsiteY418" fmla="*/ 18097 h 225742"/>
                <a:gd name="connsiteX419" fmla="*/ 131445 w 222885"/>
                <a:gd name="connsiteY419" fmla="*/ 11430 h 225742"/>
                <a:gd name="connsiteX420" fmla="*/ 132398 w 222885"/>
                <a:gd name="connsiteY420" fmla="*/ 11430 h 225742"/>
                <a:gd name="connsiteX421" fmla="*/ 110490 w 222885"/>
                <a:gd name="connsiteY421" fmla="*/ 9525 h 225742"/>
                <a:gd name="connsiteX422" fmla="*/ 111443 w 222885"/>
                <a:gd name="connsiteY422" fmla="*/ 9525 h 225742"/>
                <a:gd name="connsiteX423" fmla="*/ 89535 w 222885"/>
                <a:gd name="connsiteY423" fmla="*/ 11430 h 225742"/>
                <a:gd name="connsiteX424" fmla="*/ 90488 w 222885"/>
                <a:gd name="connsiteY424" fmla="*/ 11430 h 225742"/>
                <a:gd name="connsiteX425" fmla="*/ 70485 w 222885"/>
                <a:gd name="connsiteY425" fmla="*/ 18097 h 225742"/>
                <a:gd name="connsiteX426" fmla="*/ 71438 w 222885"/>
                <a:gd name="connsiteY426" fmla="*/ 18097 h 225742"/>
                <a:gd name="connsiteX427" fmla="*/ 53340 w 222885"/>
                <a:gd name="connsiteY427" fmla="*/ 28575 h 225742"/>
                <a:gd name="connsiteX428" fmla="*/ 54293 w 222885"/>
                <a:gd name="connsiteY428" fmla="*/ 27622 h 225742"/>
                <a:gd name="connsiteX429" fmla="*/ 39053 w 222885"/>
                <a:gd name="connsiteY429" fmla="*/ 40957 h 225742"/>
                <a:gd name="connsiteX430" fmla="*/ 40005 w 222885"/>
                <a:gd name="connsiteY430" fmla="*/ 40005 h 225742"/>
                <a:gd name="connsiteX431" fmla="*/ 26670 w 222885"/>
                <a:gd name="connsiteY431" fmla="*/ 56197 h 225742"/>
                <a:gd name="connsiteX432" fmla="*/ 27623 w 222885"/>
                <a:gd name="connsiteY432" fmla="*/ 55245 h 225742"/>
                <a:gd name="connsiteX433" fmla="*/ 18098 w 222885"/>
                <a:gd name="connsiteY433" fmla="*/ 73342 h 225742"/>
                <a:gd name="connsiteX434" fmla="*/ 18098 w 222885"/>
                <a:gd name="connsiteY434" fmla="*/ 72390 h 225742"/>
                <a:gd name="connsiteX435" fmla="*/ 11430 w 222885"/>
                <a:gd name="connsiteY435" fmla="*/ 92392 h 225742"/>
                <a:gd name="connsiteX436" fmla="*/ 11430 w 222885"/>
                <a:gd name="connsiteY436" fmla="*/ 91440 h 225742"/>
                <a:gd name="connsiteX437" fmla="*/ 9525 w 222885"/>
                <a:gd name="connsiteY437" fmla="*/ 113347 h 225742"/>
                <a:gd name="connsiteX438" fmla="*/ 9525 w 222885"/>
                <a:gd name="connsiteY438" fmla="*/ 112395 h 225742"/>
                <a:gd name="connsiteX439" fmla="*/ 11430 w 222885"/>
                <a:gd name="connsiteY439" fmla="*/ 134302 h 225742"/>
                <a:gd name="connsiteX440" fmla="*/ 11430 w 222885"/>
                <a:gd name="connsiteY440" fmla="*/ 133350 h 225742"/>
                <a:gd name="connsiteX441" fmla="*/ 18098 w 222885"/>
                <a:gd name="connsiteY441" fmla="*/ 153352 h 225742"/>
                <a:gd name="connsiteX442" fmla="*/ 18098 w 222885"/>
                <a:gd name="connsiteY442" fmla="*/ 152400 h 225742"/>
                <a:gd name="connsiteX443" fmla="*/ 27623 w 222885"/>
                <a:gd name="connsiteY443" fmla="*/ 170497 h 225742"/>
                <a:gd name="connsiteX444" fmla="*/ 26670 w 222885"/>
                <a:gd name="connsiteY444" fmla="*/ 169545 h 225742"/>
                <a:gd name="connsiteX445" fmla="*/ 40005 w 222885"/>
                <a:gd name="connsiteY445" fmla="*/ 185738 h 225742"/>
                <a:gd name="connsiteX446" fmla="*/ 39053 w 222885"/>
                <a:gd name="connsiteY446" fmla="*/ 184785 h 225742"/>
                <a:gd name="connsiteX447" fmla="*/ 54293 w 222885"/>
                <a:gd name="connsiteY447" fmla="*/ 198120 h 225742"/>
                <a:gd name="connsiteX448" fmla="*/ 53340 w 222885"/>
                <a:gd name="connsiteY448" fmla="*/ 197168 h 225742"/>
                <a:gd name="connsiteX449" fmla="*/ 71438 w 222885"/>
                <a:gd name="connsiteY449" fmla="*/ 206693 h 225742"/>
                <a:gd name="connsiteX450" fmla="*/ 70485 w 222885"/>
                <a:gd name="connsiteY450" fmla="*/ 206693 h 225742"/>
                <a:gd name="connsiteX451" fmla="*/ 90488 w 222885"/>
                <a:gd name="connsiteY451" fmla="*/ 213360 h 225742"/>
                <a:gd name="connsiteX452" fmla="*/ 89535 w 222885"/>
                <a:gd name="connsiteY452" fmla="*/ 213360 h 225742"/>
                <a:gd name="connsiteX453" fmla="*/ 111443 w 222885"/>
                <a:gd name="connsiteY453" fmla="*/ 215265 h 225742"/>
                <a:gd name="connsiteX454" fmla="*/ 110490 w 222885"/>
                <a:gd name="connsiteY454" fmla="*/ 215265 h 225742"/>
                <a:gd name="connsiteX455" fmla="*/ 132398 w 222885"/>
                <a:gd name="connsiteY455" fmla="*/ 213360 h 225742"/>
                <a:gd name="connsiteX456" fmla="*/ 111443 w 222885"/>
                <a:gd name="connsiteY456" fmla="*/ 225743 h 225742"/>
                <a:gd name="connsiteX457" fmla="*/ 88583 w 222885"/>
                <a:gd name="connsiteY457" fmla="*/ 223838 h 225742"/>
                <a:gd name="connsiteX458" fmla="*/ 67628 w 222885"/>
                <a:gd name="connsiteY458" fmla="*/ 217170 h 225742"/>
                <a:gd name="connsiteX459" fmla="*/ 48578 w 222885"/>
                <a:gd name="connsiteY459" fmla="*/ 206693 h 225742"/>
                <a:gd name="connsiteX460" fmla="*/ 32385 w 222885"/>
                <a:gd name="connsiteY460" fmla="*/ 192405 h 225742"/>
                <a:gd name="connsiteX461" fmla="*/ 19050 w 222885"/>
                <a:gd name="connsiteY461" fmla="*/ 175260 h 225742"/>
                <a:gd name="connsiteX462" fmla="*/ 8573 w 222885"/>
                <a:gd name="connsiteY462" fmla="*/ 156210 h 225742"/>
                <a:gd name="connsiteX463" fmla="*/ 1905 w 222885"/>
                <a:gd name="connsiteY463" fmla="*/ 135255 h 225742"/>
                <a:gd name="connsiteX464" fmla="*/ 0 w 222885"/>
                <a:gd name="connsiteY464" fmla="*/ 112395 h 225742"/>
                <a:gd name="connsiteX465" fmla="*/ 1905 w 222885"/>
                <a:gd name="connsiteY465" fmla="*/ 89535 h 225742"/>
                <a:gd name="connsiteX466" fmla="*/ 8573 w 222885"/>
                <a:gd name="connsiteY466" fmla="*/ 68580 h 225742"/>
                <a:gd name="connsiteX467" fmla="*/ 19050 w 222885"/>
                <a:gd name="connsiteY467" fmla="*/ 49530 h 225742"/>
                <a:gd name="connsiteX468" fmla="*/ 32385 w 222885"/>
                <a:gd name="connsiteY468" fmla="*/ 33338 h 225742"/>
                <a:gd name="connsiteX469" fmla="*/ 48578 w 222885"/>
                <a:gd name="connsiteY469" fmla="*/ 19050 h 225742"/>
                <a:gd name="connsiteX470" fmla="*/ 67628 w 222885"/>
                <a:gd name="connsiteY470" fmla="*/ 8572 h 225742"/>
                <a:gd name="connsiteX471" fmla="*/ 88583 w 222885"/>
                <a:gd name="connsiteY471" fmla="*/ 1905 h 225742"/>
                <a:gd name="connsiteX472" fmla="*/ 111443 w 222885"/>
                <a:gd name="connsiteY472" fmla="*/ 0 h 225742"/>
                <a:gd name="connsiteX473" fmla="*/ 134303 w 222885"/>
                <a:gd name="connsiteY473" fmla="*/ 1905 h 225742"/>
                <a:gd name="connsiteX474" fmla="*/ 155258 w 222885"/>
                <a:gd name="connsiteY474" fmla="*/ 8572 h 225742"/>
                <a:gd name="connsiteX475" fmla="*/ 174308 w 222885"/>
                <a:gd name="connsiteY475" fmla="*/ 19050 h 225742"/>
                <a:gd name="connsiteX476" fmla="*/ 190500 w 222885"/>
                <a:gd name="connsiteY476" fmla="*/ 33338 h 225742"/>
                <a:gd name="connsiteX477" fmla="*/ 203835 w 222885"/>
                <a:gd name="connsiteY477" fmla="*/ 49530 h 225742"/>
                <a:gd name="connsiteX478" fmla="*/ 214313 w 222885"/>
                <a:gd name="connsiteY478" fmla="*/ 68580 h 225742"/>
                <a:gd name="connsiteX479" fmla="*/ 220980 w 222885"/>
                <a:gd name="connsiteY479" fmla="*/ 89535 h 225742"/>
                <a:gd name="connsiteX480" fmla="*/ 222885 w 222885"/>
                <a:gd name="connsiteY480" fmla="*/ 112395 h 225742"/>
                <a:gd name="connsiteX481" fmla="*/ 220980 w 222885"/>
                <a:gd name="connsiteY481" fmla="*/ 135255 h 225742"/>
                <a:gd name="connsiteX482" fmla="*/ 214313 w 222885"/>
                <a:gd name="connsiteY482" fmla="*/ 156210 h 225742"/>
                <a:gd name="connsiteX483" fmla="*/ 203835 w 222885"/>
                <a:gd name="connsiteY483" fmla="*/ 175260 h 225742"/>
                <a:gd name="connsiteX484" fmla="*/ 190500 w 222885"/>
                <a:gd name="connsiteY484" fmla="*/ 192405 h 225742"/>
                <a:gd name="connsiteX485" fmla="*/ 173355 w 222885"/>
                <a:gd name="connsiteY485" fmla="*/ 206693 h 225742"/>
                <a:gd name="connsiteX486" fmla="*/ 154305 w 222885"/>
                <a:gd name="connsiteY486" fmla="*/ 217170 h 225742"/>
                <a:gd name="connsiteX487" fmla="*/ 133350 w 222885"/>
                <a:gd name="connsiteY487" fmla="*/ 223838 h 225742"/>
                <a:gd name="connsiteX488" fmla="*/ 111443 w 222885"/>
                <a:gd name="connsiteY488" fmla="*/ 225743 h 22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</a:cxnLst>
              <a:rect l="l" t="t" r="r" b="b"/>
              <a:pathLst>
                <a:path w="222885" h="225742">
                  <a:moveTo>
                    <a:pt x="110490" y="162877"/>
                  </a:moveTo>
                  <a:lnTo>
                    <a:pt x="105728" y="167640"/>
                  </a:lnTo>
                  <a:lnTo>
                    <a:pt x="105728" y="163830"/>
                  </a:lnTo>
                  <a:lnTo>
                    <a:pt x="105728" y="165735"/>
                  </a:lnTo>
                  <a:lnTo>
                    <a:pt x="104775" y="161925"/>
                  </a:lnTo>
                  <a:lnTo>
                    <a:pt x="107633" y="164783"/>
                  </a:lnTo>
                  <a:lnTo>
                    <a:pt x="104775" y="163830"/>
                  </a:lnTo>
                  <a:lnTo>
                    <a:pt x="105728" y="163830"/>
                  </a:lnTo>
                  <a:lnTo>
                    <a:pt x="80010" y="160020"/>
                  </a:lnTo>
                  <a:lnTo>
                    <a:pt x="86678" y="140018"/>
                  </a:lnTo>
                  <a:lnTo>
                    <a:pt x="99060" y="144780"/>
                  </a:lnTo>
                  <a:lnTo>
                    <a:pt x="98108" y="144780"/>
                  </a:lnTo>
                  <a:lnTo>
                    <a:pt x="106680" y="146685"/>
                  </a:lnTo>
                  <a:lnTo>
                    <a:pt x="103823" y="146685"/>
                  </a:lnTo>
                  <a:lnTo>
                    <a:pt x="106680" y="145733"/>
                  </a:lnTo>
                  <a:lnTo>
                    <a:pt x="102870" y="149543"/>
                  </a:lnTo>
                  <a:lnTo>
                    <a:pt x="103823" y="146685"/>
                  </a:lnTo>
                  <a:lnTo>
                    <a:pt x="103823" y="148590"/>
                  </a:lnTo>
                  <a:lnTo>
                    <a:pt x="103823" y="122872"/>
                  </a:lnTo>
                  <a:lnTo>
                    <a:pt x="104775" y="125730"/>
                  </a:lnTo>
                  <a:lnTo>
                    <a:pt x="101918" y="121920"/>
                  </a:lnTo>
                  <a:lnTo>
                    <a:pt x="103823" y="123825"/>
                  </a:lnTo>
                  <a:lnTo>
                    <a:pt x="94298" y="119063"/>
                  </a:lnTo>
                  <a:lnTo>
                    <a:pt x="85725" y="113347"/>
                  </a:lnTo>
                  <a:lnTo>
                    <a:pt x="80010" y="104775"/>
                  </a:lnTo>
                  <a:lnTo>
                    <a:pt x="78105" y="93345"/>
                  </a:lnTo>
                  <a:lnTo>
                    <a:pt x="80963" y="81915"/>
                  </a:lnTo>
                  <a:lnTo>
                    <a:pt x="88583" y="74295"/>
                  </a:lnTo>
                  <a:lnTo>
                    <a:pt x="97155" y="69532"/>
                  </a:lnTo>
                  <a:lnTo>
                    <a:pt x="104775" y="67627"/>
                  </a:lnTo>
                  <a:lnTo>
                    <a:pt x="103823" y="67627"/>
                  </a:lnTo>
                  <a:lnTo>
                    <a:pt x="106680" y="66675"/>
                  </a:lnTo>
                  <a:lnTo>
                    <a:pt x="103823" y="69532"/>
                  </a:lnTo>
                  <a:lnTo>
                    <a:pt x="104775" y="66675"/>
                  </a:lnTo>
                  <a:lnTo>
                    <a:pt x="104775" y="68580"/>
                  </a:lnTo>
                  <a:lnTo>
                    <a:pt x="104775" y="55245"/>
                  </a:lnTo>
                  <a:lnTo>
                    <a:pt x="120015" y="55245"/>
                  </a:lnTo>
                  <a:lnTo>
                    <a:pt x="120015" y="68580"/>
                  </a:lnTo>
                  <a:lnTo>
                    <a:pt x="120015" y="66675"/>
                  </a:lnTo>
                  <a:lnTo>
                    <a:pt x="120968" y="69532"/>
                  </a:lnTo>
                  <a:lnTo>
                    <a:pt x="118110" y="66675"/>
                  </a:lnTo>
                  <a:lnTo>
                    <a:pt x="120968" y="67627"/>
                  </a:lnTo>
                  <a:lnTo>
                    <a:pt x="120015" y="67627"/>
                  </a:lnTo>
                  <a:lnTo>
                    <a:pt x="141923" y="70485"/>
                  </a:lnTo>
                  <a:lnTo>
                    <a:pt x="135255" y="89535"/>
                  </a:lnTo>
                  <a:lnTo>
                    <a:pt x="120015" y="83820"/>
                  </a:lnTo>
                  <a:lnTo>
                    <a:pt x="122873" y="83820"/>
                  </a:lnTo>
                  <a:lnTo>
                    <a:pt x="119063" y="84773"/>
                  </a:lnTo>
                  <a:lnTo>
                    <a:pt x="120968" y="83820"/>
                  </a:lnTo>
                  <a:lnTo>
                    <a:pt x="120015" y="84773"/>
                  </a:lnTo>
                  <a:lnTo>
                    <a:pt x="121920" y="81915"/>
                  </a:lnTo>
                  <a:lnTo>
                    <a:pt x="120968" y="83820"/>
                  </a:lnTo>
                  <a:lnTo>
                    <a:pt x="120968" y="81915"/>
                  </a:lnTo>
                  <a:lnTo>
                    <a:pt x="120968" y="104775"/>
                  </a:lnTo>
                  <a:lnTo>
                    <a:pt x="120015" y="101918"/>
                  </a:lnTo>
                  <a:lnTo>
                    <a:pt x="122873" y="105727"/>
                  </a:lnTo>
                  <a:lnTo>
                    <a:pt x="120968" y="104775"/>
                  </a:lnTo>
                  <a:lnTo>
                    <a:pt x="129540" y="109538"/>
                  </a:lnTo>
                  <a:lnTo>
                    <a:pt x="137160" y="115252"/>
                  </a:lnTo>
                  <a:lnTo>
                    <a:pt x="142875" y="123825"/>
                  </a:lnTo>
                  <a:lnTo>
                    <a:pt x="144780" y="136208"/>
                  </a:lnTo>
                  <a:lnTo>
                    <a:pt x="142875" y="146685"/>
                  </a:lnTo>
                  <a:lnTo>
                    <a:pt x="138113" y="154305"/>
                  </a:lnTo>
                  <a:lnTo>
                    <a:pt x="129540" y="159068"/>
                  </a:lnTo>
                  <a:lnTo>
                    <a:pt x="119063" y="161925"/>
                  </a:lnTo>
                  <a:lnTo>
                    <a:pt x="120015" y="161925"/>
                  </a:lnTo>
                  <a:lnTo>
                    <a:pt x="117158" y="162877"/>
                  </a:lnTo>
                  <a:lnTo>
                    <a:pt x="120015" y="160972"/>
                  </a:lnTo>
                  <a:lnTo>
                    <a:pt x="119063" y="163830"/>
                  </a:lnTo>
                  <a:lnTo>
                    <a:pt x="120015" y="161925"/>
                  </a:lnTo>
                  <a:lnTo>
                    <a:pt x="120015" y="174308"/>
                  </a:lnTo>
                  <a:lnTo>
                    <a:pt x="110490" y="174308"/>
                  </a:lnTo>
                  <a:lnTo>
                    <a:pt x="110490" y="162877"/>
                  </a:lnTo>
                  <a:lnTo>
                    <a:pt x="110490" y="162877"/>
                  </a:lnTo>
                  <a:close/>
                  <a:moveTo>
                    <a:pt x="109538" y="173355"/>
                  </a:moveTo>
                  <a:lnTo>
                    <a:pt x="109538" y="162877"/>
                  </a:lnTo>
                  <a:lnTo>
                    <a:pt x="114300" y="162877"/>
                  </a:lnTo>
                  <a:lnTo>
                    <a:pt x="109538" y="167640"/>
                  </a:lnTo>
                  <a:lnTo>
                    <a:pt x="109538" y="159068"/>
                  </a:lnTo>
                  <a:lnTo>
                    <a:pt x="112395" y="154305"/>
                  </a:lnTo>
                  <a:lnTo>
                    <a:pt x="117158" y="152400"/>
                  </a:lnTo>
                  <a:lnTo>
                    <a:pt x="127635" y="149543"/>
                  </a:lnTo>
                  <a:lnTo>
                    <a:pt x="126683" y="150495"/>
                  </a:lnTo>
                  <a:lnTo>
                    <a:pt x="132398" y="145733"/>
                  </a:lnTo>
                  <a:lnTo>
                    <a:pt x="130493" y="147638"/>
                  </a:lnTo>
                  <a:lnTo>
                    <a:pt x="134303" y="141922"/>
                  </a:lnTo>
                  <a:lnTo>
                    <a:pt x="133350" y="143827"/>
                  </a:lnTo>
                  <a:lnTo>
                    <a:pt x="134303" y="135255"/>
                  </a:lnTo>
                  <a:lnTo>
                    <a:pt x="134303" y="137160"/>
                  </a:lnTo>
                  <a:lnTo>
                    <a:pt x="132398" y="126682"/>
                  </a:lnTo>
                  <a:lnTo>
                    <a:pt x="133350" y="128588"/>
                  </a:lnTo>
                  <a:lnTo>
                    <a:pt x="128588" y="121920"/>
                  </a:lnTo>
                  <a:lnTo>
                    <a:pt x="129540" y="122872"/>
                  </a:lnTo>
                  <a:lnTo>
                    <a:pt x="122873" y="117157"/>
                  </a:lnTo>
                  <a:lnTo>
                    <a:pt x="123825" y="117157"/>
                  </a:lnTo>
                  <a:lnTo>
                    <a:pt x="115253" y="112395"/>
                  </a:lnTo>
                  <a:lnTo>
                    <a:pt x="110490" y="106680"/>
                  </a:lnTo>
                  <a:lnTo>
                    <a:pt x="110490" y="81915"/>
                  </a:lnTo>
                  <a:lnTo>
                    <a:pt x="111443" y="78105"/>
                  </a:lnTo>
                  <a:lnTo>
                    <a:pt x="115253" y="75248"/>
                  </a:lnTo>
                  <a:lnTo>
                    <a:pt x="121920" y="73342"/>
                  </a:lnTo>
                  <a:lnTo>
                    <a:pt x="134303" y="77152"/>
                  </a:lnTo>
                  <a:lnTo>
                    <a:pt x="127635" y="80010"/>
                  </a:lnTo>
                  <a:lnTo>
                    <a:pt x="130493" y="71438"/>
                  </a:lnTo>
                  <a:lnTo>
                    <a:pt x="134303" y="78105"/>
                  </a:lnTo>
                  <a:lnTo>
                    <a:pt x="118110" y="76200"/>
                  </a:lnTo>
                  <a:lnTo>
                    <a:pt x="113348" y="74295"/>
                  </a:lnTo>
                  <a:lnTo>
                    <a:pt x="110490" y="68580"/>
                  </a:lnTo>
                  <a:lnTo>
                    <a:pt x="110490" y="60007"/>
                  </a:lnTo>
                  <a:lnTo>
                    <a:pt x="115253" y="64770"/>
                  </a:lnTo>
                  <a:lnTo>
                    <a:pt x="110490" y="64770"/>
                  </a:lnTo>
                  <a:lnTo>
                    <a:pt x="115253" y="60007"/>
                  </a:lnTo>
                  <a:lnTo>
                    <a:pt x="115253" y="69532"/>
                  </a:lnTo>
                  <a:lnTo>
                    <a:pt x="112395" y="75248"/>
                  </a:lnTo>
                  <a:lnTo>
                    <a:pt x="107633" y="77152"/>
                  </a:lnTo>
                  <a:lnTo>
                    <a:pt x="100013" y="79057"/>
                  </a:lnTo>
                  <a:lnTo>
                    <a:pt x="100965" y="79057"/>
                  </a:lnTo>
                  <a:lnTo>
                    <a:pt x="93345" y="82867"/>
                  </a:lnTo>
                  <a:lnTo>
                    <a:pt x="94298" y="81915"/>
                  </a:lnTo>
                  <a:lnTo>
                    <a:pt x="88583" y="88582"/>
                  </a:lnTo>
                  <a:lnTo>
                    <a:pt x="89535" y="86677"/>
                  </a:lnTo>
                  <a:lnTo>
                    <a:pt x="86678" y="96202"/>
                  </a:lnTo>
                  <a:lnTo>
                    <a:pt x="86678" y="94298"/>
                  </a:lnTo>
                  <a:lnTo>
                    <a:pt x="88583" y="103822"/>
                  </a:lnTo>
                  <a:lnTo>
                    <a:pt x="87630" y="101918"/>
                  </a:lnTo>
                  <a:lnTo>
                    <a:pt x="92393" y="108585"/>
                  </a:lnTo>
                  <a:lnTo>
                    <a:pt x="91440" y="107632"/>
                  </a:lnTo>
                  <a:lnTo>
                    <a:pt x="99060" y="112395"/>
                  </a:lnTo>
                  <a:lnTo>
                    <a:pt x="98108" y="112395"/>
                  </a:lnTo>
                  <a:lnTo>
                    <a:pt x="108585" y="117157"/>
                  </a:lnTo>
                  <a:lnTo>
                    <a:pt x="113348" y="123825"/>
                  </a:lnTo>
                  <a:lnTo>
                    <a:pt x="113348" y="151447"/>
                  </a:lnTo>
                  <a:lnTo>
                    <a:pt x="113348" y="155258"/>
                  </a:lnTo>
                  <a:lnTo>
                    <a:pt x="106680" y="157163"/>
                  </a:lnTo>
                  <a:lnTo>
                    <a:pt x="96203" y="155258"/>
                  </a:lnTo>
                  <a:lnTo>
                    <a:pt x="88583" y="152400"/>
                  </a:lnTo>
                  <a:lnTo>
                    <a:pt x="95250" y="149543"/>
                  </a:lnTo>
                  <a:lnTo>
                    <a:pt x="92393" y="158115"/>
                  </a:lnTo>
                  <a:lnTo>
                    <a:pt x="88583" y="151447"/>
                  </a:lnTo>
                  <a:lnTo>
                    <a:pt x="109538" y="154305"/>
                  </a:lnTo>
                  <a:lnTo>
                    <a:pt x="115253" y="157163"/>
                  </a:lnTo>
                  <a:lnTo>
                    <a:pt x="117158" y="163830"/>
                  </a:lnTo>
                  <a:lnTo>
                    <a:pt x="117158" y="173355"/>
                  </a:lnTo>
                  <a:lnTo>
                    <a:pt x="109538" y="173355"/>
                  </a:lnTo>
                  <a:close/>
                  <a:moveTo>
                    <a:pt x="120015" y="171450"/>
                  </a:moveTo>
                  <a:lnTo>
                    <a:pt x="118110" y="174308"/>
                  </a:lnTo>
                  <a:lnTo>
                    <a:pt x="119063" y="170497"/>
                  </a:lnTo>
                  <a:lnTo>
                    <a:pt x="119063" y="172402"/>
                  </a:lnTo>
                  <a:lnTo>
                    <a:pt x="119063" y="160020"/>
                  </a:lnTo>
                  <a:lnTo>
                    <a:pt x="130493" y="157163"/>
                  </a:lnTo>
                  <a:lnTo>
                    <a:pt x="129540" y="158115"/>
                  </a:lnTo>
                  <a:lnTo>
                    <a:pt x="138113" y="153352"/>
                  </a:lnTo>
                  <a:lnTo>
                    <a:pt x="136208" y="155258"/>
                  </a:lnTo>
                  <a:lnTo>
                    <a:pt x="141923" y="145733"/>
                  </a:lnTo>
                  <a:lnTo>
                    <a:pt x="140970" y="147638"/>
                  </a:lnTo>
                  <a:lnTo>
                    <a:pt x="143828" y="133350"/>
                  </a:lnTo>
                  <a:lnTo>
                    <a:pt x="143828" y="135255"/>
                  </a:lnTo>
                  <a:lnTo>
                    <a:pt x="140970" y="121920"/>
                  </a:lnTo>
                  <a:lnTo>
                    <a:pt x="141923" y="123825"/>
                  </a:lnTo>
                  <a:lnTo>
                    <a:pt x="135255" y="114300"/>
                  </a:lnTo>
                  <a:lnTo>
                    <a:pt x="136208" y="115252"/>
                  </a:lnTo>
                  <a:lnTo>
                    <a:pt x="127635" y="108585"/>
                  </a:lnTo>
                  <a:lnTo>
                    <a:pt x="128588" y="109538"/>
                  </a:lnTo>
                  <a:lnTo>
                    <a:pt x="117158" y="104775"/>
                  </a:lnTo>
                  <a:lnTo>
                    <a:pt x="117158" y="80963"/>
                  </a:lnTo>
                  <a:lnTo>
                    <a:pt x="131445" y="86677"/>
                  </a:lnTo>
                  <a:lnTo>
                    <a:pt x="129540" y="86677"/>
                  </a:lnTo>
                  <a:lnTo>
                    <a:pt x="133350" y="86677"/>
                  </a:lnTo>
                  <a:lnTo>
                    <a:pt x="129540" y="89535"/>
                  </a:lnTo>
                  <a:lnTo>
                    <a:pt x="131445" y="86677"/>
                  </a:lnTo>
                  <a:lnTo>
                    <a:pt x="131445" y="87630"/>
                  </a:lnTo>
                  <a:lnTo>
                    <a:pt x="138113" y="69532"/>
                  </a:lnTo>
                  <a:lnTo>
                    <a:pt x="138113" y="71438"/>
                  </a:lnTo>
                  <a:lnTo>
                    <a:pt x="138113" y="68580"/>
                  </a:lnTo>
                  <a:lnTo>
                    <a:pt x="140970" y="73342"/>
                  </a:lnTo>
                  <a:lnTo>
                    <a:pt x="138113" y="71438"/>
                  </a:lnTo>
                  <a:lnTo>
                    <a:pt x="139065" y="72390"/>
                  </a:lnTo>
                  <a:lnTo>
                    <a:pt x="130493" y="69532"/>
                  </a:lnTo>
                  <a:lnTo>
                    <a:pt x="131445" y="69532"/>
                  </a:lnTo>
                  <a:lnTo>
                    <a:pt x="118110" y="67627"/>
                  </a:lnTo>
                  <a:lnTo>
                    <a:pt x="118110" y="55245"/>
                  </a:lnTo>
                  <a:lnTo>
                    <a:pt x="118110" y="57150"/>
                  </a:lnTo>
                  <a:lnTo>
                    <a:pt x="117158" y="54292"/>
                  </a:lnTo>
                  <a:lnTo>
                    <a:pt x="120015" y="57150"/>
                  </a:lnTo>
                  <a:lnTo>
                    <a:pt x="117158" y="56197"/>
                  </a:lnTo>
                  <a:lnTo>
                    <a:pt x="119063" y="56197"/>
                  </a:lnTo>
                  <a:lnTo>
                    <a:pt x="104775" y="56197"/>
                  </a:lnTo>
                  <a:lnTo>
                    <a:pt x="106680" y="56197"/>
                  </a:lnTo>
                  <a:lnTo>
                    <a:pt x="103823" y="57150"/>
                  </a:lnTo>
                  <a:lnTo>
                    <a:pt x="106680" y="54292"/>
                  </a:lnTo>
                  <a:lnTo>
                    <a:pt x="105728" y="57150"/>
                  </a:lnTo>
                  <a:lnTo>
                    <a:pt x="105728" y="55245"/>
                  </a:lnTo>
                  <a:lnTo>
                    <a:pt x="105728" y="67627"/>
                  </a:lnTo>
                  <a:lnTo>
                    <a:pt x="91440" y="73342"/>
                  </a:lnTo>
                  <a:lnTo>
                    <a:pt x="92393" y="72390"/>
                  </a:lnTo>
                  <a:lnTo>
                    <a:pt x="83820" y="79057"/>
                  </a:lnTo>
                  <a:lnTo>
                    <a:pt x="84773" y="77152"/>
                  </a:lnTo>
                  <a:lnTo>
                    <a:pt x="80010" y="85725"/>
                  </a:lnTo>
                  <a:lnTo>
                    <a:pt x="80963" y="83820"/>
                  </a:lnTo>
                  <a:lnTo>
                    <a:pt x="79058" y="94298"/>
                  </a:lnTo>
                  <a:lnTo>
                    <a:pt x="79058" y="92392"/>
                  </a:lnTo>
                  <a:lnTo>
                    <a:pt x="81915" y="105727"/>
                  </a:lnTo>
                  <a:lnTo>
                    <a:pt x="80963" y="103822"/>
                  </a:lnTo>
                  <a:lnTo>
                    <a:pt x="86678" y="112395"/>
                  </a:lnTo>
                  <a:lnTo>
                    <a:pt x="85725" y="111443"/>
                  </a:lnTo>
                  <a:lnTo>
                    <a:pt x="94298" y="117157"/>
                  </a:lnTo>
                  <a:lnTo>
                    <a:pt x="93345" y="117157"/>
                  </a:lnTo>
                  <a:lnTo>
                    <a:pt x="104775" y="122872"/>
                  </a:lnTo>
                  <a:lnTo>
                    <a:pt x="104775" y="148590"/>
                  </a:lnTo>
                  <a:lnTo>
                    <a:pt x="88583" y="143827"/>
                  </a:lnTo>
                  <a:lnTo>
                    <a:pt x="84773" y="140970"/>
                  </a:lnTo>
                  <a:lnTo>
                    <a:pt x="87630" y="141922"/>
                  </a:lnTo>
                  <a:lnTo>
                    <a:pt x="84773" y="141922"/>
                  </a:lnTo>
                  <a:lnTo>
                    <a:pt x="88583" y="139065"/>
                  </a:lnTo>
                  <a:lnTo>
                    <a:pt x="86678" y="141922"/>
                  </a:lnTo>
                  <a:lnTo>
                    <a:pt x="86678" y="140970"/>
                  </a:lnTo>
                  <a:lnTo>
                    <a:pt x="80963" y="159068"/>
                  </a:lnTo>
                  <a:lnTo>
                    <a:pt x="80963" y="157163"/>
                  </a:lnTo>
                  <a:lnTo>
                    <a:pt x="80963" y="160972"/>
                  </a:lnTo>
                  <a:lnTo>
                    <a:pt x="79058" y="157163"/>
                  </a:lnTo>
                  <a:lnTo>
                    <a:pt x="81915" y="159068"/>
                  </a:lnTo>
                  <a:lnTo>
                    <a:pt x="80010" y="158115"/>
                  </a:lnTo>
                  <a:lnTo>
                    <a:pt x="90488" y="160020"/>
                  </a:lnTo>
                  <a:lnTo>
                    <a:pt x="90488" y="160020"/>
                  </a:lnTo>
                  <a:lnTo>
                    <a:pt x="106680" y="162877"/>
                  </a:lnTo>
                  <a:lnTo>
                    <a:pt x="106680" y="174308"/>
                  </a:lnTo>
                  <a:lnTo>
                    <a:pt x="106680" y="172402"/>
                  </a:lnTo>
                  <a:lnTo>
                    <a:pt x="107633" y="175260"/>
                  </a:lnTo>
                  <a:lnTo>
                    <a:pt x="104775" y="172402"/>
                  </a:lnTo>
                  <a:lnTo>
                    <a:pt x="107633" y="173355"/>
                  </a:lnTo>
                  <a:lnTo>
                    <a:pt x="105728" y="173355"/>
                  </a:lnTo>
                  <a:lnTo>
                    <a:pt x="120015" y="171450"/>
                  </a:lnTo>
                  <a:lnTo>
                    <a:pt x="117158" y="173355"/>
                  </a:lnTo>
                  <a:lnTo>
                    <a:pt x="120015" y="171450"/>
                  </a:lnTo>
                  <a:close/>
                  <a:moveTo>
                    <a:pt x="120968" y="182880"/>
                  </a:moveTo>
                  <a:lnTo>
                    <a:pt x="104775" y="182880"/>
                  </a:lnTo>
                  <a:lnTo>
                    <a:pt x="99060" y="180022"/>
                  </a:lnTo>
                  <a:lnTo>
                    <a:pt x="96203" y="174308"/>
                  </a:lnTo>
                  <a:lnTo>
                    <a:pt x="96203" y="165735"/>
                  </a:lnTo>
                  <a:lnTo>
                    <a:pt x="100013" y="170497"/>
                  </a:lnTo>
                  <a:lnTo>
                    <a:pt x="88583" y="168593"/>
                  </a:lnTo>
                  <a:lnTo>
                    <a:pt x="77153" y="166688"/>
                  </a:lnTo>
                  <a:lnTo>
                    <a:pt x="71438" y="161925"/>
                  </a:lnTo>
                  <a:lnTo>
                    <a:pt x="71438" y="155258"/>
                  </a:lnTo>
                  <a:lnTo>
                    <a:pt x="78105" y="136208"/>
                  </a:lnTo>
                  <a:lnTo>
                    <a:pt x="81915" y="130493"/>
                  </a:lnTo>
                  <a:lnTo>
                    <a:pt x="89535" y="130493"/>
                  </a:lnTo>
                  <a:lnTo>
                    <a:pt x="94298" y="133350"/>
                  </a:lnTo>
                  <a:lnTo>
                    <a:pt x="93345" y="133350"/>
                  </a:lnTo>
                  <a:lnTo>
                    <a:pt x="102870" y="136208"/>
                  </a:lnTo>
                  <a:lnTo>
                    <a:pt x="96203" y="140970"/>
                  </a:lnTo>
                  <a:lnTo>
                    <a:pt x="96203" y="124777"/>
                  </a:lnTo>
                  <a:lnTo>
                    <a:pt x="99060" y="129540"/>
                  </a:lnTo>
                  <a:lnTo>
                    <a:pt x="89535" y="124777"/>
                  </a:lnTo>
                  <a:lnTo>
                    <a:pt x="80010" y="118110"/>
                  </a:lnTo>
                  <a:lnTo>
                    <a:pt x="73343" y="107632"/>
                  </a:lnTo>
                  <a:lnTo>
                    <a:pt x="70485" y="92392"/>
                  </a:lnTo>
                  <a:lnTo>
                    <a:pt x="72390" y="80010"/>
                  </a:lnTo>
                  <a:lnTo>
                    <a:pt x="78105" y="69532"/>
                  </a:lnTo>
                  <a:lnTo>
                    <a:pt x="87630" y="61913"/>
                  </a:lnTo>
                  <a:lnTo>
                    <a:pt x="99060" y="57150"/>
                  </a:lnTo>
                  <a:lnTo>
                    <a:pt x="96203" y="61913"/>
                  </a:lnTo>
                  <a:lnTo>
                    <a:pt x="96203" y="52388"/>
                  </a:lnTo>
                  <a:lnTo>
                    <a:pt x="99060" y="46672"/>
                  </a:lnTo>
                  <a:lnTo>
                    <a:pt x="104775" y="43815"/>
                  </a:lnTo>
                  <a:lnTo>
                    <a:pt x="120968" y="43815"/>
                  </a:lnTo>
                  <a:lnTo>
                    <a:pt x="126683" y="46672"/>
                  </a:lnTo>
                  <a:lnTo>
                    <a:pt x="129540" y="52388"/>
                  </a:lnTo>
                  <a:lnTo>
                    <a:pt x="129540" y="60960"/>
                  </a:lnTo>
                  <a:lnTo>
                    <a:pt x="125730" y="56197"/>
                  </a:lnTo>
                  <a:lnTo>
                    <a:pt x="135255" y="58102"/>
                  </a:lnTo>
                  <a:lnTo>
                    <a:pt x="144780" y="60960"/>
                  </a:lnTo>
                  <a:lnTo>
                    <a:pt x="150495" y="64770"/>
                  </a:lnTo>
                  <a:lnTo>
                    <a:pt x="150495" y="71438"/>
                  </a:lnTo>
                  <a:lnTo>
                    <a:pt x="143828" y="90488"/>
                  </a:lnTo>
                  <a:lnTo>
                    <a:pt x="140018" y="96202"/>
                  </a:lnTo>
                  <a:lnTo>
                    <a:pt x="132398" y="96202"/>
                  </a:lnTo>
                  <a:lnTo>
                    <a:pt x="123825" y="92392"/>
                  </a:lnTo>
                  <a:lnTo>
                    <a:pt x="130493" y="87630"/>
                  </a:lnTo>
                  <a:lnTo>
                    <a:pt x="130493" y="100965"/>
                  </a:lnTo>
                  <a:lnTo>
                    <a:pt x="127635" y="96202"/>
                  </a:lnTo>
                  <a:lnTo>
                    <a:pt x="136208" y="100013"/>
                  </a:lnTo>
                  <a:lnTo>
                    <a:pt x="145733" y="107632"/>
                  </a:lnTo>
                  <a:lnTo>
                    <a:pt x="153353" y="119063"/>
                  </a:lnTo>
                  <a:lnTo>
                    <a:pt x="156210" y="134302"/>
                  </a:lnTo>
                  <a:lnTo>
                    <a:pt x="153353" y="150495"/>
                  </a:lnTo>
                  <a:lnTo>
                    <a:pt x="145733" y="160972"/>
                  </a:lnTo>
                  <a:lnTo>
                    <a:pt x="136208" y="166688"/>
                  </a:lnTo>
                  <a:lnTo>
                    <a:pt x="127635" y="168593"/>
                  </a:lnTo>
                  <a:lnTo>
                    <a:pt x="131445" y="163830"/>
                  </a:lnTo>
                  <a:lnTo>
                    <a:pt x="131445" y="173355"/>
                  </a:lnTo>
                  <a:lnTo>
                    <a:pt x="129540" y="179070"/>
                  </a:lnTo>
                  <a:lnTo>
                    <a:pt x="120968" y="182880"/>
                  </a:lnTo>
                  <a:close/>
                  <a:moveTo>
                    <a:pt x="132398" y="10477"/>
                  </a:moveTo>
                  <a:lnTo>
                    <a:pt x="151448" y="17145"/>
                  </a:lnTo>
                  <a:lnTo>
                    <a:pt x="168593" y="26670"/>
                  </a:lnTo>
                  <a:lnTo>
                    <a:pt x="183833" y="39052"/>
                  </a:lnTo>
                  <a:lnTo>
                    <a:pt x="196215" y="54292"/>
                  </a:lnTo>
                  <a:lnTo>
                    <a:pt x="205740" y="72390"/>
                  </a:lnTo>
                  <a:lnTo>
                    <a:pt x="212408" y="91440"/>
                  </a:lnTo>
                  <a:lnTo>
                    <a:pt x="214313" y="112395"/>
                  </a:lnTo>
                  <a:lnTo>
                    <a:pt x="212408" y="133350"/>
                  </a:lnTo>
                  <a:lnTo>
                    <a:pt x="205740" y="153352"/>
                  </a:lnTo>
                  <a:lnTo>
                    <a:pt x="196215" y="171450"/>
                  </a:lnTo>
                  <a:lnTo>
                    <a:pt x="183833" y="186690"/>
                  </a:lnTo>
                  <a:lnTo>
                    <a:pt x="168593" y="200025"/>
                  </a:lnTo>
                  <a:lnTo>
                    <a:pt x="151448" y="209550"/>
                  </a:lnTo>
                  <a:lnTo>
                    <a:pt x="132398" y="216218"/>
                  </a:lnTo>
                  <a:lnTo>
                    <a:pt x="111443" y="218122"/>
                  </a:lnTo>
                  <a:lnTo>
                    <a:pt x="90488" y="216218"/>
                  </a:lnTo>
                  <a:lnTo>
                    <a:pt x="71438" y="209550"/>
                  </a:lnTo>
                  <a:lnTo>
                    <a:pt x="53340" y="200025"/>
                  </a:lnTo>
                  <a:lnTo>
                    <a:pt x="38100" y="186690"/>
                  </a:lnTo>
                  <a:lnTo>
                    <a:pt x="25718" y="171450"/>
                  </a:lnTo>
                  <a:lnTo>
                    <a:pt x="16193" y="154305"/>
                  </a:lnTo>
                  <a:lnTo>
                    <a:pt x="9525" y="134302"/>
                  </a:lnTo>
                  <a:lnTo>
                    <a:pt x="7620" y="113347"/>
                  </a:lnTo>
                  <a:lnTo>
                    <a:pt x="9525" y="92392"/>
                  </a:lnTo>
                  <a:lnTo>
                    <a:pt x="16193" y="73342"/>
                  </a:lnTo>
                  <a:lnTo>
                    <a:pt x="25718" y="55245"/>
                  </a:lnTo>
                  <a:lnTo>
                    <a:pt x="38100" y="40005"/>
                  </a:lnTo>
                  <a:lnTo>
                    <a:pt x="53340" y="27622"/>
                  </a:lnTo>
                  <a:lnTo>
                    <a:pt x="71438" y="18097"/>
                  </a:lnTo>
                  <a:lnTo>
                    <a:pt x="90488" y="11430"/>
                  </a:lnTo>
                  <a:lnTo>
                    <a:pt x="111443" y="9525"/>
                  </a:lnTo>
                  <a:lnTo>
                    <a:pt x="132398" y="10477"/>
                  </a:lnTo>
                  <a:close/>
                  <a:moveTo>
                    <a:pt x="111443" y="19050"/>
                  </a:moveTo>
                  <a:lnTo>
                    <a:pt x="111443" y="19050"/>
                  </a:lnTo>
                  <a:lnTo>
                    <a:pt x="92393" y="20955"/>
                  </a:lnTo>
                  <a:lnTo>
                    <a:pt x="93345" y="20955"/>
                  </a:lnTo>
                  <a:lnTo>
                    <a:pt x="75248" y="26670"/>
                  </a:lnTo>
                  <a:lnTo>
                    <a:pt x="76200" y="26670"/>
                  </a:lnTo>
                  <a:lnTo>
                    <a:pt x="59055" y="36195"/>
                  </a:lnTo>
                  <a:lnTo>
                    <a:pt x="60008" y="35242"/>
                  </a:lnTo>
                  <a:lnTo>
                    <a:pt x="45720" y="47625"/>
                  </a:lnTo>
                  <a:lnTo>
                    <a:pt x="46673" y="46672"/>
                  </a:lnTo>
                  <a:lnTo>
                    <a:pt x="35243" y="60960"/>
                  </a:lnTo>
                  <a:lnTo>
                    <a:pt x="36195" y="60007"/>
                  </a:lnTo>
                  <a:lnTo>
                    <a:pt x="26670" y="77152"/>
                  </a:lnTo>
                  <a:lnTo>
                    <a:pt x="26670" y="76200"/>
                  </a:lnTo>
                  <a:lnTo>
                    <a:pt x="20955" y="94298"/>
                  </a:lnTo>
                  <a:lnTo>
                    <a:pt x="20955" y="93345"/>
                  </a:lnTo>
                  <a:lnTo>
                    <a:pt x="19050" y="113347"/>
                  </a:lnTo>
                  <a:lnTo>
                    <a:pt x="19050" y="112395"/>
                  </a:lnTo>
                  <a:lnTo>
                    <a:pt x="20955" y="132397"/>
                  </a:lnTo>
                  <a:lnTo>
                    <a:pt x="20955" y="131445"/>
                  </a:lnTo>
                  <a:lnTo>
                    <a:pt x="26670" y="150495"/>
                  </a:lnTo>
                  <a:lnTo>
                    <a:pt x="26670" y="149543"/>
                  </a:lnTo>
                  <a:lnTo>
                    <a:pt x="36195" y="166688"/>
                  </a:lnTo>
                  <a:lnTo>
                    <a:pt x="35243" y="165735"/>
                  </a:lnTo>
                  <a:lnTo>
                    <a:pt x="46673" y="180022"/>
                  </a:lnTo>
                  <a:lnTo>
                    <a:pt x="45720" y="179070"/>
                  </a:lnTo>
                  <a:lnTo>
                    <a:pt x="60008" y="191452"/>
                  </a:lnTo>
                  <a:lnTo>
                    <a:pt x="59055" y="190500"/>
                  </a:lnTo>
                  <a:lnTo>
                    <a:pt x="76200" y="199072"/>
                  </a:lnTo>
                  <a:lnTo>
                    <a:pt x="75248" y="199072"/>
                  </a:lnTo>
                  <a:lnTo>
                    <a:pt x="93345" y="204788"/>
                  </a:lnTo>
                  <a:lnTo>
                    <a:pt x="92393" y="204788"/>
                  </a:lnTo>
                  <a:lnTo>
                    <a:pt x="112395" y="206693"/>
                  </a:lnTo>
                  <a:lnTo>
                    <a:pt x="111443" y="206693"/>
                  </a:lnTo>
                  <a:lnTo>
                    <a:pt x="131445" y="204788"/>
                  </a:lnTo>
                  <a:lnTo>
                    <a:pt x="130493" y="204788"/>
                  </a:lnTo>
                  <a:lnTo>
                    <a:pt x="148590" y="199072"/>
                  </a:lnTo>
                  <a:lnTo>
                    <a:pt x="147638" y="199072"/>
                  </a:lnTo>
                  <a:lnTo>
                    <a:pt x="163830" y="190500"/>
                  </a:lnTo>
                  <a:lnTo>
                    <a:pt x="162878" y="191452"/>
                  </a:lnTo>
                  <a:lnTo>
                    <a:pt x="177165" y="179070"/>
                  </a:lnTo>
                  <a:lnTo>
                    <a:pt x="176213" y="180022"/>
                  </a:lnTo>
                  <a:lnTo>
                    <a:pt x="188595" y="165735"/>
                  </a:lnTo>
                  <a:lnTo>
                    <a:pt x="187643" y="166688"/>
                  </a:lnTo>
                  <a:lnTo>
                    <a:pt x="196215" y="149543"/>
                  </a:lnTo>
                  <a:lnTo>
                    <a:pt x="196215" y="150495"/>
                  </a:lnTo>
                  <a:lnTo>
                    <a:pt x="201930" y="131445"/>
                  </a:lnTo>
                  <a:lnTo>
                    <a:pt x="201930" y="132397"/>
                  </a:lnTo>
                  <a:lnTo>
                    <a:pt x="203835" y="112395"/>
                  </a:lnTo>
                  <a:lnTo>
                    <a:pt x="203835" y="113347"/>
                  </a:lnTo>
                  <a:lnTo>
                    <a:pt x="201930" y="93345"/>
                  </a:lnTo>
                  <a:lnTo>
                    <a:pt x="201930" y="94298"/>
                  </a:lnTo>
                  <a:lnTo>
                    <a:pt x="196215" y="76200"/>
                  </a:lnTo>
                  <a:lnTo>
                    <a:pt x="196215" y="77152"/>
                  </a:lnTo>
                  <a:lnTo>
                    <a:pt x="187643" y="60007"/>
                  </a:lnTo>
                  <a:lnTo>
                    <a:pt x="188595" y="60960"/>
                  </a:lnTo>
                  <a:lnTo>
                    <a:pt x="176213" y="46672"/>
                  </a:lnTo>
                  <a:lnTo>
                    <a:pt x="177165" y="47625"/>
                  </a:lnTo>
                  <a:lnTo>
                    <a:pt x="162878" y="35242"/>
                  </a:lnTo>
                  <a:lnTo>
                    <a:pt x="163830" y="36195"/>
                  </a:lnTo>
                  <a:lnTo>
                    <a:pt x="147638" y="26670"/>
                  </a:lnTo>
                  <a:lnTo>
                    <a:pt x="148590" y="26670"/>
                  </a:lnTo>
                  <a:lnTo>
                    <a:pt x="130493" y="20955"/>
                  </a:lnTo>
                  <a:lnTo>
                    <a:pt x="131445" y="20955"/>
                  </a:lnTo>
                  <a:lnTo>
                    <a:pt x="111443" y="19050"/>
                  </a:lnTo>
                  <a:close/>
                  <a:moveTo>
                    <a:pt x="132398" y="213360"/>
                  </a:moveTo>
                  <a:lnTo>
                    <a:pt x="131445" y="213360"/>
                  </a:lnTo>
                  <a:lnTo>
                    <a:pt x="151448" y="206693"/>
                  </a:lnTo>
                  <a:lnTo>
                    <a:pt x="150495" y="206693"/>
                  </a:lnTo>
                  <a:lnTo>
                    <a:pt x="168593" y="197168"/>
                  </a:lnTo>
                  <a:lnTo>
                    <a:pt x="167640" y="198120"/>
                  </a:lnTo>
                  <a:lnTo>
                    <a:pt x="183833" y="184785"/>
                  </a:lnTo>
                  <a:lnTo>
                    <a:pt x="182880" y="185738"/>
                  </a:lnTo>
                  <a:lnTo>
                    <a:pt x="196215" y="169545"/>
                  </a:lnTo>
                  <a:lnTo>
                    <a:pt x="195263" y="170497"/>
                  </a:lnTo>
                  <a:lnTo>
                    <a:pt x="204788" y="152400"/>
                  </a:lnTo>
                  <a:lnTo>
                    <a:pt x="204788" y="153352"/>
                  </a:lnTo>
                  <a:lnTo>
                    <a:pt x="211455" y="133350"/>
                  </a:lnTo>
                  <a:lnTo>
                    <a:pt x="211455" y="134302"/>
                  </a:lnTo>
                  <a:lnTo>
                    <a:pt x="213360" y="112395"/>
                  </a:lnTo>
                  <a:lnTo>
                    <a:pt x="213360" y="113347"/>
                  </a:lnTo>
                  <a:lnTo>
                    <a:pt x="211455" y="91440"/>
                  </a:lnTo>
                  <a:lnTo>
                    <a:pt x="211455" y="92392"/>
                  </a:lnTo>
                  <a:lnTo>
                    <a:pt x="204788" y="72390"/>
                  </a:lnTo>
                  <a:lnTo>
                    <a:pt x="204788" y="73342"/>
                  </a:lnTo>
                  <a:lnTo>
                    <a:pt x="195263" y="55245"/>
                  </a:lnTo>
                  <a:lnTo>
                    <a:pt x="196215" y="56197"/>
                  </a:lnTo>
                  <a:lnTo>
                    <a:pt x="182880" y="40005"/>
                  </a:lnTo>
                  <a:lnTo>
                    <a:pt x="183833" y="40957"/>
                  </a:lnTo>
                  <a:lnTo>
                    <a:pt x="167640" y="27622"/>
                  </a:lnTo>
                  <a:lnTo>
                    <a:pt x="168593" y="28575"/>
                  </a:lnTo>
                  <a:lnTo>
                    <a:pt x="150495" y="18097"/>
                  </a:lnTo>
                  <a:lnTo>
                    <a:pt x="151448" y="18097"/>
                  </a:lnTo>
                  <a:lnTo>
                    <a:pt x="131445" y="11430"/>
                  </a:lnTo>
                  <a:lnTo>
                    <a:pt x="132398" y="11430"/>
                  </a:lnTo>
                  <a:lnTo>
                    <a:pt x="110490" y="9525"/>
                  </a:lnTo>
                  <a:lnTo>
                    <a:pt x="111443" y="9525"/>
                  </a:lnTo>
                  <a:lnTo>
                    <a:pt x="89535" y="11430"/>
                  </a:lnTo>
                  <a:lnTo>
                    <a:pt x="90488" y="11430"/>
                  </a:lnTo>
                  <a:lnTo>
                    <a:pt x="70485" y="18097"/>
                  </a:lnTo>
                  <a:lnTo>
                    <a:pt x="71438" y="18097"/>
                  </a:lnTo>
                  <a:lnTo>
                    <a:pt x="53340" y="28575"/>
                  </a:lnTo>
                  <a:lnTo>
                    <a:pt x="54293" y="27622"/>
                  </a:lnTo>
                  <a:lnTo>
                    <a:pt x="39053" y="40957"/>
                  </a:lnTo>
                  <a:lnTo>
                    <a:pt x="40005" y="40005"/>
                  </a:lnTo>
                  <a:lnTo>
                    <a:pt x="26670" y="56197"/>
                  </a:lnTo>
                  <a:lnTo>
                    <a:pt x="27623" y="55245"/>
                  </a:lnTo>
                  <a:lnTo>
                    <a:pt x="18098" y="73342"/>
                  </a:lnTo>
                  <a:lnTo>
                    <a:pt x="18098" y="72390"/>
                  </a:lnTo>
                  <a:lnTo>
                    <a:pt x="11430" y="92392"/>
                  </a:lnTo>
                  <a:lnTo>
                    <a:pt x="11430" y="91440"/>
                  </a:lnTo>
                  <a:lnTo>
                    <a:pt x="9525" y="113347"/>
                  </a:lnTo>
                  <a:lnTo>
                    <a:pt x="9525" y="112395"/>
                  </a:lnTo>
                  <a:lnTo>
                    <a:pt x="11430" y="134302"/>
                  </a:lnTo>
                  <a:lnTo>
                    <a:pt x="11430" y="133350"/>
                  </a:lnTo>
                  <a:lnTo>
                    <a:pt x="18098" y="153352"/>
                  </a:lnTo>
                  <a:lnTo>
                    <a:pt x="18098" y="152400"/>
                  </a:lnTo>
                  <a:lnTo>
                    <a:pt x="27623" y="170497"/>
                  </a:lnTo>
                  <a:lnTo>
                    <a:pt x="26670" y="169545"/>
                  </a:lnTo>
                  <a:lnTo>
                    <a:pt x="40005" y="185738"/>
                  </a:lnTo>
                  <a:lnTo>
                    <a:pt x="39053" y="184785"/>
                  </a:lnTo>
                  <a:lnTo>
                    <a:pt x="54293" y="198120"/>
                  </a:lnTo>
                  <a:lnTo>
                    <a:pt x="53340" y="197168"/>
                  </a:lnTo>
                  <a:lnTo>
                    <a:pt x="71438" y="206693"/>
                  </a:lnTo>
                  <a:lnTo>
                    <a:pt x="70485" y="206693"/>
                  </a:lnTo>
                  <a:lnTo>
                    <a:pt x="90488" y="213360"/>
                  </a:lnTo>
                  <a:lnTo>
                    <a:pt x="89535" y="213360"/>
                  </a:lnTo>
                  <a:lnTo>
                    <a:pt x="111443" y="215265"/>
                  </a:lnTo>
                  <a:lnTo>
                    <a:pt x="110490" y="215265"/>
                  </a:lnTo>
                  <a:lnTo>
                    <a:pt x="132398" y="213360"/>
                  </a:lnTo>
                  <a:close/>
                  <a:moveTo>
                    <a:pt x="111443" y="225743"/>
                  </a:moveTo>
                  <a:lnTo>
                    <a:pt x="88583" y="223838"/>
                  </a:lnTo>
                  <a:lnTo>
                    <a:pt x="67628" y="217170"/>
                  </a:lnTo>
                  <a:lnTo>
                    <a:pt x="48578" y="206693"/>
                  </a:lnTo>
                  <a:lnTo>
                    <a:pt x="32385" y="192405"/>
                  </a:lnTo>
                  <a:lnTo>
                    <a:pt x="19050" y="175260"/>
                  </a:lnTo>
                  <a:lnTo>
                    <a:pt x="8573" y="156210"/>
                  </a:lnTo>
                  <a:lnTo>
                    <a:pt x="1905" y="135255"/>
                  </a:lnTo>
                  <a:lnTo>
                    <a:pt x="0" y="112395"/>
                  </a:lnTo>
                  <a:lnTo>
                    <a:pt x="1905" y="89535"/>
                  </a:lnTo>
                  <a:lnTo>
                    <a:pt x="8573" y="68580"/>
                  </a:lnTo>
                  <a:lnTo>
                    <a:pt x="19050" y="49530"/>
                  </a:lnTo>
                  <a:lnTo>
                    <a:pt x="32385" y="33338"/>
                  </a:lnTo>
                  <a:lnTo>
                    <a:pt x="48578" y="19050"/>
                  </a:lnTo>
                  <a:lnTo>
                    <a:pt x="67628" y="8572"/>
                  </a:lnTo>
                  <a:lnTo>
                    <a:pt x="88583" y="1905"/>
                  </a:lnTo>
                  <a:lnTo>
                    <a:pt x="111443" y="0"/>
                  </a:lnTo>
                  <a:lnTo>
                    <a:pt x="134303" y="1905"/>
                  </a:lnTo>
                  <a:lnTo>
                    <a:pt x="155258" y="8572"/>
                  </a:lnTo>
                  <a:lnTo>
                    <a:pt x="174308" y="19050"/>
                  </a:lnTo>
                  <a:lnTo>
                    <a:pt x="190500" y="33338"/>
                  </a:lnTo>
                  <a:lnTo>
                    <a:pt x="203835" y="49530"/>
                  </a:lnTo>
                  <a:lnTo>
                    <a:pt x="214313" y="68580"/>
                  </a:lnTo>
                  <a:lnTo>
                    <a:pt x="220980" y="89535"/>
                  </a:lnTo>
                  <a:lnTo>
                    <a:pt x="222885" y="112395"/>
                  </a:lnTo>
                  <a:lnTo>
                    <a:pt x="220980" y="135255"/>
                  </a:lnTo>
                  <a:lnTo>
                    <a:pt x="214313" y="156210"/>
                  </a:lnTo>
                  <a:lnTo>
                    <a:pt x="203835" y="175260"/>
                  </a:lnTo>
                  <a:lnTo>
                    <a:pt x="190500" y="192405"/>
                  </a:lnTo>
                  <a:lnTo>
                    <a:pt x="173355" y="206693"/>
                  </a:lnTo>
                  <a:lnTo>
                    <a:pt x="154305" y="217170"/>
                  </a:lnTo>
                  <a:lnTo>
                    <a:pt x="133350" y="223838"/>
                  </a:lnTo>
                  <a:lnTo>
                    <a:pt x="111443" y="2257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9EACC0E1-70A5-4D3B-85E3-93226EC03CDE}"/>
                </a:ext>
              </a:extLst>
            </p:cNvPr>
            <p:cNvSpPr/>
            <p:nvPr/>
          </p:nvSpPr>
          <p:spPr>
            <a:xfrm>
              <a:off x="7855267" y="965834"/>
              <a:ext cx="14287" cy="25717"/>
            </a:xfrm>
            <a:custGeom>
              <a:avLst/>
              <a:gdLst>
                <a:gd name="connsiteX0" fmla="*/ 9525 w 14287"/>
                <a:gd name="connsiteY0" fmla="*/ 25717 h 25717"/>
                <a:gd name="connsiteX1" fmla="*/ 7620 w 14287"/>
                <a:gd name="connsiteY1" fmla="*/ 24765 h 25717"/>
                <a:gd name="connsiteX2" fmla="*/ 0 w 14287"/>
                <a:gd name="connsiteY2" fmla="*/ 12383 h 25717"/>
                <a:gd name="connsiteX3" fmla="*/ 8572 w 14287"/>
                <a:gd name="connsiteY3" fmla="*/ 0 h 25717"/>
                <a:gd name="connsiteX4" fmla="*/ 12382 w 14287"/>
                <a:gd name="connsiteY4" fmla="*/ 953 h 25717"/>
                <a:gd name="connsiteX5" fmla="*/ 14288 w 14287"/>
                <a:gd name="connsiteY5" fmla="*/ 4763 h 25717"/>
                <a:gd name="connsiteX6" fmla="*/ 14288 w 14287"/>
                <a:gd name="connsiteY6" fmla="*/ 20955 h 25717"/>
                <a:gd name="connsiteX7" fmla="*/ 12382 w 14287"/>
                <a:gd name="connsiteY7" fmla="*/ 24765 h 25717"/>
                <a:gd name="connsiteX8" fmla="*/ 9525 w 14287"/>
                <a:gd name="connsiteY8" fmla="*/ 25717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" h="25717">
                  <a:moveTo>
                    <a:pt x="9525" y="25717"/>
                  </a:moveTo>
                  <a:cubicBezTo>
                    <a:pt x="8572" y="25717"/>
                    <a:pt x="7620" y="25717"/>
                    <a:pt x="7620" y="24765"/>
                  </a:cubicBezTo>
                  <a:cubicBezTo>
                    <a:pt x="2857" y="21908"/>
                    <a:pt x="0" y="18097"/>
                    <a:pt x="0" y="12383"/>
                  </a:cubicBezTo>
                  <a:cubicBezTo>
                    <a:pt x="0" y="4763"/>
                    <a:pt x="4763" y="953"/>
                    <a:pt x="8572" y="0"/>
                  </a:cubicBezTo>
                  <a:cubicBezTo>
                    <a:pt x="9525" y="0"/>
                    <a:pt x="11430" y="0"/>
                    <a:pt x="12382" y="953"/>
                  </a:cubicBezTo>
                  <a:cubicBezTo>
                    <a:pt x="13335" y="1905"/>
                    <a:pt x="14288" y="2858"/>
                    <a:pt x="14288" y="4763"/>
                  </a:cubicBezTo>
                  <a:lnTo>
                    <a:pt x="14288" y="20955"/>
                  </a:lnTo>
                  <a:cubicBezTo>
                    <a:pt x="14288" y="22860"/>
                    <a:pt x="13335" y="23813"/>
                    <a:pt x="12382" y="24765"/>
                  </a:cubicBezTo>
                  <a:cubicBezTo>
                    <a:pt x="10477" y="25717"/>
                    <a:pt x="9525" y="25717"/>
                    <a:pt x="9525" y="25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C4207630-E529-43DB-90D0-14A87952BA89}"/>
                </a:ext>
              </a:extLst>
            </p:cNvPr>
            <p:cNvSpPr/>
            <p:nvPr/>
          </p:nvSpPr>
          <p:spPr>
            <a:xfrm>
              <a:off x="7849551" y="959167"/>
              <a:ext cx="24765" cy="37147"/>
            </a:xfrm>
            <a:custGeom>
              <a:avLst/>
              <a:gdLst>
                <a:gd name="connsiteX0" fmla="*/ 18098 w 24765"/>
                <a:gd name="connsiteY0" fmla="*/ 26670 h 37147"/>
                <a:gd name="connsiteX1" fmla="*/ 13335 w 24765"/>
                <a:gd name="connsiteY1" fmla="*/ 29527 h 37147"/>
                <a:gd name="connsiteX2" fmla="*/ 15240 w 24765"/>
                <a:gd name="connsiteY2" fmla="*/ 25717 h 37147"/>
                <a:gd name="connsiteX3" fmla="*/ 14288 w 24765"/>
                <a:gd name="connsiteY3" fmla="*/ 27622 h 37147"/>
                <a:gd name="connsiteX4" fmla="*/ 14288 w 24765"/>
                <a:gd name="connsiteY4" fmla="*/ 11430 h 37147"/>
                <a:gd name="connsiteX5" fmla="*/ 15240 w 24765"/>
                <a:gd name="connsiteY5" fmla="*/ 13335 h 37147"/>
                <a:gd name="connsiteX6" fmla="*/ 13335 w 24765"/>
                <a:gd name="connsiteY6" fmla="*/ 9525 h 37147"/>
                <a:gd name="connsiteX7" fmla="*/ 16193 w 24765"/>
                <a:gd name="connsiteY7" fmla="*/ 12382 h 37147"/>
                <a:gd name="connsiteX8" fmla="*/ 12383 w 24765"/>
                <a:gd name="connsiteY8" fmla="*/ 11430 h 37147"/>
                <a:gd name="connsiteX9" fmla="*/ 16193 w 24765"/>
                <a:gd name="connsiteY9" fmla="*/ 11430 h 37147"/>
                <a:gd name="connsiteX10" fmla="*/ 10478 w 24765"/>
                <a:gd name="connsiteY10" fmla="*/ 15240 h 37147"/>
                <a:gd name="connsiteX11" fmla="*/ 12383 w 24765"/>
                <a:gd name="connsiteY11" fmla="*/ 13335 h 37147"/>
                <a:gd name="connsiteX12" fmla="*/ 10478 w 24765"/>
                <a:gd name="connsiteY12" fmla="*/ 17145 h 37147"/>
                <a:gd name="connsiteX13" fmla="*/ 11430 w 24765"/>
                <a:gd name="connsiteY13" fmla="*/ 15240 h 37147"/>
                <a:gd name="connsiteX14" fmla="*/ 10478 w 24765"/>
                <a:gd name="connsiteY14" fmla="*/ 20002 h 37147"/>
                <a:gd name="connsiteX15" fmla="*/ 10478 w 24765"/>
                <a:gd name="connsiteY15" fmla="*/ 17145 h 37147"/>
                <a:gd name="connsiteX16" fmla="*/ 12383 w 24765"/>
                <a:gd name="connsiteY16" fmla="*/ 23813 h 37147"/>
                <a:gd name="connsiteX17" fmla="*/ 10478 w 24765"/>
                <a:gd name="connsiteY17" fmla="*/ 21907 h 37147"/>
                <a:gd name="connsiteX18" fmla="*/ 16193 w 24765"/>
                <a:gd name="connsiteY18" fmla="*/ 26670 h 37147"/>
                <a:gd name="connsiteX19" fmla="*/ 15240 w 24765"/>
                <a:gd name="connsiteY19" fmla="*/ 25717 h 37147"/>
                <a:gd name="connsiteX20" fmla="*/ 18098 w 24765"/>
                <a:gd name="connsiteY20" fmla="*/ 26670 h 37147"/>
                <a:gd name="connsiteX21" fmla="*/ 15240 w 24765"/>
                <a:gd name="connsiteY21" fmla="*/ 26670 h 37147"/>
                <a:gd name="connsiteX22" fmla="*/ 18098 w 24765"/>
                <a:gd name="connsiteY22" fmla="*/ 26670 h 37147"/>
                <a:gd name="connsiteX23" fmla="*/ 14288 w 24765"/>
                <a:gd name="connsiteY23" fmla="*/ 37147 h 37147"/>
                <a:gd name="connsiteX24" fmla="*/ 10478 w 24765"/>
                <a:gd name="connsiteY24" fmla="*/ 35243 h 37147"/>
                <a:gd name="connsiteX25" fmla="*/ 2858 w 24765"/>
                <a:gd name="connsiteY25" fmla="*/ 28575 h 37147"/>
                <a:gd name="connsiteX26" fmla="*/ 0 w 24765"/>
                <a:gd name="connsiteY26" fmla="*/ 19050 h 37147"/>
                <a:gd name="connsiteX27" fmla="*/ 953 w 24765"/>
                <a:gd name="connsiteY27" fmla="*/ 11430 h 37147"/>
                <a:gd name="connsiteX28" fmla="*/ 3810 w 24765"/>
                <a:gd name="connsiteY28" fmla="*/ 5715 h 37147"/>
                <a:gd name="connsiteX29" fmla="*/ 12383 w 24765"/>
                <a:gd name="connsiteY29" fmla="*/ 0 h 37147"/>
                <a:gd name="connsiteX30" fmla="*/ 20955 w 24765"/>
                <a:gd name="connsiteY30" fmla="*/ 2857 h 37147"/>
                <a:gd name="connsiteX31" fmla="*/ 24765 w 24765"/>
                <a:gd name="connsiteY31" fmla="*/ 9525 h 37147"/>
                <a:gd name="connsiteX32" fmla="*/ 24765 w 24765"/>
                <a:gd name="connsiteY32" fmla="*/ 28575 h 37147"/>
                <a:gd name="connsiteX33" fmla="*/ 20955 w 24765"/>
                <a:gd name="connsiteY33" fmla="*/ 36195 h 37147"/>
                <a:gd name="connsiteX34" fmla="*/ 14288 w 24765"/>
                <a:gd name="connsiteY34" fmla="*/ 36195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765" h="37147">
                  <a:moveTo>
                    <a:pt x="18098" y="26670"/>
                  </a:moveTo>
                  <a:lnTo>
                    <a:pt x="13335" y="29527"/>
                  </a:lnTo>
                  <a:lnTo>
                    <a:pt x="15240" y="25717"/>
                  </a:lnTo>
                  <a:lnTo>
                    <a:pt x="14288" y="27622"/>
                  </a:lnTo>
                  <a:lnTo>
                    <a:pt x="14288" y="11430"/>
                  </a:lnTo>
                  <a:lnTo>
                    <a:pt x="15240" y="13335"/>
                  </a:lnTo>
                  <a:lnTo>
                    <a:pt x="13335" y="9525"/>
                  </a:lnTo>
                  <a:lnTo>
                    <a:pt x="16193" y="12382"/>
                  </a:lnTo>
                  <a:lnTo>
                    <a:pt x="12383" y="11430"/>
                  </a:lnTo>
                  <a:lnTo>
                    <a:pt x="16193" y="11430"/>
                  </a:lnTo>
                  <a:lnTo>
                    <a:pt x="10478" y="15240"/>
                  </a:lnTo>
                  <a:lnTo>
                    <a:pt x="12383" y="13335"/>
                  </a:lnTo>
                  <a:lnTo>
                    <a:pt x="10478" y="17145"/>
                  </a:lnTo>
                  <a:lnTo>
                    <a:pt x="11430" y="15240"/>
                  </a:lnTo>
                  <a:lnTo>
                    <a:pt x="10478" y="20002"/>
                  </a:lnTo>
                  <a:lnTo>
                    <a:pt x="10478" y="17145"/>
                  </a:lnTo>
                  <a:lnTo>
                    <a:pt x="12383" y="23813"/>
                  </a:lnTo>
                  <a:lnTo>
                    <a:pt x="10478" y="21907"/>
                  </a:lnTo>
                  <a:lnTo>
                    <a:pt x="16193" y="26670"/>
                  </a:lnTo>
                  <a:lnTo>
                    <a:pt x="15240" y="25717"/>
                  </a:lnTo>
                  <a:lnTo>
                    <a:pt x="18098" y="26670"/>
                  </a:lnTo>
                  <a:lnTo>
                    <a:pt x="15240" y="26670"/>
                  </a:lnTo>
                  <a:lnTo>
                    <a:pt x="18098" y="26670"/>
                  </a:lnTo>
                  <a:close/>
                  <a:moveTo>
                    <a:pt x="14288" y="37147"/>
                  </a:moveTo>
                  <a:lnTo>
                    <a:pt x="10478" y="35243"/>
                  </a:lnTo>
                  <a:lnTo>
                    <a:pt x="2858" y="28575"/>
                  </a:lnTo>
                  <a:lnTo>
                    <a:pt x="0" y="19050"/>
                  </a:lnTo>
                  <a:lnTo>
                    <a:pt x="953" y="11430"/>
                  </a:lnTo>
                  <a:lnTo>
                    <a:pt x="3810" y="5715"/>
                  </a:lnTo>
                  <a:lnTo>
                    <a:pt x="12383" y="0"/>
                  </a:lnTo>
                  <a:lnTo>
                    <a:pt x="20955" y="2857"/>
                  </a:lnTo>
                  <a:lnTo>
                    <a:pt x="24765" y="9525"/>
                  </a:lnTo>
                  <a:lnTo>
                    <a:pt x="24765" y="28575"/>
                  </a:lnTo>
                  <a:lnTo>
                    <a:pt x="20955" y="36195"/>
                  </a:lnTo>
                  <a:lnTo>
                    <a:pt x="14288" y="36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E8A30165-ED71-4F27-885F-9680208BE758}"/>
                </a:ext>
              </a:extLst>
            </p:cNvPr>
            <p:cNvSpPr/>
            <p:nvPr/>
          </p:nvSpPr>
          <p:spPr>
            <a:xfrm>
              <a:off x="7874317" y="1010207"/>
              <a:ext cx="13334" cy="26112"/>
            </a:xfrm>
            <a:custGeom>
              <a:avLst/>
              <a:gdLst>
                <a:gd name="connsiteX0" fmla="*/ 3810 w 13334"/>
                <a:gd name="connsiteY0" fmla="*/ 25160 h 26112"/>
                <a:gd name="connsiteX1" fmla="*/ 1905 w 13334"/>
                <a:gd name="connsiteY1" fmla="*/ 24207 h 26112"/>
                <a:gd name="connsiteX2" fmla="*/ 0 w 13334"/>
                <a:gd name="connsiteY2" fmla="*/ 20397 h 26112"/>
                <a:gd name="connsiteX3" fmla="*/ 0 w 13334"/>
                <a:gd name="connsiteY3" fmla="*/ 4205 h 26112"/>
                <a:gd name="connsiteX4" fmla="*/ 2857 w 13334"/>
                <a:gd name="connsiteY4" fmla="*/ 395 h 26112"/>
                <a:gd name="connsiteX5" fmla="*/ 7620 w 13334"/>
                <a:gd name="connsiteY5" fmla="*/ 1347 h 26112"/>
                <a:gd name="connsiteX6" fmla="*/ 13335 w 13334"/>
                <a:gd name="connsiteY6" fmla="*/ 13730 h 26112"/>
                <a:gd name="connsiteX7" fmla="*/ 6668 w 13334"/>
                <a:gd name="connsiteY7" fmla="*/ 26112 h 26112"/>
                <a:gd name="connsiteX8" fmla="*/ 3810 w 13334"/>
                <a:gd name="connsiteY8" fmla="*/ 25160 h 2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4" h="26112">
                  <a:moveTo>
                    <a:pt x="3810" y="25160"/>
                  </a:moveTo>
                  <a:cubicBezTo>
                    <a:pt x="2857" y="25160"/>
                    <a:pt x="1905" y="25160"/>
                    <a:pt x="1905" y="24207"/>
                  </a:cubicBezTo>
                  <a:cubicBezTo>
                    <a:pt x="952" y="23255"/>
                    <a:pt x="0" y="22302"/>
                    <a:pt x="0" y="20397"/>
                  </a:cubicBezTo>
                  <a:lnTo>
                    <a:pt x="0" y="4205"/>
                  </a:lnTo>
                  <a:cubicBezTo>
                    <a:pt x="0" y="2300"/>
                    <a:pt x="952" y="1347"/>
                    <a:pt x="2857" y="395"/>
                  </a:cubicBezTo>
                  <a:cubicBezTo>
                    <a:pt x="4763" y="-558"/>
                    <a:pt x="5715" y="395"/>
                    <a:pt x="7620" y="1347"/>
                  </a:cubicBezTo>
                  <a:cubicBezTo>
                    <a:pt x="11430" y="5157"/>
                    <a:pt x="13335" y="8967"/>
                    <a:pt x="13335" y="13730"/>
                  </a:cubicBezTo>
                  <a:cubicBezTo>
                    <a:pt x="13335" y="19445"/>
                    <a:pt x="11430" y="24207"/>
                    <a:pt x="6668" y="26112"/>
                  </a:cubicBezTo>
                  <a:cubicBezTo>
                    <a:pt x="5715" y="25160"/>
                    <a:pt x="4763" y="25160"/>
                    <a:pt x="3810" y="25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CEBA5A20-BF1B-4532-9F8F-3992541A98B1}"/>
                </a:ext>
              </a:extLst>
            </p:cNvPr>
            <p:cNvSpPr/>
            <p:nvPr/>
          </p:nvSpPr>
          <p:spPr>
            <a:xfrm>
              <a:off x="7869554" y="1005839"/>
              <a:ext cx="23812" cy="36195"/>
            </a:xfrm>
            <a:custGeom>
              <a:avLst/>
              <a:gdLst>
                <a:gd name="connsiteX0" fmla="*/ 11430 w 23812"/>
                <a:gd name="connsiteY0" fmla="*/ 24765 h 36195"/>
                <a:gd name="connsiteX1" fmla="*/ 8572 w 23812"/>
                <a:gd name="connsiteY1" fmla="*/ 25718 h 36195"/>
                <a:gd name="connsiteX2" fmla="*/ 14288 w 23812"/>
                <a:gd name="connsiteY2" fmla="*/ 20955 h 36195"/>
                <a:gd name="connsiteX3" fmla="*/ 11430 w 23812"/>
                <a:gd name="connsiteY3" fmla="*/ 24765 h 36195"/>
                <a:gd name="connsiteX4" fmla="*/ 13335 w 23812"/>
                <a:gd name="connsiteY4" fmla="*/ 17145 h 36195"/>
                <a:gd name="connsiteX5" fmla="*/ 13335 w 23812"/>
                <a:gd name="connsiteY5" fmla="*/ 19050 h 36195"/>
                <a:gd name="connsiteX6" fmla="*/ 11430 w 23812"/>
                <a:gd name="connsiteY6" fmla="*/ 13335 h 36195"/>
                <a:gd name="connsiteX7" fmla="*/ 12382 w 23812"/>
                <a:gd name="connsiteY7" fmla="*/ 15240 h 36195"/>
                <a:gd name="connsiteX8" fmla="*/ 7620 w 23812"/>
                <a:gd name="connsiteY8" fmla="*/ 8573 h 36195"/>
                <a:gd name="connsiteX9" fmla="*/ 9525 w 23812"/>
                <a:gd name="connsiteY9" fmla="*/ 10478 h 36195"/>
                <a:gd name="connsiteX10" fmla="*/ 6668 w 23812"/>
                <a:gd name="connsiteY10" fmla="*/ 9525 h 36195"/>
                <a:gd name="connsiteX11" fmla="*/ 9525 w 23812"/>
                <a:gd name="connsiteY11" fmla="*/ 10478 h 36195"/>
                <a:gd name="connsiteX12" fmla="*/ 6668 w 23812"/>
                <a:gd name="connsiteY12" fmla="*/ 10478 h 36195"/>
                <a:gd name="connsiteX13" fmla="*/ 9525 w 23812"/>
                <a:gd name="connsiteY13" fmla="*/ 8573 h 36195"/>
                <a:gd name="connsiteX14" fmla="*/ 6668 w 23812"/>
                <a:gd name="connsiteY14" fmla="*/ 12383 h 36195"/>
                <a:gd name="connsiteX15" fmla="*/ 7620 w 23812"/>
                <a:gd name="connsiteY15" fmla="*/ 9525 h 36195"/>
                <a:gd name="connsiteX16" fmla="*/ 7620 w 23812"/>
                <a:gd name="connsiteY16" fmla="*/ 25718 h 36195"/>
                <a:gd name="connsiteX17" fmla="*/ 7620 w 23812"/>
                <a:gd name="connsiteY17" fmla="*/ 23813 h 36195"/>
                <a:gd name="connsiteX18" fmla="*/ 9525 w 23812"/>
                <a:gd name="connsiteY18" fmla="*/ 27623 h 36195"/>
                <a:gd name="connsiteX19" fmla="*/ 6668 w 23812"/>
                <a:gd name="connsiteY19" fmla="*/ 24765 h 36195"/>
                <a:gd name="connsiteX20" fmla="*/ 11430 w 23812"/>
                <a:gd name="connsiteY20" fmla="*/ 24765 h 36195"/>
                <a:gd name="connsiteX21" fmla="*/ 8572 w 23812"/>
                <a:gd name="connsiteY21" fmla="*/ 24765 h 36195"/>
                <a:gd name="connsiteX22" fmla="*/ 11430 w 23812"/>
                <a:gd name="connsiteY22" fmla="*/ 24765 h 36195"/>
                <a:gd name="connsiteX23" fmla="*/ 7620 w 23812"/>
                <a:gd name="connsiteY23" fmla="*/ 35243 h 36195"/>
                <a:gd name="connsiteX24" fmla="*/ 2857 w 23812"/>
                <a:gd name="connsiteY24" fmla="*/ 33338 h 36195"/>
                <a:gd name="connsiteX25" fmla="*/ 0 w 23812"/>
                <a:gd name="connsiteY25" fmla="*/ 26670 h 36195"/>
                <a:gd name="connsiteX26" fmla="*/ 0 w 23812"/>
                <a:gd name="connsiteY26" fmla="*/ 7620 h 36195"/>
                <a:gd name="connsiteX27" fmla="*/ 5715 w 23812"/>
                <a:gd name="connsiteY27" fmla="*/ 953 h 36195"/>
                <a:gd name="connsiteX28" fmla="*/ 11430 w 23812"/>
                <a:gd name="connsiteY28" fmla="*/ 0 h 36195"/>
                <a:gd name="connsiteX29" fmla="*/ 16193 w 23812"/>
                <a:gd name="connsiteY29" fmla="*/ 2858 h 36195"/>
                <a:gd name="connsiteX30" fmla="*/ 21907 w 23812"/>
                <a:gd name="connsiteY30" fmla="*/ 11430 h 36195"/>
                <a:gd name="connsiteX31" fmla="*/ 23813 w 23812"/>
                <a:gd name="connsiteY31" fmla="*/ 19050 h 36195"/>
                <a:gd name="connsiteX32" fmla="*/ 21907 w 23812"/>
                <a:gd name="connsiteY32" fmla="*/ 29528 h 36195"/>
                <a:gd name="connsiteX33" fmla="*/ 13335 w 23812"/>
                <a:gd name="connsiteY33" fmla="*/ 36195 h 36195"/>
                <a:gd name="connsiteX34" fmla="*/ 7620 w 23812"/>
                <a:gd name="connsiteY34" fmla="*/ 36195 h 3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812" h="36195">
                  <a:moveTo>
                    <a:pt x="11430" y="24765"/>
                  </a:moveTo>
                  <a:lnTo>
                    <a:pt x="8572" y="25718"/>
                  </a:lnTo>
                  <a:lnTo>
                    <a:pt x="14288" y="20955"/>
                  </a:lnTo>
                  <a:lnTo>
                    <a:pt x="11430" y="24765"/>
                  </a:lnTo>
                  <a:lnTo>
                    <a:pt x="13335" y="17145"/>
                  </a:lnTo>
                  <a:lnTo>
                    <a:pt x="13335" y="19050"/>
                  </a:lnTo>
                  <a:lnTo>
                    <a:pt x="11430" y="13335"/>
                  </a:lnTo>
                  <a:lnTo>
                    <a:pt x="12382" y="15240"/>
                  </a:lnTo>
                  <a:lnTo>
                    <a:pt x="7620" y="8573"/>
                  </a:lnTo>
                  <a:lnTo>
                    <a:pt x="9525" y="10478"/>
                  </a:lnTo>
                  <a:lnTo>
                    <a:pt x="6668" y="9525"/>
                  </a:lnTo>
                  <a:lnTo>
                    <a:pt x="9525" y="10478"/>
                  </a:lnTo>
                  <a:lnTo>
                    <a:pt x="6668" y="10478"/>
                  </a:lnTo>
                  <a:lnTo>
                    <a:pt x="9525" y="8573"/>
                  </a:lnTo>
                  <a:lnTo>
                    <a:pt x="6668" y="12383"/>
                  </a:lnTo>
                  <a:lnTo>
                    <a:pt x="7620" y="9525"/>
                  </a:lnTo>
                  <a:lnTo>
                    <a:pt x="7620" y="25718"/>
                  </a:lnTo>
                  <a:lnTo>
                    <a:pt x="7620" y="23813"/>
                  </a:lnTo>
                  <a:lnTo>
                    <a:pt x="9525" y="27623"/>
                  </a:lnTo>
                  <a:lnTo>
                    <a:pt x="6668" y="24765"/>
                  </a:lnTo>
                  <a:lnTo>
                    <a:pt x="11430" y="24765"/>
                  </a:lnTo>
                  <a:lnTo>
                    <a:pt x="8572" y="24765"/>
                  </a:lnTo>
                  <a:lnTo>
                    <a:pt x="11430" y="24765"/>
                  </a:lnTo>
                  <a:close/>
                  <a:moveTo>
                    <a:pt x="7620" y="35243"/>
                  </a:moveTo>
                  <a:lnTo>
                    <a:pt x="2857" y="33338"/>
                  </a:lnTo>
                  <a:lnTo>
                    <a:pt x="0" y="26670"/>
                  </a:lnTo>
                  <a:lnTo>
                    <a:pt x="0" y="7620"/>
                  </a:lnTo>
                  <a:lnTo>
                    <a:pt x="5715" y="953"/>
                  </a:lnTo>
                  <a:lnTo>
                    <a:pt x="11430" y="0"/>
                  </a:lnTo>
                  <a:lnTo>
                    <a:pt x="16193" y="2858"/>
                  </a:lnTo>
                  <a:lnTo>
                    <a:pt x="21907" y="11430"/>
                  </a:lnTo>
                  <a:lnTo>
                    <a:pt x="23813" y="19050"/>
                  </a:lnTo>
                  <a:lnTo>
                    <a:pt x="21907" y="29528"/>
                  </a:lnTo>
                  <a:lnTo>
                    <a:pt x="13335" y="36195"/>
                  </a:lnTo>
                  <a:lnTo>
                    <a:pt x="7620" y="36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B2367D66-E79B-49E6-9DD9-D32DA296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168" y="4274464"/>
            <a:ext cx="238729" cy="2387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图形 2">
            <a:extLst>
              <a:ext uri="{FF2B5EF4-FFF2-40B4-BE49-F238E27FC236}">
                <a16:creationId xmlns:a16="http://schemas.microsoft.com/office/drawing/2014/main" id="{98D92C7A-6CBB-4762-8728-ABC4D2D2D9DB}"/>
              </a:ext>
            </a:extLst>
          </p:cNvPr>
          <p:cNvGrpSpPr/>
          <p:nvPr/>
        </p:nvGrpSpPr>
        <p:grpSpPr>
          <a:xfrm>
            <a:off x="4339281" y="4976471"/>
            <a:ext cx="230502" cy="181437"/>
            <a:chOff x="8291580" y="4278225"/>
            <a:chExt cx="752193" cy="592454"/>
          </a:xfrm>
          <a:noFill/>
        </p:grpSpPr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C343A4EA-0AFF-4EB2-B454-8CE7B301BE23}"/>
                </a:ext>
              </a:extLst>
            </p:cNvPr>
            <p:cNvSpPr/>
            <p:nvPr/>
          </p:nvSpPr>
          <p:spPr>
            <a:xfrm>
              <a:off x="8535139" y="4816387"/>
              <a:ext cx="190500" cy="9525"/>
            </a:xfrm>
            <a:custGeom>
              <a:avLst/>
              <a:gdLst>
                <a:gd name="connsiteX0" fmla="*/ 190500 w 190500"/>
                <a:gd name="connsiteY0" fmla="*/ 0 h 9525"/>
                <a:gd name="connsiteX1" fmla="*/ 0 w 1905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9525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EC913D0B-A2EE-4B22-8B6B-B590BA50347B}"/>
                </a:ext>
              </a:extLst>
            </p:cNvPr>
            <p:cNvSpPr/>
            <p:nvPr/>
          </p:nvSpPr>
          <p:spPr>
            <a:xfrm>
              <a:off x="8803744" y="4278225"/>
              <a:ext cx="240029" cy="489584"/>
            </a:xfrm>
            <a:custGeom>
              <a:avLst/>
              <a:gdLst>
                <a:gd name="connsiteX0" fmla="*/ 240030 w 240029"/>
                <a:gd name="connsiteY0" fmla="*/ 0 h 489584"/>
                <a:gd name="connsiteX1" fmla="*/ 147638 w 240029"/>
                <a:gd name="connsiteY1" fmla="*/ 0 h 489584"/>
                <a:gd name="connsiteX2" fmla="*/ 105728 w 240029"/>
                <a:gd name="connsiteY2" fmla="*/ 33338 h 489584"/>
                <a:gd name="connsiteX3" fmla="*/ 0 w 240029"/>
                <a:gd name="connsiteY3" fmla="*/ 489585 h 48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29" h="489584">
                  <a:moveTo>
                    <a:pt x="240030" y="0"/>
                  </a:moveTo>
                  <a:lnTo>
                    <a:pt x="147638" y="0"/>
                  </a:lnTo>
                  <a:cubicBezTo>
                    <a:pt x="127635" y="0"/>
                    <a:pt x="110490" y="13335"/>
                    <a:pt x="105728" y="33338"/>
                  </a:cubicBezTo>
                  <a:lnTo>
                    <a:pt x="0" y="489585"/>
                  </a:lnTo>
                </a:path>
              </a:pathLst>
            </a:custGeom>
            <a:noFill/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C2FA0F1B-1989-49DA-AE1F-83B699DA2184}"/>
                </a:ext>
              </a:extLst>
            </p:cNvPr>
            <p:cNvSpPr/>
            <p:nvPr/>
          </p:nvSpPr>
          <p:spPr>
            <a:xfrm>
              <a:off x="8291580" y="4336327"/>
              <a:ext cx="537484" cy="354329"/>
            </a:xfrm>
            <a:custGeom>
              <a:avLst/>
              <a:gdLst>
                <a:gd name="connsiteX0" fmla="*/ 536929 w 537484"/>
                <a:gd name="connsiteY0" fmla="*/ 21907 h 354329"/>
                <a:gd name="connsiteX1" fmla="*/ 465491 w 537484"/>
                <a:gd name="connsiteY1" fmla="*/ 327660 h 354329"/>
                <a:gd name="connsiteX2" fmla="*/ 432154 w 537484"/>
                <a:gd name="connsiteY2" fmla="*/ 354330 h 354329"/>
                <a:gd name="connsiteX3" fmla="*/ 142594 w 537484"/>
                <a:gd name="connsiteY3" fmla="*/ 354330 h 354329"/>
                <a:gd name="connsiteX4" fmla="*/ 110209 w 537484"/>
                <a:gd name="connsiteY4" fmla="*/ 331470 h 354329"/>
                <a:gd name="connsiteX5" fmla="*/ 671 w 537484"/>
                <a:gd name="connsiteY5" fmla="*/ 18097 h 354329"/>
                <a:gd name="connsiteX6" fmla="*/ 13054 w 537484"/>
                <a:gd name="connsiteY6" fmla="*/ 0 h 354329"/>
                <a:gd name="connsiteX7" fmla="*/ 520736 w 537484"/>
                <a:gd name="connsiteY7" fmla="*/ 0 h 354329"/>
                <a:gd name="connsiteX8" fmla="*/ 536929 w 537484"/>
                <a:gd name="connsiteY8" fmla="*/ 21907 h 35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84" h="354329">
                  <a:moveTo>
                    <a:pt x="536929" y="21907"/>
                  </a:moveTo>
                  <a:lnTo>
                    <a:pt x="465491" y="327660"/>
                  </a:lnTo>
                  <a:cubicBezTo>
                    <a:pt x="461681" y="342900"/>
                    <a:pt x="448346" y="354330"/>
                    <a:pt x="432154" y="354330"/>
                  </a:cubicBezTo>
                  <a:lnTo>
                    <a:pt x="142594" y="354330"/>
                  </a:lnTo>
                  <a:cubicBezTo>
                    <a:pt x="128306" y="354330"/>
                    <a:pt x="114971" y="344805"/>
                    <a:pt x="110209" y="331470"/>
                  </a:cubicBezTo>
                  <a:lnTo>
                    <a:pt x="671" y="18097"/>
                  </a:lnTo>
                  <a:cubicBezTo>
                    <a:pt x="-2186" y="9525"/>
                    <a:pt x="4481" y="0"/>
                    <a:pt x="13054" y="0"/>
                  </a:cubicBezTo>
                  <a:lnTo>
                    <a:pt x="520736" y="0"/>
                  </a:lnTo>
                  <a:cubicBezTo>
                    <a:pt x="531214" y="953"/>
                    <a:pt x="539786" y="11430"/>
                    <a:pt x="536929" y="21907"/>
                  </a:cubicBezTo>
                  <a:close/>
                </a:path>
              </a:pathLst>
            </a:custGeom>
            <a:noFill/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4ADB3CD4-5EE7-4A2C-A5BA-F7D2D27FA965}"/>
                </a:ext>
              </a:extLst>
            </p:cNvPr>
            <p:cNvSpPr/>
            <p:nvPr/>
          </p:nvSpPr>
          <p:spPr>
            <a:xfrm>
              <a:off x="8725639" y="4762095"/>
              <a:ext cx="108584" cy="108584"/>
            </a:xfrm>
            <a:custGeom>
              <a:avLst/>
              <a:gdLst>
                <a:gd name="connsiteX0" fmla="*/ 108585 w 108584"/>
                <a:gd name="connsiteY0" fmla="*/ 54293 h 108584"/>
                <a:gd name="connsiteX1" fmla="*/ 54292 w 108584"/>
                <a:gd name="connsiteY1" fmla="*/ 108585 h 108584"/>
                <a:gd name="connsiteX2" fmla="*/ 0 w 108584"/>
                <a:gd name="connsiteY2" fmla="*/ 54293 h 108584"/>
                <a:gd name="connsiteX3" fmla="*/ 54292 w 108584"/>
                <a:gd name="connsiteY3" fmla="*/ 0 h 108584"/>
                <a:gd name="connsiteX4" fmla="*/ 108585 w 108584"/>
                <a:gd name="connsiteY4" fmla="*/ 54293 h 1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4" h="108584">
                  <a:moveTo>
                    <a:pt x="108585" y="54293"/>
                  </a:moveTo>
                  <a:cubicBezTo>
                    <a:pt x="108585" y="84277"/>
                    <a:pt x="84277" y="108585"/>
                    <a:pt x="54292" y="108585"/>
                  </a:cubicBezTo>
                  <a:cubicBezTo>
                    <a:pt x="24307" y="108585"/>
                    <a:pt x="0" y="84278"/>
                    <a:pt x="0" y="54293"/>
                  </a:cubicBezTo>
                  <a:cubicBezTo>
                    <a:pt x="0" y="24308"/>
                    <a:pt x="24307" y="0"/>
                    <a:pt x="54292" y="0"/>
                  </a:cubicBezTo>
                  <a:cubicBezTo>
                    <a:pt x="84277" y="0"/>
                    <a:pt x="108585" y="24307"/>
                    <a:pt x="108585" y="54293"/>
                  </a:cubicBezTo>
                  <a:close/>
                </a:path>
              </a:pathLst>
            </a:custGeom>
            <a:noFill/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AF4027C9-3608-4D7D-97D7-E1A1CF19D106}"/>
                </a:ext>
              </a:extLst>
            </p:cNvPr>
            <p:cNvSpPr/>
            <p:nvPr/>
          </p:nvSpPr>
          <p:spPr>
            <a:xfrm>
              <a:off x="8426554" y="4762095"/>
              <a:ext cx="108584" cy="108584"/>
            </a:xfrm>
            <a:custGeom>
              <a:avLst/>
              <a:gdLst>
                <a:gd name="connsiteX0" fmla="*/ 108585 w 108584"/>
                <a:gd name="connsiteY0" fmla="*/ 54293 h 108584"/>
                <a:gd name="connsiteX1" fmla="*/ 54292 w 108584"/>
                <a:gd name="connsiteY1" fmla="*/ 108585 h 108584"/>
                <a:gd name="connsiteX2" fmla="*/ 0 w 108584"/>
                <a:gd name="connsiteY2" fmla="*/ 54293 h 108584"/>
                <a:gd name="connsiteX3" fmla="*/ 54292 w 108584"/>
                <a:gd name="connsiteY3" fmla="*/ 0 h 108584"/>
                <a:gd name="connsiteX4" fmla="*/ 108585 w 108584"/>
                <a:gd name="connsiteY4" fmla="*/ 54293 h 1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4" h="108584">
                  <a:moveTo>
                    <a:pt x="108585" y="54293"/>
                  </a:moveTo>
                  <a:cubicBezTo>
                    <a:pt x="108585" y="84277"/>
                    <a:pt x="84277" y="108585"/>
                    <a:pt x="54292" y="108585"/>
                  </a:cubicBezTo>
                  <a:cubicBezTo>
                    <a:pt x="24308" y="108585"/>
                    <a:pt x="0" y="84278"/>
                    <a:pt x="0" y="54293"/>
                  </a:cubicBezTo>
                  <a:cubicBezTo>
                    <a:pt x="0" y="24308"/>
                    <a:pt x="24307" y="0"/>
                    <a:pt x="54292" y="0"/>
                  </a:cubicBezTo>
                  <a:cubicBezTo>
                    <a:pt x="84277" y="0"/>
                    <a:pt x="108585" y="24307"/>
                    <a:pt x="108585" y="54293"/>
                  </a:cubicBezTo>
                  <a:close/>
                </a:path>
              </a:pathLst>
            </a:custGeom>
            <a:noFill/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93907567-86F7-48BE-B522-757F22CFB1F9}"/>
                </a:ext>
              </a:extLst>
            </p:cNvPr>
            <p:cNvSpPr/>
            <p:nvPr/>
          </p:nvSpPr>
          <p:spPr>
            <a:xfrm>
              <a:off x="8457986" y="4426815"/>
              <a:ext cx="38100" cy="199072"/>
            </a:xfrm>
            <a:custGeom>
              <a:avLst/>
              <a:gdLst>
                <a:gd name="connsiteX0" fmla="*/ 19050 w 38100"/>
                <a:gd name="connsiteY0" fmla="*/ 199072 h 199072"/>
                <a:gd name="connsiteX1" fmla="*/ 19050 w 38100"/>
                <a:gd name="connsiteY1" fmla="*/ 199072 h 199072"/>
                <a:gd name="connsiteX2" fmla="*/ 0 w 38100"/>
                <a:gd name="connsiteY2" fmla="*/ 180022 h 199072"/>
                <a:gd name="connsiteX3" fmla="*/ 0 w 38100"/>
                <a:gd name="connsiteY3" fmla="*/ 19050 h 199072"/>
                <a:gd name="connsiteX4" fmla="*/ 19050 w 38100"/>
                <a:gd name="connsiteY4" fmla="*/ 0 h 199072"/>
                <a:gd name="connsiteX5" fmla="*/ 19050 w 38100"/>
                <a:gd name="connsiteY5" fmla="*/ 0 h 199072"/>
                <a:gd name="connsiteX6" fmla="*/ 38100 w 38100"/>
                <a:gd name="connsiteY6" fmla="*/ 19050 h 199072"/>
                <a:gd name="connsiteX7" fmla="*/ 38100 w 38100"/>
                <a:gd name="connsiteY7" fmla="*/ 180022 h 199072"/>
                <a:gd name="connsiteX8" fmla="*/ 19050 w 38100"/>
                <a:gd name="connsiteY8" fmla="*/ 199072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199072">
                  <a:moveTo>
                    <a:pt x="19050" y="199072"/>
                  </a:moveTo>
                  <a:lnTo>
                    <a:pt x="19050" y="199072"/>
                  </a:lnTo>
                  <a:cubicBezTo>
                    <a:pt x="8573" y="199072"/>
                    <a:pt x="0" y="190500"/>
                    <a:pt x="0" y="180022"/>
                  </a:cubicBezTo>
                  <a:lnTo>
                    <a:pt x="0" y="19050"/>
                  </a:lnTo>
                  <a:cubicBezTo>
                    <a:pt x="0" y="8572"/>
                    <a:pt x="8573" y="0"/>
                    <a:pt x="19050" y="0"/>
                  </a:cubicBezTo>
                  <a:lnTo>
                    <a:pt x="19050" y="0"/>
                  </a:lnTo>
                  <a:cubicBezTo>
                    <a:pt x="29528" y="0"/>
                    <a:pt x="38100" y="8572"/>
                    <a:pt x="38100" y="19050"/>
                  </a:cubicBezTo>
                  <a:lnTo>
                    <a:pt x="38100" y="180022"/>
                  </a:lnTo>
                  <a:cubicBezTo>
                    <a:pt x="38100" y="190500"/>
                    <a:pt x="29528" y="199072"/>
                    <a:pt x="19050" y="199072"/>
                  </a:cubicBezTo>
                  <a:close/>
                </a:path>
              </a:pathLst>
            </a:custGeom>
            <a:noFill/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D92325FF-06F4-4C8D-9008-CD2FE6DDE334}"/>
                </a:ext>
              </a:extLst>
            </p:cNvPr>
            <p:cNvSpPr/>
            <p:nvPr/>
          </p:nvSpPr>
          <p:spPr>
            <a:xfrm>
              <a:off x="8647534" y="4426815"/>
              <a:ext cx="38100" cy="199072"/>
            </a:xfrm>
            <a:custGeom>
              <a:avLst/>
              <a:gdLst>
                <a:gd name="connsiteX0" fmla="*/ 19050 w 38100"/>
                <a:gd name="connsiteY0" fmla="*/ 199072 h 199072"/>
                <a:gd name="connsiteX1" fmla="*/ 19050 w 38100"/>
                <a:gd name="connsiteY1" fmla="*/ 199072 h 199072"/>
                <a:gd name="connsiteX2" fmla="*/ 0 w 38100"/>
                <a:gd name="connsiteY2" fmla="*/ 180022 h 199072"/>
                <a:gd name="connsiteX3" fmla="*/ 0 w 38100"/>
                <a:gd name="connsiteY3" fmla="*/ 19050 h 199072"/>
                <a:gd name="connsiteX4" fmla="*/ 19050 w 38100"/>
                <a:gd name="connsiteY4" fmla="*/ 0 h 199072"/>
                <a:gd name="connsiteX5" fmla="*/ 19050 w 38100"/>
                <a:gd name="connsiteY5" fmla="*/ 0 h 199072"/>
                <a:gd name="connsiteX6" fmla="*/ 38100 w 38100"/>
                <a:gd name="connsiteY6" fmla="*/ 19050 h 199072"/>
                <a:gd name="connsiteX7" fmla="*/ 38100 w 38100"/>
                <a:gd name="connsiteY7" fmla="*/ 180022 h 199072"/>
                <a:gd name="connsiteX8" fmla="*/ 19050 w 38100"/>
                <a:gd name="connsiteY8" fmla="*/ 199072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199072">
                  <a:moveTo>
                    <a:pt x="19050" y="199072"/>
                  </a:moveTo>
                  <a:lnTo>
                    <a:pt x="19050" y="199072"/>
                  </a:lnTo>
                  <a:cubicBezTo>
                    <a:pt x="8572" y="199072"/>
                    <a:pt x="0" y="190500"/>
                    <a:pt x="0" y="180022"/>
                  </a:cubicBezTo>
                  <a:lnTo>
                    <a:pt x="0" y="19050"/>
                  </a:lnTo>
                  <a:cubicBezTo>
                    <a:pt x="0" y="8572"/>
                    <a:pt x="8572" y="0"/>
                    <a:pt x="19050" y="0"/>
                  </a:cubicBezTo>
                  <a:lnTo>
                    <a:pt x="19050" y="0"/>
                  </a:lnTo>
                  <a:cubicBezTo>
                    <a:pt x="29527" y="0"/>
                    <a:pt x="38100" y="8572"/>
                    <a:pt x="38100" y="19050"/>
                  </a:cubicBezTo>
                  <a:lnTo>
                    <a:pt x="38100" y="180022"/>
                  </a:lnTo>
                  <a:cubicBezTo>
                    <a:pt x="38100" y="190500"/>
                    <a:pt x="29527" y="199072"/>
                    <a:pt x="19050" y="199072"/>
                  </a:cubicBezTo>
                  <a:close/>
                </a:path>
              </a:pathLst>
            </a:custGeom>
            <a:noFill/>
            <a:ln w="1905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54" name="图形 2">
            <a:extLst>
              <a:ext uri="{FF2B5EF4-FFF2-40B4-BE49-F238E27FC236}">
                <a16:creationId xmlns:a16="http://schemas.microsoft.com/office/drawing/2014/main" id="{59632EA1-C56E-4C34-ADEB-D347A823BBE5}"/>
              </a:ext>
            </a:extLst>
          </p:cNvPr>
          <p:cNvGrpSpPr/>
          <p:nvPr/>
        </p:nvGrpSpPr>
        <p:grpSpPr>
          <a:xfrm>
            <a:off x="4346272" y="5650511"/>
            <a:ext cx="216521" cy="216521"/>
            <a:chOff x="7512367" y="1965959"/>
            <a:chExt cx="497204" cy="497205"/>
          </a:xfrm>
          <a:noFill/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0445B5B0-EFB3-4AB2-80B8-9AEF1635CED2}"/>
                </a:ext>
              </a:extLst>
            </p:cNvPr>
            <p:cNvSpPr/>
            <p:nvPr/>
          </p:nvSpPr>
          <p:spPr>
            <a:xfrm>
              <a:off x="7512367" y="2059304"/>
              <a:ext cx="403859" cy="403860"/>
            </a:xfrm>
            <a:custGeom>
              <a:avLst/>
              <a:gdLst>
                <a:gd name="connsiteX0" fmla="*/ 376238 w 403859"/>
                <a:gd name="connsiteY0" fmla="*/ 403860 h 403860"/>
                <a:gd name="connsiteX1" fmla="*/ 27622 w 403859"/>
                <a:gd name="connsiteY1" fmla="*/ 403860 h 403860"/>
                <a:gd name="connsiteX2" fmla="*/ 0 w 403859"/>
                <a:gd name="connsiteY2" fmla="*/ 376238 h 403860"/>
                <a:gd name="connsiteX3" fmla="*/ 0 w 403859"/>
                <a:gd name="connsiteY3" fmla="*/ 27623 h 403860"/>
                <a:gd name="connsiteX4" fmla="*/ 27622 w 403859"/>
                <a:gd name="connsiteY4" fmla="*/ 0 h 403860"/>
                <a:gd name="connsiteX5" fmla="*/ 376238 w 403859"/>
                <a:gd name="connsiteY5" fmla="*/ 0 h 403860"/>
                <a:gd name="connsiteX6" fmla="*/ 403860 w 403859"/>
                <a:gd name="connsiteY6" fmla="*/ 27623 h 403860"/>
                <a:gd name="connsiteX7" fmla="*/ 403860 w 403859"/>
                <a:gd name="connsiteY7" fmla="*/ 376238 h 403860"/>
                <a:gd name="connsiteX8" fmla="*/ 376238 w 403859"/>
                <a:gd name="connsiteY8" fmla="*/ 403860 h 40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859" h="403860">
                  <a:moveTo>
                    <a:pt x="376238" y="403860"/>
                  </a:moveTo>
                  <a:lnTo>
                    <a:pt x="27622" y="403860"/>
                  </a:lnTo>
                  <a:cubicBezTo>
                    <a:pt x="12382" y="403860"/>
                    <a:pt x="0" y="391478"/>
                    <a:pt x="0" y="376238"/>
                  </a:cubicBezTo>
                  <a:lnTo>
                    <a:pt x="0" y="27623"/>
                  </a:lnTo>
                  <a:cubicBezTo>
                    <a:pt x="0" y="12383"/>
                    <a:pt x="12382" y="0"/>
                    <a:pt x="27622" y="0"/>
                  </a:cubicBezTo>
                  <a:lnTo>
                    <a:pt x="376238" y="0"/>
                  </a:lnTo>
                  <a:cubicBezTo>
                    <a:pt x="391477" y="0"/>
                    <a:pt x="403860" y="12383"/>
                    <a:pt x="403860" y="27623"/>
                  </a:cubicBezTo>
                  <a:lnTo>
                    <a:pt x="403860" y="376238"/>
                  </a:lnTo>
                  <a:cubicBezTo>
                    <a:pt x="403860" y="391478"/>
                    <a:pt x="391477" y="403860"/>
                    <a:pt x="376238" y="403860"/>
                  </a:cubicBezTo>
                  <a:close/>
                </a:path>
              </a:pathLst>
            </a:cu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ED3DA4CB-0B8C-48FC-9BC2-E4370DDD0FCD}"/>
                </a:ext>
              </a:extLst>
            </p:cNvPr>
            <p:cNvSpPr/>
            <p:nvPr/>
          </p:nvSpPr>
          <p:spPr>
            <a:xfrm>
              <a:off x="7786687" y="1965959"/>
              <a:ext cx="222884" cy="222885"/>
            </a:xfrm>
            <a:custGeom>
              <a:avLst/>
              <a:gdLst>
                <a:gd name="connsiteX0" fmla="*/ 207645 w 222884"/>
                <a:gd name="connsiteY0" fmla="*/ 222885 h 222885"/>
                <a:gd name="connsiteX1" fmla="*/ 15240 w 222884"/>
                <a:gd name="connsiteY1" fmla="*/ 222885 h 222885"/>
                <a:gd name="connsiteX2" fmla="*/ 0 w 222884"/>
                <a:gd name="connsiteY2" fmla="*/ 207645 h 222885"/>
                <a:gd name="connsiteX3" fmla="*/ 0 w 222884"/>
                <a:gd name="connsiteY3" fmla="*/ 15240 h 222885"/>
                <a:gd name="connsiteX4" fmla="*/ 15240 w 222884"/>
                <a:gd name="connsiteY4" fmla="*/ 0 h 222885"/>
                <a:gd name="connsiteX5" fmla="*/ 207645 w 222884"/>
                <a:gd name="connsiteY5" fmla="*/ 0 h 222885"/>
                <a:gd name="connsiteX6" fmla="*/ 222885 w 222884"/>
                <a:gd name="connsiteY6" fmla="*/ 15240 h 222885"/>
                <a:gd name="connsiteX7" fmla="*/ 222885 w 222884"/>
                <a:gd name="connsiteY7" fmla="*/ 207645 h 222885"/>
                <a:gd name="connsiteX8" fmla="*/ 207645 w 222884"/>
                <a:gd name="connsiteY8" fmla="*/ 222885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84" h="222885">
                  <a:moveTo>
                    <a:pt x="207645" y="222885"/>
                  </a:moveTo>
                  <a:lnTo>
                    <a:pt x="15240" y="222885"/>
                  </a:lnTo>
                  <a:cubicBezTo>
                    <a:pt x="6668" y="222885"/>
                    <a:pt x="0" y="216218"/>
                    <a:pt x="0" y="207645"/>
                  </a:cubicBezTo>
                  <a:lnTo>
                    <a:pt x="0" y="15240"/>
                  </a:lnTo>
                  <a:cubicBezTo>
                    <a:pt x="0" y="6667"/>
                    <a:pt x="6668" y="0"/>
                    <a:pt x="15240" y="0"/>
                  </a:cubicBezTo>
                  <a:lnTo>
                    <a:pt x="207645" y="0"/>
                  </a:lnTo>
                  <a:cubicBezTo>
                    <a:pt x="216218" y="0"/>
                    <a:pt x="222885" y="6667"/>
                    <a:pt x="222885" y="15240"/>
                  </a:cubicBezTo>
                  <a:lnTo>
                    <a:pt x="222885" y="207645"/>
                  </a:lnTo>
                  <a:cubicBezTo>
                    <a:pt x="222885" y="216218"/>
                    <a:pt x="216218" y="222885"/>
                    <a:pt x="207645" y="222885"/>
                  </a:cubicBezTo>
                  <a:close/>
                </a:path>
              </a:pathLst>
            </a:custGeom>
            <a:noFill/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grpSp>
          <p:nvGrpSpPr>
            <p:cNvPr id="57" name="图形 2">
              <a:extLst>
                <a:ext uri="{FF2B5EF4-FFF2-40B4-BE49-F238E27FC236}">
                  <a16:creationId xmlns:a16="http://schemas.microsoft.com/office/drawing/2014/main" id="{1DF5A0DA-2480-44BC-B4BD-C62ADDA8DF62}"/>
                </a:ext>
              </a:extLst>
            </p:cNvPr>
            <p:cNvGrpSpPr/>
            <p:nvPr/>
          </p:nvGrpSpPr>
          <p:grpSpPr>
            <a:xfrm>
              <a:off x="7595234" y="2196464"/>
              <a:ext cx="220980" cy="177165"/>
              <a:chOff x="7595234" y="2196464"/>
              <a:chExt cx="220980" cy="177165"/>
            </a:xfrm>
          </p:grpSpPr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A595D5F7-8EE1-46F9-858C-A714B5213CCC}"/>
                  </a:ext>
                </a:extLst>
              </p:cNvPr>
              <p:cNvSpPr/>
              <p:nvPr/>
            </p:nvSpPr>
            <p:spPr>
              <a:xfrm>
                <a:off x="7595234" y="2196464"/>
                <a:ext cx="100965" cy="9525"/>
              </a:xfrm>
              <a:custGeom>
                <a:avLst/>
                <a:gdLst>
                  <a:gd name="connsiteX0" fmla="*/ 0 w 100965"/>
                  <a:gd name="connsiteY0" fmla="*/ 0 h 9525"/>
                  <a:gd name="connsiteX1" fmla="*/ 100965 w 10096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965" h="9525">
                    <a:moveTo>
                      <a:pt x="0" y="0"/>
                    </a:moveTo>
                    <a:lnTo>
                      <a:pt x="100965" y="0"/>
                    </a:lnTo>
                  </a:path>
                </a:pathLst>
              </a:custGeom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99853D56-B8C3-4D01-9C92-783222C824EB}"/>
                  </a:ext>
                </a:extLst>
              </p:cNvPr>
              <p:cNvSpPr/>
              <p:nvPr/>
            </p:nvSpPr>
            <p:spPr>
              <a:xfrm>
                <a:off x="7595234" y="2280284"/>
                <a:ext cx="130492" cy="9525"/>
              </a:xfrm>
              <a:custGeom>
                <a:avLst/>
                <a:gdLst>
                  <a:gd name="connsiteX0" fmla="*/ 0 w 130492"/>
                  <a:gd name="connsiteY0" fmla="*/ 0 h 9525"/>
                  <a:gd name="connsiteX1" fmla="*/ 130493 w 13049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492" h="9525">
                    <a:moveTo>
                      <a:pt x="0" y="0"/>
                    </a:moveTo>
                    <a:lnTo>
                      <a:pt x="130493" y="0"/>
                    </a:lnTo>
                  </a:path>
                </a:pathLst>
              </a:custGeom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8B68BB5D-1913-4748-BEAC-286849F34D63}"/>
                  </a:ext>
                </a:extLst>
              </p:cNvPr>
              <p:cNvSpPr/>
              <p:nvPr/>
            </p:nvSpPr>
            <p:spPr>
              <a:xfrm>
                <a:off x="7595234" y="2364104"/>
                <a:ext cx="220980" cy="9525"/>
              </a:xfrm>
              <a:custGeom>
                <a:avLst/>
                <a:gdLst>
                  <a:gd name="connsiteX0" fmla="*/ 0 w 220980"/>
                  <a:gd name="connsiteY0" fmla="*/ 0 h 9525"/>
                  <a:gd name="connsiteX1" fmla="*/ 220980 w 22098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0980" h="9525">
                    <a:moveTo>
                      <a:pt x="0" y="0"/>
                    </a:moveTo>
                    <a:lnTo>
                      <a:pt x="220980" y="0"/>
                    </a:lnTo>
                  </a:path>
                </a:pathLst>
              </a:custGeom>
              <a:ln w="127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>
            <a:extLst>
              <a:ext uri="{FF2B5EF4-FFF2-40B4-BE49-F238E27FC236}">
                <a16:creationId xmlns:a16="http://schemas.microsoft.com/office/drawing/2014/main" id="{1CBFE860-74F6-4409-AC9A-4525458B20A9}"/>
              </a:ext>
            </a:extLst>
          </p:cNvPr>
          <p:cNvSpPr/>
          <p:nvPr/>
        </p:nvSpPr>
        <p:spPr>
          <a:xfrm>
            <a:off x="4000141" y="1752136"/>
            <a:ext cx="4397765" cy="4320214"/>
          </a:xfrm>
          <a:prstGeom prst="ellipse">
            <a:avLst/>
          </a:prstGeom>
          <a:noFill/>
          <a:ln w="25400">
            <a:gradFill flip="none" rotWithShape="1">
              <a:gsLst>
                <a:gs pos="38927">
                  <a:srgbClr val="F0280B">
                    <a:alpha val="10000"/>
                  </a:srgbClr>
                </a:gs>
                <a:gs pos="98000">
                  <a:srgbClr val="FF6600">
                    <a:alpha val="0"/>
                  </a:srgbClr>
                </a:gs>
                <a:gs pos="1000">
                  <a:srgbClr val="E60012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0C7EA25-324D-49DA-94CB-AB219AE2A05F}"/>
              </a:ext>
            </a:extLst>
          </p:cNvPr>
          <p:cNvSpPr/>
          <p:nvPr/>
        </p:nvSpPr>
        <p:spPr>
          <a:xfrm>
            <a:off x="0" y="2273984"/>
            <a:ext cx="12192000" cy="3352116"/>
          </a:xfrm>
          <a:prstGeom prst="rect">
            <a:avLst/>
          </a:prstGeom>
          <a:gradFill>
            <a:gsLst>
              <a:gs pos="98000">
                <a:schemeClr val="bg1"/>
              </a:gs>
              <a:gs pos="1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71827E5C-7E64-406B-9395-7097DDBF88A3}"/>
              </a:ext>
            </a:extLst>
          </p:cNvPr>
          <p:cNvSpPr/>
          <p:nvPr/>
        </p:nvSpPr>
        <p:spPr>
          <a:xfrm>
            <a:off x="5821295" y="671332"/>
            <a:ext cx="6694988" cy="6576926"/>
          </a:xfrm>
          <a:prstGeom prst="ellipse">
            <a:avLst/>
          </a:prstGeom>
          <a:solidFill>
            <a:srgbClr val="EAEDEE"/>
          </a:solidFill>
          <a:ln w="25400">
            <a:gradFill flip="none" rotWithShape="1">
              <a:gsLst>
                <a:gs pos="38927">
                  <a:srgbClr val="F0280B">
                    <a:alpha val="10000"/>
                  </a:srgbClr>
                </a:gs>
                <a:gs pos="98000">
                  <a:srgbClr val="FF6600">
                    <a:alpha val="10000"/>
                  </a:srgbClr>
                </a:gs>
                <a:gs pos="1000">
                  <a:srgbClr val="E60012">
                    <a:alpha val="15000"/>
                  </a:srgb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FC0CE24-5E5A-4269-AEFA-FED131B8A190}"/>
              </a:ext>
            </a:extLst>
          </p:cNvPr>
          <p:cNvSpPr/>
          <p:nvPr/>
        </p:nvSpPr>
        <p:spPr>
          <a:xfrm>
            <a:off x="6882996" y="1900207"/>
            <a:ext cx="4478020" cy="2012036"/>
          </a:xfrm>
          <a:prstGeom prst="rect">
            <a:avLst/>
          </a:prstGeom>
          <a:solidFill>
            <a:srgbClr val="FFFFFF"/>
          </a:solidFill>
          <a:ln w="6350">
            <a:solidFill>
              <a:srgbClr val="8888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>
              <a:spcAft>
                <a:spcPts val="600"/>
              </a:spcAft>
            </a:pPr>
            <a:endParaRPr lang="en-US" altLang="zh-CN" sz="1100" dirty="0">
              <a:solidFill>
                <a:schemeClr val="tx1">
                  <a:lumMod val="90000"/>
                  <a:lumOff val="1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客户在线：营销玩法一键触达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1544" y="3738120"/>
            <a:ext cx="4865351" cy="65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各种促销玩法支持，企业可按业务需求开展促销活动，客户打开订货端即可参加促销活动，增加企业订单量。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996" y="4241566"/>
            <a:ext cx="4478020" cy="185166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CEC9CAB-6716-4893-92F6-04615AAB8863}"/>
              </a:ext>
            </a:extLst>
          </p:cNvPr>
          <p:cNvSpPr txBox="1"/>
          <p:nvPr/>
        </p:nvSpPr>
        <p:spPr>
          <a:xfrm>
            <a:off x="7215644" y="2293476"/>
            <a:ext cx="178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EE0000"/>
                </a:solidFill>
              </a:rPr>
              <a:t>销售促销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77B2C43-1413-4CC7-91B6-506EF97673D4}"/>
              </a:ext>
            </a:extLst>
          </p:cNvPr>
          <p:cNvSpPr txBox="1"/>
          <p:nvPr/>
        </p:nvSpPr>
        <p:spPr>
          <a:xfrm>
            <a:off x="7324996" y="2773402"/>
            <a:ext cx="1548709" cy="84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销售单品返现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销售单品满赠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销售组合满赠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D0C3B2-8594-47BC-BB5E-FC912455FE1C}"/>
              </a:ext>
            </a:extLst>
          </p:cNvPr>
          <p:cNvSpPr txBox="1"/>
          <p:nvPr/>
        </p:nvSpPr>
        <p:spPr>
          <a:xfrm>
            <a:off x="9208090" y="2773402"/>
            <a:ext cx="1781476" cy="84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促销单列表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促销方案使用排名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促销让利分析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92573C-B34D-4BD5-B969-0C8D53E74FDC}"/>
              </a:ext>
            </a:extLst>
          </p:cNvPr>
          <p:cNvSpPr txBox="1"/>
          <p:nvPr/>
        </p:nvSpPr>
        <p:spPr>
          <a:xfrm>
            <a:off x="9596835" y="2293476"/>
            <a:ext cx="95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EE0000"/>
                </a:solidFill>
              </a:rPr>
              <a:t>报表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BBDBE87-A5C8-447A-B4AA-B93AF73E0B03}"/>
              </a:ext>
            </a:extLst>
          </p:cNvPr>
          <p:cNvCxnSpPr>
            <a:cxnSpLocks/>
          </p:cNvCxnSpPr>
          <p:nvPr/>
        </p:nvCxnSpPr>
        <p:spPr>
          <a:xfrm>
            <a:off x="9092667" y="2293477"/>
            <a:ext cx="0" cy="1435642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54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7187D98C-AAE5-4036-BDC6-3FFA65536D60}"/>
              </a:ext>
            </a:extLst>
          </p:cNvPr>
          <p:cNvSpPr txBox="1"/>
          <p:nvPr/>
        </p:nvSpPr>
        <p:spPr>
          <a:xfrm>
            <a:off x="511544" y="2847663"/>
            <a:ext cx="4865351" cy="65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企业的短期促销政策，新品推广等无法及时通知到客户，需要业务员逐一通知，成本较高，效果较差。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92D129E-E4D3-4EDF-B821-E7B05B929E76}"/>
              </a:ext>
            </a:extLst>
          </p:cNvPr>
          <p:cNvSpPr/>
          <p:nvPr/>
        </p:nvSpPr>
        <p:spPr>
          <a:xfrm>
            <a:off x="6882995" y="1900206"/>
            <a:ext cx="4478019" cy="18000"/>
          </a:xfrm>
          <a:prstGeom prst="rect">
            <a:avLst/>
          </a:prstGeom>
          <a:solidFill>
            <a:srgbClr val="E6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7B14F76-D763-4F91-BB87-CAEF606E9A19}"/>
              </a:ext>
            </a:extLst>
          </p:cNvPr>
          <p:cNvSpPr/>
          <p:nvPr/>
        </p:nvSpPr>
        <p:spPr>
          <a:xfrm>
            <a:off x="6882995" y="4233840"/>
            <a:ext cx="4478019" cy="18000"/>
          </a:xfrm>
          <a:prstGeom prst="rect">
            <a:avLst/>
          </a:prstGeom>
          <a:solidFill>
            <a:srgbClr val="E60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>
            <a:extLst>
              <a:ext uri="{FF2B5EF4-FFF2-40B4-BE49-F238E27FC236}">
                <a16:creationId xmlns:a16="http://schemas.microsoft.com/office/drawing/2014/main" id="{43292D76-BD31-4ECC-A909-AC798ACCC986}"/>
              </a:ext>
            </a:extLst>
          </p:cNvPr>
          <p:cNvSpPr/>
          <p:nvPr/>
        </p:nvSpPr>
        <p:spPr>
          <a:xfrm>
            <a:off x="177800" y="962991"/>
            <a:ext cx="6101197" cy="5993608"/>
          </a:xfrm>
          <a:prstGeom prst="ellipse">
            <a:avLst/>
          </a:prstGeom>
          <a:noFill/>
          <a:ln w="25400">
            <a:gradFill flip="none" rotWithShape="1">
              <a:gsLst>
                <a:gs pos="38927">
                  <a:srgbClr val="F0280B">
                    <a:alpha val="10000"/>
                  </a:srgbClr>
                </a:gs>
                <a:gs pos="98000">
                  <a:srgbClr val="FF6600">
                    <a:alpha val="0"/>
                  </a:srgbClr>
                </a:gs>
                <a:gs pos="1000">
                  <a:srgbClr val="E60012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E6D4853-2DE4-47BD-8F07-C7A0D1393B48}"/>
              </a:ext>
            </a:extLst>
          </p:cNvPr>
          <p:cNvSpPr/>
          <p:nvPr/>
        </p:nvSpPr>
        <p:spPr>
          <a:xfrm>
            <a:off x="-143196" y="2273984"/>
            <a:ext cx="12335196" cy="3352116"/>
          </a:xfrm>
          <a:prstGeom prst="rect">
            <a:avLst/>
          </a:prstGeom>
          <a:solidFill>
            <a:schemeClr val="bg1">
              <a:alpha val="67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客户在线：下单实时追踪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43" b="98020" l="1126" r="44166">
                        <a14:foregroundMark x1="16325" y1="43069" x2="21494" y2="74134"/>
                        <a14:foregroundMark x1="30655" y1="42450" x2="37155" y2="70792"/>
                        <a14:foregroundMark x1="37922" y1="52104" x2="37820" y2="86757"/>
                        <a14:foregroundMark x1="32037" y1="30198" x2="37001" y2="33911"/>
                        <a14:foregroundMark x1="37001" y1="33911" x2="40174" y2="91089"/>
                        <a14:foregroundMark x1="40174" y1="91089" x2="34340" y2="91460"/>
                        <a14:foregroundMark x1="25219" y1="86485" x2="13920" y2="80322"/>
                        <a14:foregroundMark x1="34340" y1="91460" x2="29319" y2="88721"/>
                        <a14:foregroundMark x1="13920" y1="80322" x2="8598" y2="81683"/>
                        <a14:foregroundMark x1="8598" y1="81683" x2="2866" y2="79084"/>
                        <a14:foregroundMark x1="2866" y1="79084" x2="3941" y2="46658"/>
                        <a14:foregroundMark x1="3941" y1="46658" x2="13255" y2="39480"/>
                        <a14:foregroundMark x1="13255" y1="39480" x2="20573" y2="58663"/>
                        <a14:foregroundMark x1="20573" y1="58663" x2="11873" y2="59653"/>
                        <a14:foregroundMark x1="11873" y1="59653" x2="19447" y2="66337"/>
                        <a14:foregroundMark x1="19447" y1="66337" x2="29683" y2="59901"/>
                        <a14:foregroundMark x1="29683" y1="59901" x2="37103" y2="62748"/>
                        <a14:foregroundMark x1="37103" y1="62748" x2="38741" y2="40223"/>
                        <a14:foregroundMark x1="38741" y1="40223" x2="32497" y2="33911"/>
                        <a14:foregroundMark x1="32497" y1="33911" x2="41658" y2="42574"/>
                        <a14:foregroundMark x1="41658" y1="42574" x2="41607" y2="80693"/>
                        <a14:foregroundMark x1="41607" y1="80693" x2="38741" y2="95297"/>
                        <a14:foregroundMark x1="38741" y1="95297" x2="34340" y2="94678"/>
                        <a14:foregroundMark x1="34340" y1="94678" x2="35517" y2="38738"/>
                        <a14:foregroundMark x1="35517" y1="38738" x2="32242" y2="29084"/>
                        <a14:foregroundMark x1="32242" y1="29084" x2="39816" y2="28094"/>
                        <a14:foregroundMark x1="39816" y1="28094" x2="43398" y2="36881"/>
                        <a14:foregroundMark x1="43398" y1="36881" x2="43654" y2="40718"/>
                        <a14:foregroundMark x1="3480" y1="32921" x2="2354" y2="50371"/>
                        <a14:foregroundMark x1="2866" y1="32550" x2="7523" y2="32550"/>
                        <a14:foregroundMark x1="7523" y1="32550" x2="24463" y2="30817"/>
                        <a14:foregroundMark x1="24463" y1="30817" x2="32242" y2="32921"/>
                        <a14:foregroundMark x1="1894" y1="32054" x2="1228" y2="73144"/>
                        <a14:foregroundMark x1="1228" y1="73144" x2="1894" y2="81312"/>
                        <a14:foregroundMark x1="32037" y1="25990" x2="41709" y2="25866"/>
                        <a14:foregroundMark x1="41709" y1="25866" x2="43449" y2="47896"/>
                        <a14:foregroundMark x1="43040" y1="94307" x2="34186" y2="98020"/>
                        <a14:foregroundMark x1="34186" y1="98020" x2="30911" y2="80569"/>
                        <a14:foregroundMark x1="30911" y1="80569" x2="30911" y2="79579"/>
                        <a14:foregroundMark x1="43910" y1="82921" x2="42426" y2="60520"/>
                        <a14:foregroundMark x1="44166" y1="72649" x2="44063" y2="34406"/>
                        <a14:backgroundMark x1="29222" y1="87500" x2="29069" y2="87748"/>
                        <a14:backgroundMark x1="26612" y1="88243" x2="28454" y2="88243"/>
                        <a14:backgroundMark x1="25793" y1="88614" x2="28199" y2="88614"/>
                        <a14:backgroundMark x1="25281" y1="87376" x2="29324" y2="89480"/>
                        <a14:backgroundMark x1="25179" y1="86634" x2="25537" y2="86634"/>
                        <a14:backgroundMark x1="29529" y1="88861" x2="29427" y2="89480"/>
                        <a14:backgroundMark x1="29017" y1="88738" x2="29017" y2="88738"/>
                        <a14:backgroundMark x1="28659" y1="88738" x2="29427" y2="88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103" r="53894"/>
          <a:stretch/>
        </p:blipFill>
        <p:spPr>
          <a:xfrm>
            <a:off x="443300" y="1663701"/>
            <a:ext cx="6038522" cy="426777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22477ED-52C9-4518-A378-244FC1F12C3C}"/>
              </a:ext>
            </a:extLst>
          </p:cNvPr>
          <p:cNvSpPr txBox="1"/>
          <p:nvPr/>
        </p:nvSpPr>
        <p:spPr>
          <a:xfrm>
            <a:off x="6900923" y="2657797"/>
            <a:ext cx="4465577" cy="2292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多种接单方式,接单员手忙脚乱,错单、-漏单时有发生,准确率低，接单时效性难以保证。客户投诉频繁。经销商通过电话或传真通知业务员帮助下单，不及时、不准确!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订货简单，微信端/小程序/PC端订货商城/工作圈下单，客户会用淘宝就会自己订货。客户随时订货，不受时间和空间的限制。避免了客户和接单员频繁沟通，降低了出错几率。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1593C9-14B0-4662-B2F9-D467F73AFF9D}"/>
              </a:ext>
            </a:extLst>
          </p:cNvPr>
          <p:cNvSpPr txBox="1"/>
          <p:nvPr/>
        </p:nvSpPr>
        <p:spPr>
          <a:xfrm>
            <a:off x="7586723" y="1681061"/>
            <a:ext cx="2725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EE0000"/>
                </a:solidFill>
              </a:rPr>
              <a:t>客户下单实时追踪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992573D-2EE1-4484-BE0A-282639EC6A2C}"/>
              </a:ext>
            </a:extLst>
          </p:cNvPr>
          <p:cNvCxnSpPr>
            <a:cxnSpLocks/>
          </p:cNvCxnSpPr>
          <p:nvPr/>
        </p:nvCxnSpPr>
        <p:spPr>
          <a:xfrm>
            <a:off x="10312401" y="1911893"/>
            <a:ext cx="717549" cy="0"/>
          </a:xfrm>
          <a:prstGeom prst="lin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05D626A-1BBE-4A67-9945-B0B63518AE2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900923" y="1911894"/>
            <a:ext cx="685800" cy="0"/>
          </a:xfrm>
          <a:prstGeom prst="lin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800350"/>
            <a:ext cx="12192000" cy="1435100"/>
          </a:xfrm>
          <a:prstGeom prst="rect">
            <a:avLst/>
          </a:prstGeom>
          <a:pattFill prst="wdUpDiag">
            <a:fgClr>
              <a:srgbClr val="E60000"/>
            </a:fgClr>
            <a:bgClr>
              <a:srgbClr val="C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95344" y="3225513"/>
            <a:ext cx="4801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200">
              <a:defRPr/>
            </a:pPr>
            <a:r>
              <a:rPr lang="zh-CN" altLang="en-US" sz="4000" b="1" kern="12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经销商的内忧和外患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75484" y="1760538"/>
            <a:ext cx="3441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E60012"/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Part 1</a:t>
            </a:r>
            <a:endParaRPr lang="zh-CN" altLang="en-US" sz="4800" dirty="0">
              <a:solidFill>
                <a:srgbClr val="E60012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F823851-534C-43DC-A746-B04856E185CA}"/>
              </a:ext>
            </a:extLst>
          </p:cNvPr>
          <p:cNvSpPr/>
          <p:nvPr/>
        </p:nvSpPr>
        <p:spPr>
          <a:xfrm>
            <a:off x="0" y="2079023"/>
            <a:ext cx="12192000" cy="3233758"/>
          </a:xfrm>
          <a:prstGeom prst="rect">
            <a:avLst/>
          </a:prstGeom>
          <a:gradFill>
            <a:gsLst>
              <a:gs pos="98000">
                <a:schemeClr val="bg1"/>
              </a:gs>
              <a:gs pos="1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829C1E2-7270-4ACB-94D4-BF9631DADC55}"/>
              </a:ext>
            </a:extLst>
          </p:cNvPr>
          <p:cNvSpPr/>
          <p:nvPr/>
        </p:nvSpPr>
        <p:spPr>
          <a:xfrm>
            <a:off x="5821295" y="671332"/>
            <a:ext cx="6694988" cy="6576926"/>
          </a:xfrm>
          <a:prstGeom prst="ellipse">
            <a:avLst/>
          </a:prstGeom>
          <a:solidFill>
            <a:srgbClr val="EAEDEE"/>
          </a:solidFill>
          <a:ln w="25400">
            <a:gradFill flip="none" rotWithShape="1">
              <a:gsLst>
                <a:gs pos="38927">
                  <a:srgbClr val="F0280B">
                    <a:alpha val="10000"/>
                  </a:srgbClr>
                </a:gs>
                <a:gs pos="98000">
                  <a:srgbClr val="FF6600">
                    <a:alpha val="10000"/>
                  </a:srgbClr>
                </a:gs>
                <a:gs pos="1000">
                  <a:srgbClr val="E60012">
                    <a:alpha val="15000"/>
                  </a:srgb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客户在线：资金管控无缝对接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3685" y="2590375"/>
            <a:ext cx="4815393" cy="213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对于先打款后发货的业务，有款项支付或确认不及时，导致业务处理的滞后。业务员负责现金 ，容易出现货款上交不及时，不足额，客户付款后不能及时发货。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客户随单支付，在产品中直接生成预收款，财务审核简便。客户线上提交订单，企业可及时看到客户下单情况，安排生产发货，发货后客户可及时看到订单状态更新为已发货，企业可及时看到客户收货情况。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910" y="1933192"/>
            <a:ext cx="2278380" cy="40532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3083" y="3614814"/>
            <a:ext cx="3683227" cy="2115273"/>
          </a:xfrm>
          <a:prstGeom prst="rect">
            <a:avLst/>
          </a:prstGeom>
          <a:effectLst>
            <a:outerShdw blurRad="215900" sx="102000" sy="102000" algn="ctr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6878CEE-3749-44D8-9BFF-2FE11DE566B9}"/>
              </a:ext>
            </a:extLst>
          </p:cNvPr>
          <p:cNvSpPr/>
          <p:nvPr/>
        </p:nvSpPr>
        <p:spPr>
          <a:xfrm>
            <a:off x="713032" y="1994790"/>
            <a:ext cx="10861652" cy="239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渠道在线</a:t>
            </a:r>
          </a:p>
        </p:txBody>
      </p:sp>
      <p:sp>
        <p:nvSpPr>
          <p:cNvPr id="3" name="灯片编号占位符 2"/>
          <p:cNvSpPr>
            <a:spLocks noGrp="1"/>
          </p:cNvSpPr>
          <p:nvPr/>
        </p:nvSpPr>
        <p:spPr>
          <a:xfrm>
            <a:off x="8610600" y="6851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2D1F60-26B8-4420-8057-99B238C14462}" type="slidenum">
              <a:rPr lang="zh-CN" altLang="en-US" smtClean="0">
                <a:sym typeface="微软雅黑" panose="020B0503020204020204" pitchFamily="34" charset="-122"/>
              </a:rPr>
              <a:t>31</a:t>
            </a:fld>
            <a:endParaRPr lang="zh-CN" altLang="en-US">
              <a:sym typeface="微软雅黑" panose="020B0503020204020204" pitchFamily="34" charset="-122"/>
            </a:endParaRPr>
          </a:p>
        </p:txBody>
      </p:sp>
      <p:sp>
        <p:nvSpPr>
          <p:cNvPr id="53" name="TextBox 87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 txBox="1"/>
          <p:nvPr/>
        </p:nvSpPr>
        <p:spPr>
          <a:xfrm>
            <a:off x="2342789" y="1115779"/>
            <a:ext cx="750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477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总部与下级经销商信息实时共享</a:t>
            </a:r>
          </a:p>
        </p:txBody>
      </p:sp>
      <p:sp>
        <p:nvSpPr>
          <p:cNvPr id="7" name="TextBox 25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 txBox="1"/>
          <p:nvPr/>
        </p:nvSpPr>
        <p:spPr>
          <a:xfrm>
            <a:off x="853441" y="2461119"/>
            <a:ext cx="2238827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0605" fontAlgn="auto">
              <a:spcBef>
                <a:spcPts val="0"/>
              </a:spcBef>
              <a:spcAft>
                <a:spcPts val="800"/>
              </a:spcAft>
            </a:pPr>
            <a:r>
              <a:rPr lang="zh-CN" altLang="en-US" dirty="0">
                <a:solidFill>
                  <a:srgbClr val="EE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商品档案共享</a:t>
            </a:r>
            <a:endParaRPr lang="en-US" altLang="zh-CN" dirty="0">
              <a:solidFill>
                <a:srgbClr val="EE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3060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总部商品档案授权经销商使用，实现商品档案共享</a:t>
            </a:r>
            <a:endParaRPr lang="en-US" sz="1200" dirty="0">
              <a:solidFill>
                <a:prstClr val="white">
                  <a:lumMod val="50000"/>
                </a:prst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29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 txBox="1"/>
          <p:nvPr/>
        </p:nvSpPr>
        <p:spPr>
          <a:xfrm>
            <a:off x="3507135" y="2461119"/>
            <a:ext cx="2260845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0605">
              <a:spcAft>
                <a:spcPts val="800"/>
              </a:spcAft>
            </a:pPr>
            <a:r>
              <a:rPr lang="zh-CN" altLang="en-US" dirty="0">
                <a:solidFill>
                  <a:srgbClr val="EE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库存实时共享</a:t>
            </a:r>
            <a:endParaRPr lang="en-US" altLang="zh-CN" dirty="0">
              <a:solidFill>
                <a:srgbClr val="EE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3060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经销商商库存实时共享，总部合理备货，避免积压或断货。</a:t>
            </a:r>
            <a:endParaRPr lang="en-US" sz="1200" dirty="0">
              <a:solidFill>
                <a:prstClr val="white">
                  <a:lumMod val="50000"/>
                </a:prst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4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 txBox="1"/>
          <p:nvPr/>
        </p:nvSpPr>
        <p:spPr>
          <a:xfrm>
            <a:off x="6182847" y="2461119"/>
            <a:ext cx="2416934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0605">
              <a:spcAft>
                <a:spcPts val="800"/>
              </a:spcAft>
            </a:pPr>
            <a:r>
              <a:rPr lang="zh-CN" altLang="en-US" dirty="0">
                <a:solidFill>
                  <a:srgbClr val="EE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财务对账共享</a:t>
            </a:r>
            <a:endParaRPr lang="en-US" altLang="zh-CN" dirty="0">
              <a:solidFill>
                <a:srgbClr val="EE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03060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总部查询下级经销商的往来账款情况</a:t>
            </a:r>
            <a:endParaRPr lang="en-US" sz="1200" dirty="0">
              <a:solidFill>
                <a:prstClr val="white">
                  <a:lumMod val="50000"/>
                </a:prst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8" descr="e7d195523061f1c0f55f9af68525816972d868573ada39bc763F3977967589A5F92C178830C92595A6CE4D0132F8C206B2B04C416AAA86B7FD80AB023F78DAEB544E2F013E11B2B95AD21703D1C90034A379EC9026EFAAF5F7727753EAE97120430A8CF6AD7886971729D4C4FFECEA557D025F8AAAC8A7BF2334526F37FE67A3F86CE9C7E058D80902BD1243837AC6383F6BB8979E74CA62"/>
          <p:cNvSpPr txBox="1"/>
          <p:nvPr/>
        </p:nvSpPr>
        <p:spPr>
          <a:xfrm>
            <a:off x="9014649" y="2461119"/>
            <a:ext cx="2339151" cy="87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30605">
              <a:spcAft>
                <a:spcPts val="800"/>
              </a:spcAft>
            </a:pPr>
            <a:r>
              <a:rPr lang="zh-CN" altLang="en-US" dirty="0">
                <a:solidFill>
                  <a:srgbClr val="EE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订单共享</a:t>
            </a:r>
            <a:endParaRPr lang="en-US" dirty="0">
              <a:solidFill>
                <a:srgbClr val="EE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总部查询下级经销商销售数据，进行数据分析，优化商品结构。</a:t>
            </a:r>
            <a:endParaRPr lang="en-US" sz="1200" dirty="0">
              <a:solidFill>
                <a:prstClr val="white">
                  <a:lumMod val="50000"/>
                </a:prst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128" r="3520" b="13538"/>
          <a:stretch/>
        </p:blipFill>
        <p:spPr>
          <a:xfrm>
            <a:off x="713032" y="3933097"/>
            <a:ext cx="10861652" cy="2619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矩形 16"/>
          <p:cNvSpPr/>
          <p:nvPr/>
        </p:nvSpPr>
        <p:spPr>
          <a:xfrm>
            <a:off x="1045581" y="1529228"/>
            <a:ext cx="10100840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对分销商控制力度比较强的品牌商，</a:t>
            </a:r>
            <a:r>
              <a:rPr lang="zh-CN" altLang="en-US" sz="1600" kern="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下级经销商对总部经营依赖性强</a:t>
            </a: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，和多分公司的模式类似。</a:t>
            </a:r>
            <a:endParaRPr lang="en-US" altLang="zh-CN" sz="1600" kern="0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DC9D45D-DAF2-4597-8D38-8AB748E9F3B2}"/>
              </a:ext>
            </a:extLst>
          </p:cNvPr>
          <p:cNvCxnSpPr/>
          <p:nvPr/>
        </p:nvCxnSpPr>
        <p:spPr>
          <a:xfrm>
            <a:off x="713032" y="3808071"/>
            <a:ext cx="10861652" cy="0"/>
          </a:xfrm>
          <a:prstGeom prst="lin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158B9DC-3374-4118-B316-997440E3EB1E}"/>
              </a:ext>
            </a:extLst>
          </p:cNvPr>
          <p:cNvGrpSpPr/>
          <p:nvPr/>
        </p:nvGrpSpPr>
        <p:grpSpPr>
          <a:xfrm>
            <a:off x="3287210" y="2330949"/>
            <a:ext cx="5447818" cy="1412111"/>
            <a:chOff x="3287210" y="2210765"/>
            <a:chExt cx="5447818" cy="141211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5AF9C18-FE24-4758-8680-26E43225B115}"/>
                </a:ext>
              </a:extLst>
            </p:cNvPr>
            <p:cNvCxnSpPr/>
            <p:nvPr/>
          </p:nvCxnSpPr>
          <p:spPr>
            <a:xfrm>
              <a:off x="3287210" y="2210765"/>
              <a:ext cx="0" cy="1412111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9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19096933-D955-45EF-8AAD-6D60CB148717}"/>
                </a:ext>
              </a:extLst>
            </p:cNvPr>
            <p:cNvCxnSpPr/>
            <p:nvPr/>
          </p:nvCxnSpPr>
          <p:spPr>
            <a:xfrm>
              <a:off x="6096000" y="2210765"/>
              <a:ext cx="0" cy="1412111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9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C2D27091-3933-440C-9D24-B469B90A09CA}"/>
                </a:ext>
              </a:extLst>
            </p:cNvPr>
            <p:cNvCxnSpPr/>
            <p:nvPr/>
          </p:nvCxnSpPr>
          <p:spPr>
            <a:xfrm>
              <a:off x="8735028" y="2210765"/>
              <a:ext cx="0" cy="1412111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9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样板案例：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剑南春天津公司 </a:t>
            </a:r>
            <a:r>
              <a:rPr lang="zh-CN" altLang="en-US" dirty="0"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好工具成就好管理</a:t>
            </a:r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317230" y="1193533"/>
            <a:ext cx="2650490" cy="52174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87715" y="3180773"/>
            <a:ext cx="24806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dirty="0" err="1">
                <a:solidFill>
                  <a:srgbClr val="DF0317"/>
                </a:solidFill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天津佳柯达实业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dirty="0" err="1">
                <a:solidFill>
                  <a:srgbClr val="DF0317"/>
                </a:solidFill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有限公司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387715" y="4262829"/>
            <a:ext cx="246968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0" dirty="0" err="1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天津佳柯达实业有限公司是四川剑南春集团</a:t>
            </a:r>
            <a:r>
              <a:rPr lang="zh-CN" altLang="en-US" sz="1200" kern="0" dirty="0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en-US" altLang="zh-CN" sz="1200" kern="0" dirty="0">
                <a:solidFill>
                  <a:prstClr val="white">
                    <a:lumMod val="50000"/>
                  </a:prstClr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在天津地区的新成立的平台公司。统一下设 16 个经销商，9 个城市经理区域，60 余个业务员，4000 个终端网点，10 多个 KA 卖场，以及多个专卖店</a:t>
            </a:r>
          </a:p>
        </p:txBody>
      </p:sp>
      <p:sp>
        <p:nvSpPr>
          <p:cNvPr id="73" name="直角三角形 72"/>
          <p:cNvSpPr/>
          <p:nvPr/>
        </p:nvSpPr>
        <p:spPr>
          <a:xfrm flipH="1">
            <a:off x="2827164" y="6232938"/>
            <a:ext cx="140556" cy="178022"/>
          </a:xfrm>
          <a:prstGeom prst="rtTriangle">
            <a:avLst/>
          </a:prstGeom>
          <a:solidFill>
            <a:srgbClr val="DF031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70225" y="1207742"/>
            <a:ext cx="8841740" cy="5203218"/>
          </a:xfrm>
          <a:prstGeom prst="rect">
            <a:avLst/>
          </a:prstGeom>
          <a:solidFill>
            <a:schemeClr val="bg1">
              <a:alpha val="43000"/>
            </a:schemeClr>
          </a:solidFill>
          <a:ln w="3175"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91233" y="2221856"/>
            <a:ext cx="1117137" cy="3371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管理痛点</a:t>
            </a: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：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60118" y="5029274"/>
            <a:ext cx="11748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T+Cloud</a:t>
            </a:r>
            <a:endParaRPr lang="en-US" altLang="zh-CN" sz="1600" b="1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应用实践：</a:t>
            </a:r>
          </a:p>
        </p:txBody>
      </p:sp>
      <p:sp>
        <p:nvSpPr>
          <p:cNvPr id="28" name="矩形 27"/>
          <p:cNvSpPr/>
          <p:nvPr/>
        </p:nvSpPr>
        <p:spPr>
          <a:xfrm>
            <a:off x="3218180" y="1610360"/>
            <a:ext cx="83102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620125" y="4700965"/>
            <a:ext cx="6908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marR="0" lvl="0" indent="-163513" algn="l" defTabSz="914400" rtl="0" fontAlgn="auto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能够紧密联系各渠道的终端门店，了解各门店的要货情况。</a:t>
            </a:r>
          </a:p>
          <a:p>
            <a:pPr marL="173038" marR="0" lvl="0" indent="-163513" algn="l" defTabSz="914400" rtl="0" fontAlgn="auto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销售流程使用电子商务进行全程管理，降低运营成本。</a:t>
            </a:r>
          </a:p>
          <a:p>
            <a:pPr marL="173038" marR="0" lvl="0" indent="-163513" algn="l" defTabSz="914400" rtl="0" fontAlgn="auto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可细致管控酒品总仓采购，分仓发货，提高发货效率，方便厂家监管。</a:t>
            </a:r>
          </a:p>
          <a:p>
            <a:pPr marL="173038" marR="0" lvl="0" indent="-163513" algn="l" defTabSz="914400" rtl="0" fontAlgn="auto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实现多维度销售数据统计，便于企业按市场规律制定政策方针，指导业务方向发展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291233" y="3784394"/>
            <a:ext cx="115356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重点应用：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620125" y="1449149"/>
            <a:ext cx="70745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63513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4000 个终端网点，10 多个 KA 卖场，以及多个专卖店，</a:t>
            </a:r>
            <a:r>
              <a:rPr lang="zh-CN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管理效率低。</a:t>
            </a:r>
            <a:endParaRPr lang="en-US" altLang="zh-CN" sz="1400" dirty="0" err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173038" indent="-163513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分销管控、订单处理、余额查询等业务环节由业务员全程对接上级经销商，对接财务，</a:t>
            </a:r>
            <a:r>
              <a:rPr lang="zh-CN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人力成本高。</a:t>
            </a:r>
            <a:endParaRPr lang="en-US" altLang="zh-CN" sz="1400" dirty="0" err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173038" indent="-163513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销售</a:t>
            </a:r>
            <a:r>
              <a:rPr lang="zh-CN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对库存不清楚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，从上级购买要货时，存货过少会缺货，过多则积压，没有及时的预警机制。</a:t>
            </a:r>
          </a:p>
          <a:p>
            <a:pPr marL="173038" indent="-163513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缺乏相应的数据报表，难以预测市场需求，容易错失销售机会。</a:t>
            </a:r>
          </a:p>
        </p:txBody>
      </p:sp>
      <p:pic>
        <p:nvPicPr>
          <p:cNvPr id="31" name="图片 30" descr="C:\Users\99681\Pictures\微信截图_20220301134620.png微信截图_2022030113462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256" y="1207742"/>
            <a:ext cx="2639574" cy="17316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20125" y="3781041"/>
            <a:ext cx="1915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T+Cloud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订货商城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" name="直线连接符 6"/>
          <p:cNvCxnSpPr/>
          <p:nvPr/>
        </p:nvCxnSpPr>
        <p:spPr>
          <a:xfrm>
            <a:off x="3060834" y="3528093"/>
            <a:ext cx="89129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/>
          <p:cNvCxnSpPr/>
          <p:nvPr/>
        </p:nvCxnSpPr>
        <p:spPr>
          <a:xfrm>
            <a:off x="3060834" y="4339213"/>
            <a:ext cx="89129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800350"/>
            <a:ext cx="12192000" cy="1435100"/>
          </a:xfrm>
          <a:prstGeom prst="rect">
            <a:avLst/>
          </a:prstGeom>
          <a:pattFill prst="wdUpDiag">
            <a:fgClr>
              <a:srgbClr val="E60000"/>
            </a:fgClr>
            <a:bgClr>
              <a:srgbClr val="C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80491" y="3225513"/>
            <a:ext cx="4431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indent="0" algn="ctr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"/>
                <a:cs typeface="+mn-ea"/>
              </a:rPr>
              <a:t>智慧运营 数字说话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75484" y="1760538"/>
            <a:ext cx="3441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E60012"/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Part 4</a:t>
            </a:r>
            <a:endParaRPr lang="zh-CN" altLang="en-US" sz="4800" dirty="0">
              <a:solidFill>
                <a:srgbClr val="E60012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23678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商品分析与客户运营的营销平台（数字化）</a:t>
            </a:r>
          </a:p>
        </p:txBody>
      </p:sp>
      <p:sp>
        <p:nvSpPr>
          <p:cNvPr id="70" name="íśļîḑè"/>
          <p:cNvSpPr/>
          <p:nvPr/>
        </p:nvSpPr>
        <p:spPr bwMode="auto">
          <a:xfrm rot="18627717">
            <a:off x="7470865" y="338174"/>
            <a:ext cx="27601" cy="4141"/>
          </a:xfrm>
          <a:custGeom>
            <a:avLst/>
            <a:gdLst>
              <a:gd name="T0" fmla="*/ 0 w 14"/>
              <a:gd name="T1" fmla="*/ 2 h 2"/>
              <a:gd name="T2" fmla="*/ 14 w 14"/>
              <a:gd name="T3" fmla="*/ 0 h 2"/>
              <a:gd name="T4" fmla="*/ 0 w 1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2">
                <a:moveTo>
                  <a:pt x="0" y="2"/>
                </a:move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5" y="1"/>
                  <a:pt x="0" y="2"/>
                </a:cubicBezTo>
                <a:close/>
              </a:path>
            </a:pathLst>
          </a:custGeom>
          <a:solidFill>
            <a:srgbClr val="443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" name="椭圆 3"/>
          <p:cNvSpPr/>
          <p:nvPr/>
        </p:nvSpPr>
        <p:spPr>
          <a:xfrm>
            <a:off x="0" y="615187"/>
            <a:ext cx="12192000" cy="4390107"/>
          </a:xfrm>
          <a:prstGeom prst="ellipse">
            <a:avLst/>
          </a:prstGeom>
          <a:gradFill>
            <a:gsLst>
              <a:gs pos="100000">
                <a:schemeClr val="bg1">
                  <a:lumMod val="50000"/>
                  <a:alpha val="15000"/>
                </a:schemeClr>
              </a:gs>
              <a:gs pos="74000">
                <a:schemeClr val="bg1">
                  <a:lumMod val="50000"/>
                  <a:alpha val="0"/>
                </a:schemeClr>
              </a:gs>
            </a:gsLst>
            <a:lin ang="5400000" scaled="1"/>
          </a:gradFill>
          <a:ln>
            <a:gradFill>
              <a:gsLst>
                <a:gs pos="100000">
                  <a:schemeClr val="bg1">
                    <a:lumMod val="75000"/>
                  </a:schemeClr>
                </a:gs>
                <a:gs pos="26000">
                  <a:schemeClr val="bg1">
                    <a:lumMod val="5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1695558" y="4304551"/>
            <a:ext cx="108000" cy="108000"/>
          </a:xfrm>
          <a:prstGeom prst="ellipse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9974658" y="4441711"/>
            <a:ext cx="108000" cy="108000"/>
          </a:xfrm>
          <a:prstGeom prst="ellipse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4533360" y="4889553"/>
            <a:ext cx="108000" cy="108000"/>
          </a:xfrm>
          <a:prstGeom prst="ellipse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7507563" y="4889553"/>
            <a:ext cx="108000" cy="108000"/>
          </a:xfrm>
          <a:prstGeom prst="ellipse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71356" y="3577505"/>
            <a:ext cx="1578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提高营收</a:t>
            </a:r>
          </a:p>
        </p:txBody>
      </p:sp>
      <p:sp>
        <p:nvSpPr>
          <p:cNvPr id="5" name="矩形 4"/>
          <p:cNvSpPr/>
          <p:nvPr/>
        </p:nvSpPr>
        <p:spPr>
          <a:xfrm>
            <a:off x="9618163" y="4744060"/>
            <a:ext cx="92333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线上推广</a:t>
            </a:r>
          </a:p>
        </p:txBody>
      </p:sp>
      <p:sp>
        <p:nvSpPr>
          <p:cNvPr id="22" name="矩形 21"/>
          <p:cNvSpPr/>
          <p:nvPr/>
        </p:nvSpPr>
        <p:spPr>
          <a:xfrm>
            <a:off x="9589279" y="5202500"/>
            <a:ext cx="1072625" cy="646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企业店铺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促销活动推广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23447" y="5117247"/>
            <a:ext cx="92333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商品分析</a:t>
            </a:r>
          </a:p>
        </p:txBody>
      </p:sp>
      <p:sp>
        <p:nvSpPr>
          <p:cNvPr id="24" name="矩形 23"/>
          <p:cNvSpPr/>
          <p:nvPr/>
        </p:nvSpPr>
        <p:spPr>
          <a:xfrm>
            <a:off x="7127367" y="5557259"/>
            <a:ext cx="809625" cy="867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商品标签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商品分析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处理建议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商品分享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979363" y="5117247"/>
            <a:ext cx="92333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客户全貌</a:t>
            </a:r>
          </a:p>
        </p:txBody>
      </p:sp>
      <p:sp>
        <p:nvSpPr>
          <p:cNvPr id="26" name="矩形 25"/>
          <p:cNvSpPr/>
          <p:nvPr/>
        </p:nvSpPr>
        <p:spPr>
          <a:xfrm>
            <a:off x="3937807" y="5542889"/>
            <a:ext cx="1073105" cy="867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客户基本资料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客户营销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销售分析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客户互动情况</a:t>
            </a:r>
          </a:p>
        </p:txBody>
      </p:sp>
      <p:sp>
        <p:nvSpPr>
          <p:cNvPr id="28" name="矩形 27"/>
          <p:cNvSpPr/>
          <p:nvPr/>
        </p:nvSpPr>
        <p:spPr>
          <a:xfrm>
            <a:off x="1202811" y="5202500"/>
            <a:ext cx="1192917" cy="1089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新增客户分析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客户购买力分析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客户流失预警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客户回款预警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2075" indent="-793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客户退货分析</a:t>
            </a:r>
          </a:p>
        </p:txBody>
      </p:sp>
      <p:sp>
        <p:nvSpPr>
          <p:cNvPr id="33" name="右箭头 32"/>
          <p:cNvSpPr/>
          <p:nvPr/>
        </p:nvSpPr>
        <p:spPr>
          <a:xfrm>
            <a:off x="2022760" y="2236582"/>
            <a:ext cx="513740" cy="528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右箭头 35"/>
          <p:cNvSpPr/>
          <p:nvPr/>
        </p:nvSpPr>
        <p:spPr>
          <a:xfrm rot="10800000">
            <a:off x="9676999" y="2236583"/>
            <a:ext cx="504928" cy="528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左右箭头 38"/>
          <p:cNvSpPr/>
          <p:nvPr/>
        </p:nvSpPr>
        <p:spPr>
          <a:xfrm>
            <a:off x="5531046" y="2363082"/>
            <a:ext cx="1129908" cy="4846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308194" y="1265552"/>
            <a:ext cx="111280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dirty="0">
                <a:ln w="22225">
                  <a:noFill/>
                  <a:prstDash val="solid"/>
                </a:ln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业务员</a:t>
            </a:r>
          </a:p>
        </p:txBody>
      </p:sp>
      <p:sp>
        <p:nvSpPr>
          <p:cNvPr id="41" name="矩形 40"/>
          <p:cNvSpPr/>
          <p:nvPr/>
        </p:nvSpPr>
        <p:spPr>
          <a:xfrm>
            <a:off x="725282" y="1268994"/>
            <a:ext cx="111280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>
                <a:ln w="22225">
                  <a:noFill/>
                  <a:prstDash val="solid"/>
                </a:ln>
                <a:solidFill>
                  <a:srgbClr val="EE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管理者</a:t>
            </a:r>
          </a:p>
        </p:txBody>
      </p:sp>
      <p:sp>
        <p:nvSpPr>
          <p:cNvPr id="69" name="椭圆 68"/>
          <p:cNvSpPr/>
          <p:nvPr/>
        </p:nvSpPr>
        <p:spPr>
          <a:xfrm>
            <a:off x="3009912" y="1746504"/>
            <a:ext cx="2057400" cy="20574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000" b="1" dirty="0"/>
          </a:p>
        </p:txBody>
      </p:sp>
      <p:sp>
        <p:nvSpPr>
          <p:cNvPr id="12" name="椭圆 11"/>
          <p:cNvSpPr/>
          <p:nvPr/>
        </p:nvSpPr>
        <p:spPr>
          <a:xfrm>
            <a:off x="3343668" y="2080260"/>
            <a:ext cx="1389888" cy="1389888"/>
          </a:xfrm>
          <a:prstGeom prst="ellipse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000" b="1" dirty="0"/>
              <a:t>客户</a:t>
            </a:r>
          </a:p>
        </p:txBody>
      </p:sp>
      <p:sp>
        <p:nvSpPr>
          <p:cNvPr id="19" name="椭圆 18"/>
          <p:cNvSpPr/>
          <p:nvPr/>
        </p:nvSpPr>
        <p:spPr>
          <a:xfrm>
            <a:off x="3626218" y="1251814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即将</a:t>
            </a:r>
          </a:p>
          <a:p>
            <a:pPr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流失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515486" y="1709014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回购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</a:t>
            </a:r>
          </a:p>
        </p:txBody>
      </p:sp>
      <p:sp>
        <p:nvSpPr>
          <p:cNvPr id="64" name="椭圆 63"/>
          <p:cNvSpPr/>
          <p:nvPr/>
        </p:nvSpPr>
        <p:spPr>
          <a:xfrm>
            <a:off x="4698366" y="2649150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退货率高</a:t>
            </a:r>
          </a:p>
        </p:txBody>
      </p:sp>
      <p:sp>
        <p:nvSpPr>
          <p:cNvPr id="65" name="椭圆 64"/>
          <p:cNvSpPr/>
          <p:nvPr/>
        </p:nvSpPr>
        <p:spPr>
          <a:xfrm>
            <a:off x="4113150" y="3361798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逾期未结款</a:t>
            </a:r>
          </a:p>
        </p:txBody>
      </p:sp>
      <p:sp>
        <p:nvSpPr>
          <p:cNvPr id="66" name="椭圆 65"/>
          <p:cNvSpPr/>
          <p:nvPr/>
        </p:nvSpPr>
        <p:spPr>
          <a:xfrm>
            <a:off x="3156478" y="3361798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新客户</a:t>
            </a:r>
          </a:p>
        </p:txBody>
      </p:sp>
      <p:sp>
        <p:nvSpPr>
          <p:cNvPr id="67" name="椭圆 66"/>
          <p:cNvSpPr/>
          <p:nvPr/>
        </p:nvSpPr>
        <p:spPr>
          <a:xfrm>
            <a:off x="2552974" y="2649150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</a:t>
            </a:r>
          </a:p>
        </p:txBody>
      </p:sp>
      <p:sp>
        <p:nvSpPr>
          <p:cNvPr id="68" name="椭圆 67"/>
          <p:cNvSpPr/>
          <p:nvPr/>
        </p:nvSpPr>
        <p:spPr>
          <a:xfrm>
            <a:off x="2744998" y="1709014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铺货率</a:t>
            </a:r>
          </a:p>
        </p:txBody>
      </p:sp>
      <p:sp>
        <p:nvSpPr>
          <p:cNvPr id="71" name="椭圆 70"/>
          <p:cNvSpPr/>
          <p:nvPr/>
        </p:nvSpPr>
        <p:spPr>
          <a:xfrm>
            <a:off x="7114146" y="1746504"/>
            <a:ext cx="2057400" cy="2057400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000" b="1" dirty="0"/>
          </a:p>
        </p:txBody>
      </p:sp>
      <p:sp>
        <p:nvSpPr>
          <p:cNvPr id="72" name="椭圆 71"/>
          <p:cNvSpPr/>
          <p:nvPr/>
        </p:nvSpPr>
        <p:spPr>
          <a:xfrm>
            <a:off x="7447902" y="2080260"/>
            <a:ext cx="1389888" cy="1389888"/>
          </a:xfrm>
          <a:prstGeom prst="ellipse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商品</a:t>
            </a:r>
          </a:p>
        </p:txBody>
      </p:sp>
      <p:sp>
        <p:nvSpPr>
          <p:cNvPr id="73" name="椭圆 72"/>
          <p:cNvSpPr/>
          <p:nvPr/>
        </p:nvSpPr>
        <p:spPr>
          <a:xfrm>
            <a:off x="7730452" y="1251814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</a:p>
        </p:txBody>
      </p:sp>
      <p:sp>
        <p:nvSpPr>
          <p:cNvPr id="74" name="椭圆 73"/>
          <p:cNvSpPr/>
          <p:nvPr/>
        </p:nvSpPr>
        <p:spPr>
          <a:xfrm>
            <a:off x="8619720" y="1709014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淘汰品</a:t>
            </a:r>
          </a:p>
        </p:txBody>
      </p:sp>
      <p:sp>
        <p:nvSpPr>
          <p:cNvPr id="75" name="椭圆 74"/>
          <p:cNvSpPr/>
          <p:nvPr/>
        </p:nvSpPr>
        <p:spPr>
          <a:xfrm>
            <a:off x="8802600" y="2649150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滞销品</a:t>
            </a:r>
          </a:p>
        </p:txBody>
      </p:sp>
      <p:sp>
        <p:nvSpPr>
          <p:cNvPr id="76" name="椭圆 75"/>
          <p:cNvSpPr/>
          <p:nvPr/>
        </p:nvSpPr>
        <p:spPr>
          <a:xfrm>
            <a:off x="8217384" y="3361798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畅销品</a:t>
            </a:r>
          </a:p>
        </p:txBody>
      </p:sp>
      <p:sp>
        <p:nvSpPr>
          <p:cNvPr id="77" name="椭圆 76"/>
          <p:cNvSpPr/>
          <p:nvPr/>
        </p:nvSpPr>
        <p:spPr>
          <a:xfrm>
            <a:off x="7260712" y="3361798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查询分析</a:t>
            </a:r>
          </a:p>
        </p:txBody>
      </p:sp>
      <p:sp>
        <p:nvSpPr>
          <p:cNvPr id="78" name="椭圆 77"/>
          <p:cNvSpPr/>
          <p:nvPr/>
        </p:nvSpPr>
        <p:spPr>
          <a:xfrm>
            <a:off x="6657208" y="2649150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处理建议</a:t>
            </a:r>
          </a:p>
        </p:txBody>
      </p:sp>
      <p:sp>
        <p:nvSpPr>
          <p:cNvPr id="79" name="椭圆 78"/>
          <p:cNvSpPr/>
          <p:nvPr/>
        </p:nvSpPr>
        <p:spPr>
          <a:xfrm>
            <a:off x="6849232" y="1709014"/>
            <a:ext cx="824789" cy="824789"/>
          </a:xfrm>
          <a:prstGeom prst="ellipse">
            <a:avLst/>
          </a:prstGeom>
          <a:solidFill>
            <a:schemeClr val="bg1">
              <a:alpha val="30000"/>
            </a:schemeClr>
          </a:solidFill>
          <a:ln w="6350">
            <a:solidFill>
              <a:schemeClr val="bg1">
                <a:lumMod val="6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商品分享</a:t>
            </a: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360" y="1755648"/>
            <a:ext cx="1490472" cy="1490472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04" y="1746504"/>
            <a:ext cx="1508760" cy="1508760"/>
          </a:xfrm>
          <a:prstGeom prst="rect">
            <a:avLst/>
          </a:prstGeom>
        </p:spPr>
      </p:pic>
      <p:sp>
        <p:nvSpPr>
          <p:cNvPr id="88" name="矩形 87"/>
          <p:cNvSpPr/>
          <p:nvPr/>
        </p:nvSpPr>
        <p:spPr>
          <a:xfrm>
            <a:off x="1216610" y="4717012"/>
            <a:ext cx="11023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客户运营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客户分析</a:t>
            </a:r>
          </a:p>
        </p:txBody>
      </p:sp>
      <p:sp>
        <p:nvSpPr>
          <p:cNvPr id="70" name="íśļîḑè"/>
          <p:cNvSpPr/>
          <p:nvPr/>
        </p:nvSpPr>
        <p:spPr bwMode="auto">
          <a:xfrm rot="18627717">
            <a:off x="7470865" y="338174"/>
            <a:ext cx="27601" cy="4141"/>
          </a:xfrm>
          <a:custGeom>
            <a:avLst/>
            <a:gdLst>
              <a:gd name="T0" fmla="*/ 0 w 14"/>
              <a:gd name="T1" fmla="*/ 2 h 2"/>
              <a:gd name="T2" fmla="*/ 14 w 14"/>
              <a:gd name="T3" fmla="*/ 0 h 2"/>
              <a:gd name="T4" fmla="*/ 0 w 1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2">
                <a:moveTo>
                  <a:pt x="0" y="2"/>
                </a:move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5" y="1"/>
                  <a:pt x="0" y="2"/>
                </a:cubicBezTo>
                <a:close/>
              </a:path>
            </a:pathLst>
          </a:custGeom>
          <a:solidFill>
            <a:srgbClr val="443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" name="íśļîḑè"/>
          <p:cNvSpPr/>
          <p:nvPr/>
        </p:nvSpPr>
        <p:spPr bwMode="auto">
          <a:xfrm rot="18627717">
            <a:off x="7597865" y="465174"/>
            <a:ext cx="27601" cy="4141"/>
          </a:xfrm>
          <a:custGeom>
            <a:avLst/>
            <a:gdLst>
              <a:gd name="T0" fmla="*/ 0 w 14"/>
              <a:gd name="T1" fmla="*/ 2 h 2"/>
              <a:gd name="T2" fmla="*/ 14 w 14"/>
              <a:gd name="T3" fmla="*/ 0 h 2"/>
              <a:gd name="T4" fmla="*/ 0 w 1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2">
                <a:moveTo>
                  <a:pt x="0" y="2"/>
                </a:move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5" y="1"/>
                  <a:pt x="0" y="2"/>
                </a:cubicBezTo>
                <a:close/>
              </a:path>
            </a:pathLst>
          </a:custGeom>
          <a:solidFill>
            <a:srgbClr val="443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圆角矩形 23"/>
          <p:cNvSpPr/>
          <p:nvPr/>
        </p:nvSpPr>
        <p:spPr>
          <a:xfrm>
            <a:off x="770532" y="2404799"/>
            <a:ext cx="5082715" cy="3472814"/>
          </a:xfrm>
          <a:prstGeom prst="roundRect">
            <a:avLst>
              <a:gd name="adj" fmla="val 5511"/>
            </a:avLst>
          </a:prstGeom>
          <a:solidFill>
            <a:schemeClr val="bg1">
              <a:alpha val="30000"/>
            </a:schemeClr>
          </a:solidFill>
          <a:ln w="6350">
            <a:solidFill>
              <a:schemeClr val="tx1">
                <a:lumMod val="75000"/>
                <a:lumOff val="25000"/>
                <a:alpha val="7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3182383" y="1526723"/>
            <a:ext cx="5827236" cy="40011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全方位、多维度客户经营分析，助力营收高增长。</a:t>
            </a:r>
          </a:p>
        </p:txBody>
      </p:sp>
      <p:sp>
        <p:nvSpPr>
          <p:cNvPr id="96" name="右箭头 95"/>
          <p:cNvSpPr/>
          <p:nvPr/>
        </p:nvSpPr>
        <p:spPr>
          <a:xfrm>
            <a:off x="8669654" y="3828781"/>
            <a:ext cx="661381" cy="36691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7000">
                <a:srgbClr val="F26E44">
                  <a:alpha val="0"/>
                </a:srgbClr>
              </a:gs>
              <a:gs pos="81000">
                <a:srgbClr val="E6001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2670" y="2334422"/>
            <a:ext cx="2094230" cy="36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4030" y="2584648"/>
            <a:ext cx="1714549" cy="2875009"/>
          </a:xfrm>
          <a:prstGeom prst="rect">
            <a:avLst/>
          </a:prstGeom>
          <a:ln>
            <a:noFill/>
            <a:prstDash val="dashDot"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064" y="2334422"/>
            <a:ext cx="2094230" cy="36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7218" y="2568211"/>
            <a:ext cx="1740069" cy="2927736"/>
          </a:xfrm>
          <a:prstGeom prst="rect">
            <a:avLst/>
          </a:prstGeom>
        </p:spPr>
      </p:pic>
      <p:sp>
        <p:nvSpPr>
          <p:cNvPr id="95" name="圆角矩形 94"/>
          <p:cNvSpPr/>
          <p:nvPr/>
        </p:nvSpPr>
        <p:spPr>
          <a:xfrm>
            <a:off x="6845876" y="3627135"/>
            <a:ext cx="1706858" cy="1058411"/>
          </a:xfrm>
          <a:prstGeom prst="roundRect">
            <a:avLst>
              <a:gd name="adj" fmla="val 7694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右箭头 50"/>
          <p:cNvSpPr/>
          <p:nvPr/>
        </p:nvSpPr>
        <p:spPr>
          <a:xfrm>
            <a:off x="5704676" y="3840580"/>
            <a:ext cx="1052705" cy="36691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7000">
                <a:srgbClr val="F26E44">
                  <a:alpha val="0"/>
                </a:srgbClr>
              </a:gs>
              <a:gs pos="81000">
                <a:srgbClr val="E6001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41215" y="2736974"/>
            <a:ext cx="4141349" cy="2767681"/>
            <a:chOff x="1168070" y="2086752"/>
            <a:chExt cx="4141349" cy="2767681"/>
          </a:xfrm>
        </p:grpSpPr>
        <p:grpSp>
          <p:nvGrpSpPr>
            <p:cNvPr id="9" name="组合 8"/>
            <p:cNvGrpSpPr/>
            <p:nvPr/>
          </p:nvGrpSpPr>
          <p:grpSpPr>
            <a:xfrm>
              <a:off x="2022066" y="2368027"/>
              <a:ext cx="2486406" cy="2486406"/>
              <a:chOff x="2022066" y="2368027"/>
              <a:chExt cx="2486406" cy="2486406"/>
            </a:xfrm>
          </p:grpSpPr>
          <p:sp>
            <p:nvSpPr>
              <p:cNvPr id="10" name="弧形 9"/>
              <p:cNvSpPr/>
              <p:nvPr>
                <p:custDataLst>
                  <p:tags r:id="rId15"/>
                </p:custDataLst>
              </p:nvPr>
            </p:nvSpPr>
            <p:spPr>
              <a:xfrm>
                <a:off x="2022066" y="2368027"/>
                <a:ext cx="2486406" cy="2486406"/>
              </a:xfrm>
              <a:prstGeom prst="arc">
                <a:avLst>
                  <a:gd name="adj1" fmla="val 15353387"/>
                  <a:gd name="adj2" fmla="val 14174446"/>
                </a:avLst>
              </a:prstGeom>
              <a:ln w="12700">
                <a:solidFill>
                  <a:srgbClr val="F26E44"/>
                </a:solidFill>
              </a:ln>
            </p:spPr>
            <p:style>
              <a:lnRef idx="1">
                <a:srgbClr val="0CADDC"/>
              </a:lnRef>
              <a:fillRef idx="0">
                <a:srgbClr val="0CADDC"/>
              </a:fillRef>
              <a:effectRef idx="0">
                <a:srgbClr val="0CADDC"/>
              </a:effectRef>
              <a:fontRef idx="minor">
                <a:srgbClr val="5F5F5F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endParaRPr lang="zh-CN" altLang="en-US" sz="2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等腰三角形 26"/>
              <p:cNvSpPr/>
              <p:nvPr>
                <p:custDataLst>
                  <p:tags r:id="rId16"/>
                </p:custDataLst>
              </p:nvPr>
            </p:nvSpPr>
            <p:spPr>
              <a:xfrm rot="2984630">
                <a:off x="2550692" y="2461665"/>
                <a:ext cx="168449" cy="145215"/>
              </a:xfrm>
              <a:prstGeom prst="triangle">
                <a:avLst/>
              </a:prstGeom>
              <a:solidFill>
                <a:srgbClr val="F26E44"/>
              </a:solidFill>
              <a:ln>
                <a:noFill/>
              </a:ln>
            </p:spPr>
            <p:style>
              <a:lnRef idx="2">
                <a:srgbClr val="0CADDC">
                  <a:shade val="50000"/>
                </a:srgbClr>
              </a:lnRef>
              <a:fillRef idx="1">
                <a:srgbClr val="0CADDC"/>
              </a:fillRef>
              <a:effectRef idx="0">
                <a:srgbClr val="0CADDC"/>
              </a:effectRef>
              <a:fontRef idx="minor">
                <a:sysClr val="window" lastClr="FFFFFF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endParaRPr lang="zh-CN" altLang="en-US" sz="7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椭圆 28"/>
            <p:cNvSpPr/>
            <p:nvPr/>
          </p:nvSpPr>
          <p:spPr>
            <a:xfrm>
              <a:off x="2264229" y="2593369"/>
              <a:ext cx="2039591" cy="20395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zh-CN" altLang="en-US" sz="2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椭圆 29"/>
            <p:cNvSpPr/>
            <p:nvPr>
              <p:custDataLst>
                <p:tags r:id="rId1"/>
              </p:custDataLst>
            </p:nvPr>
          </p:nvSpPr>
          <p:spPr>
            <a:xfrm>
              <a:off x="3352202" y="2338561"/>
              <a:ext cx="86997" cy="86997"/>
            </a:xfrm>
            <a:prstGeom prst="ellipse">
              <a:avLst/>
            </a:prstGeom>
            <a:solidFill>
              <a:srgbClr val="F26E44"/>
            </a:solidFill>
            <a:ln>
              <a:noFill/>
            </a:ln>
          </p:spPr>
          <p:style>
            <a:lnRef idx="2">
              <a:srgbClr val="0CADDC">
                <a:shade val="50000"/>
              </a:srgbClr>
            </a:lnRef>
            <a:fillRef idx="1">
              <a:srgbClr val="0CADDC"/>
            </a:fillRef>
            <a:effectRef idx="0">
              <a:srgbClr val="0CADDC"/>
            </a:effectRef>
            <a:fontRef idx="minor">
              <a:sysClr val="window" lastClr="FFFFFF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2"/>
              </p:custDataLst>
            </p:nvPr>
          </p:nvSpPr>
          <p:spPr>
            <a:xfrm>
              <a:off x="4366300" y="3091783"/>
              <a:ext cx="86997" cy="86997"/>
            </a:xfrm>
            <a:prstGeom prst="ellipse">
              <a:avLst/>
            </a:prstGeom>
            <a:solidFill>
              <a:srgbClr val="F26E44"/>
            </a:solidFill>
            <a:ln>
              <a:noFill/>
            </a:ln>
          </p:spPr>
          <p:style>
            <a:lnRef idx="2">
              <a:srgbClr val="0CADDC">
                <a:shade val="50000"/>
              </a:srgbClr>
            </a:lnRef>
            <a:fillRef idx="1">
              <a:srgbClr val="0CADDC"/>
            </a:fillRef>
            <a:effectRef idx="0">
              <a:srgbClr val="0CADDC"/>
            </a:effectRef>
            <a:fontRef idx="minor">
              <a:sysClr val="window" lastClr="FFFFFF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3"/>
              </p:custDataLst>
            </p:nvPr>
          </p:nvSpPr>
          <p:spPr>
            <a:xfrm>
              <a:off x="4424596" y="3883662"/>
              <a:ext cx="86997" cy="86997"/>
            </a:xfrm>
            <a:prstGeom prst="ellipse">
              <a:avLst/>
            </a:prstGeom>
            <a:solidFill>
              <a:srgbClr val="F26E44"/>
            </a:solidFill>
            <a:ln>
              <a:noFill/>
            </a:ln>
          </p:spPr>
          <p:style>
            <a:lnRef idx="2">
              <a:srgbClr val="0CADDC">
                <a:shade val="50000"/>
              </a:srgbClr>
            </a:lnRef>
            <a:fillRef idx="1">
              <a:srgbClr val="0CADDC"/>
            </a:fillRef>
            <a:effectRef idx="0">
              <a:srgbClr val="0CADDC"/>
            </a:effectRef>
            <a:fontRef idx="minor">
              <a:sysClr val="window" lastClr="FFFFFF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4"/>
              </p:custDataLst>
            </p:nvPr>
          </p:nvSpPr>
          <p:spPr>
            <a:xfrm>
              <a:off x="1990183" y="3651641"/>
              <a:ext cx="86997" cy="86997"/>
            </a:xfrm>
            <a:prstGeom prst="ellipse">
              <a:avLst/>
            </a:prstGeom>
            <a:solidFill>
              <a:srgbClr val="F26E44"/>
            </a:solidFill>
            <a:ln>
              <a:noFill/>
            </a:ln>
          </p:spPr>
          <p:style>
            <a:lnRef idx="2">
              <a:srgbClr val="0CADDC">
                <a:shade val="50000"/>
              </a:srgbClr>
            </a:lnRef>
            <a:fillRef idx="1">
              <a:srgbClr val="0CADDC"/>
            </a:fillRef>
            <a:effectRef idx="0">
              <a:srgbClr val="0CADDC"/>
            </a:effectRef>
            <a:fontRef idx="minor">
              <a:sysClr val="window" lastClr="FFFFFF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5"/>
              </p:custDataLst>
            </p:nvPr>
          </p:nvSpPr>
          <p:spPr>
            <a:xfrm>
              <a:off x="2380555" y="2640409"/>
              <a:ext cx="86997" cy="86997"/>
            </a:xfrm>
            <a:prstGeom prst="ellipse">
              <a:avLst/>
            </a:prstGeom>
            <a:solidFill>
              <a:srgbClr val="F26E44"/>
            </a:solidFill>
            <a:ln>
              <a:noFill/>
            </a:ln>
          </p:spPr>
          <p:style>
            <a:lnRef idx="2">
              <a:srgbClr val="0CADDC">
                <a:shade val="50000"/>
              </a:srgbClr>
            </a:lnRef>
            <a:fillRef idx="1">
              <a:srgbClr val="0CADDC"/>
            </a:fillRef>
            <a:effectRef idx="0">
              <a:srgbClr val="0CADDC"/>
            </a:effectRef>
            <a:fontRef idx="minor">
              <a:sysClr val="window" lastClr="FFFFFF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3459913" y="2086752"/>
              <a:ext cx="929207" cy="211166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pPr lvl="0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购买力分析</a:t>
              </a:r>
            </a:p>
          </p:txBody>
        </p:sp>
        <p:sp>
          <p:nvSpPr>
            <p:cNvPr id="58" name="矩形 57"/>
            <p:cNvSpPr/>
            <p:nvPr>
              <p:custDataLst>
                <p:tags r:id="rId7"/>
              </p:custDataLst>
            </p:nvPr>
          </p:nvSpPr>
          <p:spPr>
            <a:xfrm>
              <a:off x="4519171" y="3020041"/>
              <a:ext cx="754853" cy="2111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lvl="0"/>
              <a:r>
                <a:rPr lang="zh-CN" alt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流失分析</a:t>
              </a:r>
            </a:p>
          </p:txBody>
        </p:sp>
        <p:sp>
          <p:nvSpPr>
            <p:cNvPr id="59" name="矩形 58"/>
            <p:cNvSpPr/>
            <p:nvPr>
              <p:custDataLst>
                <p:tags r:id="rId8"/>
              </p:custDataLst>
            </p:nvPr>
          </p:nvSpPr>
          <p:spPr>
            <a:xfrm>
              <a:off x="4572846" y="3824159"/>
              <a:ext cx="736573" cy="2111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lvl="0"/>
              <a:r>
                <a:rPr lang="zh-CN" alt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退货分析</a:t>
              </a:r>
            </a:p>
          </p:txBody>
        </p:sp>
        <p:sp>
          <p:nvSpPr>
            <p:cNvPr id="60" name="矩形 59"/>
            <p:cNvSpPr/>
            <p:nvPr>
              <p:custDataLst>
                <p:tags r:id="rId9"/>
              </p:custDataLst>
            </p:nvPr>
          </p:nvSpPr>
          <p:spPr>
            <a:xfrm>
              <a:off x="1168070" y="3579161"/>
              <a:ext cx="748957" cy="23228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推广互动</a:t>
              </a:r>
            </a:p>
          </p:txBody>
        </p:sp>
        <p:sp>
          <p:nvSpPr>
            <p:cNvPr id="61" name="矩形 60"/>
            <p:cNvSpPr/>
            <p:nvPr>
              <p:custDataLst>
                <p:tags r:id="rId10"/>
              </p:custDataLst>
            </p:nvPr>
          </p:nvSpPr>
          <p:spPr>
            <a:xfrm>
              <a:off x="1498436" y="2556068"/>
              <a:ext cx="741042" cy="23228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客户关怀</a:t>
              </a:r>
            </a:p>
          </p:txBody>
        </p:sp>
        <p:sp>
          <p:nvSpPr>
            <p:cNvPr id="38" name="椭圆 37"/>
            <p:cNvSpPr/>
            <p:nvPr>
              <p:custDataLst>
                <p:tags r:id="rId11"/>
              </p:custDataLst>
            </p:nvPr>
          </p:nvSpPr>
          <p:spPr>
            <a:xfrm>
              <a:off x="2532693" y="4594285"/>
              <a:ext cx="86997" cy="86997"/>
            </a:xfrm>
            <a:prstGeom prst="ellipse">
              <a:avLst/>
            </a:prstGeom>
            <a:solidFill>
              <a:srgbClr val="F26E44"/>
            </a:solidFill>
            <a:ln>
              <a:noFill/>
            </a:ln>
          </p:spPr>
          <p:style>
            <a:lnRef idx="2">
              <a:srgbClr val="0CADDC">
                <a:shade val="50000"/>
              </a:srgbClr>
            </a:lnRef>
            <a:fillRef idx="1">
              <a:srgbClr val="0CADDC"/>
            </a:fillRef>
            <a:effectRef idx="0">
              <a:srgbClr val="0CADDC"/>
            </a:effectRef>
            <a:fontRef idx="minor">
              <a:sysClr val="window" lastClr="FFFFFF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12"/>
              </p:custDataLst>
            </p:nvPr>
          </p:nvSpPr>
          <p:spPr>
            <a:xfrm>
              <a:off x="1634121" y="4562364"/>
              <a:ext cx="760357" cy="2111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algn="r"/>
              <a:r>
                <a:rPr lang="zh-CN" altLang="fr-F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新客分析</a:t>
              </a:r>
            </a:p>
          </p:txBody>
        </p:sp>
        <p:sp>
          <p:nvSpPr>
            <p:cNvPr id="44" name="椭圆 43"/>
            <p:cNvSpPr/>
            <p:nvPr>
              <p:custDataLst>
                <p:tags r:id="rId13"/>
              </p:custDataLst>
            </p:nvPr>
          </p:nvSpPr>
          <p:spPr>
            <a:xfrm>
              <a:off x="3817123" y="4657247"/>
              <a:ext cx="86997" cy="86997"/>
            </a:xfrm>
            <a:prstGeom prst="ellipse">
              <a:avLst/>
            </a:prstGeom>
            <a:solidFill>
              <a:srgbClr val="F26E44"/>
            </a:solidFill>
            <a:ln>
              <a:noFill/>
            </a:ln>
          </p:spPr>
          <p:style>
            <a:lnRef idx="2">
              <a:srgbClr val="0CADDC">
                <a:shade val="50000"/>
              </a:srgbClr>
            </a:lnRef>
            <a:fillRef idx="1">
              <a:srgbClr val="0CADDC"/>
            </a:fillRef>
            <a:effectRef idx="0">
              <a:srgbClr val="0CADDC"/>
            </a:effectRef>
            <a:fontRef idx="minor">
              <a:sysClr val="window" lastClr="FFFFFF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zh-CN" altLang="en-US" sz="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14"/>
              </p:custDataLst>
            </p:nvPr>
          </p:nvSpPr>
          <p:spPr>
            <a:xfrm>
              <a:off x="3992074" y="4619194"/>
              <a:ext cx="733309" cy="22988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lvl="0"/>
              <a:r>
                <a:rPr lang="zh-CN" altLang="fr-F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回款预警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2557384" y="379297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客户分析</a:t>
              </a: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767642" y="3023687"/>
              <a:ext cx="995255" cy="738415"/>
            </a:xfrm>
            <a:prstGeom prst="rect">
              <a:avLst/>
            </a:prstGeom>
          </p:spPr>
        </p:pic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86CB8DF-0D27-40A7-BB44-5CF666759884}"/>
              </a:ext>
            </a:extLst>
          </p:cNvPr>
          <p:cNvCxnSpPr/>
          <p:nvPr/>
        </p:nvCxnSpPr>
        <p:spPr>
          <a:xfrm>
            <a:off x="8972094" y="1723520"/>
            <a:ext cx="2303653" cy="0"/>
          </a:xfrm>
          <a:prstGeom prst="lin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183E440A-BED6-4680-81D9-E49968F22739}"/>
              </a:ext>
            </a:extLst>
          </p:cNvPr>
          <p:cNvCxnSpPr/>
          <p:nvPr/>
        </p:nvCxnSpPr>
        <p:spPr>
          <a:xfrm>
            <a:off x="802732" y="1723520"/>
            <a:ext cx="2303653" cy="0"/>
          </a:xfrm>
          <a:prstGeom prst="lin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商品分析</a:t>
            </a:r>
          </a:p>
        </p:txBody>
      </p:sp>
      <p:sp>
        <p:nvSpPr>
          <p:cNvPr id="70" name="íśļîḑè"/>
          <p:cNvSpPr/>
          <p:nvPr/>
        </p:nvSpPr>
        <p:spPr bwMode="auto">
          <a:xfrm rot="18627717">
            <a:off x="7470865" y="338174"/>
            <a:ext cx="27601" cy="4141"/>
          </a:xfrm>
          <a:custGeom>
            <a:avLst/>
            <a:gdLst>
              <a:gd name="T0" fmla="*/ 0 w 14"/>
              <a:gd name="T1" fmla="*/ 2 h 2"/>
              <a:gd name="T2" fmla="*/ 14 w 14"/>
              <a:gd name="T3" fmla="*/ 0 h 2"/>
              <a:gd name="T4" fmla="*/ 0 w 1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2">
                <a:moveTo>
                  <a:pt x="0" y="2"/>
                </a:move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5" y="1"/>
                  <a:pt x="0" y="2"/>
                </a:cubicBezTo>
                <a:close/>
              </a:path>
            </a:pathLst>
          </a:custGeom>
          <a:solidFill>
            <a:srgbClr val="443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" name="íśļîḑè"/>
          <p:cNvSpPr/>
          <p:nvPr/>
        </p:nvSpPr>
        <p:spPr bwMode="auto">
          <a:xfrm rot="18627717">
            <a:off x="7597865" y="465174"/>
            <a:ext cx="27601" cy="4141"/>
          </a:xfrm>
          <a:custGeom>
            <a:avLst/>
            <a:gdLst>
              <a:gd name="T0" fmla="*/ 0 w 14"/>
              <a:gd name="T1" fmla="*/ 2 h 2"/>
              <a:gd name="T2" fmla="*/ 14 w 14"/>
              <a:gd name="T3" fmla="*/ 0 h 2"/>
              <a:gd name="T4" fmla="*/ 0 w 1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2">
                <a:moveTo>
                  <a:pt x="0" y="2"/>
                </a:move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5" y="1"/>
                  <a:pt x="0" y="2"/>
                </a:cubicBezTo>
                <a:close/>
              </a:path>
            </a:pathLst>
          </a:custGeom>
          <a:solidFill>
            <a:srgbClr val="443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ṧḷïḓê-Rectangle: Rounded Corners 9"/>
          <p:cNvSpPr/>
          <p:nvPr/>
        </p:nvSpPr>
        <p:spPr>
          <a:xfrm rot="10800000">
            <a:off x="2493924" y="2176470"/>
            <a:ext cx="9868525" cy="3873859"/>
          </a:xfrm>
          <a:prstGeom prst="rect">
            <a:avLst/>
          </a:prstGeom>
          <a:gradFill>
            <a:gsLst>
              <a:gs pos="17000">
                <a:schemeClr val="bg1">
                  <a:alpha val="0"/>
                </a:schemeClr>
              </a:gs>
              <a:gs pos="99115">
                <a:schemeClr val="bg1">
                  <a:alpha val="0"/>
                </a:schemeClr>
              </a:gs>
              <a:gs pos="95000">
                <a:schemeClr val="bg1"/>
              </a:gs>
            </a:gsLst>
            <a:lin ang="0" scaled="1"/>
          </a:gradFill>
          <a:ln w="12700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sz="2665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8723" y="1200389"/>
            <a:ext cx="11455750" cy="369332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结合“商品结构模型”</a:t>
            </a:r>
            <a:r>
              <a:rPr lang="en-GB" altLang="zh-CN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T+</a:t>
            </a:r>
            <a:r>
              <a:rPr lang="zh-CN" alt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智慧营销移动端展示每层的运营指标数据。</a:t>
            </a:r>
            <a:endParaRPr lang="en-US" altLang="zh-CN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87232" y="2263616"/>
            <a:ext cx="1691305" cy="46166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贡献八成业绩品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高毛利畅销品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9072131" y="1920539"/>
            <a:ext cx="2305996" cy="4146425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5286638" y="2883982"/>
            <a:ext cx="2828600" cy="46166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潜力品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高毛利率低销量、高销量低毛利率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78492" y="3500308"/>
            <a:ext cx="3184825" cy="46166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滞销品、临期品、高退货率品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销售额下滑、进货后从未销售商品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10977" y="4375799"/>
            <a:ext cx="1061385" cy="276999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淘汰品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74278" y="5169746"/>
            <a:ext cx="1366206" cy="646331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潜力新品、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推广感兴趣新品、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辅货率查询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0" y="2196025"/>
            <a:ext cx="4980381" cy="4622801"/>
            <a:chOff x="-2073868" y="1668193"/>
            <a:chExt cx="6412187" cy="5951806"/>
          </a:xfrm>
        </p:grpSpPr>
        <p:sp>
          <p:nvSpPr>
            <p:cNvPr id="34" name="菱形 33"/>
            <p:cNvSpPr/>
            <p:nvPr/>
          </p:nvSpPr>
          <p:spPr>
            <a:xfrm>
              <a:off x="-404523" y="3665166"/>
              <a:ext cx="3086698" cy="970200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梯形 34"/>
            <p:cNvSpPr/>
            <p:nvPr/>
          </p:nvSpPr>
          <p:spPr>
            <a:xfrm rot="1035720">
              <a:off x="-1009561" y="4365457"/>
              <a:ext cx="2382382" cy="1208887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梯形 35"/>
            <p:cNvSpPr/>
            <p:nvPr/>
          </p:nvSpPr>
          <p:spPr>
            <a:xfrm rot="20564280" flipH="1">
              <a:off x="909254" y="4365461"/>
              <a:ext cx="2382382" cy="1208887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37002" y="2989018"/>
              <a:ext cx="2003530" cy="639076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梯形 37"/>
            <p:cNvSpPr/>
            <p:nvPr/>
          </p:nvSpPr>
          <p:spPr>
            <a:xfrm rot="1035720">
              <a:off x="-264379" y="3457290"/>
              <a:ext cx="1552688" cy="790093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梯形 38"/>
            <p:cNvSpPr/>
            <p:nvPr/>
          </p:nvSpPr>
          <p:spPr>
            <a:xfrm rot="20564280" flipH="1">
              <a:off x="986951" y="3457290"/>
              <a:ext cx="1552688" cy="790093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菱形 10"/>
            <p:cNvSpPr/>
            <p:nvPr/>
          </p:nvSpPr>
          <p:spPr>
            <a:xfrm>
              <a:off x="575624" y="2449777"/>
              <a:ext cx="1113537" cy="337341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梯形 40"/>
            <p:cNvSpPr/>
            <p:nvPr/>
          </p:nvSpPr>
          <p:spPr>
            <a:xfrm rot="1035720">
              <a:off x="263864" y="2698292"/>
              <a:ext cx="990317" cy="631764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梯形 41"/>
            <p:cNvSpPr/>
            <p:nvPr/>
          </p:nvSpPr>
          <p:spPr>
            <a:xfrm rot="20564280" flipH="1">
              <a:off x="1021071" y="2698292"/>
              <a:ext cx="990317" cy="631764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三角形 42"/>
            <p:cNvSpPr/>
            <p:nvPr/>
          </p:nvSpPr>
          <p:spPr>
            <a:xfrm rot="16200000">
              <a:off x="373060" y="1905754"/>
              <a:ext cx="995390" cy="520268"/>
            </a:xfrm>
            <a:prstGeom prst="triangle">
              <a:avLst>
                <a:gd name="adj" fmla="val 17542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三角形 43"/>
            <p:cNvSpPr/>
            <p:nvPr/>
          </p:nvSpPr>
          <p:spPr>
            <a:xfrm rot="5400000" flipH="1">
              <a:off x="895930" y="1905754"/>
              <a:ext cx="995390" cy="520268"/>
            </a:xfrm>
            <a:prstGeom prst="triangle">
              <a:avLst>
                <a:gd name="adj" fmla="val 17542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梯形 44"/>
            <p:cNvSpPr/>
            <p:nvPr/>
          </p:nvSpPr>
          <p:spPr>
            <a:xfrm rot="1035720">
              <a:off x="-1931028" y="5704264"/>
              <a:ext cx="3367389" cy="1462754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梯形 45"/>
            <p:cNvSpPr/>
            <p:nvPr/>
          </p:nvSpPr>
          <p:spPr>
            <a:xfrm rot="20564280" flipH="1">
              <a:off x="861909" y="5701872"/>
              <a:ext cx="3351266" cy="1462754"/>
            </a:xfrm>
            <a:prstGeom prst="trapezoid">
              <a:avLst>
                <a:gd name="adj" fmla="val 31110"/>
              </a:avLst>
            </a:prstGeom>
            <a:solidFill>
              <a:srgbClr val="C00000">
                <a:alpha val="5000"/>
              </a:srgbClr>
            </a:solidFill>
            <a:ln>
              <a:solidFill>
                <a:srgbClr val="D915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菱形 46"/>
            <p:cNvSpPr/>
            <p:nvPr/>
          </p:nvSpPr>
          <p:spPr>
            <a:xfrm>
              <a:off x="-1206146" y="4653280"/>
              <a:ext cx="4680866" cy="1442720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菱形 47"/>
            <p:cNvSpPr/>
            <p:nvPr/>
          </p:nvSpPr>
          <p:spPr>
            <a:xfrm>
              <a:off x="-2073868" y="5648960"/>
              <a:ext cx="6412187" cy="1971039"/>
            </a:xfrm>
            <a:prstGeom prst="diamond">
              <a:avLst/>
            </a:prstGeom>
            <a:solidFill>
              <a:srgbClr val="C00000">
                <a:alpha val="10000"/>
              </a:srgbClr>
            </a:solidFill>
            <a:ln>
              <a:solidFill>
                <a:srgbClr val="D9151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7" name="Freeform 5"/>
          <p:cNvSpPr/>
          <p:nvPr/>
        </p:nvSpPr>
        <p:spPr bwMode="auto">
          <a:xfrm>
            <a:off x="3630055" y="2310032"/>
            <a:ext cx="1199713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核心商品</a:t>
            </a:r>
          </a:p>
        </p:txBody>
      </p:sp>
      <p:sp>
        <p:nvSpPr>
          <p:cNvPr id="58" name="Freeform 5"/>
          <p:cNvSpPr/>
          <p:nvPr/>
        </p:nvSpPr>
        <p:spPr bwMode="auto">
          <a:xfrm>
            <a:off x="3985655" y="2931291"/>
            <a:ext cx="1209873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普通商品</a:t>
            </a:r>
          </a:p>
        </p:txBody>
      </p:sp>
      <p:sp>
        <p:nvSpPr>
          <p:cNvPr id="59" name="Freeform 5"/>
          <p:cNvSpPr/>
          <p:nvPr/>
        </p:nvSpPr>
        <p:spPr bwMode="auto">
          <a:xfrm>
            <a:off x="4371735" y="3532230"/>
            <a:ext cx="1646238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重点评估商品</a:t>
            </a:r>
          </a:p>
        </p:txBody>
      </p:sp>
      <p:sp>
        <p:nvSpPr>
          <p:cNvPr id="60" name="Freeform 5"/>
          <p:cNvSpPr/>
          <p:nvPr/>
        </p:nvSpPr>
        <p:spPr bwMode="auto">
          <a:xfrm>
            <a:off x="4900055" y="4316049"/>
            <a:ext cx="946983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淘汰品</a:t>
            </a:r>
          </a:p>
        </p:txBody>
      </p:sp>
      <p:sp>
        <p:nvSpPr>
          <p:cNvPr id="61" name="Freeform 5"/>
          <p:cNvSpPr/>
          <p:nvPr/>
        </p:nvSpPr>
        <p:spPr bwMode="auto">
          <a:xfrm>
            <a:off x="5519815" y="5282746"/>
            <a:ext cx="750133" cy="412750"/>
          </a:xfrm>
          <a:custGeom>
            <a:avLst/>
            <a:gdLst>
              <a:gd name="T0" fmla="*/ 11 w 434"/>
              <a:gd name="T1" fmla="*/ 0 h 107"/>
              <a:gd name="T2" fmla="*/ 0 w 434"/>
              <a:gd name="T3" fmla="*/ 12 h 107"/>
              <a:gd name="T4" fmla="*/ 0 w 434"/>
              <a:gd name="T5" fmla="*/ 96 h 107"/>
              <a:gd name="T6" fmla="*/ 11 w 434"/>
              <a:gd name="T7" fmla="*/ 107 h 107"/>
              <a:gd name="T8" fmla="*/ 386 w 434"/>
              <a:gd name="T9" fmla="*/ 107 h 107"/>
              <a:gd name="T10" fmla="*/ 434 w 434"/>
              <a:gd name="T11" fmla="*/ 59 h 107"/>
              <a:gd name="T12" fmla="*/ 434 w 434"/>
              <a:gd name="T13" fmla="*/ 12 h 107"/>
              <a:gd name="T14" fmla="*/ 423 w 434"/>
              <a:gd name="T15" fmla="*/ 0 h 107"/>
              <a:gd name="T16" fmla="*/ 11 w 434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4" h="107">
                <a:moveTo>
                  <a:pt x="11" y="0"/>
                </a:moveTo>
                <a:cubicBezTo>
                  <a:pt x="11" y="0"/>
                  <a:pt x="0" y="0"/>
                  <a:pt x="0" y="1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107"/>
                  <a:pt x="11" y="107"/>
                </a:cubicBezTo>
                <a:cubicBezTo>
                  <a:pt x="386" y="107"/>
                  <a:pt x="386" y="107"/>
                  <a:pt x="386" y="107"/>
                </a:cubicBezTo>
                <a:cubicBezTo>
                  <a:pt x="386" y="107"/>
                  <a:pt x="434" y="107"/>
                  <a:pt x="434" y="59"/>
                </a:cubicBezTo>
                <a:cubicBezTo>
                  <a:pt x="434" y="12"/>
                  <a:pt x="434" y="12"/>
                  <a:pt x="434" y="12"/>
                </a:cubicBezTo>
                <a:cubicBezTo>
                  <a:pt x="434" y="12"/>
                  <a:pt x="434" y="0"/>
                  <a:pt x="42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EE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zh-CN" altLang="en-US" sz="160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新品</a:t>
            </a:r>
          </a:p>
        </p:txBody>
      </p:sp>
      <p:cxnSp>
        <p:nvCxnSpPr>
          <p:cNvPr id="63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 flipH="1">
            <a:off x="2693628" y="2511626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 flipH="1">
            <a:off x="3059388" y="3129610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 flipH="1">
            <a:off x="3445468" y="3725994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 flipH="1">
            <a:off x="3973788" y="4507922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 flipH="1">
            <a:off x="4593548" y="5476674"/>
            <a:ext cx="924562" cy="0"/>
          </a:xfrm>
          <a:prstGeom prst="line">
            <a:avLst/>
          </a:prstGeom>
          <a:ln w="6350">
            <a:solidFill>
              <a:srgbClr val="D7151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05FD5DC-7B50-4A8C-A431-CE74CF81D9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rgbClr val="FFFFFF">
                  <a:alpha val="43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KSO_Shape"/>
          <p:cNvSpPr/>
          <p:nvPr>
            <p:custDataLst>
              <p:tags r:id="rId1"/>
            </p:custDataLst>
          </p:nvPr>
        </p:nvSpPr>
        <p:spPr bwMode="auto">
          <a:xfrm>
            <a:off x="5182271" y="1136335"/>
            <a:ext cx="609561" cy="683047"/>
          </a:xfrm>
          <a:custGeom>
            <a:avLst/>
            <a:gdLst>
              <a:gd name="T0" fmla="*/ 569561 w 3714"/>
              <a:gd name="T1" fmla="*/ 1074354 h 4161"/>
              <a:gd name="T2" fmla="*/ 339920 w 3714"/>
              <a:gd name="T3" fmla="*/ 1074354 h 4161"/>
              <a:gd name="T4" fmla="*/ 998570 w 3714"/>
              <a:gd name="T5" fmla="*/ 249226 h 4161"/>
              <a:gd name="T6" fmla="*/ 894345 w 3714"/>
              <a:gd name="T7" fmla="*/ 239274 h 4161"/>
              <a:gd name="T8" fmla="*/ 811744 w 3714"/>
              <a:gd name="T9" fmla="*/ 255283 h 4161"/>
              <a:gd name="T10" fmla="*/ 839854 w 3714"/>
              <a:gd name="T11" fmla="*/ 287735 h 4161"/>
              <a:gd name="T12" fmla="*/ 976082 w 3714"/>
              <a:gd name="T13" fmla="*/ 339224 h 4161"/>
              <a:gd name="T14" fmla="*/ 997273 w 3714"/>
              <a:gd name="T15" fmla="*/ 464270 h 4161"/>
              <a:gd name="T16" fmla="*/ 927213 w 3714"/>
              <a:gd name="T17" fmla="*/ 523547 h 4161"/>
              <a:gd name="T18" fmla="*/ 876182 w 3714"/>
              <a:gd name="T19" fmla="*/ 578065 h 4161"/>
              <a:gd name="T20" fmla="*/ 839854 w 3714"/>
              <a:gd name="T21" fmla="*/ 531336 h 4161"/>
              <a:gd name="T22" fmla="*/ 742116 w 3714"/>
              <a:gd name="T23" fmla="*/ 496288 h 4161"/>
              <a:gd name="T24" fmla="*/ 703627 w 3714"/>
              <a:gd name="T25" fmla="*/ 421867 h 4161"/>
              <a:gd name="T26" fmla="*/ 815204 w 3714"/>
              <a:gd name="T27" fmla="*/ 445664 h 4161"/>
              <a:gd name="T28" fmla="*/ 916401 w 3714"/>
              <a:gd name="T29" fmla="*/ 427492 h 4161"/>
              <a:gd name="T30" fmla="*/ 876182 w 3714"/>
              <a:gd name="T31" fmla="*/ 388117 h 4161"/>
              <a:gd name="T32" fmla="*/ 769362 w 3714"/>
              <a:gd name="T33" fmla="*/ 353503 h 4161"/>
              <a:gd name="T34" fmla="*/ 717898 w 3714"/>
              <a:gd name="T35" fmla="*/ 266966 h 4161"/>
              <a:gd name="T36" fmla="*/ 839854 w 3714"/>
              <a:gd name="T37" fmla="*/ 160958 h 4161"/>
              <a:gd name="T38" fmla="*/ 876182 w 3714"/>
              <a:gd name="T39" fmla="*/ 136295 h 4161"/>
              <a:gd name="T40" fmla="*/ 960513 w 3714"/>
              <a:gd name="T41" fmla="*/ 186919 h 4161"/>
              <a:gd name="T42" fmla="*/ 854126 w 3714"/>
              <a:gd name="T43" fmla="*/ 0 h 4161"/>
              <a:gd name="T44" fmla="*/ 854126 w 3714"/>
              <a:gd name="T45" fmla="*/ 709601 h 4161"/>
              <a:gd name="T46" fmla="*/ 854126 w 3714"/>
              <a:gd name="T47" fmla="*/ 0 h 4161"/>
              <a:gd name="T48" fmla="*/ 603294 w 3714"/>
              <a:gd name="T49" fmla="*/ 354801 h 4161"/>
              <a:gd name="T50" fmla="*/ 1104525 w 3714"/>
              <a:gd name="T51" fmla="*/ 354801 h 4161"/>
              <a:gd name="T52" fmla="*/ 420792 w 3714"/>
              <a:gd name="T53" fmla="*/ 1032383 h 4161"/>
              <a:gd name="T54" fmla="*/ 420792 w 3714"/>
              <a:gd name="T55" fmla="*/ 1158727 h 4161"/>
              <a:gd name="T56" fmla="*/ 420792 w 3714"/>
              <a:gd name="T57" fmla="*/ 1032383 h 4161"/>
              <a:gd name="T58" fmla="*/ 854126 w 3714"/>
              <a:gd name="T59" fmla="*/ 822532 h 4161"/>
              <a:gd name="T60" fmla="*/ 505124 w 3714"/>
              <a:gd name="T61" fmla="*/ 785321 h 4161"/>
              <a:gd name="T62" fmla="*/ 359814 w 3714"/>
              <a:gd name="T63" fmla="*/ 717390 h 4161"/>
              <a:gd name="T64" fmla="*/ 155689 w 3714"/>
              <a:gd name="T65" fmla="*/ 1059210 h 4161"/>
              <a:gd name="T66" fmla="*/ 0 w 3714"/>
              <a:gd name="T67" fmla="*/ 1091661 h 4161"/>
              <a:gd name="T68" fmla="*/ 32435 w 3714"/>
              <a:gd name="T69" fmla="*/ 1386751 h 4161"/>
              <a:gd name="T70" fmla="*/ 413440 w 3714"/>
              <a:gd name="T71" fmla="*/ 1615641 h 4161"/>
              <a:gd name="T72" fmla="*/ 437226 w 3714"/>
              <a:gd name="T73" fmla="*/ 1800397 h 4161"/>
              <a:gd name="T74" fmla="*/ 686328 w 3714"/>
              <a:gd name="T75" fmla="*/ 1776167 h 4161"/>
              <a:gd name="T76" fmla="*/ 795310 w 3714"/>
              <a:gd name="T77" fmla="*/ 1698716 h 4161"/>
              <a:gd name="T78" fmla="*/ 978244 w 3714"/>
              <a:gd name="T79" fmla="*/ 1772705 h 4161"/>
              <a:gd name="T80" fmla="*/ 1223454 w 3714"/>
              <a:gd name="T81" fmla="*/ 1800397 h 4161"/>
              <a:gd name="T82" fmla="*/ 1251132 w 3714"/>
              <a:gd name="T83" fmla="*/ 1574536 h 4161"/>
              <a:gd name="T84" fmla="*/ 1526182 w 3714"/>
              <a:gd name="T85" fmla="*/ 1270792 h 4161"/>
              <a:gd name="T86" fmla="*/ 1526182 w 3714"/>
              <a:gd name="T87" fmla="*/ 1150073 h 4161"/>
              <a:gd name="T88" fmla="*/ 1056954 w 3714"/>
              <a:gd name="T89" fmla="*/ 776235 h 4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714" h="4161">
                <a:moveTo>
                  <a:pt x="1052" y="2218"/>
                </a:moveTo>
                <a:cubicBezTo>
                  <a:pt x="1198" y="2218"/>
                  <a:pt x="1317" y="2336"/>
                  <a:pt x="1317" y="2483"/>
                </a:cubicBezTo>
                <a:cubicBezTo>
                  <a:pt x="1317" y="2630"/>
                  <a:pt x="1198" y="2748"/>
                  <a:pt x="1052" y="2748"/>
                </a:cubicBezTo>
                <a:cubicBezTo>
                  <a:pt x="905" y="2748"/>
                  <a:pt x="786" y="2630"/>
                  <a:pt x="786" y="2483"/>
                </a:cubicBezTo>
                <a:cubicBezTo>
                  <a:pt x="786" y="2336"/>
                  <a:pt x="905" y="2218"/>
                  <a:pt x="1052" y="2218"/>
                </a:cubicBezTo>
                <a:close/>
                <a:moveTo>
                  <a:pt x="2309" y="576"/>
                </a:moveTo>
                <a:cubicBezTo>
                  <a:pt x="2097" y="610"/>
                  <a:pt x="2097" y="610"/>
                  <a:pt x="2097" y="610"/>
                </a:cubicBezTo>
                <a:cubicBezTo>
                  <a:pt x="2086" y="583"/>
                  <a:pt x="2076" y="564"/>
                  <a:pt x="2068" y="553"/>
                </a:cubicBezTo>
                <a:cubicBezTo>
                  <a:pt x="2032" y="509"/>
                  <a:pt x="1929" y="502"/>
                  <a:pt x="1892" y="549"/>
                </a:cubicBezTo>
                <a:cubicBezTo>
                  <a:pt x="1882" y="560"/>
                  <a:pt x="1877" y="574"/>
                  <a:pt x="1877" y="590"/>
                </a:cubicBezTo>
                <a:cubicBezTo>
                  <a:pt x="1877" y="607"/>
                  <a:pt x="1882" y="621"/>
                  <a:pt x="1892" y="634"/>
                </a:cubicBezTo>
                <a:cubicBezTo>
                  <a:pt x="1902" y="646"/>
                  <a:pt x="1918" y="657"/>
                  <a:pt x="1942" y="665"/>
                </a:cubicBezTo>
                <a:cubicBezTo>
                  <a:pt x="2026" y="686"/>
                  <a:pt x="2026" y="686"/>
                  <a:pt x="2026" y="686"/>
                </a:cubicBezTo>
                <a:cubicBezTo>
                  <a:pt x="2141" y="717"/>
                  <a:pt x="2218" y="750"/>
                  <a:pt x="2257" y="784"/>
                </a:cubicBezTo>
                <a:cubicBezTo>
                  <a:pt x="2308" y="830"/>
                  <a:pt x="2334" y="888"/>
                  <a:pt x="2334" y="959"/>
                </a:cubicBezTo>
                <a:cubicBezTo>
                  <a:pt x="2334" y="1000"/>
                  <a:pt x="2325" y="1038"/>
                  <a:pt x="2306" y="1073"/>
                </a:cubicBezTo>
                <a:cubicBezTo>
                  <a:pt x="2288" y="1107"/>
                  <a:pt x="2264" y="1136"/>
                  <a:pt x="2235" y="1160"/>
                </a:cubicBezTo>
                <a:cubicBezTo>
                  <a:pt x="2207" y="1182"/>
                  <a:pt x="2176" y="1199"/>
                  <a:pt x="2144" y="1210"/>
                </a:cubicBezTo>
                <a:cubicBezTo>
                  <a:pt x="2112" y="1220"/>
                  <a:pt x="2072" y="1227"/>
                  <a:pt x="2026" y="1228"/>
                </a:cubicBezTo>
                <a:cubicBezTo>
                  <a:pt x="2026" y="1336"/>
                  <a:pt x="2026" y="1336"/>
                  <a:pt x="2026" y="1336"/>
                </a:cubicBezTo>
                <a:cubicBezTo>
                  <a:pt x="1942" y="1336"/>
                  <a:pt x="1942" y="1336"/>
                  <a:pt x="1942" y="1336"/>
                </a:cubicBezTo>
                <a:cubicBezTo>
                  <a:pt x="1942" y="1228"/>
                  <a:pt x="1942" y="1228"/>
                  <a:pt x="1942" y="1228"/>
                </a:cubicBezTo>
                <a:cubicBezTo>
                  <a:pt x="1886" y="1223"/>
                  <a:pt x="1841" y="1214"/>
                  <a:pt x="1806" y="1201"/>
                </a:cubicBezTo>
                <a:cubicBezTo>
                  <a:pt x="1772" y="1188"/>
                  <a:pt x="1742" y="1170"/>
                  <a:pt x="1716" y="1147"/>
                </a:cubicBezTo>
                <a:cubicBezTo>
                  <a:pt x="1691" y="1124"/>
                  <a:pt x="1672" y="1099"/>
                  <a:pt x="1658" y="1072"/>
                </a:cubicBezTo>
                <a:cubicBezTo>
                  <a:pt x="1644" y="1045"/>
                  <a:pt x="1634" y="1013"/>
                  <a:pt x="1627" y="975"/>
                </a:cubicBezTo>
                <a:cubicBezTo>
                  <a:pt x="1857" y="948"/>
                  <a:pt x="1857" y="948"/>
                  <a:pt x="1857" y="948"/>
                </a:cubicBezTo>
                <a:cubicBezTo>
                  <a:pt x="1864" y="986"/>
                  <a:pt x="1873" y="1013"/>
                  <a:pt x="1885" y="1030"/>
                </a:cubicBezTo>
                <a:cubicBezTo>
                  <a:pt x="1927" y="1090"/>
                  <a:pt x="2047" y="1099"/>
                  <a:pt x="2097" y="1044"/>
                </a:cubicBezTo>
                <a:cubicBezTo>
                  <a:pt x="2111" y="1028"/>
                  <a:pt x="2119" y="1009"/>
                  <a:pt x="2119" y="988"/>
                </a:cubicBezTo>
                <a:cubicBezTo>
                  <a:pt x="2119" y="971"/>
                  <a:pt x="2113" y="954"/>
                  <a:pt x="2100" y="939"/>
                </a:cubicBezTo>
                <a:cubicBezTo>
                  <a:pt x="2087" y="924"/>
                  <a:pt x="2062" y="910"/>
                  <a:pt x="2026" y="897"/>
                </a:cubicBezTo>
                <a:cubicBezTo>
                  <a:pt x="1942" y="873"/>
                  <a:pt x="1942" y="873"/>
                  <a:pt x="1942" y="873"/>
                </a:cubicBezTo>
                <a:cubicBezTo>
                  <a:pt x="1866" y="852"/>
                  <a:pt x="1811" y="833"/>
                  <a:pt x="1779" y="817"/>
                </a:cubicBezTo>
                <a:cubicBezTo>
                  <a:pt x="1747" y="802"/>
                  <a:pt x="1719" y="777"/>
                  <a:pt x="1696" y="743"/>
                </a:cubicBezTo>
                <a:cubicBezTo>
                  <a:pt x="1672" y="708"/>
                  <a:pt x="1660" y="666"/>
                  <a:pt x="1660" y="617"/>
                </a:cubicBezTo>
                <a:cubicBezTo>
                  <a:pt x="1660" y="549"/>
                  <a:pt x="1684" y="493"/>
                  <a:pt x="1731" y="447"/>
                </a:cubicBezTo>
                <a:cubicBezTo>
                  <a:pt x="1778" y="402"/>
                  <a:pt x="1849" y="377"/>
                  <a:pt x="1942" y="372"/>
                </a:cubicBezTo>
                <a:cubicBezTo>
                  <a:pt x="1942" y="315"/>
                  <a:pt x="1942" y="315"/>
                  <a:pt x="1942" y="315"/>
                </a:cubicBezTo>
                <a:cubicBezTo>
                  <a:pt x="2026" y="315"/>
                  <a:pt x="2026" y="315"/>
                  <a:pt x="2026" y="315"/>
                </a:cubicBezTo>
                <a:cubicBezTo>
                  <a:pt x="2026" y="372"/>
                  <a:pt x="2026" y="372"/>
                  <a:pt x="2026" y="372"/>
                </a:cubicBezTo>
                <a:cubicBezTo>
                  <a:pt x="2111" y="377"/>
                  <a:pt x="2176" y="397"/>
                  <a:pt x="2221" y="432"/>
                </a:cubicBezTo>
                <a:cubicBezTo>
                  <a:pt x="2266" y="467"/>
                  <a:pt x="2295" y="515"/>
                  <a:pt x="2309" y="576"/>
                </a:cubicBezTo>
                <a:close/>
                <a:moveTo>
                  <a:pt x="1975" y="0"/>
                </a:moveTo>
                <a:cubicBezTo>
                  <a:pt x="1522" y="0"/>
                  <a:pt x="1155" y="367"/>
                  <a:pt x="1155" y="820"/>
                </a:cubicBezTo>
                <a:cubicBezTo>
                  <a:pt x="1155" y="1272"/>
                  <a:pt x="1522" y="1640"/>
                  <a:pt x="1975" y="1640"/>
                </a:cubicBezTo>
                <a:cubicBezTo>
                  <a:pt x="2428" y="1640"/>
                  <a:pt x="2794" y="1272"/>
                  <a:pt x="2794" y="820"/>
                </a:cubicBezTo>
                <a:cubicBezTo>
                  <a:pt x="2794" y="367"/>
                  <a:pt x="2428" y="0"/>
                  <a:pt x="1975" y="0"/>
                </a:cubicBezTo>
                <a:close/>
                <a:moveTo>
                  <a:pt x="1975" y="240"/>
                </a:moveTo>
                <a:cubicBezTo>
                  <a:pt x="1654" y="240"/>
                  <a:pt x="1395" y="500"/>
                  <a:pt x="1395" y="820"/>
                </a:cubicBezTo>
                <a:cubicBezTo>
                  <a:pt x="1395" y="1140"/>
                  <a:pt x="1654" y="1399"/>
                  <a:pt x="1975" y="1399"/>
                </a:cubicBezTo>
                <a:cubicBezTo>
                  <a:pt x="2295" y="1399"/>
                  <a:pt x="2554" y="1140"/>
                  <a:pt x="2554" y="820"/>
                </a:cubicBezTo>
                <a:cubicBezTo>
                  <a:pt x="2554" y="500"/>
                  <a:pt x="2295" y="240"/>
                  <a:pt x="1975" y="240"/>
                </a:cubicBezTo>
                <a:close/>
                <a:moveTo>
                  <a:pt x="973" y="2386"/>
                </a:moveTo>
                <a:cubicBezTo>
                  <a:pt x="893" y="2386"/>
                  <a:pt x="827" y="2451"/>
                  <a:pt x="827" y="2532"/>
                </a:cubicBezTo>
                <a:cubicBezTo>
                  <a:pt x="827" y="2613"/>
                  <a:pt x="893" y="2678"/>
                  <a:pt x="973" y="2678"/>
                </a:cubicBezTo>
                <a:cubicBezTo>
                  <a:pt x="1054" y="2678"/>
                  <a:pt x="1119" y="2613"/>
                  <a:pt x="1119" y="2532"/>
                </a:cubicBezTo>
                <a:cubicBezTo>
                  <a:pt x="1119" y="2451"/>
                  <a:pt x="1054" y="2386"/>
                  <a:pt x="973" y="2386"/>
                </a:cubicBezTo>
                <a:close/>
                <a:moveTo>
                  <a:pt x="2444" y="1794"/>
                </a:moveTo>
                <a:cubicBezTo>
                  <a:pt x="2302" y="1863"/>
                  <a:pt x="2143" y="1901"/>
                  <a:pt x="1975" y="1901"/>
                </a:cubicBezTo>
                <a:cubicBezTo>
                  <a:pt x="1772" y="1901"/>
                  <a:pt x="1583" y="1845"/>
                  <a:pt x="1421" y="1748"/>
                </a:cubicBezTo>
                <a:cubicBezTo>
                  <a:pt x="1333" y="1766"/>
                  <a:pt x="1249" y="1788"/>
                  <a:pt x="1168" y="1815"/>
                </a:cubicBezTo>
                <a:cubicBezTo>
                  <a:pt x="997" y="1589"/>
                  <a:pt x="997" y="1589"/>
                  <a:pt x="997" y="1589"/>
                </a:cubicBezTo>
                <a:cubicBezTo>
                  <a:pt x="915" y="1478"/>
                  <a:pt x="879" y="1498"/>
                  <a:pt x="832" y="1658"/>
                </a:cubicBezTo>
                <a:cubicBezTo>
                  <a:pt x="717" y="2043"/>
                  <a:pt x="717" y="2043"/>
                  <a:pt x="717" y="2043"/>
                </a:cubicBezTo>
                <a:cubicBezTo>
                  <a:pt x="560" y="2157"/>
                  <a:pt x="437" y="2295"/>
                  <a:pt x="360" y="2448"/>
                </a:cubicBezTo>
                <a:cubicBezTo>
                  <a:pt x="75" y="2448"/>
                  <a:pt x="75" y="2448"/>
                  <a:pt x="75" y="2448"/>
                </a:cubicBezTo>
                <a:cubicBezTo>
                  <a:pt x="34" y="2448"/>
                  <a:pt x="0" y="2482"/>
                  <a:pt x="0" y="2523"/>
                </a:cubicBezTo>
                <a:cubicBezTo>
                  <a:pt x="0" y="3130"/>
                  <a:pt x="0" y="3130"/>
                  <a:pt x="0" y="3130"/>
                </a:cubicBezTo>
                <a:cubicBezTo>
                  <a:pt x="0" y="3171"/>
                  <a:pt x="34" y="3205"/>
                  <a:pt x="75" y="3205"/>
                </a:cubicBezTo>
                <a:cubicBezTo>
                  <a:pt x="369" y="3205"/>
                  <a:pt x="369" y="3205"/>
                  <a:pt x="369" y="3205"/>
                </a:cubicBezTo>
                <a:cubicBezTo>
                  <a:pt x="483" y="3421"/>
                  <a:pt x="690" y="3606"/>
                  <a:pt x="956" y="3734"/>
                </a:cubicBezTo>
                <a:cubicBezTo>
                  <a:pt x="956" y="4105"/>
                  <a:pt x="956" y="4105"/>
                  <a:pt x="956" y="4105"/>
                </a:cubicBezTo>
                <a:cubicBezTo>
                  <a:pt x="956" y="4136"/>
                  <a:pt x="981" y="4161"/>
                  <a:pt x="1011" y="4161"/>
                </a:cubicBezTo>
                <a:cubicBezTo>
                  <a:pt x="1532" y="4161"/>
                  <a:pt x="1532" y="4161"/>
                  <a:pt x="1532" y="4161"/>
                </a:cubicBezTo>
                <a:cubicBezTo>
                  <a:pt x="1562" y="4161"/>
                  <a:pt x="1587" y="4136"/>
                  <a:pt x="1587" y="4105"/>
                </a:cubicBezTo>
                <a:cubicBezTo>
                  <a:pt x="1587" y="3912"/>
                  <a:pt x="1587" y="3912"/>
                  <a:pt x="1587" y="3912"/>
                </a:cubicBezTo>
                <a:cubicBezTo>
                  <a:pt x="1669" y="3922"/>
                  <a:pt x="1753" y="3926"/>
                  <a:pt x="1839" y="3926"/>
                </a:cubicBezTo>
                <a:cubicBezTo>
                  <a:pt x="1986" y="3926"/>
                  <a:pt x="2127" y="3912"/>
                  <a:pt x="2262" y="3886"/>
                </a:cubicBezTo>
                <a:cubicBezTo>
                  <a:pt x="2262" y="4097"/>
                  <a:pt x="2262" y="4097"/>
                  <a:pt x="2262" y="4097"/>
                </a:cubicBezTo>
                <a:cubicBezTo>
                  <a:pt x="2262" y="4132"/>
                  <a:pt x="2290" y="4161"/>
                  <a:pt x="2325" y="4161"/>
                </a:cubicBezTo>
                <a:cubicBezTo>
                  <a:pt x="2829" y="4161"/>
                  <a:pt x="2829" y="4161"/>
                  <a:pt x="2829" y="4161"/>
                </a:cubicBezTo>
                <a:cubicBezTo>
                  <a:pt x="2864" y="4161"/>
                  <a:pt x="2893" y="4132"/>
                  <a:pt x="2893" y="4097"/>
                </a:cubicBezTo>
                <a:cubicBezTo>
                  <a:pt x="2893" y="3639"/>
                  <a:pt x="2893" y="3639"/>
                  <a:pt x="2893" y="3639"/>
                </a:cubicBezTo>
                <a:cubicBezTo>
                  <a:pt x="3182" y="3453"/>
                  <a:pt x="3373" y="3192"/>
                  <a:pt x="3403" y="2900"/>
                </a:cubicBezTo>
                <a:cubicBezTo>
                  <a:pt x="3436" y="2923"/>
                  <a:pt x="3480" y="2937"/>
                  <a:pt x="3529" y="2937"/>
                </a:cubicBezTo>
                <a:cubicBezTo>
                  <a:pt x="3631" y="2937"/>
                  <a:pt x="3714" y="2875"/>
                  <a:pt x="3714" y="2797"/>
                </a:cubicBezTo>
                <a:cubicBezTo>
                  <a:pt x="3714" y="2720"/>
                  <a:pt x="3631" y="2658"/>
                  <a:pt x="3529" y="2658"/>
                </a:cubicBezTo>
                <a:cubicBezTo>
                  <a:pt x="3478" y="2658"/>
                  <a:pt x="3432" y="2673"/>
                  <a:pt x="3398" y="2699"/>
                </a:cubicBezTo>
                <a:cubicBezTo>
                  <a:pt x="3337" y="2290"/>
                  <a:pt x="2960" y="1947"/>
                  <a:pt x="2444" y="1794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</p:spPr>
        <p:txBody>
          <a:bodyPr anchor="ctr" anchorCtr="1">
            <a:norm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eaLnBrk="1" fontAlgn="auto" hangingPunct="1">
              <a:lnSpc>
                <a:spcPct val="120000"/>
              </a:lnSpc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091710" y="1319842"/>
            <a:ext cx="1745350" cy="1745350"/>
          </a:xfrm>
          <a:prstGeom prst="ellipse">
            <a:avLst/>
          </a:prstGeom>
          <a:solidFill>
            <a:srgbClr val="D71518"/>
          </a:solidFill>
          <a:ln w="76200"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5" name="文本框 174"/>
          <p:cNvSpPr txBox="1"/>
          <p:nvPr>
            <p:custDataLst>
              <p:tags r:id="rId2"/>
            </p:custDataLst>
          </p:nvPr>
        </p:nvSpPr>
        <p:spPr>
          <a:xfrm>
            <a:off x="3112170" y="1686180"/>
            <a:ext cx="1719078" cy="9637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提高交易效率</a:t>
            </a:r>
            <a:endParaRPr lang="en-US" altLang="zh-CN" sz="1600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fontAlgn="auto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打造私域流量</a:t>
            </a:r>
            <a:endParaRPr lang="en-US" altLang="zh-CN" sz="1600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fontAlgn="auto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渠道分销数字化</a:t>
            </a:r>
          </a:p>
        </p:txBody>
      </p:sp>
      <p:sp>
        <p:nvSpPr>
          <p:cNvPr id="28" name="椭圆 27"/>
          <p:cNvSpPr/>
          <p:nvPr/>
        </p:nvSpPr>
        <p:spPr>
          <a:xfrm>
            <a:off x="569902" y="2984168"/>
            <a:ext cx="2265896" cy="2265894"/>
          </a:xfrm>
          <a:prstGeom prst="ellipse">
            <a:avLst/>
          </a:prstGeom>
          <a:solidFill>
            <a:srgbClr val="D71518"/>
          </a:solidFill>
          <a:ln w="76200"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6" name="文本框 175"/>
          <p:cNvSpPr txBox="1"/>
          <p:nvPr>
            <p:custDataLst>
              <p:tags r:id="rId3"/>
            </p:custDataLst>
          </p:nvPr>
        </p:nvSpPr>
        <p:spPr>
          <a:xfrm>
            <a:off x="705398" y="3712712"/>
            <a:ext cx="2011922" cy="6847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数字化赋能业务员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提高业务员工作效率</a:t>
            </a:r>
          </a:p>
        </p:txBody>
      </p:sp>
      <p:sp>
        <p:nvSpPr>
          <p:cNvPr id="29" name="椭圆 28"/>
          <p:cNvSpPr/>
          <p:nvPr/>
        </p:nvSpPr>
        <p:spPr>
          <a:xfrm>
            <a:off x="4715210" y="3667707"/>
            <a:ext cx="1687636" cy="1687634"/>
          </a:xfrm>
          <a:prstGeom prst="ellipse">
            <a:avLst/>
          </a:prstGeom>
          <a:solidFill>
            <a:srgbClr val="D71518"/>
          </a:solidFill>
          <a:ln w="76200">
            <a:solidFill>
              <a:schemeClr val="bg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7" name="文本框 176"/>
          <p:cNvSpPr txBox="1"/>
          <p:nvPr>
            <p:custDataLst>
              <p:tags r:id="rId4"/>
            </p:custDataLst>
          </p:nvPr>
        </p:nvSpPr>
        <p:spPr>
          <a:xfrm>
            <a:off x="5041094" y="3912555"/>
            <a:ext cx="1035867" cy="119793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精准分析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fontAlgn="auto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智能预警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fontAlgn="auto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提高复购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fontAlgn="auto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提高留存</a:t>
            </a:r>
          </a:p>
        </p:txBody>
      </p:sp>
      <p:sp>
        <p:nvSpPr>
          <p:cNvPr id="15" name="矩形 14"/>
          <p:cNvSpPr/>
          <p:nvPr/>
        </p:nvSpPr>
        <p:spPr>
          <a:xfrm>
            <a:off x="2742052" y="3190293"/>
            <a:ext cx="2685352" cy="700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 sz="3600" b="1" i="1" spc="300" dirty="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营销数字化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营销数字   化应用价值</a:t>
            </a:r>
          </a:p>
        </p:txBody>
      </p:sp>
      <p:sp>
        <p:nvSpPr>
          <p:cNvPr id="70" name="íśļîḑè"/>
          <p:cNvSpPr/>
          <p:nvPr/>
        </p:nvSpPr>
        <p:spPr bwMode="auto">
          <a:xfrm rot="18627717">
            <a:off x="7470865" y="338174"/>
            <a:ext cx="27601" cy="4141"/>
          </a:xfrm>
          <a:custGeom>
            <a:avLst/>
            <a:gdLst>
              <a:gd name="T0" fmla="*/ 0 w 14"/>
              <a:gd name="T1" fmla="*/ 2 h 2"/>
              <a:gd name="T2" fmla="*/ 14 w 14"/>
              <a:gd name="T3" fmla="*/ 0 h 2"/>
              <a:gd name="T4" fmla="*/ 0 w 1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2">
                <a:moveTo>
                  <a:pt x="0" y="2"/>
                </a:move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5" y="1"/>
                  <a:pt x="0" y="2"/>
                </a:cubicBezTo>
                <a:close/>
              </a:path>
            </a:pathLst>
          </a:custGeom>
          <a:solidFill>
            <a:srgbClr val="443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" name="íśļîḑè"/>
          <p:cNvSpPr/>
          <p:nvPr/>
        </p:nvSpPr>
        <p:spPr bwMode="auto">
          <a:xfrm rot="18627717">
            <a:off x="7597865" y="465174"/>
            <a:ext cx="27601" cy="4141"/>
          </a:xfrm>
          <a:custGeom>
            <a:avLst/>
            <a:gdLst>
              <a:gd name="T0" fmla="*/ 0 w 14"/>
              <a:gd name="T1" fmla="*/ 2 h 2"/>
              <a:gd name="T2" fmla="*/ 14 w 14"/>
              <a:gd name="T3" fmla="*/ 0 h 2"/>
              <a:gd name="T4" fmla="*/ 0 w 1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2">
                <a:moveTo>
                  <a:pt x="0" y="2"/>
                </a:move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5" y="1"/>
                  <a:pt x="0" y="2"/>
                </a:cubicBezTo>
                <a:close/>
              </a:path>
            </a:pathLst>
          </a:custGeom>
          <a:solidFill>
            <a:srgbClr val="443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800350"/>
            <a:ext cx="12192000" cy="1435100"/>
          </a:xfrm>
          <a:prstGeom prst="rect">
            <a:avLst/>
          </a:prstGeom>
          <a:pattFill prst="wdUpDiag">
            <a:fgClr>
              <a:srgbClr val="E60000"/>
            </a:fgClr>
            <a:bgClr>
              <a:srgbClr val="C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08305" y="3225513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indent="0" algn="ctr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"/>
                <a:cs typeface="+mn-ea"/>
              </a:rPr>
              <a:t>畅捷通公司介绍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75484" y="1760538"/>
            <a:ext cx="3441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E60012"/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Part 5</a:t>
            </a:r>
            <a:endParaRPr lang="zh-CN" altLang="en-US" sz="4800" dirty="0">
              <a:solidFill>
                <a:srgbClr val="E60012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73782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DAB5E3-AE04-F14F-D4C0-D35D66EB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T+Cloud</a:t>
            </a:r>
            <a:r>
              <a:rPr lang="zh-CN" altLang="en-US" dirty="0"/>
              <a:t>新商贸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E31C56-F2E3-2C9E-3505-55AF694C6E51}"/>
              </a:ext>
            </a:extLst>
          </p:cNvPr>
          <p:cNvSpPr/>
          <p:nvPr/>
        </p:nvSpPr>
        <p:spPr>
          <a:xfrm>
            <a:off x="113759" y="4542982"/>
            <a:ext cx="11964477" cy="8272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E507EE-7E91-AAB0-35DE-CFAB5DADEA7A}"/>
              </a:ext>
            </a:extLst>
          </p:cNvPr>
          <p:cNvSpPr/>
          <p:nvPr/>
        </p:nvSpPr>
        <p:spPr>
          <a:xfrm>
            <a:off x="113761" y="3838981"/>
            <a:ext cx="11964477" cy="704001"/>
          </a:xfrm>
          <a:prstGeom prst="rect">
            <a:avLst/>
          </a:prstGeom>
          <a:solidFill>
            <a:srgbClr val="A7D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C3AA0C0-CD15-6EE0-89E6-CBB71F9E160A}"/>
              </a:ext>
            </a:extLst>
          </p:cNvPr>
          <p:cNvSpPr txBox="1"/>
          <p:nvPr/>
        </p:nvSpPr>
        <p:spPr>
          <a:xfrm>
            <a:off x="1620603" y="4186028"/>
            <a:ext cx="181353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3" b="1" dirty="0"/>
              <a:t>强底座</a:t>
            </a:r>
            <a:endParaRPr lang="en-US" altLang="zh-CN" sz="2133" b="1" dirty="0"/>
          </a:p>
          <a:p>
            <a:pPr algn="ctr"/>
            <a:r>
              <a:rPr lang="zh-CN" altLang="en-US" sz="1600" dirty="0"/>
              <a:t>业财票税档一体化</a:t>
            </a:r>
            <a:endParaRPr lang="en-US" altLang="zh-CN" sz="16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5777FC-97B1-13F7-3B50-A3CACF73474C}"/>
              </a:ext>
            </a:extLst>
          </p:cNvPr>
          <p:cNvSpPr txBox="1"/>
          <p:nvPr/>
        </p:nvSpPr>
        <p:spPr>
          <a:xfrm>
            <a:off x="4950479" y="4954186"/>
            <a:ext cx="430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自动凭证   智能财报  多维度报表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D04F56-F4CF-1994-4FDB-DAAF87998372}"/>
              </a:ext>
            </a:extLst>
          </p:cNvPr>
          <p:cNvSpPr/>
          <p:nvPr/>
        </p:nvSpPr>
        <p:spPr>
          <a:xfrm>
            <a:off x="1850652" y="3090301"/>
            <a:ext cx="1655153" cy="704001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424D3DF-D7F4-44B8-5653-DBF52652493E}"/>
              </a:ext>
            </a:extLst>
          </p:cNvPr>
          <p:cNvSpPr/>
          <p:nvPr/>
        </p:nvSpPr>
        <p:spPr>
          <a:xfrm>
            <a:off x="1861820" y="1661237"/>
            <a:ext cx="1643985" cy="1384385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</a:rPr>
              <a:t>跑店</a:t>
            </a:r>
            <a:endParaRPr lang="en-US" altLang="zh-CN" sz="2400" b="1" dirty="0">
              <a:solidFill>
                <a:srgbClr val="00B05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E8E8C4-6862-FE26-F09A-D8C5614119BA}"/>
              </a:ext>
            </a:extLst>
          </p:cNvPr>
          <p:cNvSpPr/>
          <p:nvPr/>
        </p:nvSpPr>
        <p:spPr>
          <a:xfrm>
            <a:off x="7010440" y="1649674"/>
            <a:ext cx="1632987" cy="1384385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</a:rPr>
              <a:t>营销管理</a:t>
            </a:r>
            <a:endParaRPr lang="en-US" altLang="zh-CN" sz="2400" b="1" dirty="0">
              <a:solidFill>
                <a:srgbClr val="00B05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44A840E-ABBB-8E9E-99FE-81737D9A3419}"/>
              </a:ext>
            </a:extLst>
          </p:cNvPr>
          <p:cNvSpPr/>
          <p:nvPr/>
        </p:nvSpPr>
        <p:spPr>
          <a:xfrm>
            <a:off x="5301355" y="1638805"/>
            <a:ext cx="1632987" cy="1384385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</a:rPr>
              <a:t>合伙人</a:t>
            </a:r>
            <a:endParaRPr lang="en-US" altLang="zh-CN" sz="2400" b="1" dirty="0">
              <a:solidFill>
                <a:srgbClr val="00B05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5563821-FD59-B734-910C-73C795ED41B9}"/>
              </a:ext>
            </a:extLst>
          </p:cNvPr>
          <p:cNvSpPr/>
          <p:nvPr/>
        </p:nvSpPr>
        <p:spPr>
          <a:xfrm>
            <a:off x="3584497" y="1656109"/>
            <a:ext cx="1632987" cy="1384385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</a:rPr>
              <a:t>车访销</a:t>
            </a:r>
            <a:endParaRPr lang="zh-CN" altLang="en-US" sz="1867" dirty="0">
              <a:solidFill>
                <a:srgbClr val="00B05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1E6D271-533B-EE77-7D09-605761D271E2}"/>
              </a:ext>
            </a:extLst>
          </p:cNvPr>
          <p:cNvSpPr/>
          <p:nvPr/>
        </p:nvSpPr>
        <p:spPr>
          <a:xfrm>
            <a:off x="5298316" y="3084517"/>
            <a:ext cx="1632987" cy="704001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04A8F0F-FB57-BAA3-5CDA-F1C4D0C1C597}"/>
              </a:ext>
            </a:extLst>
          </p:cNvPr>
          <p:cNvSpPr txBox="1"/>
          <p:nvPr/>
        </p:nvSpPr>
        <p:spPr>
          <a:xfrm flipH="1">
            <a:off x="2199343" y="3086412"/>
            <a:ext cx="108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1757FA7-2E86-2AEC-C5AF-6B4FDAD62719}"/>
              </a:ext>
            </a:extLst>
          </p:cNvPr>
          <p:cNvSpPr txBox="1"/>
          <p:nvPr/>
        </p:nvSpPr>
        <p:spPr>
          <a:xfrm>
            <a:off x="1948844" y="3232599"/>
            <a:ext cx="1485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客户地图，线路规划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拜访标准，拜访计划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14C041A-C24E-439A-D4CB-A569BC34E6B8}"/>
              </a:ext>
            </a:extLst>
          </p:cNvPr>
          <p:cNvSpPr txBox="1"/>
          <p:nvPr/>
        </p:nvSpPr>
        <p:spPr>
          <a:xfrm>
            <a:off x="4751108" y="3946488"/>
            <a:ext cx="4633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实时成本 批号管理 效期管理 价格管理 客户类型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F5C067-689D-717E-E875-63A7D8AD2E01}"/>
              </a:ext>
            </a:extLst>
          </p:cNvPr>
          <p:cNvSpPr txBox="1"/>
          <p:nvPr/>
        </p:nvSpPr>
        <p:spPr>
          <a:xfrm>
            <a:off x="5015680" y="4157306"/>
            <a:ext cx="4477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销售管理 采购管理 库存管理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38E62BF-FD65-C0A0-6557-45EEA94D0C6F}"/>
              </a:ext>
            </a:extLst>
          </p:cNvPr>
          <p:cNvSpPr txBox="1"/>
          <p:nvPr/>
        </p:nvSpPr>
        <p:spPr>
          <a:xfrm>
            <a:off x="5217484" y="4735473"/>
            <a:ext cx="4284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费用管理 发票管理 往来管理 资产管理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F9301EB-02F4-54DD-E35A-FED75CAF883F}"/>
              </a:ext>
            </a:extLst>
          </p:cNvPr>
          <p:cNvSpPr/>
          <p:nvPr/>
        </p:nvSpPr>
        <p:spPr>
          <a:xfrm>
            <a:off x="3562331" y="3085970"/>
            <a:ext cx="1655153" cy="704001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251CC59-38F7-2EAC-8D10-0200D4C850C7}"/>
              </a:ext>
            </a:extLst>
          </p:cNvPr>
          <p:cNvSpPr txBox="1"/>
          <p:nvPr/>
        </p:nvSpPr>
        <p:spPr>
          <a:xfrm>
            <a:off x="3659638" y="3221075"/>
            <a:ext cx="1485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移动下单  数据赋能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业财一体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5D696C-AABA-AF17-DEE6-3A6A4E289768}"/>
              </a:ext>
            </a:extLst>
          </p:cNvPr>
          <p:cNvSpPr txBox="1"/>
          <p:nvPr/>
        </p:nvSpPr>
        <p:spPr>
          <a:xfrm>
            <a:off x="5378669" y="3232598"/>
            <a:ext cx="1485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费用分摊，净利考核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赋能组织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A63615B-2993-DB0C-941C-B75B27483F33}"/>
              </a:ext>
            </a:extLst>
          </p:cNvPr>
          <p:cNvSpPr/>
          <p:nvPr/>
        </p:nvSpPr>
        <p:spPr>
          <a:xfrm>
            <a:off x="7010439" y="3076247"/>
            <a:ext cx="1632987" cy="704001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8E5606D-F7A4-C242-4F97-942B1A7411CD}"/>
              </a:ext>
            </a:extLst>
          </p:cNvPr>
          <p:cNvSpPr txBox="1"/>
          <p:nvPr/>
        </p:nvSpPr>
        <p:spPr>
          <a:xfrm>
            <a:off x="7015299" y="3251769"/>
            <a:ext cx="1485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客户分层、商品分层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智能预警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9FD3606-9031-2DD4-0C4E-2DBD3BC7943F}"/>
              </a:ext>
            </a:extLst>
          </p:cNvPr>
          <p:cNvSpPr/>
          <p:nvPr/>
        </p:nvSpPr>
        <p:spPr>
          <a:xfrm>
            <a:off x="8723814" y="1646794"/>
            <a:ext cx="1632987" cy="1384385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</a:rPr>
              <a:t>移动仓管</a:t>
            </a:r>
            <a:r>
              <a:rPr lang="en-US" altLang="zh-CN" sz="2400" b="1" dirty="0">
                <a:solidFill>
                  <a:srgbClr val="00B050"/>
                </a:solidFill>
              </a:rPr>
              <a:t>/</a:t>
            </a:r>
          </a:p>
          <a:p>
            <a:pPr algn="ctr"/>
            <a:r>
              <a:rPr lang="en-US" altLang="zh-CN" sz="2400" b="1" dirty="0">
                <a:solidFill>
                  <a:srgbClr val="00B050"/>
                </a:solidFill>
              </a:rPr>
              <a:t>CWMS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29C41A2-7E9C-004C-9A4F-460E2F53C035}"/>
              </a:ext>
            </a:extLst>
          </p:cNvPr>
          <p:cNvSpPr/>
          <p:nvPr/>
        </p:nvSpPr>
        <p:spPr>
          <a:xfrm>
            <a:off x="8723813" y="3073367"/>
            <a:ext cx="1632987" cy="704001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4D68C71-F4A2-71BE-98D3-50E8983DE884}"/>
              </a:ext>
            </a:extLst>
          </p:cNvPr>
          <p:cNvSpPr txBox="1"/>
          <p:nvPr/>
        </p:nvSpPr>
        <p:spPr>
          <a:xfrm>
            <a:off x="8751344" y="3221075"/>
            <a:ext cx="14852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52AC603-5075-1DBC-85BA-FDEDD0338AD3}"/>
              </a:ext>
            </a:extLst>
          </p:cNvPr>
          <p:cNvSpPr/>
          <p:nvPr/>
        </p:nvSpPr>
        <p:spPr>
          <a:xfrm>
            <a:off x="113761" y="3085173"/>
            <a:ext cx="1655153" cy="704001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811BD8A-7A0C-278A-4888-56D0FF904450}"/>
              </a:ext>
            </a:extLst>
          </p:cNvPr>
          <p:cNvSpPr/>
          <p:nvPr/>
        </p:nvSpPr>
        <p:spPr>
          <a:xfrm>
            <a:off x="124929" y="1656109"/>
            <a:ext cx="1643985" cy="1384385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</a:rPr>
              <a:t>订货商城</a:t>
            </a:r>
            <a:endParaRPr lang="en-US" altLang="zh-CN" sz="2400" b="1" dirty="0">
              <a:solidFill>
                <a:srgbClr val="00B05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03056FE-7EC5-2DCB-4EB2-DF1A4D615C86}"/>
              </a:ext>
            </a:extLst>
          </p:cNvPr>
          <p:cNvSpPr txBox="1"/>
          <p:nvPr/>
        </p:nvSpPr>
        <p:spPr>
          <a:xfrm>
            <a:off x="1948844" y="3232598"/>
            <a:ext cx="1485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客户地图，线路规划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拜访标准，拜访计划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4CFC731-46CC-89B3-FAFC-CC000B5AD6F0}"/>
              </a:ext>
            </a:extLst>
          </p:cNvPr>
          <p:cNvSpPr txBox="1"/>
          <p:nvPr/>
        </p:nvSpPr>
        <p:spPr>
          <a:xfrm>
            <a:off x="228512" y="3209923"/>
            <a:ext cx="1485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线上订货 在线支付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物流跟踪 移动对账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DCBEFB6-4F51-C848-E857-06EDC1CDF9B4}"/>
              </a:ext>
            </a:extLst>
          </p:cNvPr>
          <p:cNvSpPr/>
          <p:nvPr/>
        </p:nvSpPr>
        <p:spPr>
          <a:xfrm>
            <a:off x="10445252" y="1642989"/>
            <a:ext cx="1632987" cy="1384385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</a:rPr>
              <a:t>自配送</a:t>
            </a:r>
            <a:r>
              <a:rPr lang="en-US" altLang="zh-CN" sz="2400" b="1" dirty="0">
                <a:solidFill>
                  <a:srgbClr val="00B050"/>
                </a:solidFill>
              </a:rPr>
              <a:t>/</a:t>
            </a:r>
          </a:p>
          <a:p>
            <a:pPr algn="ctr"/>
            <a:r>
              <a:rPr lang="zh-CN" altLang="en-US" sz="2400" b="1" dirty="0">
                <a:solidFill>
                  <a:srgbClr val="00B050"/>
                </a:solidFill>
              </a:rPr>
              <a:t>物流</a:t>
            </a:r>
            <a:endParaRPr lang="en-US" altLang="zh-CN" sz="2400" b="1" dirty="0">
              <a:solidFill>
                <a:srgbClr val="00B050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3D76FBE-6D07-6432-E965-C929750FA263}"/>
              </a:ext>
            </a:extLst>
          </p:cNvPr>
          <p:cNvSpPr/>
          <p:nvPr/>
        </p:nvSpPr>
        <p:spPr>
          <a:xfrm>
            <a:off x="10445251" y="3069562"/>
            <a:ext cx="1632987" cy="704001"/>
          </a:xfrm>
          <a:prstGeom prst="rect">
            <a:avLst/>
          </a:prstGeom>
          <a:solidFill>
            <a:srgbClr val="FFC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4E4ADF5-1D9E-01FA-1AFB-C5768753B49E}"/>
              </a:ext>
            </a:extLst>
          </p:cNvPr>
          <p:cNvSpPr txBox="1"/>
          <p:nvPr/>
        </p:nvSpPr>
        <p:spPr>
          <a:xfrm>
            <a:off x="8685623" y="3161995"/>
            <a:ext cx="17938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扫码出入库 拣货验货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智能策略入储推荐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多种作业模式、拣货方式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EB190DD-76FF-9FA9-AC73-EEC08127A7CB}"/>
              </a:ext>
            </a:extLst>
          </p:cNvPr>
          <p:cNvSpPr txBox="1"/>
          <p:nvPr/>
        </p:nvSpPr>
        <p:spPr>
          <a:xfrm>
            <a:off x="10499394" y="3051796"/>
            <a:ext cx="1558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智能派车 按车拣货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一键导航 收款交款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面单打印 运费分摊 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物流追踪</a:t>
            </a:r>
            <a:endParaRPr lang="en-US" altLang="zh-CN" sz="11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303B658-7A9C-95E6-F028-4968B1547F79}"/>
              </a:ext>
            </a:extLst>
          </p:cNvPr>
          <p:cNvSpPr txBox="1"/>
          <p:nvPr/>
        </p:nvSpPr>
        <p:spPr>
          <a:xfrm>
            <a:off x="5520523" y="5429752"/>
            <a:ext cx="136378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全链路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创新提效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D2EFFE6-50C2-6EE8-5590-FDC6DEB509DE}"/>
              </a:ext>
            </a:extLst>
          </p:cNvPr>
          <p:cNvSpPr txBox="1"/>
          <p:nvPr/>
        </p:nvSpPr>
        <p:spPr>
          <a:xfrm>
            <a:off x="2220711" y="5471948"/>
            <a:ext cx="136378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全渠道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创新经营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29A1DEA-D016-59CF-FC98-E9274D182B55}"/>
              </a:ext>
            </a:extLst>
          </p:cNvPr>
          <p:cNvSpPr txBox="1"/>
          <p:nvPr/>
        </p:nvSpPr>
        <p:spPr>
          <a:xfrm>
            <a:off x="8820335" y="5442864"/>
            <a:ext cx="136378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全场景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创新工作</a:t>
            </a:r>
          </a:p>
        </p:txBody>
      </p:sp>
    </p:spTree>
    <p:extLst>
      <p:ext uri="{BB962C8B-B14F-4D97-AF65-F5344CB8AC3E}">
        <p14:creationId xmlns:p14="http://schemas.microsoft.com/office/powerpoint/2010/main" val="416039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íşļïde">
            <a:extLst>
              <a:ext uri="{FF2B5EF4-FFF2-40B4-BE49-F238E27FC236}">
                <a16:creationId xmlns:a16="http://schemas.microsoft.com/office/drawing/2014/main" id="{0CBE8870-0031-4D9C-8418-8B7FD98F56E0}"/>
              </a:ext>
            </a:extLst>
          </p:cNvPr>
          <p:cNvSpPr/>
          <p:nvPr/>
        </p:nvSpPr>
        <p:spPr>
          <a:xfrm>
            <a:off x="5336616" y="2757999"/>
            <a:ext cx="2048255" cy="3509452"/>
          </a:xfrm>
          <a:prstGeom prst="roundRect">
            <a:avLst>
              <a:gd name="adj" fmla="val 4137"/>
            </a:avLst>
          </a:prstGeom>
          <a:solidFill>
            <a:schemeClr val="bg1">
              <a:alpha val="39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 defTabSz="913924">
              <a:defRPr/>
            </a:pPr>
            <a:endParaRPr lang="zh-CN" altLang="en-US" dirty="0">
              <a:solidFill>
                <a:prstClr val="white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616" y="1662732"/>
            <a:ext cx="2047876" cy="2044929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B35234B0-929D-4813-BF2B-923582FBA949}"/>
              </a:ext>
            </a:extLst>
          </p:cNvPr>
          <p:cNvSpPr/>
          <p:nvPr/>
        </p:nvSpPr>
        <p:spPr>
          <a:xfrm>
            <a:off x="5336616" y="1659447"/>
            <a:ext cx="2040888" cy="2044929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2" name="íşļïde">
            <a:extLst>
              <a:ext uri="{FF2B5EF4-FFF2-40B4-BE49-F238E27FC236}">
                <a16:creationId xmlns:a16="http://schemas.microsoft.com/office/drawing/2014/main" id="{B9C25FD3-960D-4A81-ACF6-D4CD0FC5032D}"/>
              </a:ext>
            </a:extLst>
          </p:cNvPr>
          <p:cNvSpPr/>
          <p:nvPr/>
        </p:nvSpPr>
        <p:spPr>
          <a:xfrm>
            <a:off x="3201525" y="2757999"/>
            <a:ext cx="2048255" cy="3509452"/>
          </a:xfrm>
          <a:prstGeom prst="roundRect">
            <a:avLst>
              <a:gd name="adj" fmla="val 4137"/>
            </a:avLst>
          </a:prstGeom>
          <a:solidFill>
            <a:schemeClr val="bg1">
              <a:alpha val="39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 defTabSz="913924">
              <a:defRPr/>
            </a:pPr>
            <a:endParaRPr lang="zh-CN" altLang="en-US" dirty="0">
              <a:solidFill>
                <a:prstClr val="white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sp>
        <p:nvSpPr>
          <p:cNvPr id="21" name="íşļïde">
            <a:extLst>
              <a:ext uri="{FF2B5EF4-FFF2-40B4-BE49-F238E27FC236}">
                <a16:creationId xmlns:a16="http://schemas.microsoft.com/office/drawing/2014/main" id="{DEAB80FA-233D-459C-ACC2-33D4D2F30F4D}"/>
              </a:ext>
            </a:extLst>
          </p:cNvPr>
          <p:cNvSpPr/>
          <p:nvPr/>
        </p:nvSpPr>
        <p:spPr>
          <a:xfrm>
            <a:off x="1090635" y="2757999"/>
            <a:ext cx="2048255" cy="3509452"/>
          </a:xfrm>
          <a:prstGeom prst="roundRect">
            <a:avLst>
              <a:gd name="adj" fmla="val 4137"/>
            </a:avLst>
          </a:prstGeom>
          <a:solidFill>
            <a:schemeClr val="bg1">
              <a:alpha val="39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 defTabSz="913924">
              <a:defRPr/>
            </a:pPr>
            <a:endParaRPr lang="zh-CN" altLang="en-US" dirty="0">
              <a:solidFill>
                <a:prstClr val="white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经销商的内忧与外患</a:t>
            </a:r>
          </a:p>
        </p:txBody>
      </p:sp>
      <p:sp>
        <p:nvSpPr>
          <p:cNvPr id="3" name="Rectangle 56"/>
          <p:cNvSpPr/>
          <p:nvPr/>
        </p:nvSpPr>
        <p:spPr>
          <a:xfrm>
            <a:off x="1360854" y="3812911"/>
            <a:ext cx="1610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终端市场</a:t>
            </a:r>
            <a:endParaRPr lang="en-US" altLang="zh-CN" sz="24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ctr"/>
            <a:r>
              <a:rPr lang="zh-CN" altLang="en-US" sz="2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竞争加剧</a:t>
            </a:r>
            <a:endParaRPr lang="en-US" altLang="zh-CN" sz="24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4" name="Rectangle 57"/>
          <p:cNvSpPr/>
          <p:nvPr/>
        </p:nvSpPr>
        <p:spPr>
          <a:xfrm>
            <a:off x="3189248" y="3859077"/>
            <a:ext cx="2047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消费主力、员工、客户</a:t>
            </a:r>
            <a:r>
              <a:rPr lang="zh-CN" altLang="en-US" sz="32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结构改变</a:t>
            </a:r>
            <a:endParaRPr lang="en-US" sz="32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5" name="Rectangle 58"/>
          <p:cNvSpPr/>
          <p:nvPr/>
        </p:nvSpPr>
        <p:spPr>
          <a:xfrm>
            <a:off x="5500547" y="3812911"/>
            <a:ext cx="1727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终端渠道</a:t>
            </a:r>
            <a:endParaRPr lang="en-US" altLang="zh-CN" sz="24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ctr"/>
            <a:r>
              <a:rPr lang="zh-CN" altLang="en-US" sz="2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管理粗放</a:t>
            </a:r>
            <a:endParaRPr lang="en-US" altLang="zh-CN" sz="24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7" name="Freeform 71"/>
          <p:cNvSpPr>
            <a:spLocks noEditPoints="1"/>
          </p:cNvSpPr>
          <p:nvPr/>
        </p:nvSpPr>
        <p:spPr bwMode="auto">
          <a:xfrm flipH="1">
            <a:off x="8483353" y="709089"/>
            <a:ext cx="3770985" cy="3209163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bg1">
              <a:alpha val="2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"/>
              <a:ea typeface="微软雅黑" panose="020B0503020204020204" pitchFamily="34" charset="-122"/>
              <a:sym typeface="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635" y="1662732"/>
            <a:ext cx="2048256" cy="20482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525" y="1662732"/>
            <a:ext cx="2050992" cy="2048257"/>
          </a:xfrm>
          <a:prstGeom prst="rect">
            <a:avLst/>
          </a:prstGeom>
        </p:spPr>
      </p:pic>
      <p:sp>
        <p:nvSpPr>
          <p:cNvPr id="12" name="Rectangle 1"/>
          <p:cNvSpPr/>
          <p:nvPr/>
        </p:nvSpPr>
        <p:spPr>
          <a:xfrm>
            <a:off x="9681589" y="1630779"/>
            <a:ext cx="2510411" cy="4636672"/>
          </a:xfrm>
          <a:prstGeom prst="rect">
            <a:avLst/>
          </a:prstGeom>
          <a:solidFill>
            <a:srgbClr val="EE000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3" name="直角三角形 12"/>
          <p:cNvSpPr/>
          <p:nvPr/>
        </p:nvSpPr>
        <p:spPr>
          <a:xfrm rot="10800000">
            <a:off x="6947022" y="3511629"/>
            <a:ext cx="430482" cy="170243"/>
          </a:xfrm>
          <a:prstGeom prst="rtTriangle">
            <a:avLst/>
          </a:prstGeom>
          <a:solidFill>
            <a:srgbClr val="EE000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73" y="1662732"/>
            <a:ext cx="1016009" cy="204825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97E11D0-DC00-40C9-943A-C4C891B7A6E3}"/>
              </a:ext>
            </a:extLst>
          </p:cNvPr>
          <p:cNvSpPr txBox="1"/>
          <p:nvPr/>
        </p:nvSpPr>
        <p:spPr>
          <a:xfrm>
            <a:off x="5448813" y="4914257"/>
            <a:ext cx="1939994" cy="112633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企业管理者对业务员是否按标准执行拜访、拜访质量如何都难以掌握和评估，拜访效率低下，客情关系维护不佳，极易流失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1FC2F50-687C-4C05-A8C7-C1FBD50524FE}"/>
              </a:ext>
            </a:extLst>
          </p:cNvPr>
          <p:cNvSpPr txBox="1"/>
          <p:nvPr/>
        </p:nvSpPr>
        <p:spPr>
          <a:xfrm>
            <a:off x="3282113" y="4914257"/>
            <a:ext cx="1922109" cy="88646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90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后、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后成为消费市场主力，同时，他们已经是企业员工主力，也不乏走向创业之路，成为店老板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617C02E-D974-4B43-8FB8-16B2F27E669B}"/>
              </a:ext>
            </a:extLst>
          </p:cNvPr>
          <p:cNvSpPr txBox="1"/>
          <p:nvPr/>
        </p:nvSpPr>
        <p:spPr>
          <a:xfrm>
            <a:off x="1135741" y="4914257"/>
            <a:ext cx="1980000" cy="112633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新品牌、新品类、新模式、新业态不断涌现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多元化、差异化、个性化的消费需求不断发生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2D97F7E-C620-4E0A-9431-C732BF889F9B}"/>
              </a:ext>
            </a:extLst>
          </p:cNvPr>
          <p:cNvCxnSpPr>
            <a:cxnSpLocks/>
          </p:cNvCxnSpPr>
          <p:nvPr/>
        </p:nvCxnSpPr>
        <p:spPr>
          <a:xfrm>
            <a:off x="1174151" y="4777654"/>
            <a:ext cx="18812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AE450AF-8E88-4981-9F99-46FC42D08689}"/>
              </a:ext>
            </a:extLst>
          </p:cNvPr>
          <p:cNvCxnSpPr>
            <a:cxnSpLocks/>
          </p:cNvCxnSpPr>
          <p:nvPr/>
        </p:nvCxnSpPr>
        <p:spPr>
          <a:xfrm>
            <a:off x="3285041" y="4777654"/>
            <a:ext cx="18812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505AA84-373A-4E6C-A8AD-7300A08ABE48}"/>
              </a:ext>
            </a:extLst>
          </p:cNvPr>
          <p:cNvCxnSpPr>
            <a:cxnSpLocks/>
          </p:cNvCxnSpPr>
          <p:nvPr/>
        </p:nvCxnSpPr>
        <p:spPr>
          <a:xfrm>
            <a:off x="5420132" y="4777654"/>
            <a:ext cx="18812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83C0B7BD-CA6F-47D7-9BFE-BF9594952CB0}"/>
              </a:ext>
            </a:extLst>
          </p:cNvPr>
          <p:cNvSpPr/>
          <p:nvPr/>
        </p:nvSpPr>
        <p:spPr>
          <a:xfrm>
            <a:off x="1090052" y="1659447"/>
            <a:ext cx="2048840" cy="2044929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C928F50-2C94-4FD5-96D5-820F224555A4}"/>
              </a:ext>
            </a:extLst>
          </p:cNvPr>
          <p:cNvSpPr/>
          <p:nvPr/>
        </p:nvSpPr>
        <p:spPr>
          <a:xfrm>
            <a:off x="3201526" y="1659447"/>
            <a:ext cx="2050992" cy="2044929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114694C-47C0-4E92-891A-23D9500174E4}"/>
              </a:ext>
            </a:extLst>
          </p:cNvPr>
          <p:cNvSpPr/>
          <p:nvPr/>
        </p:nvSpPr>
        <p:spPr>
          <a:xfrm>
            <a:off x="0" y="1659447"/>
            <a:ext cx="1006536" cy="2044929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pic>
        <p:nvPicPr>
          <p:cNvPr id="11" name="图片 10" descr="图片包含 人, 桌子, 椅子, 人们&#10;&#10;描述已自动生成">
            <a:extLst>
              <a:ext uri="{FF2B5EF4-FFF2-40B4-BE49-F238E27FC236}">
                <a16:creationId xmlns:a16="http://schemas.microsoft.com/office/drawing/2014/main" id="{86ADD337-CF90-3DD5-8AA5-C01DC45470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590" y="1641738"/>
            <a:ext cx="2102406" cy="2048257"/>
          </a:xfrm>
          <a:prstGeom prst="rect">
            <a:avLst/>
          </a:prstGeom>
        </p:spPr>
      </p:pic>
      <p:sp>
        <p:nvSpPr>
          <p:cNvPr id="34" name="íşļïde">
            <a:extLst>
              <a:ext uri="{FF2B5EF4-FFF2-40B4-BE49-F238E27FC236}">
                <a16:creationId xmlns:a16="http://schemas.microsoft.com/office/drawing/2014/main" id="{50B9EDA3-EB04-909D-EF1A-D081E7DB614B}"/>
              </a:ext>
            </a:extLst>
          </p:cNvPr>
          <p:cNvSpPr/>
          <p:nvPr/>
        </p:nvSpPr>
        <p:spPr>
          <a:xfrm>
            <a:off x="7465614" y="2772630"/>
            <a:ext cx="2112181" cy="3509452"/>
          </a:xfrm>
          <a:prstGeom prst="roundRect">
            <a:avLst>
              <a:gd name="adj" fmla="val 4137"/>
            </a:avLst>
          </a:prstGeom>
          <a:solidFill>
            <a:schemeClr val="bg1">
              <a:alpha val="39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/>
          </a:bodyPr>
          <a:lstStyle/>
          <a:p>
            <a:pPr algn="ctr" defTabSz="913924">
              <a:defRPr/>
            </a:pPr>
            <a:endParaRPr lang="zh-CN" altLang="en-US" dirty="0">
              <a:solidFill>
                <a:prstClr val="white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sp>
        <p:nvSpPr>
          <p:cNvPr id="35" name="Rectangle 58">
            <a:extLst>
              <a:ext uri="{FF2B5EF4-FFF2-40B4-BE49-F238E27FC236}">
                <a16:creationId xmlns:a16="http://schemas.microsoft.com/office/drawing/2014/main" id="{30833D97-A218-A2CE-F600-8214FE430960}"/>
              </a:ext>
            </a:extLst>
          </p:cNvPr>
          <p:cNvSpPr/>
          <p:nvPr/>
        </p:nvSpPr>
        <p:spPr>
          <a:xfrm>
            <a:off x="7603386" y="3959574"/>
            <a:ext cx="1727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疫情常态化</a:t>
            </a:r>
            <a:endParaRPr lang="en-US" altLang="zh-CN" sz="24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2067ABA-B898-54CB-E200-801BEDEF949F}"/>
              </a:ext>
            </a:extLst>
          </p:cNvPr>
          <p:cNvSpPr txBox="1"/>
          <p:nvPr/>
        </p:nvSpPr>
        <p:spPr>
          <a:xfrm>
            <a:off x="7497271" y="4884917"/>
            <a:ext cx="1939994" cy="112633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疫情常态化多点爆发，经销商面临上游发不出货，自己货发布出去，下游客户低迷等多方面因素，传统生意路径受阻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2D6B1680-6641-5684-6FA2-5E6DCFFF0A36}"/>
              </a:ext>
            </a:extLst>
          </p:cNvPr>
          <p:cNvCxnSpPr>
            <a:cxnSpLocks/>
          </p:cNvCxnSpPr>
          <p:nvPr/>
        </p:nvCxnSpPr>
        <p:spPr>
          <a:xfrm>
            <a:off x="7468590" y="4748314"/>
            <a:ext cx="18812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">
            <a:extLst>
              <a:ext uri="{FF2B5EF4-FFF2-40B4-BE49-F238E27FC236}">
                <a16:creationId xmlns:a16="http://schemas.microsoft.com/office/drawing/2014/main" id="{BB17A34D-3738-6A2D-3AD6-9E18F8B9C424}"/>
              </a:ext>
            </a:extLst>
          </p:cNvPr>
          <p:cNvSpPr/>
          <p:nvPr/>
        </p:nvSpPr>
        <p:spPr>
          <a:xfrm>
            <a:off x="9681589" y="1645410"/>
            <a:ext cx="2510411" cy="4636672"/>
          </a:xfrm>
          <a:prstGeom prst="rect">
            <a:avLst/>
          </a:prstGeom>
          <a:solidFill>
            <a:srgbClr val="EE000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商贸流通正式进入跑马圈地时代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本地商贸流通领域的竞争，不再是厂商之间的竞争，不再是品牌之间的竞争，而是经销商与经销商之间的竞争</a:t>
            </a:r>
            <a:endParaRPr lang="id-ID" altLang="zh-CN" sz="1200" dirty="0">
              <a:solidFill>
                <a:schemeClr val="bg1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endParaRPr lang="en-US" altLang="zh-CN" sz="1600" b="1" dirty="0">
              <a:solidFill>
                <a:schemeClr val="bg1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r>
              <a:rPr lang="zh-CN" altLang="en-US" sz="1600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需求不会消失，只是场景变了</a:t>
            </a:r>
            <a:endParaRPr lang="en-US" altLang="zh-CN" sz="1600" b="1" dirty="0">
              <a:solidFill>
                <a:schemeClr val="bg1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所有人的困难，就是我们的机会。</a:t>
            </a:r>
            <a:endParaRPr lang="en-US" altLang="zh-CN" sz="1200" dirty="0">
              <a:solidFill>
                <a:schemeClr val="bg1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endParaRPr lang="en-US" altLang="zh-CN" sz="1200" dirty="0">
              <a:solidFill>
                <a:schemeClr val="bg1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销量也许会下降，但疫情结束后行业排名和行业地位一定要上升</a:t>
            </a:r>
            <a:endParaRPr lang="id-ID" altLang="zh-CN" sz="1200" dirty="0">
              <a:solidFill>
                <a:schemeClr val="bg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5EAE43-0426-5C87-7220-A2015BDF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srgbClr val="E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新趋势下，商贸企业数字化转型升级势在必行</a:t>
            </a:r>
            <a:endParaRPr lang="zh-CN" altLang="en-US" dirty="0">
              <a:solidFill>
                <a:srgbClr val="EE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058491A-DD03-5125-F425-163EC9A4C79A}"/>
              </a:ext>
            </a:extLst>
          </p:cNvPr>
          <p:cNvSpPr/>
          <p:nvPr/>
        </p:nvSpPr>
        <p:spPr>
          <a:xfrm>
            <a:off x="6436120" y="2006101"/>
            <a:ext cx="4722965" cy="10161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多维交叉分析，科学优化品类，增强客户粘性，降低经营风险，提升盈利能力提高仓储作业及物流配送效能，提高库存周转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提高资金管控水平，加快资金周转，费用全周期管理，提高利费比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FFFC3C5-3ED6-C77A-7DB6-A85589952D2F}"/>
              </a:ext>
            </a:extLst>
          </p:cNvPr>
          <p:cNvSpPr/>
          <p:nvPr/>
        </p:nvSpPr>
        <p:spPr>
          <a:xfrm>
            <a:off x="4430617" y="1483064"/>
            <a:ext cx="1005403" cy="38593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解决方案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AE59FFF-D89A-4B46-76E9-6FCFE7AB8355}"/>
              </a:ext>
            </a:extLst>
          </p:cNvPr>
          <p:cNvSpPr/>
          <p:nvPr/>
        </p:nvSpPr>
        <p:spPr>
          <a:xfrm>
            <a:off x="6987231" y="1469823"/>
            <a:ext cx="595035" cy="4124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价值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97D81E-9723-233F-90E5-A4F9D042119A}"/>
              </a:ext>
            </a:extLst>
          </p:cNvPr>
          <p:cNvSpPr/>
          <p:nvPr/>
        </p:nvSpPr>
        <p:spPr>
          <a:xfrm>
            <a:off x="4320634" y="2013268"/>
            <a:ext cx="1454244" cy="10600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dirty="0">
                <a:ea typeface="微软雅黑"/>
                <a:cs typeface="+mn-ea"/>
                <a:sym typeface="+mn-lt"/>
              </a:rPr>
              <a:t>人财货客经营分析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dirty="0">
                <a:ea typeface="微软雅黑"/>
                <a:cs typeface="+mn-ea"/>
                <a:sym typeface="+mn-lt"/>
              </a:rPr>
              <a:t>仓配管理数字化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资金费用精细化管控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1E337A9-E96C-9EE1-E86A-18D0B425241D}"/>
              </a:ext>
            </a:extLst>
          </p:cNvPr>
          <p:cNvSpPr/>
          <p:nvPr/>
        </p:nvSpPr>
        <p:spPr>
          <a:xfrm>
            <a:off x="386853" y="3749199"/>
            <a:ext cx="110799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新商贸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6D9E8F-8D0E-4548-DC86-E870935ADCFC}"/>
              </a:ext>
            </a:extLst>
          </p:cNvPr>
          <p:cNvSpPr/>
          <p:nvPr/>
        </p:nvSpPr>
        <p:spPr>
          <a:xfrm>
            <a:off x="4404084" y="3442337"/>
            <a:ext cx="1313180" cy="10600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dirty="0">
                <a:ea typeface="微软雅黑"/>
                <a:cs typeface="+mn-ea"/>
                <a:sym typeface="+mn-lt"/>
              </a:rPr>
              <a:t>定目标：目标管理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dirty="0">
                <a:ea typeface="微软雅黑"/>
                <a:cs typeface="+mn-ea"/>
                <a:sym typeface="+mn-lt"/>
              </a:rPr>
              <a:t>盯执行：跑店管理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看结果：六度模型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8E346B9-FCCB-FE47-6B1D-EC89415F82B9}"/>
              </a:ext>
            </a:extLst>
          </p:cNvPr>
          <p:cNvSpPr/>
          <p:nvPr/>
        </p:nvSpPr>
        <p:spPr>
          <a:xfrm>
            <a:off x="6410941" y="3521752"/>
            <a:ext cx="4722965" cy="10161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CN" altLang="en-US" sz="1050" dirty="0">
                <a:ea typeface="微软雅黑"/>
                <a:cs typeface="+mn-ea"/>
                <a:sym typeface="+mn-lt"/>
              </a:rPr>
              <a:t>量化考核指标，确保目标达成</a:t>
            </a:r>
            <a:endParaRPr lang="en-US" altLang="zh-CN" sz="1050" dirty="0">
              <a:ea typeface="微软雅黑"/>
              <a:cs typeface="+mn-ea"/>
              <a:sym typeface="+mn-lt"/>
            </a:endParaRPr>
          </a:p>
          <a:p>
            <a:pPr>
              <a:defRPr/>
            </a:pPr>
            <a:endParaRPr lang="en-US" altLang="zh-CN" sz="1050" dirty="0">
              <a:ea typeface="微软雅黑"/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050" dirty="0">
                <a:ea typeface="微软雅黑"/>
                <a:cs typeface="+mn-ea"/>
                <a:sym typeface="+mn-lt"/>
              </a:rPr>
              <a:t>业务员有计划的标准化拜访客户，业务主管实时跟踪分析拜访结果，提高终端拜访及动销质量</a:t>
            </a:r>
            <a:endParaRPr lang="en-US" altLang="zh-CN" sz="1050" dirty="0">
              <a:ea typeface="微软雅黑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建立业务员能力体系，一对一精准分析，提升销售业绩。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F4FFF47-3285-D489-E58C-851E2E493393}"/>
              </a:ext>
            </a:extLst>
          </p:cNvPr>
          <p:cNvSpPr/>
          <p:nvPr/>
        </p:nvSpPr>
        <p:spPr>
          <a:xfrm>
            <a:off x="3596558" y="4875406"/>
            <a:ext cx="2928232" cy="10600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订货商城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车销访销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dirty="0">
                <a:ea typeface="微软雅黑"/>
                <a:cs typeface="+mn-ea"/>
                <a:sym typeface="+mn-lt"/>
              </a:rPr>
              <a:t>营销管理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E19053-DDBA-BE59-DAE0-64FD4BE5C2DC}"/>
              </a:ext>
            </a:extLst>
          </p:cNvPr>
          <p:cNvSpPr/>
          <p:nvPr/>
        </p:nvSpPr>
        <p:spPr>
          <a:xfrm>
            <a:off x="6406683" y="5007875"/>
            <a:ext cx="4823446" cy="8545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实现客户和交易在线，提高交易效率、打造私域流量，渠道分销数字化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数字化赋能业务员，提高业务员工作效率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精准分析、智能预警、提高复购、提高留存</a:t>
            </a:r>
          </a:p>
        </p:txBody>
      </p:sp>
      <p:sp>
        <p:nvSpPr>
          <p:cNvPr id="12" name="圆角矩形 61">
            <a:extLst>
              <a:ext uri="{FF2B5EF4-FFF2-40B4-BE49-F238E27FC236}">
                <a16:creationId xmlns:a16="http://schemas.microsoft.com/office/drawing/2014/main" id="{5B7BFBFD-D248-E7BF-CAE8-96472299FFAF}"/>
              </a:ext>
            </a:extLst>
          </p:cNvPr>
          <p:cNvSpPr/>
          <p:nvPr/>
        </p:nvSpPr>
        <p:spPr>
          <a:xfrm>
            <a:off x="3794644" y="2089566"/>
            <a:ext cx="2465740" cy="258449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sp>
        <p:nvSpPr>
          <p:cNvPr id="13" name="圆角矩形 62">
            <a:extLst>
              <a:ext uri="{FF2B5EF4-FFF2-40B4-BE49-F238E27FC236}">
                <a16:creationId xmlns:a16="http://schemas.microsoft.com/office/drawing/2014/main" id="{C3FBAF0C-D420-AA8A-9560-53BF3C8A7576}"/>
              </a:ext>
            </a:extLst>
          </p:cNvPr>
          <p:cNvSpPr/>
          <p:nvPr/>
        </p:nvSpPr>
        <p:spPr>
          <a:xfrm>
            <a:off x="3794644" y="2452961"/>
            <a:ext cx="2465740" cy="258449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sp>
        <p:nvSpPr>
          <p:cNvPr id="14" name="圆角矩形 63">
            <a:extLst>
              <a:ext uri="{FF2B5EF4-FFF2-40B4-BE49-F238E27FC236}">
                <a16:creationId xmlns:a16="http://schemas.microsoft.com/office/drawing/2014/main" id="{0978D86B-9465-B276-5750-93A632CF5FA0}"/>
              </a:ext>
            </a:extLst>
          </p:cNvPr>
          <p:cNvSpPr/>
          <p:nvPr/>
        </p:nvSpPr>
        <p:spPr>
          <a:xfrm>
            <a:off x="3794644" y="2816356"/>
            <a:ext cx="2465740" cy="258449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sp>
        <p:nvSpPr>
          <p:cNvPr id="15" name="圆角矩形 64">
            <a:extLst>
              <a:ext uri="{FF2B5EF4-FFF2-40B4-BE49-F238E27FC236}">
                <a16:creationId xmlns:a16="http://schemas.microsoft.com/office/drawing/2014/main" id="{957879A5-2409-FE94-01F8-5435012AA604}"/>
              </a:ext>
            </a:extLst>
          </p:cNvPr>
          <p:cNvSpPr/>
          <p:nvPr/>
        </p:nvSpPr>
        <p:spPr>
          <a:xfrm>
            <a:off x="3794644" y="3521196"/>
            <a:ext cx="2465740" cy="258449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sp>
        <p:nvSpPr>
          <p:cNvPr id="16" name="圆角矩形 65">
            <a:extLst>
              <a:ext uri="{FF2B5EF4-FFF2-40B4-BE49-F238E27FC236}">
                <a16:creationId xmlns:a16="http://schemas.microsoft.com/office/drawing/2014/main" id="{0DF2CCFA-4D10-12CA-3FFB-B0D4C5E2E5AB}"/>
              </a:ext>
            </a:extLst>
          </p:cNvPr>
          <p:cNvSpPr/>
          <p:nvPr/>
        </p:nvSpPr>
        <p:spPr>
          <a:xfrm>
            <a:off x="3794644" y="3884591"/>
            <a:ext cx="2465740" cy="258449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sp>
        <p:nvSpPr>
          <p:cNvPr id="17" name="圆角矩形 66">
            <a:extLst>
              <a:ext uri="{FF2B5EF4-FFF2-40B4-BE49-F238E27FC236}">
                <a16:creationId xmlns:a16="http://schemas.microsoft.com/office/drawing/2014/main" id="{3C4370BD-CC8D-922C-AA79-06D227E10EFF}"/>
              </a:ext>
            </a:extLst>
          </p:cNvPr>
          <p:cNvSpPr/>
          <p:nvPr/>
        </p:nvSpPr>
        <p:spPr>
          <a:xfrm>
            <a:off x="3794644" y="4247986"/>
            <a:ext cx="2465740" cy="258449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sp>
        <p:nvSpPr>
          <p:cNvPr id="18" name="圆角矩形 67">
            <a:extLst>
              <a:ext uri="{FF2B5EF4-FFF2-40B4-BE49-F238E27FC236}">
                <a16:creationId xmlns:a16="http://schemas.microsoft.com/office/drawing/2014/main" id="{D9B2A6D8-C31A-29FA-A1E0-64DF107764DD}"/>
              </a:ext>
            </a:extLst>
          </p:cNvPr>
          <p:cNvSpPr/>
          <p:nvPr/>
        </p:nvSpPr>
        <p:spPr>
          <a:xfrm>
            <a:off x="3794644" y="4938496"/>
            <a:ext cx="2465740" cy="258449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sp>
        <p:nvSpPr>
          <p:cNvPr id="19" name="圆角矩形 68">
            <a:extLst>
              <a:ext uri="{FF2B5EF4-FFF2-40B4-BE49-F238E27FC236}">
                <a16:creationId xmlns:a16="http://schemas.microsoft.com/office/drawing/2014/main" id="{E30E9055-6B9B-4F31-DAB6-663BEE9078B2}"/>
              </a:ext>
            </a:extLst>
          </p:cNvPr>
          <p:cNvSpPr/>
          <p:nvPr/>
        </p:nvSpPr>
        <p:spPr>
          <a:xfrm>
            <a:off x="3794644" y="5301891"/>
            <a:ext cx="2465740" cy="258449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sp>
        <p:nvSpPr>
          <p:cNvPr id="20" name="圆角矩形 69">
            <a:extLst>
              <a:ext uri="{FF2B5EF4-FFF2-40B4-BE49-F238E27FC236}">
                <a16:creationId xmlns:a16="http://schemas.microsoft.com/office/drawing/2014/main" id="{ADBB1CEB-C32D-71D3-F314-178DAE239AB6}"/>
              </a:ext>
            </a:extLst>
          </p:cNvPr>
          <p:cNvSpPr/>
          <p:nvPr/>
        </p:nvSpPr>
        <p:spPr>
          <a:xfrm>
            <a:off x="3794644" y="5665286"/>
            <a:ext cx="2465740" cy="258449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sp>
        <p:nvSpPr>
          <p:cNvPr id="21" name="弧 80">
            <a:extLst>
              <a:ext uri="{FF2B5EF4-FFF2-40B4-BE49-F238E27FC236}">
                <a16:creationId xmlns:a16="http://schemas.microsoft.com/office/drawing/2014/main" id="{A1DE7286-17C9-BC63-77A5-705F354C42CB}"/>
              </a:ext>
            </a:extLst>
          </p:cNvPr>
          <p:cNvSpPr/>
          <p:nvPr/>
        </p:nvSpPr>
        <p:spPr>
          <a:xfrm rot="13738149">
            <a:off x="3646443" y="2115547"/>
            <a:ext cx="985999" cy="971617"/>
          </a:xfrm>
          <a:prstGeom prst="arc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cxnSp>
        <p:nvCxnSpPr>
          <p:cNvPr id="22" name="直线连接符 81">
            <a:extLst>
              <a:ext uri="{FF2B5EF4-FFF2-40B4-BE49-F238E27FC236}">
                <a16:creationId xmlns:a16="http://schemas.microsoft.com/office/drawing/2014/main" id="{6952089C-E516-D579-1C8D-783A0319875A}"/>
              </a:ext>
            </a:extLst>
          </p:cNvPr>
          <p:cNvCxnSpPr>
            <a:cxnSpLocks/>
          </p:cNvCxnSpPr>
          <p:nvPr/>
        </p:nvCxnSpPr>
        <p:spPr>
          <a:xfrm flipH="1">
            <a:off x="1476243" y="4014479"/>
            <a:ext cx="486890" cy="0"/>
          </a:xfrm>
          <a:prstGeom prst="line">
            <a:avLst/>
          </a:prstGeom>
          <a:ln w="63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弧 82">
            <a:extLst>
              <a:ext uri="{FF2B5EF4-FFF2-40B4-BE49-F238E27FC236}">
                <a16:creationId xmlns:a16="http://schemas.microsoft.com/office/drawing/2014/main" id="{3417C8DB-0189-14E4-377C-BDD5C46CBAF7}"/>
              </a:ext>
            </a:extLst>
          </p:cNvPr>
          <p:cNvSpPr/>
          <p:nvPr/>
        </p:nvSpPr>
        <p:spPr>
          <a:xfrm rot="13738149">
            <a:off x="3646443" y="3548468"/>
            <a:ext cx="985999" cy="971617"/>
          </a:xfrm>
          <a:prstGeom prst="arc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sp>
        <p:nvSpPr>
          <p:cNvPr id="24" name="弧 84">
            <a:extLst>
              <a:ext uri="{FF2B5EF4-FFF2-40B4-BE49-F238E27FC236}">
                <a16:creationId xmlns:a16="http://schemas.microsoft.com/office/drawing/2014/main" id="{9E0F2B98-8CFB-00BA-BAE4-2A7598DF36F7}"/>
              </a:ext>
            </a:extLst>
          </p:cNvPr>
          <p:cNvSpPr/>
          <p:nvPr/>
        </p:nvSpPr>
        <p:spPr>
          <a:xfrm rot="13738149">
            <a:off x="3646443" y="4953646"/>
            <a:ext cx="985999" cy="971617"/>
          </a:xfrm>
          <a:prstGeom prst="arc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sp>
        <p:nvSpPr>
          <p:cNvPr id="25" name="弧 86">
            <a:extLst>
              <a:ext uri="{FF2B5EF4-FFF2-40B4-BE49-F238E27FC236}">
                <a16:creationId xmlns:a16="http://schemas.microsoft.com/office/drawing/2014/main" id="{46DD7E1F-9173-63DA-A5EB-A0AB7BF596A7}"/>
              </a:ext>
            </a:extLst>
          </p:cNvPr>
          <p:cNvSpPr/>
          <p:nvPr/>
        </p:nvSpPr>
        <p:spPr>
          <a:xfrm rot="10800000">
            <a:off x="1649313" y="2603861"/>
            <a:ext cx="514084" cy="2875832"/>
          </a:xfrm>
          <a:prstGeom prst="arc">
            <a:avLst>
              <a:gd name="adj1" fmla="val 16148923"/>
              <a:gd name="adj2" fmla="val 5450042"/>
            </a:avLst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cxnSp>
        <p:nvCxnSpPr>
          <p:cNvPr id="26" name="直线连接符 87">
            <a:extLst>
              <a:ext uri="{FF2B5EF4-FFF2-40B4-BE49-F238E27FC236}">
                <a16:creationId xmlns:a16="http://schemas.microsoft.com/office/drawing/2014/main" id="{26FCCDCD-D137-53AE-8A16-F7B3D5FABA9E}"/>
              </a:ext>
            </a:extLst>
          </p:cNvPr>
          <p:cNvCxnSpPr>
            <a:cxnSpLocks/>
          </p:cNvCxnSpPr>
          <p:nvPr/>
        </p:nvCxnSpPr>
        <p:spPr>
          <a:xfrm flipH="1">
            <a:off x="6258464" y="5435538"/>
            <a:ext cx="155668" cy="0"/>
          </a:xfrm>
          <a:prstGeom prst="line">
            <a:avLst/>
          </a:prstGeom>
          <a:ln w="63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88">
            <a:extLst>
              <a:ext uri="{FF2B5EF4-FFF2-40B4-BE49-F238E27FC236}">
                <a16:creationId xmlns:a16="http://schemas.microsoft.com/office/drawing/2014/main" id="{921882D1-F080-7E65-4288-854DF6558498}"/>
              </a:ext>
            </a:extLst>
          </p:cNvPr>
          <p:cNvCxnSpPr>
            <a:cxnSpLocks/>
          </p:cNvCxnSpPr>
          <p:nvPr/>
        </p:nvCxnSpPr>
        <p:spPr>
          <a:xfrm flipH="1">
            <a:off x="6258464" y="5071656"/>
            <a:ext cx="155668" cy="0"/>
          </a:xfrm>
          <a:prstGeom prst="line">
            <a:avLst/>
          </a:prstGeom>
          <a:ln w="63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89">
            <a:extLst>
              <a:ext uri="{FF2B5EF4-FFF2-40B4-BE49-F238E27FC236}">
                <a16:creationId xmlns:a16="http://schemas.microsoft.com/office/drawing/2014/main" id="{3791B6CF-522F-3791-3379-DB84C460611E}"/>
              </a:ext>
            </a:extLst>
          </p:cNvPr>
          <p:cNvCxnSpPr>
            <a:cxnSpLocks/>
          </p:cNvCxnSpPr>
          <p:nvPr/>
        </p:nvCxnSpPr>
        <p:spPr>
          <a:xfrm flipH="1">
            <a:off x="6258464" y="5799420"/>
            <a:ext cx="155668" cy="0"/>
          </a:xfrm>
          <a:prstGeom prst="line">
            <a:avLst/>
          </a:prstGeom>
          <a:ln w="63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90">
            <a:extLst>
              <a:ext uri="{FF2B5EF4-FFF2-40B4-BE49-F238E27FC236}">
                <a16:creationId xmlns:a16="http://schemas.microsoft.com/office/drawing/2014/main" id="{A902D6D4-5B89-557A-83E5-B58724B24906}"/>
              </a:ext>
            </a:extLst>
          </p:cNvPr>
          <p:cNvCxnSpPr>
            <a:cxnSpLocks/>
          </p:cNvCxnSpPr>
          <p:nvPr/>
        </p:nvCxnSpPr>
        <p:spPr>
          <a:xfrm flipH="1">
            <a:off x="6258464" y="4025124"/>
            <a:ext cx="155668" cy="0"/>
          </a:xfrm>
          <a:prstGeom prst="line">
            <a:avLst/>
          </a:prstGeom>
          <a:ln w="63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91">
            <a:extLst>
              <a:ext uri="{FF2B5EF4-FFF2-40B4-BE49-F238E27FC236}">
                <a16:creationId xmlns:a16="http://schemas.microsoft.com/office/drawing/2014/main" id="{2B0166C8-5E97-435D-2277-772A61A72209}"/>
              </a:ext>
            </a:extLst>
          </p:cNvPr>
          <p:cNvCxnSpPr>
            <a:cxnSpLocks/>
          </p:cNvCxnSpPr>
          <p:nvPr/>
        </p:nvCxnSpPr>
        <p:spPr>
          <a:xfrm flipH="1">
            <a:off x="6258464" y="3661242"/>
            <a:ext cx="155668" cy="0"/>
          </a:xfrm>
          <a:prstGeom prst="line">
            <a:avLst/>
          </a:prstGeom>
          <a:ln w="63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92">
            <a:extLst>
              <a:ext uri="{FF2B5EF4-FFF2-40B4-BE49-F238E27FC236}">
                <a16:creationId xmlns:a16="http://schemas.microsoft.com/office/drawing/2014/main" id="{6D3710D2-A9B7-8A5C-5F6F-CF3DA80209BB}"/>
              </a:ext>
            </a:extLst>
          </p:cNvPr>
          <p:cNvCxnSpPr>
            <a:cxnSpLocks/>
          </p:cNvCxnSpPr>
          <p:nvPr/>
        </p:nvCxnSpPr>
        <p:spPr>
          <a:xfrm flipH="1">
            <a:off x="6258464" y="4389006"/>
            <a:ext cx="155668" cy="0"/>
          </a:xfrm>
          <a:prstGeom prst="line">
            <a:avLst/>
          </a:prstGeom>
          <a:ln w="63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93">
            <a:extLst>
              <a:ext uri="{FF2B5EF4-FFF2-40B4-BE49-F238E27FC236}">
                <a16:creationId xmlns:a16="http://schemas.microsoft.com/office/drawing/2014/main" id="{95E8EDD0-7363-FF75-9D11-6AA76CBFEF23}"/>
              </a:ext>
            </a:extLst>
          </p:cNvPr>
          <p:cNvCxnSpPr>
            <a:cxnSpLocks/>
          </p:cNvCxnSpPr>
          <p:nvPr/>
        </p:nvCxnSpPr>
        <p:spPr>
          <a:xfrm flipH="1">
            <a:off x="6258464" y="2585954"/>
            <a:ext cx="155668" cy="0"/>
          </a:xfrm>
          <a:prstGeom prst="line">
            <a:avLst/>
          </a:prstGeom>
          <a:ln w="63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94">
            <a:extLst>
              <a:ext uri="{FF2B5EF4-FFF2-40B4-BE49-F238E27FC236}">
                <a16:creationId xmlns:a16="http://schemas.microsoft.com/office/drawing/2014/main" id="{707FC127-3080-DEF7-F742-33EE36E21412}"/>
              </a:ext>
            </a:extLst>
          </p:cNvPr>
          <p:cNvCxnSpPr>
            <a:cxnSpLocks/>
          </p:cNvCxnSpPr>
          <p:nvPr/>
        </p:nvCxnSpPr>
        <p:spPr>
          <a:xfrm flipH="1">
            <a:off x="6258464" y="2222072"/>
            <a:ext cx="155668" cy="0"/>
          </a:xfrm>
          <a:prstGeom prst="line">
            <a:avLst/>
          </a:prstGeom>
          <a:ln w="63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95">
            <a:extLst>
              <a:ext uri="{FF2B5EF4-FFF2-40B4-BE49-F238E27FC236}">
                <a16:creationId xmlns:a16="http://schemas.microsoft.com/office/drawing/2014/main" id="{BB5B8855-AD0E-556C-21FA-6789DDE897D9}"/>
              </a:ext>
            </a:extLst>
          </p:cNvPr>
          <p:cNvCxnSpPr>
            <a:cxnSpLocks/>
          </p:cNvCxnSpPr>
          <p:nvPr/>
        </p:nvCxnSpPr>
        <p:spPr>
          <a:xfrm flipH="1">
            <a:off x="6258464" y="2949836"/>
            <a:ext cx="155668" cy="0"/>
          </a:xfrm>
          <a:prstGeom prst="line">
            <a:avLst/>
          </a:prstGeom>
          <a:ln w="63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57">
            <a:extLst>
              <a:ext uri="{FF2B5EF4-FFF2-40B4-BE49-F238E27FC236}">
                <a16:creationId xmlns:a16="http://schemas.microsoft.com/office/drawing/2014/main" id="{88473354-5B17-6D2E-CD82-699B6225FF4C}"/>
              </a:ext>
            </a:extLst>
          </p:cNvPr>
          <p:cNvSpPr/>
          <p:nvPr/>
        </p:nvSpPr>
        <p:spPr>
          <a:xfrm>
            <a:off x="2117597" y="2313357"/>
            <a:ext cx="1347015" cy="504109"/>
          </a:xfrm>
          <a:prstGeom prst="roundRect">
            <a:avLst/>
          </a:prstGeom>
          <a:solidFill>
            <a:srgbClr val="4C5A6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管理数字化</a:t>
            </a:r>
          </a:p>
        </p:txBody>
      </p:sp>
      <p:cxnSp>
        <p:nvCxnSpPr>
          <p:cNvPr id="36" name="直线连接符 77">
            <a:extLst>
              <a:ext uri="{FF2B5EF4-FFF2-40B4-BE49-F238E27FC236}">
                <a16:creationId xmlns:a16="http://schemas.microsoft.com/office/drawing/2014/main" id="{ED7A3584-A0B0-DF8A-8A4D-8FC99B2F1672}"/>
              </a:ext>
            </a:extLst>
          </p:cNvPr>
          <p:cNvCxnSpPr>
            <a:cxnSpLocks/>
          </p:cNvCxnSpPr>
          <p:nvPr/>
        </p:nvCxnSpPr>
        <p:spPr>
          <a:xfrm flipH="1">
            <a:off x="3476681" y="2604133"/>
            <a:ext cx="333688" cy="0"/>
          </a:xfrm>
          <a:prstGeom prst="line">
            <a:avLst/>
          </a:prstGeom>
          <a:ln w="63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圆角矩形 57">
            <a:extLst>
              <a:ext uri="{FF2B5EF4-FFF2-40B4-BE49-F238E27FC236}">
                <a16:creationId xmlns:a16="http://schemas.microsoft.com/office/drawing/2014/main" id="{58BA3F59-7C36-3F7C-2CA3-223EC27200A9}"/>
              </a:ext>
            </a:extLst>
          </p:cNvPr>
          <p:cNvSpPr/>
          <p:nvPr/>
        </p:nvSpPr>
        <p:spPr>
          <a:xfrm>
            <a:off x="2117597" y="3749199"/>
            <a:ext cx="1347015" cy="504109"/>
          </a:xfrm>
          <a:prstGeom prst="roundRect">
            <a:avLst/>
          </a:prstGeom>
          <a:solidFill>
            <a:srgbClr val="4C5A6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marR="0" lvl="0" indent="-1746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业务员数字化</a:t>
            </a:r>
          </a:p>
        </p:txBody>
      </p:sp>
      <p:sp>
        <p:nvSpPr>
          <p:cNvPr id="38" name="圆角矩形 57">
            <a:extLst>
              <a:ext uri="{FF2B5EF4-FFF2-40B4-BE49-F238E27FC236}">
                <a16:creationId xmlns:a16="http://schemas.microsoft.com/office/drawing/2014/main" id="{E03AB939-E059-91A7-198B-50A8CFC7D2F0}"/>
              </a:ext>
            </a:extLst>
          </p:cNvPr>
          <p:cNvSpPr/>
          <p:nvPr/>
        </p:nvSpPr>
        <p:spPr>
          <a:xfrm>
            <a:off x="2117597" y="5175384"/>
            <a:ext cx="1347015" cy="504109"/>
          </a:xfrm>
          <a:prstGeom prst="roundRect">
            <a:avLst/>
          </a:prstGeom>
          <a:solidFill>
            <a:srgbClr val="4C5A6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marR="0" lvl="0" indent="-1746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FFFFFF"/>
                </a:solidFill>
                <a:ea typeface="微软雅黑"/>
                <a:cs typeface="+mn-ea"/>
                <a:sym typeface="+mn-lt"/>
              </a:rPr>
              <a:t>营销数字化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微软雅黑"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85B5D82-B755-E90E-E45F-C5EA41AE79B9}"/>
              </a:ext>
            </a:extLst>
          </p:cNvPr>
          <p:cNvSpPr/>
          <p:nvPr/>
        </p:nvSpPr>
        <p:spPr>
          <a:xfrm>
            <a:off x="2441250" y="1483064"/>
            <a:ext cx="595035" cy="38593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微软雅黑"/>
                <a:cs typeface="+mn-ea"/>
                <a:sym typeface="+mn-lt"/>
              </a:rPr>
              <a:t>场景</a:t>
            </a:r>
          </a:p>
        </p:txBody>
      </p:sp>
      <p:cxnSp>
        <p:nvCxnSpPr>
          <p:cNvPr id="40" name="直线连接符 83">
            <a:extLst>
              <a:ext uri="{FF2B5EF4-FFF2-40B4-BE49-F238E27FC236}">
                <a16:creationId xmlns:a16="http://schemas.microsoft.com/office/drawing/2014/main" id="{DC84A93B-F2CC-51A8-1BA3-94F8585301F3}"/>
              </a:ext>
            </a:extLst>
          </p:cNvPr>
          <p:cNvCxnSpPr>
            <a:cxnSpLocks/>
          </p:cNvCxnSpPr>
          <p:nvPr/>
        </p:nvCxnSpPr>
        <p:spPr>
          <a:xfrm flipH="1">
            <a:off x="3476681" y="5442232"/>
            <a:ext cx="333688" cy="0"/>
          </a:xfrm>
          <a:prstGeom prst="line">
            <a:avLst/>
          </a:prstGeom>
          <a:ln w="63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83">
            <a:extLst>
              <a:ext uri="{FF2B5EF4-FFF2-40B4-BE49-F238E27FC236}">
                <a16:creationId xmlns:a16="http://schemas.microsoft.com/office/drawing/2014/main" id="{12DBD12F-79EA-36DC-3A80-D1BEE7792893}"/>
              </a:ext>
            </a:extLst>
          </p:cNvPr>
          <p:cNvCxnSpPr>
            <a:cxnSpLocks/>
          </p:cNvCxnSpPr>
          <p:nvPr/>
        </p:nvCxnSpPr>
        <p:spPr>
          <a:xfrm flipH="1">
            <a:off x="3476681" y="4021686"/>
            <a:ext cx="333688" cy="0"/>
          </a:xfrm>
          <a:prstGeom prst="line">
            <a:avLst/>
          </a:prstGeom>
          <a:ln w="63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188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014505"/>
            <a:ext cx="12192000" cy="38434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016681"/>
            <a:ext cx="12192000" cy="36000"/>
          </a:xfrm>
          <a:prstGeom prst="rect">
            <a:avLst/>
          </a:prstGeom>
          <a:gradFill>
            <a:gsLst>
              <a:gs pos="100000">
                <a:srgbClr val="E60000">
                  <a:alpha val="5000"/>
                </a:srgbClr>
              </a:gs>
              <a:gs pos="0">
                <a:srgbClr val="E70A1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畅捷通公司介绍</a:t>
            </a:r>
          </a:p>
        </p:txBody>
      </p:sp>
      <p:sp>
        <p:nvSpPr>
          <p:cNvPr id="3" name="矩形 2"/>
          <p:cNvSpPr/>
          <p:nvPr/>
        </p:nvSpPr>
        <p:spPr>
          <a:xfrm>
            <a:off x="759605" y="4630226"/>
            <a:ext cx="10672791" cy="16616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畅捷通信息技术股份有限公司（股份代码：</a:t>
            </a: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1588.HK</a:t>
            </a:r>
            <a:r>
              <a:rPr lang="zh-CN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）是用友旗下成员企业。畅捷通致力于为小微企业提供社交化、个性化、服务化、小量化的生意管理支持。畅捷通针对小微企业财务及管理转型问题，过技术赋能，助力企业业务在线，改变传统的经营业态，实现利润持续增长。畅捷通充分利用</a:t>
            </a: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SaaS</a:t>
            </a:r>
            <a:r>
              <a:rPr lang="zh-CN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业务与客户的高频互动的优势深挖客户的价值，从而多方面满足小微企业对云产品的需求。畅捷通未来业务将从</a:t>
            </a:r>
            <a:r>
              <a:rPr lang="en-US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SaaS</a:t>
            </a:r>
            <a:r>
              <a:rPr lang="zh-CN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市场拓展到企业业务运营服务的</a:t>
            </a:r>
            <a:r>
              <a:rPr lang="en-US" altLang="zh-CN" sz="1600" dirty="0" err="1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BaaS</a:t>
            </a:r>
            <a:r>
              <a:rPr lang="zh-CN" altLang="zh-CN" sz="1600" dirty="0">
                <a:solidFill>
                  <a:schemeClr val="tx1">
                    <a:lumMod val="90000"/>
                    <a:lumOff val="10000"/>
                  </a:schemeClr>
                </a:solidFill>
                <a:ea typeface="微软雅黑" panose="020B0503020204020204" pitchFamily="34" charset="-122"/>
              </a:rPr>
              <a:t>市场，并致力于成为中国最大的一站式小微企业服务平台。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90" y="1557460"/>
            <a:ext cx="5186371" cy="29060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325" y="1557460"/>
            <a:ext cx="5178740" cy="290600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关注小微 相伴十载</a:t>
            </a:r>
          </a:p>
        </p:txBody>
      </p:sp>
      <p:pic>
        <p:nvPicPr>
          <p:cNvPr id="11" name="图片 10" descr="雪山和树林&#10;&#10;描述已自动生成"/>
          <p:cNvPicPr>
            <a:picLocks noChangeAspect="1"/>
          </p:cNvPicPr>
          <p:nvPr/>
        </p:nvPicPr>
        <p:blipFill rotWithShape="1">
          <a:blip r:embed="rId2" cstate="email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588547"/>
            <a:ext cx="12192000" cy="42694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021369" y="1133884"/>
            <a:ext cx="698918" cy="240048"/>
          </a:xfrm>
          <a:prstGeom prst="rect">
            <a:avLst/>
          </a:prstGeom>
          <a:solidFill>
            <a:srgbClr val="D91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400" b="1" dirty="0">
                <a:ea typeface="微软雅黑" panose="020B0503020204020204" pitchFamily="34" charset="-122"/>
                <a:cs typeface="阿里巴巴普惠体" panose="00020600040101010101" pitchFamily="18" charset="-122"/>
              </a:rPr>
              <a:t>2020</a:t>
            </a:r>
            <a:endParaRPr kumimoji="1" lang="zh-CN" altLang="en-US" sz="1400" b="1" dirty="0"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8" name="矩形 7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/>
          <p:cNvSpPr/>
          <p:nvPr/>
        </p:nvSpPr>
        <p:spPr>
          <a:xfrm>
            <a:off x="11021369" y="1421557"/>
            <a:ext cx="812471" cy="882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云服务业务收入占比达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47%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，斩获年度</a:t>
            </a:r>
            <a:r>
              <a:rPr lang="zh-CN" altLang="en-US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小微企业云服务市场覆盖率第一</a:t>
            </a:r>
          </a:p>
        </p:txBody>
      </p:sp>
      <p:cxnSp>
        <p:nvCxnSpPr>
          <p:cNvPr id="4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>
            <a:off x="11427604" y="2441166"/>
            <a:ext cx="0" cy="182603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916637" y="1629184"/>
            <a:ext cx="698918" cy="240048"/>
          </a:xfrm>
          <a:prstGeom prst="rect">
            <a:avLst/>
          </a:prstGeom>
          <a:solidFill>
            <a:srgbClr val="D91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400" b="1" dirty="0">
                <a:ea typeface="微软雅黑" panose="020B0503020204020204" pitchFamily="34" charset="-122"/>
                <a:cs typeface="阿里巴巴普惠体" panose="00020600040101010101" pitchFamily="18" charset="-122"/>
              </a:rPr>
              <a:t>2019</a:t>
            </a:r>
            <a:endParaRPr kumimoji="1" lang="zh-CN" altLang="en-US" sz="1400" b="1" dirty="0"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5" name="矩形 14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/>
          <p:cNvSpPr/>
          <p:nvPr/>
        </p:nvSpPr>
        <p:spPr>
          <a:xfrm>
            <a:off x="9916637" y="1916857"/>
            <a:ext cx="869619" cy="882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举办第一届老板社区线下交流会，</a:t>
            </a:r>
            <a:r>
              <a:rPr lang="zh-CN" altLang="en-US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畅捷通培训认证中心成立</a:t>
            </a: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发布“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T+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专属云”</a:t>
            </a:r>
          </a:p>
        </p:txBody>
      </p:sp>
      <p:cxnSp>
        <p:nvCxnSpPr>
          <p:cNvPr id="16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>
            <a:off x="10351446" y="2936466"/>
            <a:ext cx="0" cy="54428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8869053" y="1629184"/>
            <a:ext cx="698918" cy="240048"/>
          </a:xfrm>
          <a:prstGeom prst="rect">
            <a:avLst/>
          </a:prstGeom>
          <a:solidFill>
            <a:srgbClr val="D91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400" b="1" dirty="0">
                <a:ea typeface="微软雅黑" panose="020B0503020204020204" pitchFamily="34" charset="-122"/>
                <a:cs typeface="阿里巴巴普惠体" panose="00020600040101010101" pitchFamily="18" charset="-122"/>
              </a:rPr>
              <a:t>2018</a:t>
            </a:r>
            <a:endParaRPr kumimoji="1" lang="zh-CN" altLang="en-US" sz="1400" b="1" dirty="0"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9" name="矩形 18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/>
          <p:cNvSpPr/>
          <p:nvPr/>
        </p:nvSpPr>
        <p:spPr>
          <a:xfrm>
            <a:off x="8869053" y="1916857"/>
            <a:ext cx="812471" cy="1242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全方位帮扶生态伙伴，引导伙伴从软件包业务转型到云业务</a:t>
            </a:r>
          </a:p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GICC2018</a:t>
            </a:r>
            <a:r>
              <a:rPr lang="zh-CN" altLang="en-US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全球小微企业创新大会成功举办</a:t>
            </a:r>
          </a:p>
        </p:txBody>
      </p:sp>
      <p:cxnSp>
        <p:nvCxnSpPr>
          <p:cNvPr id="20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>
            <a:off x="9275288" y="3292707"/>
            <a:ext cx="0" cy="109386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745270" y="1689414"/>
            <a:ext cx="698918" cy="240048"/>
          </a:xfrm>
          <a:prstGeom prst="rect">
            <a:avLst/>
          </a:prstGeom>
          <a:solidFill>
            <a:srgbClr val="D91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400" b="1" dirty="0">
                <a:ea typeface="微软雅黑" panose="020B0503020204020204" pitchFamily="34" charset="-122"/>
                <a:cs typeface="阿里巴巴普惠体" panose="00020600040101010101" pitchFamily="18" charset="-122"/>
              </a:rPr>
              <a:t>2017</a:t>
            </a:r>
            <a:endParaRPr kumimoji="1" lang="zh-CN" altLang="en-US" sz="1400" b="1" dirty="0"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23" name="矩形 22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/>
          <p:cNvSpPr/>
          <p:nvPr/>
        </p:nvSpPr>
        <p:spPr>
          <a:xfrm>
            <a:off x="7745270" y="1977087"/>
            <a:ext cx="888670" cy="1242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“畅捷通新锐伙伴俱乐部”正式成立，</a:t>
            </a:r>
            <a:r>
              <a:rPr lang="en-US" altLang="zh-CN" sz="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T+Cloud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产品上市</a:t>
            </a:r>
          </a:p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GICC2017</a:t>
            </a:r>
            <a:r>
              <a:rPr lang="zh-CN" altLang="en-US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全球小微企业创新大会成功举办</a:t>
            </a:r>
          </a:p>
        </p:txBody>
      </p:sp>
      <p:cxnSp>
        <p:nvCxnSpPr>
          <p:cNvPr id="24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>
            <a:off x="8189605" y="3333560"/>
            <a:ext cx="0" cy="13241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697686" y="1974135"/>
            <a:ext cx="698918" cy="240048"/>
          </a:xfrm>
          <a:prstGeom prst="rect">
            <a:avLst/>
          </a:prstGeom>
          <a:solidFill>
            <a:srgbClr val="D91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400" b="1" dirty="0">
                <a:ea typeface="微软雅黑" panose="020B0503020204020204" pitchFamily="34" charset="-122"/>
                <a:cs typeface="阿里巴巴普惠体" panose="00020600040101010101" pitchFamily="18" charset="-122"/>
              </a:rPr>
              <a:t>2016</a:t>
            </a:r>
            <a:endParaRPr kumimoji="1" lang="zh-CN" altLang="en-US" sz="1400" b="1" dirty="0"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27" name="矩形 26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/>
          <p:cNvSpPr/>
          <p:nvPr/>
        </p:nvSpPr>
        <p:spPr>
          <a:xfrm>
            <a:off x="6697686" y="2261808"/>
            <a:ext cx="812471" cy="702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“畅捷通功勋伙伴委员会”正式成立，畅捷通</a:t>
            </a:r>
            <a:r>
              <a:rPr lang="zh-CN" altLang="en-US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南方资源中心成立</a:t>
            </a:r>
          </a:p>
        </p:txBody>
      </p:sp>
      <p:cxnSp>
        <p:nvCxnSpPr>
          <p:cNvPr id="28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>
            <a:off x="7103921" y="3093372"/>
            <a:ext cx="0" cy="94522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650102" y="2256610"/>
            <a:ext cx="698918" cy="240048"/>
          </a:xfrm>
          <a:prstGeom prst="rect">
            <a:avLst/>
          </a:prstGeom>
          <a:solidFill>
            <a:srgbClr val="D91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400" b="1" dirty="0">
                <a:ea typeface="微软雅黑" panose="020B0503020204020204" pitchFamily="34" charset="-122"/>
                <a:cs typeface="阿里巴巴普惠体" panose="00020600040101010101" pitchFamily="18" charset="-122"/>
              </a:rPr>
              <a:t>2015</a:t>
            </a:r>
            <a:endParaRPr kumimoji="1" lang="zh-CN" altLang="en-US" sz="1400" b="1" dirty="0"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31" name="矩形 30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/>
          <p:cNvSpPr/>
          <p:nvPr/>
        </p:nvSpPr>
        <p:spPr>
          <a:xfrm>
            <a:off x="5650102" y="2544283"/>
            <a:ext cx="812471" cy="8826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畅捷通云服务用户</a:t>
            </a:r>
            <a:r>
              <a:rPr lang="zh-CN" altLang="en-US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增长</a:t>
            </a:r>
            <a:r>
              <a:rPr lang="en-US" altLang="zh-CN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338%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，获得“中国产业互联网年度地革新力企业”</a:t>
            </a:r>
          </a:p>
        </p:txBody>
      </p:sp>
      <p:cxnSp>
        <p:nvCxnSpPr>
          <p:cNvPr id="32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>
            <a:off x="6056337" y="3563892"/>
            <a:ext cx="0" cy="109386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4602518" y="1861872"/>
            <a:ext cx="698918" cy="240048"/>
          </a:xfrm>
          <a:prstGeom prst="rect">
            <a:avLst/>
          </a:prstGeom>
          <a:solidFill>
            <a:srgbClr val="D91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400" b="1" dirty="0">
                <a:ea typeface="微软雅黑" panose="020B0503020204020204" pitchFamily="34" charset="-122"/>
                <a:cs typeface="阿里巴巴普惠体" panose="00020600040101010101" pitchFamily="18" charset="-122"/>
              </a:rPr>
              <a:t>2014</a:t>
            </a:r>
            <a:endParaRPr kumimoji="1" lang="zh-CN" altLang="en-US" sz="1400" b="1" dirty="0"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35" name="矩形 34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/>
          <p:cNvSpPr/>
          <p:nvPr/>
        </p:nvSpPr>
        <p:spPr>
          <a:xfrm>
            <a:off x="4602518" y="2149545"/>
            <a:ext cx="812471" cy="522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6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月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26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日，畅捷通在</a:t>
            </a:r>
            <a:r>
              <a:rPr lang="zh-CN" altLang="en-US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香港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主板正式挂牌</a:t>
            </a:r>
            <a:r>
              <a:rPr lang="zh-CN" altLang="en-US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上市</a:t>
            </a:r>
          </a:p>
        </p:txBody>
      </p:sp>
      <p:cxnSp>
        <p:nvCxnSpPr>
          <p:cNvPr id="36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>
            <a:off x="5008753" y="2819363"/>
            <a:ext cx="0" cy="185358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3515854" y="2487814"/>
            <a:ext cx="698918" cy="240048"/>
          </a:xfrm>
          <a:prstGeom prst="rect">
            <a:avLst/>
          </a:prstGeom>
          <a:solidFill>
            <a:srgbClr val="D91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400" b="1" dirty="0">
                <a:ea typeface="微软雅黑" panose="020B0503020204020204" pitchFamily="34" charset="-122"/>
                <a:cs typeface="阿里巴巴普惠体" panose="00020600040101010101" pitchFamily="18" charset="-122"/>
              </a:rPr>
              <a:t>2013</a:t>
            </a:r>
            <a:endParaRPr kumimoji="1" lang="zh-CN" altLang="en-US" sz="1400" b="1" dirty="0"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39" name="矩形 38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/>
          <p:cNvSpPr/>
          <p:nvPr/>
        </p:nvSpPr>
        <p:spPr>
          <a:xfrm>
            <a:off x="3515854" y="2775487"/>
            <a:ext cx="908939" cy="702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结合新技术发展，提出以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T+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为核心的</a:t>
            </a:r>
            <a:r>
              <a:rPr lang="en-US" altLang="zh-CN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S+S</a:t>
            </a:r>
            <a:r>
              <a:rPr lang="zh-CN" altLang="en-US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战略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即新一代企业云计算</a:t>
            </a:r>
          </a:p>
        </p:txBody>
      </p:sp>
      <p:cxnSp>
        <p:nvCxnSpPr>
          <p:cNvPr id="40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>
            <a:off x="3970323" y="3640302"/>
            <a:ext cx="0" cy="220804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2525659" y="2751910"/>
            <a:ext cx="698918" cy="240048"/>
          </a:xfrm>
          <a:prstGeom prst="rect">
            <a:avLst/>
          </a:prstGeom>
          <a:solidFill>
            <a:srgbClr val="D91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400" b="1" dirty="0">
                <a:ea typeface="微软雅黑" panose="020B0503020204020204" pitchFamily="34" charset="-122"/>
                <a:cs typeface="阿里巴巴普惠体" panose="00020600040101010101" pitchFamily="18" charset="-122"/>
              </a:rPr>
              <a:t>2012</a:t>
            </a:r>
            <a:endParaRPr kumimoji="1" lang="zh-CN" altLang="en-US" sz="1400" b="1" dirty="0"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43" name="矩形 42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/>
          <p:cNvSpPr/>
          <p:nvPr/>
        </p:nvSpPr>
        <p:spPr>
          <a:xfrm>
            <a:off x="2525659" y="3039583"/>
            <a:ext cx="812471" cy="702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T+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产品上市，率先在业内推出</a:t>
            </a:r>
            <a:r>
              <a:rPr lang="zh-CN" altLang="en-US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首个“客户服务保障计划”</a:t>
            </a:r>
          </a:p>
        </p:txBody>
      </p:sp>
      <p:cxnSp>
        <p:nvCxnSpPr>
          <p:cNvPr id="44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>
            <a:off x="2931894" y="3880491"/>
            <a:ext cx="0" cy="196785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258595" y="3539029"/>
            <a:ext cx="698918" cy="240048"/>
          </a:xfrm>
          <a:prstGeom prst="rect">
            <a:avLst/>
          </a:prstGeom>
          <a:solidFill>
            <a:srgbClr val="D91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400" b="1" dirty="0">
                <a:ea typeface="微软雅黑" panose="020B0503020204020204" pitchFamily="34" charset="-122"/>
                <a:cs typeface="阿里巴巴普惠体" panose="00020600040101010101" pitchFamily="18" charset="-122"/>
              </a:rPr>
              <a:t>2011</a:t>
            </a:r>
            <a:endParaRPr kumimoji="1" lang="zh-CN" altLang="en-US" sz="1400" b="1" dirty="0"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47" name="矩形 46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/>
          <p:cNvSpPr/>
          <p:nvPr/>
        </p:nvSpPr>
        <p:spPr>
          <a:xfrm>
            <a:off x="1258595" y="3826702"/>
            <a:ext cx="1089340" cy="702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rgbClr val="E60000"/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正式改名为“畅捷通信息技术股份有限公司”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畅捷通精英伙伴俱乐部正式成立</a:t>
            </a:r>
          </a:p>
        </p:txBody>
      </p:sp>
      <p:cxnSp>
        <p:nvCxnSpPr>
          <p:cNvPr id="48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>
            <a:off x="1803265" y="4672947"/>
            <a:ext cx="0" cy="135637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358161" y="4614741"/>
            <a:ext cx="698918" cy="240048"/>
          </a:xfrm>
          <a:prstGeom prst="rect">
            <a:avLst/>
          </a:prstGeom>
          <a:solidFill>
            <a:srgbClr val="D91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400" b="1" dirty="0">
                <a:ea typeface="微软雅黑" panose="020B0503020204020204" pitchFamily="34" charset="-122"/>
                <a:cs typeface="阿里巴巴普惠体" panose="00020600040101010101" pitchFamily="18" charset="-122"/>
              </a:rPr>
              <a:t>2010</a:t>
            </a:r>
            <a:endParaRPr kumimoji="1" lang="zh-CN" altLang="en-US" sz="1400" b="1" dirty="0"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51" name="矩形 50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/>
          <p:cNvSpPr/>
          <p:nvPr/>
        </p:nvSpPr>
        <p:spPr>
          <a:xfrm>
            <a:off x="358161" y="4902414"/>
            <a:ext cx="868828" cy="165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3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阿里巴巴普惠体" panose="00020600040101010101" pitchFamily="18" charset="-122"/>
              </a:rPr>
              <a:t>月，畅捷通成立</a:t>
            </a:r>
          </a:p>
        </p:txBody>
      </p:sp>
      <p:cxnSp>
        <p:nvCxnSpPr>
          <p:cNvPr id="52" name="直接连接符 16" descr="e7d195523061f1c074694c8bbf98be7b1e4b015d796375963FD28840057458461C7CA0DAD340D15583DEDFC2E3241C4F392EF3A8B4D067B40CF4F149DD7E51F346B0CAB1BCCF6DB2480C67273C6C9E4C08495BA9E053F989E71ACE07A8739A520095689E208D6B809ABCF0A3D1A8395D871D965FADCA24DCB3E6A8C25AD400CC16E1D6A2735A735D"/>
          <p:cNvCxnSpPr/>
          <p:nvPr/>
        </p:nvCxnSpPr>
        <p:spPr>
          <a:xfrm>
            <a:off x="795781" y="5226698"/>
            <a:ext cx="0" cy="109386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747712" y="3667125"/>
            <a:ext cx="2594610" cy="1106805"/>
          </a:xfrm>
          <a:prstGeom prst="rect">
            <a:avLst/>
          </a:prstGeom>
          <a:solidFill>
            <a:srgbClr val="E60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820467" y="3667125"/>
            <a:ext cx="2594610" cy="11068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820467" y="2468880"/>
            <a:ext cx="2594610" cy="1106805"/>
          </a:xfrm>
          <a:prstGeom prst="rect">
            <a:avLst/>
          </a:prstGeom>
          <a:solidFill>
            <a:srgbClr val="E60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行业数据</a:t>
            </a:r>
            <a:r>
              <a:rPr lang="en-US" altLang="zh-CN" dirty="0"/>
              <a:t> </a:t>
            </a:r>
            <a:r>
              <a:rPr lang="zh-CN" altLang="en-US" dirty="0"/>
              <a:t>彰显</a:t>
            </a:r>
            <a:r>
              <a:t>实力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47712" y="1268095"/>
            <a:ext cx="2594610" cy="1106805"/>
          </a:xfrm>
          <a:prstGeom prst="rect">
            <a:avLst/>
          </a:prstGeom>
          <a:solidFill>
            <a:srgbClr val="E60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38207" y="1268095"/>
            <a:ext cx="2594610" cy="11068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29972" y="1268095"/>
            <a:ext cx="2594610" cy="1106805"/>
          </a:xfrm>
          <a:prstGeom prst="rect">
            <a:avLst/>
          </a:prstGeom>
          <a:solidFill>
            <a:srgbClr val="E60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20467" y="1268095"/>
            <a:ext cx="2594610" cy="11068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12582" y="3730615"/>
            <a:ext cx="464871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i="1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sz="2200" b="1" i="1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st</a:t>
            </a:r>
          </a:p>
        </p:txBody>
      </p:sp>
      <p:sp>
        <p:nvSpPr>
          <p:cNvPr id="21" name="矩形 20"/>
          <p:cNvSpPr/>
          <p:nvPr/>
        </p:nvSpPr>
        <p:spPr>
          <a:xfrm>
            <a:off x="6129972" y="2468880"/>
            <a:ext cx="2594610" cy="11068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5360" y="4197350"/>
            <a:ext cx="213931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小微企业云财税服务市场第一（源自易观《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2021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中国云财税服务市场跟踪与深度洞察》）</a:t>
            </a:r>
          </a:p>
        </p:txBody>
      </p:sp>
      <p:sp>
        <p:nvSpPr>
          <p:cNvPr id="14" name="矩形 13"/>
          <p:cNvSpPr/>
          <p:nvPr/>
        </p:nvSpPr>
        <p:spPr>
          <a:xfrm>
            <a:off x="4381249" y="1381526"/>
            <a:ext cx="708527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i="1" kern="0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11</a:t>
            </a:r>
            <a:r>
              <a:rPr lang="zh-CN" altLang="en-US" sz="2200" b="1" i="1" kern="0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57955" y="1915608"/>
            <a:ext cx="155511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kumimoji="1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畅捷通自2010年成立</a:t>
            </a:r>
          </a:p>
          <a:p>
            <a:r>
              <a:rPr lang="zh-CN" altLang="en-US" dirty="0"/>
              <a:t>至今已经11周年</a:t>
            </a:r>
          </a:p>
        </p:txBody>
      </p:sp>
      <p:sp>
        <p:nvSpPr>
          <p:cNvPr id="16" name="矩形 15"/>
          <p:cNvSpPr/>
          <p:nvPr/>
        </p:nvSpPr>
        <p:spPr>
          <a:xfrm>
            <a:off x="9603208" y="1381526"/>
            <a:ext cx="1029128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i="1" kern="0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5.09</a:t>
            </a:r>
            <a:r>
              <a:rPr lang="zh-CN" altLang="en-US" sz="2200" i="1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亿</a:t>
            </a:r>
            <a:endParaRPr lang="en-US" altLang="zh-CN" sz="2200" i="1" dirty="0">
              <a:ln w="12700" cap="flat">
                <a:noFill/>
                <a:miter lim="800000"/>
              </a:ln>
              <a:solidFill>
                <a:srgbClr val="E6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40215" y="1915608"/>
            <a:ext cx="155511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kumimoji="1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2020</a:t>
            </a:r>
            <a:r>
              <a:rPr lang="zh-CN" altLang="en-US" dirty="0"/>
              <a:t>年畅</a:t>
            </a:r>
            <a:r>
              <a:rPr lang="zh-CN" altLang="en-US"/>
              <a:t>捷通</a:t>
            </a:r>
            <a:endParaRPr lang="en-US" altLang="zh-CN" dirty="0"/>
          </a:p>
          <a:p>
            <a:r>
              <a:rPr lang="zh-CN" altLang="en-US" dirty="0"/>
              <a:t>实现</a:t>
            </a:r>
            <a:r>
              <a:rPr lang="zh-CN" altLang="en-US"/>
              <a:t>营收</a:t>
            </a:r>
            <a:r>
              <a:rPr lang="en-US" altLang="zh-CN"/>
              <a:t>5.09</a:t>
            </a:r>
            <a:r>
              <a:rPr lang="zh-CN" altLang="en-US"/>
              <a:t>亿</a:t>
            </a:r>
            <a:endParaRPr lang="en-GB" altLang="zh-CN" dirty="0"/>
          </a:p>
        </p:txBody>
      </p:sp>
      <p:sp>
        <p:nvSpPr>
          <p:cNvPr id="18" name="矩形 17"/>
          <p:cNvSpPr/>
          <p:nvPr/>
        </p:nvSpPr>
        <p:spPr>
          <a:xfrm>
            <a:off x="747712" y="2468880"/>
            <a:ext cx="2594610" cy="11068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38207" y="2468880"/>
            <a:ext cx="2594610" cy="1106805"/>
          </a:xfrm>
          <a:prstGeom prst="rect">
            <a:avLst/>
          </a:prstGeom>
          <a:solidFill>
            <a:srgbClr val="E60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043358" y="1381526"/>
            <a:ext cx="767839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47%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88112" y="1915608"/>
            <a:ext cx="187833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云收入占比提升至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47%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</a:p>
          <a:p>
            <a:pPr algn="ctr"/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云服务转型取得阶段性成功</a:t>
            </a:r>
          </a:p>
        </p:txBody>
      </p:sp>
      <p:sp>
        <p:nvSpPr>
          <p:cNvPr id="10" name="矩形 9"/>
          <p:cNvSpPr/>
          <p:nvPr/>
        </p:nvSpPr>
        <p:spPr>
          <a:xfrm>
            <a:off x="9603208" y="2584697"/>
            <a:ext cx="1029128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i="1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21.7</a:t>
            </a:r>
            <a:r>
              <a:rPr lang="zh-CN" altLang="en-US" sz="2200" i="1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endParaRPr lang="en-US" altLang="zh-CN" sz="2200" i="1" dirty="0">
              <a:ln w="12700" cap="flat">
                <a:noFill/>
                <a:miter lim="800000"/>
              </a:ln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40215" y="3100981"/>
            <a:ext cx="155511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云服务业务累计付费企业用户数达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21.7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</a:p>
        </p:txBody>
      </p:sp>
      <p:sp>
        <p:nvSpPr>
          <p:cNvPr id="22" name="矩形 21"/>
          <p:cNvSpPr/>
          <p:nvPr/>
        </p:nvSpPr>
        <p:spPr>
          <a:xfrm>
            <a:off x="1477554" y="2584697"/>
            <a:ext cx="1134926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i="1" kern="0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2035</a:t>
            </a:r>
            <a:r>
              <a:rPr lang="zh-CN" altLang="en-US" sz="2200" i="1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家</a:t>
            </a:r>
            <a:endParaRPr lang="en-US" altLang="zh-CN" sz="2200" i="1" dirty="0">
              <a:ln w="12700" cap="flat">
                <a:noFill/>
                <a:miter lim="800000"/>
              </a:ln>
              <a:solidFill>
                <a:srgbClr val="E6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7730" y="3100981"/>
            <a:ext cx="231457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渠道合作伙伴</a:t>
            </a:r>
            <a:r>
              <a:rPr kumimoji="1" 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增至</a:t>
            </a:r>
            <a:r>
              <a:rPr kumimoji="1"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2035</a:t>
            </a:r>
            <a:r>
              <a: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家</a:t>
            </a:r>
            <a:endParaRPr kumimoji="1"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覆盖全国</a:t>
            </a:r>
            <a:r>
              <a:rPr kumimoji="1"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31</a:t>
            </a:r>
            <a:r>
              <a: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个省、自治区及直辖市</a:t>
            </a:r>
            <a:endParaRPr kumimoji="1"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51593" y="2584697"/>
            <a:ext cx="767839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80%</a:t>
            </a:r>
            <a:endParaRPr lang="en-US" sz="2200" i="1" dirty="0">
              <a:ln w="12700" cap="flat">
                <a:noFill/>
                <a:miter lim="800000"/>
              </a:ln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69640" y="3100981"/>
            <a:ext cx="253174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传统渠道合作伙伴中超过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80%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已转型开展云服务产品的销售和增值服务</a:t>
            </a:r>
          </a:p>
        </p:txBody>
      </p:sp>
      <p:sp>
        <p:nvSpPr>
          <p:cNvPr id="27" name="矩形 26"/>
          <p:cNvSpPr/>
          <p:nvPr/>
        </p:nvSpPr>
        <p:spPr>
          <a:xfrm>
            <a:off x="6966414" y="2584697"/>
            <a:ext cx="921726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i="1" kern="0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171</a:t>
            </a:r>
            <a:r>
              <a:rPr lang="zh-CN" altLang="en-US" sz="2200" i="1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18605" y="3100981"/>
            <a:ext cx="161734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Tx/>
              <a:buSzTx/>
              <a:buNone/>
            </a:pPr>
            <a:r>
              <a: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软件业务累计企业用户数超过171万</a:t>
            </a:r>
          </a:p>
        </p:txBody>
      </p:sp>
      <p:sp>
        <p:nvSpPr>
          <p:cNvPr id="30" name="矩形 29"/>
          <p:cNvSpPr/>
          <p:nvPr/>
        </p:nvSpPr>
        <p:spPr>
          <a:xfrm>
            <a:off x="3438207" y="3667125"/>
            <a:ext cx="2594610" cy="11068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29972" y="3667125"/>
            <a:ext cx="2594610" cy="1106805"/>
          </a:xfrm>
          <a:prstGeom prst="rect">
            <a:avLst/>
          </a:prstGeom>
          <a:solidFill>
            <a:srgbClr val="E60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763509" y="3774430"/>
            <a:ext cx="708527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i="1" kern="0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13</a:t>
            </a:r>
            <a:r>
              <a:rPr lang="zh-CN" altLang="en-US" sz="2200" i="1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届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9340215" y="4316095"/>
            <a:ext cx="155511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kumimoji="1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已在全国范围举办了</a:t>
            </a:r>
          </a:p>
          <a:p>
            <a:r>
              <a:rPr lang="zh-CN" altLang="en-US" dirty="0"/>
              <a:t>13届会计文化节</a:t>
            </a:r>
          </a:p>
        </p:txBody>
      </p:sp>
      <p:sp>
        <p:nvSpPr>
          <p:cNvPr id="89" name="矩形 88"/>
          <p:cNvSpPr/>
          <p:nvPr/>
        </p:nvSpPr>
        <p:spPr>
          <a:xfrm>
            <a:off x="4381249" y="3774430"/>
            <a:ext cx="708527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i="1" kern="0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98</a:t>
            </a:r>
            <a:r>
              <a:rPr lang="zh-CN" altLang="en-US" sz="2200" i="1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项</a:t>
            </a:r>
            <a:endParaRPr lang="en-US" altLang="zh-CN" sz="2200" i="1" dirty="0">
              <a:ln w="12700" cap="flat">
                <a:noFill/>
                <a:miter lim="800000"/>
              </a:ln>
              <a:solidFill>
                <a:srgbClr val="E6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3957955" y="4316095"/>
            <a:ext cx="155511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拥有</a:t>
            </a:r>
            <a:r>
              <a:rPr kumimoji="1"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98</a:t>
            </a:r>
            <a:r>
              <a: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项专利技术</a:t>
            </a:r>
            <a:endParaRPr kumimoji="1" lang="en-GB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966414" y="3774430"/>
            <a:ext cx="921726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i="1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135</a:t>
            </a:r>
            <a:r>
              <a:rPr lang="zh-CN" altLang="en-US" sz="2200" i="1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项</a:t>
            </a:r>
            <a:endParaRPr lang="en-US" altLang="zh-CN" sz="2200" i="1" dirty="0">
              <a:ln w="12700" cap="flat">
                <a:noFill/>
                <a:miter lim="800000"/>
              </a:ln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446239" y="4316095"/>
            <a:ext cx="196207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拥有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135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项软件版权注册登记</a:t>
            </a:r>
            <a:endParaRPr kumimoji="1" lang="en-GB" altLang="zh-CN" sz="1200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80999" y="1353175"/>
            <a:ext cx="1728037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i="1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01588.HK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75677" y="1786255"/>
            <a:ext cx="213868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畅捷通于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kumimoji="1"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26</a:t>
            </a:r>
            <a:r>
              <a:rPr kumimoji="1"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日在香港联合交易所有限公司主板正式挂牌上市</a:t>
            </a:r>
          </a:p>
        </p:txBody>
      </p:sp>
      <p:sp>
        <p:nvSpPr>
          <p:cNvPr id="7" name="矩形 6"/>
          <p:cNvSpPr/>
          <p:nvPr/>
        </p:nvSpPr>
        <p:spPr>
          <a:xfrm>
            <a:off x="747712" y="4860925"/>
            <a:ext cx="2594610" cy="11068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38207" y="4860925"/>
            <a:ext cx="2594610" cy="1106805"/>
          </a:xfrm>
          <a:prstGeom prst="rect">
            <a:avLst/>
          </a:prstGeom>
          <a:solidFill>
            <a:srgbClr val="E60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29972" y="4860925"/>
            <a:ext cx="2594610" cy="11068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820467" y="4860925"/>
            <a:ext cx="2594610" cy="1106805"/>
          </a:xfrm>
          <a:prstGeom prst="rect">
            <a:avLst/>
          </a:prstGeom>
          <a:solidFill>
            <a:srgbClr val="E60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330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810178" y="4960932"/>
            <a:ext cx="469679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kern="0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2000" b="1" i="1" kern="0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大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87730" y="5498787"/>
            <a:ext cx="231457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kumimoji="1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稳定的云服务提供 4大公有云+</a:t>
            </a:r>
          </a:p>
          <a:p>
            <a:r>
              <a:rPr lang="zh-CN" altLang="en-US" dirty="0"/>
              <a:t>双 IDC机房的混合多云部署</a:t>
            </a:r>
            <a:endParaRPr lang="en-GB" altLang="zh-CN" dirty="0"/>
          </a:p>
        </p:txBody>
      </p:sp>
      <p:sp>
        <p:nvSpPr>
          <p:cNvPr id="37" name="矩形 36"/>
          <p:cNvSpPr/>
          <p:nvPr/>
        </p:nvSpPr>
        <p:spPr>
          <a:xfrm>
            <a:off x="4351593" y="4960932"/>
            <a:ext cx="767839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90%</a:t>
            </a:r>
            <a:endParaRPr lang="en-US" sz="2200" i="1" dirty="0">
              <a:ln w="12700" cap="flat">
                <a:noFill/>
                <a:miter lim="800000"/>
              </a:ln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69640" y="5498787"/>
            <a:ext cx="253174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稳定的云服务为占国家企业总数</a:t>
            </a:r>
            <a:r>
              <a:rPr lang="en-US" altLang="zh-CN" sz="1200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90%</a:t>
            </a:r>
          </a:p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的小微企业主提供</a:t>
            </a:r>
            <a:r>
              <a:rPr lang="en-US" altLang="zh-CN" sz="1200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189</a:t>
            </a:r>
            <a:r>
              <a:rPr lang="zh-CN" altLang="en-US" sz="1200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个应用</a:t>
            </a:r>
            <a:endParaRPr kumimoji="1" lang="zh-CN" altLang="en-US" sz="1200" kern="0" dirty="0">
              <a:ln w="12700" cap="flat">
                <a:noFill/>
                <a:miter lim="800000"/>
              </a:ln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76458" y="4960932"/>
            <a:ext cx="1301638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i="1" kern="0" dirty="0">
                <a:ln w="12700" cap="flat">
                  <a:noFill/>
                  <a:miter lim="800000"/>
                </a:ln>
                <a:solidFill>
                  <a:srgbClr val="E6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99.99%</a:t>
            </a:r>
            <a:endParaRPr lang="en-US" sz="2200" i="1" dirty="0">
              <a:ln w="12700" cap="flat">
                <a:noFill/>
                <a:miter lim="800000"/>
              </a:ln>
              <a:solidFill>
                <a:srgbClr val="E6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422707" y="5498787"/>
            <a:ext cx="200914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kumimoji="1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稳定的云服务覆盖全球</a:t>
            </a:r>
          </a:p>
          <a:p>
            <a:r>
              <a:rPr lang="zh-CN" altLang="en-US" dirty="0"/>
              <a:t>核心应用可用性</a:t>
            </a:r>
            <a:r>
              <a:rPr lang="zh-CN" altLang="en-US"/>
              <a:t>已达</a:t>
            </a:r>
            <a:r>
              <a:rPr lang="en-US" altLang="zh-CN"/>
              <a:t>99.99%</a:t>
            </a:r>
            <a:endParaRPr lang="en-US" altLang="zh-CN" dirty="0"/>
          </a:p>
        </p:txBody>
      </p:sp>
      <p:sp>
        <p:nvSpPr>
          <p:cNvPr id="41" name="矩形 40"/>
          <p:cNvSpPr/>
          <p:nvPr/>
        </p:nvSpPr>
        <p:spPr>
          <a:xfrm>
            <a:off x="9787554" y="4960932"/>
            <a:ext cx="660437" cy="46166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i="1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200" i="1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r>
              <a:rPr lang="en-US" altLang="zh-CN" sz="2200" i="1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309100" y="5498787"/>
            <a:ext cx="161734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稳定的云服务每天抵御攻击</a:t>
            </a:r>
            <a:r>
              <a:rPr lang="en-US" altLang="zh-CN" sz="1200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200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万次以上</a:t>
            </a:r>
            <a:endParaRPr kumimoji="1" lang="zh-CN" altLang="en-US" sz="1200" kern="0" dirty="0">
              <a:ln w="12700" cap="flat">
                <a:noFill/>
                <a:miter lim="800000"/>
              </a:ln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537575" y="6214110"/>
            <a:ext cx="2919095" cy="18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注：相关数据统计截止于</a:t>
            </a:r>
            <a:r>
              <a:rPr kumimoji="1"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2020</a:t>
            </a:r>
            <a:r>
              <a: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kumimoji="1"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kumimoji="1"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31</a:t>
            </a:r>
            <a:r>
              <a: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99E1DC1-572A-4FE3-8797-EA81EC84C7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268" name="图片 4" descr="C:\Users\jiasy\Desktop\819128006731326231.jpg8191280067313262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285" y="2359776"/>
            <a:ext cx="2137444" cy="21384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" descr="用友和畅捷通logo组合">
            <a:extLst>
              <a:ext uri="{FF2B5EF4-FFF2-40B4-BE49-F238E27FC236}">
                <a16:creationId xmlns:a16="http://schemas.microsoft.com/office/drawing/2014/main" id="{87DC593D-AF9A-46C8-AA80-3084493FE7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7998" y="1230717"/>
            <a:ext cx="2096004" cy="8657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5FA3FF9-2092-484E-9E97-BFA07A856963}"/>
              </a:ext>
            </a:extLst>
          </p:cNvPr>
          <p:cNvSpPr/>
          <p:nvPr/>
        </p:nvSpPr>
        <p:spPr>
          <a:xfrm>
            <a:off x="0" y="6720114"/>
            <a:ext cx="12192000" cy="137886"/>
          </a:xfrm>
          <a:prstGeom prst="rect">
            <a:avLst/>
          </a:prstGeom>
          <a:solidFill>
            <a:srgbClr val="EE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36D421-FD03-8A8E-EAF0-1F01EF6A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经销商战役案例分享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99B0C95-1820-46EF-860E-5BC0F68806BF}"/>
              </a:ext>
            </a:extLst>
          </p:cNvPr>
          <p:cNvSpPr txBox="1"/>
          <p:nvPr/>
        </p:nvSpPr>
        <p:spPr>
          <a:xfrm>
            <a:off x="585420" y="1057217"/>
            <a:ext cx="109213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464646"/>
                </a:solidFill>
                <a:effectLst/>
                <a:latin typeface="+mn-ea"/>
              </a:rPr>
              <a:t>北京国英鉴经贸</a:t>
            </a:r>
            <a:endParaRPr lang="en-US" altLang="zh-CN" sz="1600" b="1" dirty="0">
              <a:solidFill>
                <a:srgbClr val="464646"/>
              </a:solidFill>
              <a:effectLst/>
              <a:latin typeface="+mn-ea"/>
            </a:endParaRPr>
          </a:p>
          <a:p>
            <a:r>
              <a:rPr lang="en-US" altLang="zh-CN" sz="1600" b="1" dirty="0">
                <a:solidFill>
                  <a:srgbClr val="464646"/>
                </a:solidFill>
                <a:effectLst/>
                <a:latin typeface="+mn-ea"/>
              </a:rPr>
              <a:t>20</a:t>
            </a:r>
            <a:r>
              <a:rPr lang="zh-CN" altLang="en-US" sz="1600" b="1" dirty="0">
                <a:solidFill>
                  <a:srgbClr val="464646"/>
                </a:solidFill>
                <a:effectLst/>
                <a:latin typeface="+mn-ea"/>
              </a:rPr>
              <a:t>年时间，从一个小超市，发展成已是农夫山泉在北京最大的经销商。</a:t>
            </a:r>
            <a:r>
              <a:rPr lang="zh-CN" altLang="en-US" sz="1600" dirty="0">
                <a:solidFill>
                  <a:srgbClr val="464646"/>
                </a:solidFill>
                <a:effectLst/>
                <a:latin typeface="+mn-ea"/>
              </a:rPr>
              <a:t>一年能卖出上亿元的饮料、酒水、休食。</a:t>
            </a:r>
            <a:endParaRPr lang="en-US" altLang="zh-CN" sz="1600" dirty="0">
              <a:solidFill>
                <a:srgbClr val="464646"/>
              </a:solidFill>
              <a:effectLst/>
              <a:latin typeface="+mn-ea"/>
            </a:endParaRPr>
          </a:p>
          <a:p>
            <a:r>
              <a:rPr lang="en-US" altLang="zh-CN" sz="1600" dirty="0">
                <a:solidFill>
                  <a:srgbClr val="464646"/>
                </a:solidFill>
                <a:effectLst/>
                <a:latin typeface="+mn-ea"/>
              </a:rPr>
              <a:t>20</a:t>
            </a:r>
            <a:r>
              <a:rPr lang="zh-CN" altLang="en-US" sz="1600" dirty="0">
                <a:solidFill>
                  <a:srgbClr val="464646"/>
                </a:solidFill>
                <a:effectLst/>
                <a:latin typeface="+mn-ea"/>
              </a:rPr>
              <a:t>多辆车每天从</a:t>
            </a:r>
            <a:r>
              <a:rPr lang="en-US" altLang="zh-CN" sz="1600" dirty="0">
                <a:solidFill>
                  <a:srgbClr val="464646"/>
                </a:solidFill>
                <a:effectLst/>
                <a:latin typeface="+mn-ea"/>
              </a:rPr>
              <a:t>3000</a:t>
            </a:r>
            <a:r>
              <a:rPr lang="zh-CN" altLang="en-US" sz="1600" dirty="0">
                <a:solidFill>
                  <a:srgbClr val="464646"/>
                </a:solidFill>
                <a:effectLst/>
                <a:latin typeface="+mn-ea"/>
              </a:rPr>
              <a:t>多平米仓库出发，将货物送到北京东城和朝阳两区的各个渠道。</a:t>
            </a:r>
            <a:endParaRPr lang="zh-CN" altLang="en-US" sz="1600" dirty="0">
              <a:latin typeface="+mn-ea"/>
            </a:endParaRPr>
          </a:p>
        </p:txBody>
      </p:sp>
      <p:pic>
        <p:nvPicPr>
          <p:cNvPr id="8" name="图片 7" descr="图示, 文本&#10;&#10;中度可信度描述已自动生成">
            <a:extLst>
              <a:ext uri="{FF2B5EF4-FFF2-40B4-BE49-F238E27FC236}">
                <a16:creationId xmlns:a16="http://schemas.microsoft.com/office/drawing/2014/main" id="{03A9FDEA-BA15-ADBD-73E6-48882D76B5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484" y="2148568"/>
            <a:ext cx="9223382" cy="4346566"/>
          </a:xfrm>
          <a:prstGeom prst="rect">
            <a:avLst/>
          </a:prstGeom>
        </p:spPr>
      </p:pic>
      <p:pic>
        <p:nvPicPr>
          <p:cNvPr id="11" name="图片 10" descr="报纸封面上有人的照片上写着字&#10;&#10;描述已自动生成">
            <a:extLst>
              <a:ext uri="{FF2B5EF4-FFF2-40B4-BE49-F238E27FC236}">
                <a16:creationId xmlns:a16="http://schemas.microsoft.com/office/drawing/2014/main" id="{78D18F3B-B438-902A-8DB6-8AAF5167CF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639" y="2971973"/>
            <a:ext cx="4052301" cy="282881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8FA6583-8AD6-7D65-F1AF-4FACAFB43E5E}"/>
              </a:ext>
            </a:extLst>
          </p:cNvPr>
          <p:cNvSpPr txBox="1"/>
          <p:nvPr/>
        </p:nvSpPr>
        <p:spPr>
          <a:xfrm>
            <a:off x="585420" y="3008313"/>
            <a:ext cx="1486560" cy="369332"/>
          </a:xfrm>
          <a:prstGeom prst="rect">
            <a:avLst/>
          </a:prstGeom>
          <a:solidFill>
            <a:srgbClr val="E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新组织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BB0815B-4A25-2A95-1098-35E506C4465D}"/>
              </a:ext>
            </a:extLst>
          </p:cNvPr>
          <p:cNvSpPr txBox="1"/>
          <p:nvPr/>
        </p:nvSpPr>
        <p:spPr>
          <a:xfrm>
            <a:off x="585420" y="3933536"/>
            <a:ext cx="1486560" cy="369332"/>
          </a:xfrm>
          <a:prstGeom prst="rect">
            <a:avLst/>
          </a:prstGeom>
          <a:solidFill>
            <a:srgbClr val="E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新战法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BD8747E-8710-FC68-76E7-376D3E63B93E}"/>
              </a:ext>
            </a:extLst>
          </p:cNvPr>
          <p:cNvSpPr txBox="1"/>
          <p:nvPr/>
        </p:nvSpPr>
        <p:spPr>
          <a:xfrm>
            <a:off x="585420" y="4858759"/>
            <a:ext cx="1486560" cy="369332"/>
          </a:xfrm>
          <a:prstGeom prst="rect">
            <a:avLst/>
          </a:prstGeom>
          <a:solidFill>
            <a:srgbClr val="E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新机会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D4CE2E-0B8E-DD64-5DA2-735FC568C0F1}"/>
              </a:ext>
            </a:extLst>
          </p:cNvPr>
          <p:cNvSpPr txBox="1"/>
          <p:nvPr/>
        </p:nvSpPr>
        <p:spPr>
          <a:xfrm>
            <a:off x="3500425" y="5821750"/>
            <a:ext cx="2545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北京国英鉴经贸 高总</a:t>
            </a:r>
          </a:p>
        </p:txBody>
      </p:sp>
    </p:spTree>
    <p:extLst>
      <p:ext uri="{BB962C8B-B14F-4D97-AF65-F5344CB8AC3E}">
        <p14:creationId xmlns:p14="http://schemas.microsoft.com/office/powerpoint/2010/main" val="334199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id="{556C0FEE-F495-4F46-A9D0-2D876262E098}"/>
              </a:ext>
            </a:extLst>
          </p:cNvPr>
          <p:cNvSpPr txBox="1"/>
          <p:nvPr/>
        </p:nvSpPr>
        <p:spPr>
          <a:xfrm>
            <a:off x="5026553" y="1710269"/>
            <a:ext cx="6460375" cy="4149618"/>
          </a:xfrm>
          <a:prstGeom prst="roundRect">
            <a:avLst>
              <a:gd name="adj" fmla="val 366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D9D9D9"/>
            </a:solidFill>
            <a:prstDash val="dash"/>
            <a:miter lim="800000"/>
          </a:ln>
          <a:effectLst/>
        </p:spPr>
        <p:txBody>
          <a:bodyPr tIns="0" rtlCol="0" anchor="ctr"/>
          <a:lstStyle>
            <a:defPPr>
              <a:defRPr lang="en-US"/>
            </a:defPPr>
            <a:lvl1pPr algn="ctr" defTabSz="913765" hangingPunct="0">
              <a:defRPr sz="1600" b="1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defTabSz="457200">
              <a:defRPr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latin typeface=""/>
              <a:sym typeface="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4177" y="1710269"/>
            <a:ext cx="3440112" cy="4149618"/>
          </a:xfrm>
          <a:prstGeom prst="roundRect">
            <a:avLst>
              <a:gd name="adj" fmla="val 366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D9D9D9"/>
            </a:solidFill>
            <a:prstDash val="dash"/>
            <a:miter lim="800000"/>
          </a:ln>
          <a:effectLst/>
        </p:spPr>
        <p:txBody>
          <a:bodyPr tIns="0" rtlCol="0" anchor="ctr"/>
          <a:lstStyle>
            <a:defPPr>
              <a:defRPr lang="en-US"/>
            </a:defPPr>
            <a:lvl1pPr algn="ctr" defTabSz="913765" hangingPunct="0">
              <a:defRPr sz="1600" b="1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defTabSz="457200">
              <a:defRPr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latin typeface=""/>
              <a:sym typeface=""/>
            </a:endParaRPr>
          </a:p>
        </p:txBody>
      </p:sp>
      <p:sp>
        <p:nvSpPr>
          <p:cNvPr id="34" name="圆角矩形 35">
            <a:extLst>
              <a:ext uri="{FF2B5EF4-FFF2-40B4-BE49-F238E27FC236}">
                <a16:creationId xmlns:a16="http://schemas.microsoft.com/office/drawing/2014/main" id="{963A80AD-7E17-4668-B01B-4A13375C738B}"/>
              </a:ext>
            </a:extLst>
          </p:cNvPr>
          <p:cNvSpPr/>
          <p:nvPr/>
        </p:nvSpPr>
        <p:spPr>
          <a:xfrm>
            <a:off x="1104900" y="3200686"/>
            <a:ext cx="2461260" cy="4868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8" tIns="25717" rIns="51428" bIns="25717" rtlCol="0" anchor="ctr"/>
          <a:lstStyle/>
          <a:p>
            <a:pPr algn="ctr" defTabSz="342900"/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5" name="圆角矩形 35">
            <a:extLst>
              <a:ext uri="{FF2B5EF4-FFF2-40B4-BE49-F238E27FC236}">
                <a16:creationId xmlns:a16="http://schemas.microsoft.com/office/drawing/2014/main" id="{FC9F361C-A7BE-4434-B8E8-5CFCA47BD6D3}"/>
              </a:ext>
            </a:extLst>
          </p:cNvPr>
          <p:cNvSpPr/>
          <p:nvPr/>
        </p:nvSpPr>
        <p:spPr>
          <a:xfrm>
            <a:off x="1104900" y="4033211"/>
            <a:ext cx="2461260" cy="4868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8" tIns="25717" rIns="51428" bIns="25717" rtlCol="0" anchor="ctr"/>
          <a:lstStyle/>
          <a:p>
            <a:pPr algn="ctr" defTabSz="342900"/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C1E2750D-D218-4D83-B23B-8BEED42AD0DF}"/>
              </a:ext>
            </a:extLst>
          </p:cNvPr>
          <p:cNvSpPr/>
          <p:nvPr/>
        </p:nvSpPr>
        <p:spPr>
          <a:xfrm>
            <a:off x="1104900" y="4865735"/>
            <a:ext cx="2461260" cy="4868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8" tIns="25717" rIns="51428" bIns="25717" rtlCol="0" anchor="ctr"/>
          <a:lstStyle/>
          <a:p>
            <a:pPr algn="ctr" defTabSz="342900"/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2A57B676-1AEF-4C23-BFDF-5347BA6C22C8}"/>
              </a:ext>
            </a:extLst>
          </p:cNvPr>
          <p:cNvSpPr/>
          <p:nvPr/>
        </p:nvSpPr>
        <p:spPr>
          <a:xfrm>
            <a:off x="1541945" y="3077543"/>
            <a:ext cx="662638" cy="6626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16FE2972-7574-4FE4-BC9A-B723EDF2E405}"/>
              </a:ext>
            </a:extLst>
          </p:cNvPr>
          <p:cNvSpPr/>
          <p:nvPr/>
        </p:nvSpPr>
        <p:spPr>
          <a:xfrm>
            <a:off x="1541945" y="3933637"/>
            <a:ext cx="662638" cy="6626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3DAD53D-06BB-47B6-B0C0-839A22861949}"/>
              </a:ext>
            </a:extLst>
          </p:cNvPr>
          <p:cNvSpPr/>
          <p:nvPr/>
        </p:nvSpPr>
        <p:spPr>
          <a:xfrm>
            <a:off x="1541945" y="4778751"/>
            <a:ext cx="662638" cy="6626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3" name="圆角矩形 35">
            <a:extLst>
              <a:ext uri="{FF2B5EF4-FFF2-40B4-BE49-F238E27FC236}">
                <a16:creationId xmlns:a16="http://schemas.microsoft.com/office/drawing/2014/main" id="{AFDDECCE-FEEB-43DE-A2F5-4B560F12B5FB}"/>
              </a:ext>
            </a:extLst>
          </p:cNvPr>
          <p:cNvSpPr/>
          <p:nvPr/>
        </p:nvSpPr>
        <p:spPr>
          <a:xfrm>
            <a:off x="1104900" y="2368161"/>
            <a:ext cx="2461260" cy="4868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8" tIns="25717" rIns="51428" bIns="25717" rtlCol="0" anchor="ctr"/>
          <a:lstStyle/>
          <a:p>
            <a:pPr algn="ctr" defTabSz="342900"/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C4CA2A2-1EC6-4B59-ACDB-84581E911B18}"/>
              </a:ext>
            </a:extLst>
          </p:cNvPr>
          <p:cNvSpPr/>
          <p:nvPr/>
        </p:nvSpPr>
        <p:spPr>
          <a:xfrm>
            <a:off x="1541945" y="2248202"/>
            <a:ext cx="662638" cy="6626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经销商的未来和破局点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1166134" y="1475229"/>
            <a:ext cx="2376198" cy="470079"/>
          </a:xfrm>
          <a:prstGeom prst="roundRect">
            <a:avLst>
              <a:gd name="adj" fmla="val 50000"/>
            </a:avLst>
          </a:pr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b="1" dirty="0">
                <a:latin typeface=""/>
                <a:ea typeface="微软雅黑" panose="020B0503020204020204" pitchFamily="34" charset="-122"/>
                <a:sym typeface=""/>
              </a:rPr>
              <a:t>传统经销商</a:t>
            </a:r>
          </a:p>
        </p:txBody>
      </p:sp>
      <p:pic>
        <p:nvPicPr>
          <p:cNvPr id="6" name="图形 5" descr="硬币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4447" y="2371057"/>
            <a:ext cx="397635" cy="397635"/>
          </a:xfrm>
          <a:prstGeom prst="rect">
            <a:avLst/>
          </a:prstGeom>
        </p:spPr>
      </p:pic>
      <p:pic>
        <p:nvPicPr>
          <p:cNvPr id="8" name="图形 7" descr="仓房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0169" y="3147381"/>
            <a:ext cx="446191" cy="446191"/>
          </a:xfrm>
          <a:prstGeom prst="rect">
            <a:avLst/>
          </a:prstGeom>
        </p:spPr>
      </p:pic>
      <p:pic>
        <p:nvPicPr>
          <p:cNvPr id="10" name="图形 9" descr="营销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0829" y="4865735"/>
            <a:ext cx="455072" cy="455072"/>
          </a:xfrm>
          <a:prstGeom prst="rect">
            <a:avLst/>
          </a:prstGeom>
        </p:spPr>
      </p:pic>
      <p:pic>
        <p:nvPicPr>
          <p:cNvPr id="12" name="图形 11" descr="连接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0169" y="4054527"/>
            <a:ext cx="452140" cy="4521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303819" y="244074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垫资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03819" y="327121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仓储物流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03819" y="410167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市场分销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03819" y="49321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市场服务</a:t>
            </a:r>
          </a:p>
        </p:txBody>
      </p:sp>
      <p:sp>
        <p:nvSpPr>
          <p:cNvPr id="22" name="Oval 26"/>
          <p:cNvSpPr/>
          <p:nvPr/>
        </p:nvSpPr>
        <p:spPr bwMode="auto">
          <a:xfrm>
            <a:off x="5364001" y="2760424"/>
            <a:ext cx="720725" cy="720725"/>
          </a:xfrm>
          <a:prstGeom prst="ellipse">
            <a:avLst/>
          </a:prstGeom>
          <a:solidFill>
            <a:srgbClr val="EE0000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3" name="Oval 4"/>
          <p:cNvSpPr/>
          <p:nvPr/>
        </p:nvSpPr>
        <p:spPr bwMode="auto">
          <a:xfrm>
            <a:off x="5435438" y="2831861"/>
            <a:ext cx="577850" cy="577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143061" tIns="55880" rIns="143061" bIns="55880" anchor="ctr"/>
          <a:lstStyle/>
          <a:p>
            <a:pPr algn="ctr" eaLnBrk="1" hangingPunct="1">
              <a:defRPr/>
            </a:pPr>
            <a:endParaRPr lang="id-ID" altLang="zh-CN" sz="2800" dirty="0">
              <a:solidFill>
                <a:srgbClr val="F2F2F2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6210748" y="2557233"/>
            <a:ext cx="4508052" cy="117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zh-CN" altLang="en-US" sz="2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cs typeface="Roboto" panose="02000000000000000000" pitchFamily="2" charset="0"/>
                <a:sym typeface=""/>
              </a:rPr>
              <a:t>线上转型</a:t>
            </a:r>
            <a:endParaRPr lang="en-US" altLang="zh-CN" sz="24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cs typeface="Roboto" panose="02000000000000000000" pitchFamily="2" charset="0"/>
              <a:sym typeface=""/>
            </a:endParaRPr>
          </a:p>
          <a:p>
            <a:pPr>
              <a:spcAft>
                <a:spcPts val="600"/>
              </a:spcAft>
            </a:pPr>
            <a:r>
              <a:rPr lang="zh-CN" altLang="en-US" sz="12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积极拥抱新模式、新业态</a:t>
            </a:r>
            <a:endParaRPr lang="en-US" altLang="zh-CN" sz="12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尝试向流通链上下游方向转型探索、和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B2B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、社区团购、城配物流、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O2O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等新电商平台尝试合作等，切忌固步自封，抱残守缺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29" name="TextBox 42"/>
          <p:cNvSpPr txBox="1">
            <a:spLocks noChangeArrowheads="1"/>
          </p:cNvSpPr>
          <p:nvPr/>
        </p:nvSpPr>
        <p:spPr bwMode="auto">
          <a:xfrm>
            <a:off x="6210748" y="4223251"/>
            <a:ext cx="4508052" cy="136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zh-CN" altLang="en-US" sz="24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数字化</a:t>
            </a:r>
            <a:endParaRPr lang="en-US" altLang="zh-CN" sz="24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>
              <a:spcAft>
                <a:spcPts val="600"/>
              </a:spcAft>
            </a:pPr>
            <a:r>
              <a:rPr lang="zh-CN" altLang="en-US" sz="1200" b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对内精细化运营，用新工具优化老生意</a:t>
            </a:r>
            <a:endParaRPr lang="en-US" altLang="zh-CN" sz="1200" b="1" dirty="0">
              <a:solidFill>
                <a:srgbClr val="EE0000"/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与时俱进，用现代化工具和手段武装、优化自身现有的生意模式、团队结构和管理方式，做好经营管理、数据分析，平衡成本投入与收益产出，提高经营效率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2" name="Oval 30"/>
          <p:cNvSpPr/>
          <p:nvPr/>
        </p:nvSpPr>
        <p:spPr bwMode="auto">
          <a:xfrm>
            <a:off x="5364001" y="4549268"/>
            <a:ext cx="720725" cy="719138"/>
          </a:xfrm>
          <a:prstGeom prst="ellipse">
            <a:avLst/>
          </a:prstGeom>
          <a:solidFill>
            <a:srgbClr val="EE0000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zh-CN" altLang="en-US" dirty="0"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41" name="矩形: 圆角 40"/>
          <p:cNvSpPr/>
          <p:nvPr/>
        </p:nvSpPr>
        <p:spPr>
          <a:xfrm>
            <a:off x="5741043" y="1475229"/>
            <a:ext cx="5162309" cy="470079"/>
          </a:xfrm>
          <a:prstGeom prst="roundRect">
            <a:avLst>
              <a:gd name="adj" fmla="val 50000"/>
            </a:avLst>
          </a:prstGeom>
          <a:pattFill prst="dkUpDiag">
            <a:fgClr>
              <a:srgbClr val="FF0000"/>
            </a:fgClr>
            <a:bgClr>
              <a:srgbClr val="C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b="1" dirty="0">
                <a:latin typeface=""/>
                <a:ea typeface="微软雅黑" panose="020B0503020204020204" pitchFamily="34" charset="-122"/>
                <a:sym typeface=""/>
              </a:rPr>
              <a:t>新型经销商</a:t>
            </a:r>
          </a:p>
        </p:txBody>
      </p:sp>
      <p:pic>
        <p:nvPicPr>
          <p:cNvPr id="45" name="图形 44" descr="信号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79547" y="2856342"/>
            <a:ext cx="489632" cy="489632"/>
          </a:xfrm>
          <a:prstGeom prst="rect">
            <a:avLst/>
          </a:prstGeom>
        </p:spPr>
      </p:pic>
      <p:pic>
        <p:nvPicPr>
          <p:cNvPr id="47" name="图形 46" descr="上升趋势条形图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79548" y="4661369"/>
            <a:ext cx="489631" cy="489631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1321643" y="5954421"/>
            <a:ext cx="196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成为品牌的附庸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305865" y="5943589"/>
            <a:ext cx="6025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拥抱科技，全渠道融合，实现真正的数字化转型，构建自身商业壁垒</a:t>
            </a:r>
          </a:p>
        </p:txBody>
      </p:sp>
      <p:sp>
        <p:nvSpPr>
          <p:cNvPr id="30" name="Freeform 219">
            <a:extLst>
              <a:ext uri="{FF2B5EF4-FFF2-40B4-BE49-F238E27FC236}">
                <a16:creationId xmlns:a16="http://schemas.microsoft.com/office/drawing/2014/main" id="{C2A42075-049E-4289-9F9E-8F62DA3B322D}"/>
              </a:ext>
            </a:extLst>
          </p:cNvPr>
          <p:cNvSpPr/>
          <p:nvPr/>
        </p:nvSpPr>
        <p:spPr bwMode="auto">
          <a:xfrm rot="5400000" flipH="1">
            <a:off x="3961097" y="2804557"/>
            <a:ext cx="843042" cy="619100"/>
          </a:xfrm>
          <a:custGeom>
            <a:avLst/>
            <a:gdLst>
              <a:gd name="T0" fmla="*/ 638 w 1035"/>
              <a:gd name="T1" fmla="*/ 40 h 99"/>
              <a:gd name="T2" fmla="*/ 714 w 1035"/>
              <a:gd name="T3" fmla="*/ 40 h 99"/>
              <a:gd name="T4" fmla="*/ 528 w 1035"/>
              <a:gd name="T5" fmla="*/ 0 h 99"/>
              <a:gd name="T6" fmla="*/ 337 w 1035"/>
              <a:gd name="T7" fmla="*/ 40 h 99"/>
              <a:gd name="T8" fmla="*/ 418 w 1035"/>
              <a:gd name="T9" fmla="*/ 40 h 99"/>
              <a:gd name="T10" fmla="*/ 0 w 1035"/>
              <a:gd name="T11" fmla="*/ 99 h 99"/>
              <a:gd name="T12" fmla="*/ 1035 w 1035"/>
              <a:gd name="T13" fmla="*/ 99 h 99"/>
              <a:gd name="T14" fmla="*/ 638 w 1035"/>
              <a:gd name="T15" fmla="*/ 4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5" h="99">
                <a:moveTo>
                  <a:pt x="638" y="40"/>
                </a:moveTo>
                <a:cubicBezTo>
                  <a:pt x="714" y="40"/>
                  <a:pt x="714" y="40"/>
                  <a:pt x="714" y="40"/>
                </a:cubicBezTo>
                <a:cubicBezTo>
                  <a:pt x="528" y="0"/>
                  <a:pt x="528" y="0"/>
                  <a:pt x="528" y="0"/>
                </a:cubicBezTo>
                <a:cubicBezTo>
                  <a:pt x="337" y="40"/>
                  <a:pt x="337" y="40"/>
                  <a:pt x="337" y="40"/>
                </a:cubicBezTo>
                <a:cubicBezTo>
                  <a:pt x="418" y="40"/>
                  <a:pt x="418" y="40"/>
                  <a:pt x="418" y="40"/>
                </a:cubicBezTo>
                <a:cubicBezTo>
                  <a:pt x="411" y="51"/>
                  <a:pt x="332" y="92"/>
                  <a:pt x="0" y="99"/>
                </a:cubicBezTo>
                <a:cubicBezTo>
                  <a:pt x="1035" y="99"/>
                  <a:pt x="1035" y="99"/>
                  <a:pt x="1035" y="99"/>
                </a:cubicBezTo>
                <a:cubicBezTo>
                  <a:pt x="1035" y="99"/>
                  <a:pt x="696" y="90"/>
                  <a:pt x="638" y="40"/>
                </a:cubicBezTo>
                <a:close/>
              </a:path>
            </a:pathLst>
          </a:custGeom>
          <a:gradFill>
            <a:gsLst>
              <a:gs pos="0">
                <a:srgbClr val="E60000"/>
              </a:gs>
              <a:gs pos="99000">
                <a:srgbClr val="E6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31" name="Freeform 219">
            <a:extLst>
              <a:ext uri="{FF2B5EF4-FFF2-40B4-BE49-F238E27FC236}">
                <a16:creationId xmlns:a16="http://schemas.microsoft.com/office/drawing/2014/main" id="{D789BBA8-991C-4980-861A-91DD40E7B48A}"/>
              </a:ext>
            </a:extLst>
          </p:cNvPr>
          <p:cNvSpPr/>
          <p:nvPr/>
        </p:nvSpPr>
        <p:spPr bwMode="auto">
          <a:xfrm rot="5400000" flipH="1">
            <a:off x="3961097" y="4668862"/>
            <a:ext cx="843042" cy="619100"/>
          </a:xfrm>
          <a:custGeom>
            <a:avLst/>
            <a:gdLst>
              <a:gd name="T0" fmla="*/ 638 w 1035"/>
              <a:gd name="T1" fmla="*/ 40 h 99"/>
              <a:gd name="T2" fmla="*/ 714 w 1035"/>
              <a:gd name="T3" fmla="*/ 40 h 99"/>
              <a:gd name="T4" fmla="*/ 528 w 1035"/>
              <a:gd name="T5" fmla="*/ 0 h 99"/>
              <a:gd name="T6" fmla="*/ 337 w 1035"/>
              <a:gd name="T7" fmla="*/ 40 h 99"/>
              <a:gd name="T8" fmla="*/ 418 w 1035"/>
              <a:gd name="T9" fmla="*/ 40 h 99"/>
              <a:gd name="T10" fmla="*/ 0 w 1035"/>
              <a:gd name="T11" fmla="*/ 99 h 99"/>
              <a:gd name="T12" fmla="*/ 1035 w 1035"/>
              <a:gd name="T13" fmla="*/ 99 h 99"/>
              <a:gd name="T14" fmla="*/ 638 w 1035"/>
              <a:gd name="T15" fmla="*/ 4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5" h="99">
                <a:moveTo>
                  <a:pt x="638" y="40"/>
                </a:moveTo>
                <a:cubicBezTo>
                  <a:pt x="714" y="40"/>
                  <a:pt x="714" y="40"/>
                  <a:pt x="714" y="40"/>
                </a:cubicBezTo>
                <a:cubicBezTo>
                  <a:pt x="528" y="0"/>
                  <a:pt x="528" y="0"/>
                  <a:pt x="528" y="0"/>
                </a:cubicBezTo>
                <a:cubicBezTo>
                  <a:pt x="337" y="40"/>
                  <a:pt x="337" y="40"/>
                  <a:pt x="337" y="40"/>
                </a:cubicBezTo>
                <a:cubicBezTo>
                  <a:pt x="418" y="40"/>
                  <a:pt x="418" y="40"/>
                  <a:pt x="418" y="40"/>
                </a:cubicBezTo>
                <a:cubicBezTo>
                  <a:pt x="411" y="51"/>
                  <a:pt x="332" y="92"/>
                  <a:pt x="0" y="99"/>
                </a:cubicBezTo>
                <a:cubicBezTo>
                  <a:pt x="1035" y="99"/>
                  <a:pt x="1035" y="99"/>
                  <a:pt x="1035" y="99"/>
                </a:cubicBezTo>
                <a:cubicBezTo>
                  <a:pt x="1035" y="99"/>
                  <a:pt x="696" y="90"/>
                  <a:pt x="638" y="40"/>
                </a:cubicBezTo>
                <a:close/>
              </a:path>
            </a:pathLst>
          </a:custGeom>
          <a:gradFill>
            <a:gsLst>
              <a:gs pos="0">
                <a:srgbClr val="E60000"/>
              </a:gs>
              <a:gs pos="99000">
                <a:srgbClr val="E6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2FB9B32-A48E-41DC-9726-5DE8A980D376}"/>
              </a:ext>
            </a:extLst>
          </p:cNvPr>
          <p:cNvCxnSpPr/>
          <p:nvPr/>
        </p:nvCxnSpPr>
        <p:spPr>
          <a:xfrm>
            <a:off x="5435438" y="4003975"/>
            <a:ext cx="5792005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3042">
                  <a:schemeClr val="bg1">
                    <a:lumMod val="50000"/>
                  </a:schemeClr>
                </a:gs>
                <a:gs pos="82000">
                  <a:schemeClr val="bg1">
                    <a:lumMod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020D3C3F-4E27-4FAF-8872-B0187D6EC538}"/>
              </a:ext>
            </a:extLst>
          </p:cNvPr>
          <p:cNvSpPr/>
          <p:nvPr/>
        </p:nvSpPr>
        <p:spPr>
          <a:xfrm>
            <a:off x="9607742" y="2691818"/>
            <a:ext cx="2059568" cy="3531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3B2F2DC-F54D-4DAE-898D-A168F90B016D}"/>
              </a:ext>
            </a:extLst>
          </p:cNvPr>
          <p:cNvSpPr/>
          <p:nvPr/>
        </p:nvSpPr>
        <p:spPr>
          <a:xfrm>
            <a:off x="602047" y="2691818"/>
            <a:ext cx="2059568" cy="3531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99D5016-DD4E-4B87-89DA-EAA6EE33E3E4}"/>
              </a:ext>
            </a:extLst>
          </p:cNvPr>
          <p:cNvSpPr/>
          <p:nvPr/>
        </p:nvSpPr>
        <p:spPr>
          <a:xfrm>
            <a:off x="2853471" y="2691818"/>
            <a:ext cx="2059568" cy="3531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7F741DBF-4034-4393-8EAB-5F46880B5C1D}"/>
              </a:ext>
            </a:extLst>
          </p:cNvPr>
          <p:cNvSpPr/>
          <p:nvPr/>
        </p:nvSpPr>
        <p:spPr>
          <a:xfrm>
            <a:off x="5104895" y="2691818"/>
            <a:ext cx="2059568" cy="3531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C144745-9A44-4EE0-A611-85A1F05DD711}"/>
              </a:ext>
            </a:extLst>
          </p:cNvPr>
          <p:cNvSpPr/>
          <p:nvPr/>
        </p:nvSpPr>
        <p:spPr>
          <a:xfrm>
            <a:off x="7356319" y="2691818"/>
            <a:ext cx="2059568" cy="3531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9CBFF45-45C2-4619-940B-70E2E16F6F66}"/>
              </a:ext>
            </a:extLst>
          </p:cNvPr>
          <p:cNvSpPr/>
          <p:nvPr/>
        </p:nvSpPr>
        <p:spPr>
          <a:xfrm>
            <a:off x="-1" y="5444421"/>
            <a:ext cx="12192001" cy="778507"/>
          </a:xfrm>
          <a:prstGeom prst="rect">
            <a:avLst/>
          </a:prstGeom>
          <a:solidFill>
            <a:srgbClr val="EE0000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经销商数字化转型之“五力”</a:t>
            </a: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1060865" y="2176551"/>
            <a:ext cx="1145455" cy="1145455"/>
          </a:xfrm>
          <a:prstGeom prst="ellipse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zh-CN" altLang="en-US" b="1" dirty="0">
                <a:latin typeface=""/>
                <a:ea typeface="微软雅黑" panose="020B0503020204020204" pitchFamily="34" charset="-122"/>
                <a:sym typeface=""/>
              </a:rPr>
              <a:t>渠道力</a:t>
            </a: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3311848" y="2176551"/>
            <a:ext cx="1145455" cy="1145455"/>
          </a:xfrm>
          <a:prstGeom prst="ellipse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zh-CN" altLang="en-US" b="1" dirty="0">
                <a:latin typeface=""/>
                <a:ea typeface="微软雅黑" panose="020B0503020204020204" pitchFamily="34" charset="-122"/>
                <a:sym typeface=""/>
              </a:rPr>
              <a:t>商品力</a:t>
            </a: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5562832" y="2176551"/>
            <a:ext cx="1145455" cy="1145455"/>
          </a:xfrm>
          <a:prstGeom prst="ellipse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zh-CN" altLang="en-US" b="1" dirty="0">
                <a:latin typeface=""/>
                <a:ea typeface="微软雅黑" panose="020B0503020204020204" pitchFamily="34" charset="-122"/>
                <a:sym typeface=""/>
              </a:rPr>
              <a:t>运营力</a:t>
            </a: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7813816" y="2176551"/>
            <a:ext cx="1145455" cy="1145455"/>
          </a:xfrm>
          <a:prstGeom prst="ellipse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zh-CN" altLang="en-US" b="1" dirty="0">
                <a:latin typeface=""/>
                <a:ea typeface="微软雅黑" panose="020B0503020204020204" pitchFamily="34" charset="-122"/>
                <a:sym typeface=""/>
              </a:rPr>
              <a:t>执行力</a:t>
            </a: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10064799" y="2176551"/>
            <a:ext cx="1145455" cy="1145455"/>
          </a:xfrm>
          <a:prstGeom prst="ellipse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zh-CN" altLang="en-US" b="1" dirty="0">
                <a:latin typeface=""/>
                <a:ea typeface="微软雅黑" panose="020B0503020204020204" pitchFamily="34" charset="-122"/>
                <a:sym typeface=""/>
              </a:rPr>
              <a:t>组织力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3592" y="3544327"/>
            <a:ext cx="1256478" cy="1194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zh-CN" altLang="en-US" sz="1600" b="1" dirty="0">
                <a:solidFill>
                  <a:srgbClr val="EE0000"/>
                </a:solidFill>
                <a:latin typeface="+mj-ea"/>
                <a:ea typeface="+mj-ea"/>
                <a:sym typeface=""/>
              </a:rPr>
              <a:t>关键指标</a:t>
            </a:r>
            <a:endParaRPr lang="en-US" altLang="zh-CN" sz="1600" b="1" dirty="0">
              <a:solidFill>
                <a:srgbClr val="EE0000"/>
              </a:solidFill>
              <a:latin typeface="+mj-ea"/>
              <a:ea typeface="+mj-ea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门店类型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门店覆盖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门店活跃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55016" y="3451994"/>
            <a:ext cx="1256478" cy="131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zh-CN" altLang="en-US" sz="1600" b="1" dirty="0">
                <a:solidFill>
                  <a:srgbClr val="EE0000"/>
                </a:solidFill>
                <a:latin typeface="+mj-ea"/>
                <a:ea typeface="+mj-ea"/>
                <a:sym typeface=""/>
              </a:rPr>
              <a:t>关键指标</a:t>
            </a:r>
            <a:endParaRPr lang="en-US" altLang="zh-CN" sz="1600" b="1" dirty="0">
              <a:solidFill>
                <a:srgbClr val="EE0000"/>
              </a:solidFill>
              <a:latin typeface="+mj-ea"/>
              <a:ea typeface="+mj-ea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品牌代理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商品分销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新品推广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06440" y="3482771"/>
            <a:ext cx="1256478" cy="131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zh-CN" altLang="en-US" sz="1600" b="1" dirty="0">
                <a:solidFill>
                  <a:srgbClr val="EE0000"/>
                </a:solidFill>
                <a:latin typeface="+mj-ea"/>
                <a:ea typeface="+mj-ea"/>
                <a:sym typeface=""/>
              </a:rPr>
              <a:t>关键指标</a:t>
            </a:r>
            <a:endParaRPr lang="en-US" altLang="zh-CN" sz="1600" b="1" dirty="0">
              <a:solidFill>
                <a:srgbClr val="EE0000"/>
              </a:solidFill>
              <a:latin typeface="+mj-ea"/>
              <a:ea typeface="+mj-ea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渠道促销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陈列投入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促销人员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009287" y="3513548"/>
            <a:ext cx="1256478" cy="131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zh-CN" altLang="en-US" sz="1600" b="1" dirty="0">
                <a:solidFill>
                  <a:srgbClr val="EE0000"/>
                </a:solidFill>
                <a:latin typeface="+mj-ea"/>
                <a:ea typeface="+mj-ea"/>
                <a:sym typeface=""/>
              </a:rPr>
              <a:t>关键指标</a:t>
            </a:r>
            <a:endParaRPr lang="en-US" altLang="zh-CN" sz="1600" b="1" dirty="0">
              <a:solidFill>
                <a:srgbClr val="EE0000"/>
              </a:solidFill>
              <a:latin typeface="+mj-ea"/>
              <a:ea typeface="+mj-ea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组织模式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业务分工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绩效考核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57864" y="3544327"/>
            <a:ext cx="1256478" cy="131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zh-CN" altLang="en-US" sz="1600" b="1" dirty="0">
                <a:solidFill>
                  <a:srgbClr val="EE0000"/>
                </a:solidFill>
                <a:latin typeface="+mj-ea"/>
                <a:ea typeface="+mj-ea"/>
                <a:sym typeface=""/>
              </a:rPr>
              <a:t>关键指标</a:t>
            </a:r>
            <a:endParaRPr lang="en-US" altLang="zh-CN" sz="1600" b="1" dirty="0">
              <a:solidFill>
                <a:srgbClr val="EE0000"/>
              </a:solidFill>
              <a:latin typeface="+mj-ea"/>
              <a:ea typeface="+mj-ea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商品陈列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牌面理货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活动执行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91514" y="1167578"/>
            <a:ext cx="9934574" cy="65808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经销商业绩增长模型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=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（渠道力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*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商品力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*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运营力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*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执行力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*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  <a:ea typeface="微软雅黑" panose="020B0503020204020204" pitchFamily="34" charset="-122"/>
                <a:sym typeface=""/>
              </a:rPr>
              <a:t>组织力）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28211" y="129715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i="1" dirty="0">
                <a:solidFill>
                  <a:srgbClr val="EE0000"/>
                </a:solidFill>
                <a:latin typeface=""/>
                <a:ea typeface="微软雅黑" panose="020B0503020204020204" pitchFamily="34" charset="-122"/>
                <a:sym typeface=""/>
              </a:rPr>
              <a:t>数字化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4166" y="5649008"/>
            <a:ext cx="1100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通过对网点</a:t>
            </a:r>
            <a:r>
              <a:rPr lang="en-US" altLang="zh-CN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&amp;</a:t>
            </a:r>
            <a:r>
              <a:rPr lang="zh-CN" altLang="en-US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商品</a:t>
            </a:r>
            <a:r>
              <a:rPr lang="en-US" altLang="zh-CN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&amp;</a:t>
            </a:r>
            <a:r>
              <a:rPr lang="zh-CN" altLang="en-US" b="1" dirty="0">
                <a:solidFill>
                  <a:schemeClr val="bg1"/>
                </a:solidFill>
                <a:latin typeface=""/>
                <a:ea typeface="微软雅黑" panose="020B0503020204020204" pitchFamily="34" charset="-122"/>
                <a:sym typeface=""/>
              </a:rPr>
              <a:t>人员数字化，将数字化落地到业务层面，赋能“五力”，加速经销商增长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28E9DE7A-8D76-4E42-9C20-EA4D3AA571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0931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5D7EACF8-C369-41A3-90F2-ACB515E09017}"/>
              </a:ext>
            </a:extLst>
          </p:cNvPr>
          <p:cNvSpPr/>
          <p:nvPr/>
        </p:nvSpPr>
        <p:spPr>
          <a:xfrm>
            <a:off x="0" y="0"/>
            <a:ext cx="12192000" cy="5849257"/>
          </a:xfrm>
          <a:prstGeom prst="rect">
            <a:avLst/>
          </a:prstGeom>
          <a:gradFill>
            <a:gsLst>
              <a:gs pos="27000">
                <a:schemeClr val="bg1">
                  <a:alpha val="72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"/>
                <a:sym typeface=""/>
              </a:rPr>
              <a:t>商贸企业增长三板斧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9531BA6-840C-4E1E-8FDE-563060D353CF}"/>
              </a:ext>
            </a:extLst>
          </p:cNvPr>
          <p:cNvSpPr/>
          <p:nvPr/>
        </p:nvSpPr>
        <p:spPr>
          <a:xfrm>
            <a:off x="4495374" y="2716315"/>
            <a:ext cx="2880000" cy="1440000"/>
          </a:xfrm>
          <a:prstGeom prst="roundRect">
            <a:avLst>
              <a:gd name="adj" fmla="val 10265"/>
            </a:avLst>
          </a:prstGeom>
          <a:solidFill>
            <a:srgbClr val="EE00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0000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sz="3200" b="1" dirty="0">
                <a:solidFill>
                  <a:schemeClr val="bg1"/>
                </a:solidFill>
                <a:sym typeface=""/>
              </a:rPr>
              <a:t>线上转型</a:t>
            </a:r>
            <a:endParaRPr lang="en-US" altLang="zh-CN" sz="3200" b="1" dirty="0">
              <a:solidFill>
                <a:schemeClr val="bg1"/>
              </a:solidFill>
              <a:sym typeface=""/>
            </a:endParaRPr>
          </a:p>
          <a:p>
            <a:pPr algn="ctr" defTabSz="457200"/>
            <a:r>
              <a:rPr lang="zh-CN" altLang="en-US" sz="3200" b="1" dirty="0">
                <a:solidFill>
                  <a:schemeClr val="bg1"/>
                </a:solidFill>
                <a:sym typeface=""/>
              </a:rPr>
              <a:t>全渠道融合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0B95994E-063F-4C93-A383-A0418527753C}"/>
              </a:ext>
            </a:extLst>
          </p:cNvPr>
          <p:cNvSpPr/>
          <p:nvPr/>
        </p:nvSpPr>
        <p:spPr>
          <a:xfrm>
            <a:off x="8175228" y="2716315"/>
            <a:ext cx="2880000" cy="1440000"/>
          </a:xfrm>
          <a:prstGeom prst="roundRect">
            <a:avLst>
              <a:gd name="adj" fmla="val 8551"/>
            </a:avLst>
          </a:prstGeom>
          <a:solidFill>
            <a:srgbClr val="EE00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0000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sz="3200" b="1" dirty="0">
                <a:solidFill>
                  <a:schemeClr val="bg1"/>
                </a:solidFill>
                <a:sym typeface=""/>
              </a:rPr>
              <a:t>智慧运营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3FF1CD4-3669-452D-8DA4-5CEE95A6E458}"/>
              </a:ext>
            </a:extLst>
          </p:cNvPr>
          <p:cNvSpPr/>
          <p:nvPr/>
        </p:nvSpPr>
        <p:spPr>
          <a:xfrm>
            <a:off x="815520" y="2716315"/>
            <a:ext cx="2880000" cy="1440000"/>
          </a:xfrm>
          <a:prstGeom prst="roundRect">
            <a:avLst>
              <a:gd name="adj" fmla="val 9667"/>
            </a:avLst>
          </a:prstGeom>
          <a:solidFill>
            <a:srgbClr val="EE00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0000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sz="3200" b="1" dirty="0">
                <a:solidFill>
                  <a:schemeClr val="bg1"/>
                </a:solidFill>
                <a:sym typeface=""/>
              </a:rPr>
              <a:t>深度分销</a:t>
            </a:r>
          </a:p>
        </p:txBody>
      </p:sp>
      <p:sp>
        <p:nvSpPr>
          <p:cNvPr id="26" name="axes_312028">
            <a:extLst>
              <a:ext uri="{FF2B5EF4-FFF2-40B4-BE49-F238E27FC236}">
                <a16:creationId xmlns:a16="http://schemas.microsoft.com/office/drawing/2014/main" id="{C1643AA2-9E9D-42D0-B828-1F80F1C3A638}"/>
              </a:ext>
            </a:extLst>
          </p:cNvPr>
          <p:cNvSpPr/>
          <p:nvPr/>
        </p:nvSpPr>
        <p:spPr>
          <a:xfrm>
            <a:off x="9310385" y="1832107"/>
            <a:ext cx="609685" cy="579301"/>
          </a:xfrm>
          <a:custGeom>
            <a:avLst/>
            <a:gdLst>
              <a:gd name="T0" fmla="*/ 484 w 824"/>
              <a:gd name="T1" fmla="*/ 315 h 784"/>
              <a:gd name="T2" fmla="*/ 810 w 824"/>
              <a:gd name="T3" fmla="*/ 166 h 784"/>
              <a:gd name="T4" fmla="*/ 680 w 824"/>
              <a:gd name="T5" fmla="*/ 53 h 784"/>
              <a:gd name="T6" fmla="*/ 543 w 824"/>
              <a:gd name="T7" fmla="*/ 27 h 784"/>
              <a:gd name="T8" fmla="*/ 430 w 824"/>
              <a:gd name="T9" fmla="*/ 173 h 784"/>
              <a:gd name="T10" fmla="*/ 404 w 824"/>
              <a:gd name="T11" fmla="*/ 155 h 784"/>
              <a:gd name="T12" fmla="*/ 256 w 824"/>
              <a:gd name="T13" fmla="*/ 47 h 784"/>
              <a:gd name="T14" fmla="*/ 153 w 824"/>
              <a:gd name="T15" fmla="*/ 89 h 784"/>
              <a:gd name="T16" fmla="*/ 191 w 824"/>
              <a:gd name="T17" fmla="*/ 397 h 784"/>
              <a:gd name="T18" fmla="*/ 250 w 824"/>
              <a:gd name="T19" fmla="*/ 416 h 784"/>
              <a:gd name="T20" fmla="*/ 34 w 824"/>
              <a:gd name="T21" fmla="*/ 684 h 784"/>
              <a:gd name="T22" fmla="*/ 107 w 824"/>
              <a:gd name="T23" fmla="*/ 764 h 784"/>
              <a:gd name="T24" fmla="*/ 196 w 824"/>
              <a:gd name="T25" fmla="*/ 687 h 784"/>
              <a:gd name="T26" fmla="*/ 287 w 824"/>
              <a:gd name="T27" fmla="*/ 574 h 784"/>
              <a:gd name="T28" fmla="*/ 494 w 824"/>
              <a:gd name="T29" fmla="*/ 485 h 784"/>
              <a:gd name="T30" fmla="*/ 577 w 824"/>
              <a:gd name="T31" fmla="*/ 625 h 784"/>
              <a:gd name="T32" fmla="*/ 655 w 824"/>
              <a:gd name="T33" fmla="*/ 737 h 784"/>
              <a:gd name="T34" fmla="*/ 790 w 824"/>
              <a:gd name="T35" fmla="*/ 774 h 784"/>
              <a:gd name="T36" fmla="*/ 614 w 824"/>
              <a:gd name="T37" fmla="*/ 326 h 784"/>
              <a:gd name="T38" fmla="*/ 606 w 824"/>
              <a:gd name="T39" fmla="*/ 41 h 784"/>
              <a:gd name="T40" fmla="*/ 634 w 824"/>
              <a:gd name="T41" fmla="*/ 92 h 784"/>
              <a:gd name="T42" fmla="*/ 606 w 824"/>
              <a:gd name="T43" fmla="*/ 41 h 784"/>
              <a:gd name="T44" fmla="*/ 604 w 824"/>
              <a:gd name="T45" fmla="*/ 105 h 784"/>
              <a:gd name="T46" fmla="*/ 709 w 824"/>
              <a:gd name="T47" fmla="*/ 184 h 784"/>
              <a:gd name="T48" fmla="*/ 693 w 824"/>
              <a:gd name="T49" fmla="*/ 235 h 784"/>
              <a:gd name="T50" fmla="*/ 651 w 824"/>
              <a:gd name="T51" fmla="*/ 281 h 784"/>
              <a:gd name="T52" fmla="*/ 599 w 824"/>
              <a:gd name="T53" fmla="*/ 302 h 784"/>
              <a:gd name="T54" fmla="*/ 521 w 824"/>
              <a:gd name="T55" fmla="*/ 213 h 784"/>
              <a:gd name="T56" fmla="*/ 446 w 824"/>
              <a:gd name="T57" fmla="*/ 152 h 784"/>
              <a:gd name="T58" fmla="*/ 179 w 824"/>
              <a:gd name="T59" fmla="*/ 43 h 784"/>
              <a:gd name="T60" fmla="*/ 227 w 824"/>
              <a:gd name="T61" fmla="*/ 68 h 784"/>
              <a:gd name="T62" fmla="*/ 39 w 824"/>
              <a:gd name="T63" fmla="*/ 179 h 784"/>
              <a:gd name="T64" fmla="*/ 197 w 824"/>
              <a:gd name="T65" fmla="*/ 294 h 784"/>
              <a:gd name="T66" fmla="*/ 147 w 824"/>
              <a:gd name="T67" fmla="*/ 257 h 784"/>
              <a:gd name="T68" fmla="*/ 121 w 824"/>
              <a:gd name="T69" fmla="*/ 212 h 784"/>
              <a:gd name="T70" fmla="*/ 115 w 824"/>
              <a:gd name="T71" fmla="*/ 157 h 784"/>
              <a:gd name="T72" fmla="*/ 230 w 824"/>
              <a:gd name="T73" fmla="*/ 98 h 784"/>
              <a:gd name="T74" fmla="*/ 377 w 824"/>
              <a:gd name="T75" fmla="*/ 152 h 784"/>
              <a:gd name="T76" fmla="*/ 340 w 824"/>
              <a:gd name="T77" fmla="*/ 181 h 784"/>
              <a:gd name="T78" fmla="*/ 283 w 824"/>
              <a:gd name="T79" fmla="*/ 232 h 784"/>
              <a:gd name="T80" fmla="*/ 330 w 824"/>
              <a:gd name="T81" fmla="*/ 224 h 784"/>
              <a:gd name="T82" fmla="*/ 358 w 824"/>
              <a:gd name="T83" fmla="*/ 295 h 784"/>
              <a:gd name="T84" fmla="*/ 54 w 824"/>
              <a:gd name="T85" fmla="*/ 702 h 784"/>
              <a:gd name="T86" fmla="*/ 306 w 824"/>
              <a:gd name="T87" fmla="*/ 527 h 784"/>
              <a:gd name="T88" fmla="*/ 210 w 824"/>
              <a:gd name="T89" fmla="*/ 636 h 784"/>
              <a:gd name="T90" fmla="*/ 124 w 824"/>
              <a:gd name="T91" fmla="*/ 722 h 784"/>
              <a:gd name="T92" fmla="*/ 51 w 824"/>
              <a:gd name="T93" fmla="*/ 659 h 784"/>
              <a:gd name="T94" fmla="*/ 270 w 824"/>
              <a:gd name="T95" fmla="*/ 465 h 784"/>
              <a:gd name="T96" fmla="*/ 306 w 824"/>
              <a:gd name="T97" fmla="*/ 527 h 784"/>
              <a:gd name="T98" fmla="*/ 430 w 824"/>
              <a:gd name="T99" fmla="*/ 255 h 784"/>
              <a:gd name="T100" fmla="*/ 513 w 824"/>
              <a:gd name="T101" fmla="*/ 242 h 784"/>
              <a:gd name="T102" fmla="*/ 313 w 824"/>
              <a:gd name="T103" fmla="*/ 465 h 784"/>
              <a:gd name="T104" fmla="*/ 466 w 824"/>
              <a:gd name="T105" fmla="*/ 335 h 784"/>
              <a:gd name="T106" fmla="*/ 584 w 824"/>
              <a:gd name="T107" fmla="*/ 599 h 784"/>
              <a:gd name="T108" fmla="*/ 520 w 824"/>
              <a:gd name="T109" fmla="*/ 493 h 784"/>
              <a:gd name="T110" fmla="*/ 583 w 824"/>
              <a:gd name="T111" fmla="*/ 442 h 784"/>
              <a:gd name="T112" fmla="*/ 725 w 824"/>
              <a:gd name="T113" fmla="*/ 703 h 784"/>
              <a:gd name="T114" fmla="*/ 673 w 824"/>
              <a:gd name="T115" fmla="*/ 717 h 784"/>
              <a:gd name="T116" fmla="*/ 728 w 824"/>
              <a:gd name="T117" fmla="*/ 73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24" h="784">
                <a:moveTo>
                  <a:pt x="790" y="684"/>
                </a:moveTo>
                <a:cubicBezTo>
                  <a:pt x="803" y="669"/>
                  <a:pt x="803" y="646"/>
                  <a:pt x="790" y="630"/>
                </a:cubicBezTo>
                <a:lnTo>
                  <a:pt x="626" y="427"/>
                </a:lnTo>
                <a:cubicBezTo>
                  <a:pt x="613" y="411"/>
                  <a:pt x="592" y="407"/>
                  <a:pt x="574" y="416"/>
                </a:cubicBezTo>
                <a:lnTo>
                  <a:pt x="484" y="315"/>
                </a:lnTo>
                <a:lnTo>
                  <a:pt x="532" y="261"/>
                </a:lnTo>
                <a:cubicBezTo>
                  <a:pt x="566" y="299"/>
                  <a:pt x="595" y="341"/>
                  <a:pt x="617" y="387"/>
                </a:cubicBezTo>
                <a:lnTo>
                  <a:pt x="623" y="398"/>
                </a:lnTo>
                <a:lnTo>
                  <a:pt x="632" y="397"/>
                </a:lnTo>
                <a:cubicBezTo>
                  <a:pt x="741" y="383"/>
                  <a:pt x="824" y="275"/>
                  <a:pt x="810" y="166"/>
                </a:cubicBezTo>
                <a:lnTo>
                  <a:pt x="809" y="157"/>
                </a:lnTo>
                <a:lnTo>
                  <a:pt x="797" y="154"/>
                </a:lnTo>
                <a:cubicBezTo>
                  <a:pt x="748" y="145"/>
                  <a:pt x="701" y="128"/>
                  <a:pt x="658" y="106"/>
                </a:cubicBezTo>
                <a:lnTo>
                  <a:pt x="671" y="88"/>
                </a:lnTo>
                <a:cubicBezTo>
                  <a:pt x="679" y="78"/>
                  <a:pt x="682" y="65"/>
                  <a:pt x="680" y="53"/>
                </a:cubicBezTo>
                <a:cubicBezTo>
                  <a:pt x="678" y="40"/>
                  <a:pt x="671" y="29"/>
                  <a:pt x="660" y="21"/>
                </a:cubicBezTo>
                <a:lnTo>
                  <a:pt x="651" y="15"/>
                </a:lnTo>
                <a:cubicBezTo>
                  <a:pt x="630" y="0"/>
                  <a:pt x="600" y="5"/>
                  <a:pt x="585" y="25"/>
                </a:cubicBezTo>
                <a:lnTo>
                  <a:pt x="568" y="47"/>
                </a:lnTo>
                <a:lnTo>
                  <a:pt x="543" y="27"/>
                </a:lnTo>
                <a:cubicBezTo>
                  <a:pt x="537" y="23"/>
                  <a:pt x="530" y="21"/>
                  <a:pt x="523" y="22"/>
                </a:cubicBezTo>
                <a:cubicBezTo>
                  <a:pt x="516" y="23"/>
                  <a:pt x="509" y="27"/>
                  <a:pt x="505" y="32"/>
                </a:cubicBezTo>
                <a:lnTo>
                  <a:pt x="425" y="135"/>
                </a:lnTo>
                <a:cubicBezTo>
                  <a:pt x="421" y="141"/>
                  <a:pt x="419" y="148"/>
                  <a:pt x="420" y="155"/>
                </a:cubicBezTo>
                <a:cubicBezTo>
                  <a:pt x="421" y="162"/>
                  <a:pt x="425" y="169"/>
                  <a:pt x="430" y="173"/>
                </a:cubicBezTo>
                <a:lnTo>
                  <a:pt x="452" y="190"/>
                </a:lnTo>
                <a:lnTo>
                  <a:pt x="412" y="235"/>
                </a:lnTo>
                <a:lnTo>
                  <a:pt x="372" y="190"/>
                </a:lnTo>
                <a:lnTo>
                  <a:pt x="394" y="173"/>
                </a:lnTo>
                <a:cubicBezTo>
                  <a:pt x="399" y="169"/>
                  <a:pt x="403" y="162"/>
                  <a:pt x="404" y="155"/>
                </a:cubicBezTo>
                <a:cubicBezTo>
                  <a:pt x="405" y="148"/>
                  <a:pt x="403" y="141"/>
                  <a:pt x="399" y="135"/>
                </a:cubicBezTo>
                <a:lnTo>
                  <a:pt x="319" y="32"/>
                </a:lnTo>
                <a:cubicBezTo>
                  <a:pt x="314" y="26"/>
                  <a:pt x="308" y="23"/>
                  <a:pt x="301" y="22"/>
                </a:cubicBezTo>
                <a:cubicBezTo>
                  <a:pt x="294" y="21"/>
                  <a:pt x="287" y="23"/>
                  <a:pt x="281" y="27"/>
                </a:cubicBezTo>
                <a:lnTo>
                  <a:pt x="256" y="47"/>
                </a:lnTo>
                <a:lnTo>
                  <a:pt x="239" y="26"/>
                </a:lnTo>
                <a:cubicBezTo>
                  <a:pt x="224" y="5"/>
                  <a:pt x="194" y="0"/>
                  <a:pt x="172" y="15"/>
                </a:cubicBezTo>
                <a:lnTo>
                  <a:pt x="163" y="21"/>
                </a:lnTo>
                <a:cubicBezTo>
                  <a:pt x="153" y="29"/>
                  <a:pt x="146" y="40"/>
                  <a:pt x="144" y="53"/>
                </a:cubicBezTo>
                <a:cubicBezTo>
                  <a:pt x="142" y="65"/>
                  <a:pt x="145" y="78"/>
                  <a:pt x="153" y="89"/>
                </a:cubicBezTo>
                <a:lnTo>
                  <a:pt x="166" y="106"/>
                </a:lnTo>
                <a:cubicBezTo>
                  <a:pt x="123" y="128"/>
                  <a:pt x="75" y="145"/>
                  <a:pt x="27" y="154"/>
                </a:cubicBezTo>
                <a:lnTo>
                  <a:pt x="15" y="157"/>
                </a:lnTo>
                <a:lnTo>
                  <a:pt x="14" y="166"/>
                </a:lnTo>
                <a:cubicBezTo>
                  <a:pt x="0" y="275"/>
                  <a:pt x="83" y="383"/>
                  <a:pt x="191" y="397"/>
                </a:cubicBezTo>
                <a:lnTo>
                  <a:pt x="201" y="398"/>
                </a:lnTo>
                <a:lnTo>
                  <a:pt x="206" y="387"/>
                </a:lnTo>
                <a:cubicBezTo>
                  <a:pt x="228" y="341"/>
                  <a:pt x="257" y="299"/>
                  <a:pt x="292" y="261"/>
                </a:cubicBezTo>
                <a:lnTo>
                  <a:pt x="340" y="315"/>
                </a:lnTo>
                <a:lnTo>
                  <a:pt x="250" y="416"/>
                </a:lnTo>
                <a:cubicBezTo>
                  <a:pt x="243" y="412"/>
                  <a:pt x="235" y="411"/>
                  <a:pt x="227" y="412"/>
                </a:cubicBezTo>
                <a:cubicBezTo>
                  <a:pt x="215" y="413"/>
                  <a:pt x="205" y="418"/>
                  <a:pt x="198" y="427"/>
                </a:cubicBezTo>
                <a:lnTo>
                  <a:pt x="34" y="630"/>
                </a:lnTo>
                <a:cubicBezTo>
                  <a:pt x="26" y="639"/>
                  <a:pt x="23" y="650"/>
                  <a:pt x="24" y="661"/>
                </a:cubicBezTo>
                <a:cubicBezTo>
                  <a:pt x="25" y="670"/>
                  <a:pt x="29" y="678"/>
                  <a:pt x="34" y="684"/>
                </a:cubicBezTo>
                <a:lnTo>
                  <a:pt x="24" y="697"/>
                </a:lnTo>
                <a:cubicBezTo>
                  <a:pt x="14" y="709"/>
                  <a:pt x="10" y="723"/>
                  <a:pt x="13" y="738"/>
                </a:cubicBezTo>
                <a:cubicBezTo>
                  <a:pt x="15" y="752"/>
                  <a:pt x="22" y="765"/>
                  <a:pt x="34" y="774"/>
                </a:cubicBezTo>
                <a:cubicBezTo>
                  <a:pt x="44" y="781"/>
                  <a:pt x="55" y="784"/>
                  <a:pt x="65" y="784"/>
                </a:cubicBezTo>
                <a:cubicBezTo>
                  <a:pt x="81" y="784"/>
                  <a:pt x="96" y="777"/>
                  <a:pt x="107" y="764"/>
                </a:cubicBezTo>
                <a:lnTo>
                  <a:pt x="119" y="748"/>
                </a:lnTo>
                <a:cubicBezTo>
                  <a:pt x="124" y="749"/>
                  <a:pt x="129" y="750"/>
                  <a:pt x="134" y="750"/>
                </a:cubicBezTo>
                <a:cubicBezTo>
                  <a:pt x="147" y="750"/>
                  <a:pt x="159" y="746"/>
                  <a:pt x="169" y="737"/>
                </a:cubicBezTo>
                <a:cubicBezTo>
                  <a:pt x="180" y="728"/>
                  <a:pt x="186" y="715"/>
                  <a:pt x="187" y="701"/>
                </a:cubicBezTo>
                <a:cubicBezTo>
                  <a:pt x="187" y="695"/>
                  <a:pt x="190" y="689"/>
                  <a:pt x="196" y="687"/>
                </a:cubicBezTo>
                <a:cubicBezTo>
                  <a:pt x="208" y="684"/>
                  <a:pt x="218" y="678"/>
                  <a:pt x="225" y="669"/>
                </a:cubicBezTo>
                <a:cubicBezTo>
                  <a:pt x="233" y="660"/>
                  <a:pt x="237" y="648"/>
                  <a:pt x="237" y="636"/>
                </a:cubicBezTo>
                <a:cubicBezTo>
                  <a:pt x="237" y="631"/>
                  <a:pt x="241" y="626"/>
                  <a:pt x="246" y="625"/>
                </a:cubicBezTo>
                <a:cubicBezTo>
                  <a:pt x="258" y="622"/>
                  <a:pt x="268" y="616"/>
                  <a:pt x="276" y="607"/>
                </a:cubicBezTo>
                <a:cubicBezTo>
                  <a:pt x="283" y="597"/>
                  <a:pt x="287" y="586"/>
                  <a:pt x="287" y="574"/>
                </a:cubicBezTo>
                <a:cubicBezTo>
                  <a:pt x="288" y="568"/>
                  <a:pt x="293" y="564"/>
                  <a:pt x="299" y="562"/>
                </a:cubicBezTo>
                <a:cubicBezTo>
                  <a:pt x="310" y="559"/>
                  <a:pt x="320" y="553"/>
                  <a:pt x="327" y="543"/>
                </a:cubicBezTo>
                <a:cubicBezTo>
                  <a:pt x="339" y="527"/>
                  <a:pt x="340" y="504"/>
                  <a:pt x="330" y="485"/>
                </a:cubicBezTo>
                <a:lnTo>
                  <a:pt x="412" y="395"/>
                </a:lnTo>
                <a:lnTo>
                  <a:pt x="494" y="485"/>
                </a:lnTo>
                <a:cubicBezTo>
                  <a:pt x="484" y="504"/>
                  <a:pt x="484" y="527"/>
                  <a:pt x="497" y="543"/>
                </a:cubicBezTo>
                <a:cubicBezTo>
                  <a:pt x="504" y="553"/>
                  <a:pt x="514" y="559"/>
                  <a:pt x="525" y="562"/>
                </a:cubicBezTo>
                <a:cubicBezTo>
                  <a:pt x="531" y="564"/>
                  <a:pt x="536" y="568"/>
                  <a:pt x="536" y="574"/>
                </a:cubicBezTo>
                <a:cubicBezTo>
                  <a:pt x="537" y="586"/>
                  <a:pt x="541" y="597"/>
                  <a:pt x="548" y="607"/>
                </a:cubicBezTo>
                <a:cubicBezTo>
                  <a:pt x="556" y="616"/>
                  <a:pt x="566" y="622"/>
                  <a:pt x="577" y="625"/>
                </a:cubicBezTo>
                <a:cubicBezTo>
                  <a:pt x="583" y="626"/>
                  <a:pt x="587" y="631"/>
                  <a:pt x="587" y="636"/>
                </a:cubicBezTo>
                <a:cubicBezTo>
                  <a:pt x="587" y="648"/>
                  <a:pt x="591" y="660"/>
                  <a:pt x="599" y="669"/>
                </a:cubicBezTo>
                <a:cubicBezTo>
                  <a:pt x="606" y="678"/>
                  <a:pt x="616" y="684"/>
                  <a:pt x="628" y="687"/>
                </a:cubicBezTo>
                <a:cubicBezTo>
                  <a:pt x="634" y="689"/>
                  <a:pt x="637" y="695"/>
                  <a:pt x="637" y="701"/>
                </a:cubicBezTo>
                <a:cubicBezTo>
                  <a:pt x="638" y="715"/>
                  <a:pt x="644" y="728"/>
                  <a:pt x="655" y="737"/>
                </a:cubicBezTo>
                <a:cubicBezTo>
                  <a:pt x="665" y="746"/>
                  <a:pt x="677" y="750"/>
                  <a:pt x="690" y="750"/>
                </a:cubicBezTo>
                <a:cubicBezTo>
                  <a:pt x="695" y="750"/>
                  <a:pt x="700" y="749"/>
                  <a:pt x="704" y="748"/>
                </a:cubicBezTo>
                <a:lnTo>
                  <a:pt x="717" y="764"/>
                </a:lnTo>
                <a:cubicBezTo>
                  <a:pt x="728" y="777"/>
                  <a:pt x="743" y="784"/>
                  <a:pt x="759" y="784"/>
                </a:cubicBezTo>
                <a:cubicBezTo>
                  <a:pt x="769" y="784"/>
                  <a:pt x="780" y="780"/>
                  <a:pt x="790" y="774"/>
                </a:cubicBezTo>
                <a:cubicBezTo>
                  <a:pt x="802" y="765"/>
                  <a:pt x="809" y="752"/>
                  <a:pt x="811" y="738"/>
                </a:cubicBezTo>
                <a:cubicBezTo>
                  <a:pt x="813" y="723"/>
                  <a:pt x="809" y="709"/>
                  <a:pt x="800" y="697"/>
                </a:cubicBezTo>
                <a:lnTo>
                  <a:pt x="790" y="684"/>
                </a:lnTo>
                <a:close/>
                <a:moveTo>
                  <a:pt x="638" y="369"/>
                </a:moveTo>
                <a:cubicBezTo>
                  <a:pt x="631" y="354"/>
                  <a:pt x="623" y="340"/>
                  <a:pt x="614" y="326"/>
                </a:cubicBezTo>
                <a:cubicBezTo>
                  <a:pt x="650" y="317"/>
                  <a:pt x="681" y="297"/>
                  <a:pt x="703" y="268"/>
                </a:cubicBezTo>
                <a:cubicBezTo>
                  <a:pt x="725" y="239"/>
                  <a:pt x="737" y="203"/>
                  <a:pt x="736" y="166"/>
                </a:cubicBezTo>
                <a:cubicBezTo>
                  <a:pt x="752" y="171"/>
                  <a:pt x="768" y="176"/>
                  <a:pt x="785" y="179"/>
                </a:cubicBezTo>
                <a:cubicBezTo>
                  <a:pt x="791" y="267"/>
                  <a:pt x="725" y="352"/>
                  <a:pt x="638" y="369"/>
                </a:cubicBezTo>
                <a:close/>
                <a:moveTo>
                  <a:pt x="606" y="41"/>
                </a:moveTo>
                <a:cubicBezTo>
                  <a:pt x="613" y="32"/>
                  <a:pt x="627" y="30"/>
                  <a:pt x="636" y="37"/>
                </a:cubicBezTo>
                <a:lnTo>
                  <a:pt x="645" y="43"/>
                </a:lnTo>
                <a:cubicBezTo>
                  <a:pt x="650" y="46"/>
                  <a:pt x="653" y="51"/>
                  <a:pt x="653" y="57"/>
                </a:cubicBezTo>
                <a:cubicBezTo>
                  <a:pt x="654" y="63"/>
                  <a:pt x="653" y="68"/>
                  <a:pt x="650" y="72"/>
                </a:cubicBezTo>
                <a:lnTo>
                  <a:pt x="634" y="92"/>
                </a:lnTo>
                <a:cubicBezTo>
                  <a:pt x="627" y="89"/>
                  <a:pt x="621" y="85"/>
                  <a:pt x="615" y="81"/>
                </a:cubicBezTo>
                <a:cubicBezTo>
                  <a:pt x="613" y="79"/>
                  <a:pt x="611" y="78"/>
                  <a:pt x="609" y="77"/>
                </a:cubicBezTo>
                <a:cubicBezTo>
                  <a:pt x="605" y="74"/>
                  <a:pt x="601" y="71"/>
                  <a:pt x="597" y="68"/>
                </a:cubicBezTo>
                <a:cubicBezTo>
                  <a:pt x="594" y="66"/>
                  <a:pt x="592" y="65"/>
                  <a:pt x="589" y="63"/>
                </a:cubicBezTo>
                <a:lnTo>
                  <a:pt x="606" y="41"/>
                </a:lnTo>
                <a:close/>
                <a:moveTo>
                  <a:pt x="527" y="48"/>
                </a:moveTo>
                <a:lnTo>
                  <a:pt x="564" y="77"/>
                </a:lnTo>
                <a:cubicBezTo>
                  <a:pt x="571" y="82"/>
                  <a:pt x="577" y="87"/>
                  <a:pt x="584" y="92"/>
                </a:cubicBezTo>
                <a:cubicBezTo>
                  <a:pt x="587" y="94"/>
                  <a:pt x="591" y="96"/>
                  <a:pt x="594" y="99"/>
                </a:cubicBezTo>
                <a:cubicBezTo>
                  <a:pt x="597" y="101"/>
                  <a:pt x="600" y="103"/>
                  <a:pt x="604" y="105"/>
                </a:cubicBezTo>
                <a:cubicBezTo>
                  <a:pt x="611" y="110"/>
                  <a:pt x="620" y="115"/>
                  <a:pt x="628" y="119"/>
                </a:cubicBezTo>
                <a:cubicBezTo>
                  <a:pt x="629" y="120"/>
                  <a:pt x="630" y="121"/>
                  <a:pt x="631" y="121"/>
                </a:cubicBezTo>
                <a:lnTo>
                  <a:pt x="638" y="125"/>
                </a:lnTo>
                <a:cubicBezTo>
                  <a:pt x="661" y="138"/>
                  <a:pt x="685" y="148"/>
                  <a:pt x="709" y="157"/>
                </a:cubicBezTo>
                <a:cubicBezTo>
                  <a:pt x="710" y="166"/>
                  <a:pt x="710" y="175"/>
                  <a:pt x="709" y="184"/>
                </a:cubicBezTo>
                <a:lnTo>
                  <a:pt x="680" y="162"/>
                </a:lnTo>
                <a:cubicBezTo>
                  <a:pt x="674" y="158"/>
                  <a:pt x="665" y="159"/>
                  <a:pt x="661" y="165"/>
                </a:cubicBezTo>
                <a:cubicBezTo>
                  <a:pt x="657" y="171"/>
                  <a:pt x="658" y="179"/>
                  <a:pt x="664" y="183"/>
                </a:cubicBezTo>
                <a:lnTo>
                  <a:pt x="703" y="212"/>
                </a:lnTo>
                <a:cubicBezTo>
                  <a:pt x="700" y="220"/>
                  <a:pt x="697" y="228"/>
                  <a:pt x="693" y="235"/>
                </a:cubicBezTo>
                <a:lnTo>
                  <a:pt x="622" y="175"/>
                </a:lnTo>
                <a:cubicBezTo>
                  <a:pt x="616" y="170"/>
                  <a:pt x="608" y="171"/>
                  <a:pt x="603" y="176"/>
                </a:cubicBezTo>
                <a:cubicBezTo>
                  <a:pt x="598" y="182"/>
                  <a:pt x="599" y="190"/>
                  <a:pt x="604" y="195"/>
                </a:cubicBezTo>
                <a:lnTo>
                  <a:pt x="677" y="257"/>
                </a:lnTo>
                <a:cubicBezTo>
                  <a:pt x="670" y="266"/>
                  <a:pt x="661" y="274"/>
                  <a:pt x="651" y="281"/>
                </a:cubicBezTo>
                <a:lnTo>
                  <a:pt x="618" y="243"/>
                </a:lnTo>
                <a:cubicBezTo>
                  <a:pt x="613" y="238"/>
                  <a:pt x="605" y="238"/>
                  <a:pt x="599" y="242"/>
                </a:cubicBezTo>
                <a:cubicBezTo>
                  <a:pt x="594" y="247"/>
                  <a:pt x="593" y="256"/>
                  <a:pt x="598" y="261"/>
                </a:cubicBezTo>
                <a:lnTo>
                  <a:pt x="627" y="294"/>
                </a:lnTo>
                <a:cubicBezTo>
                  <a:pt x="618" y="297"/>
                  <a:pt x="609" y="300"/>
                  <a:pt x="599" y="302"/>
                </a:cubicBezTo>
                <a:cubicBezTo>
                  <a:pt x="584" y="281"/>
                  <a:pt x="568" y="260"/>
                  <a:pt x="550" y="241"/>
                </a:cubicBezTo>
                <a:lnTo>
                  <a:pt x="550" y="241"/>
                </a:lnTo>
                <a:lnTo>
                  <a:pt x="541" y="232"/>
                </a:lnTo>
                <a:cubicBezTo>
                  <a:pt x="540" y="232"/>
                  <a:pt x="540" y="231"/>
                  <a:pt x="539" y="230"/>
                </a:cubicBezTo>
                <a:cubicBezTo>
                  <a:pt x="533" y="224"/>
                  <a:pt x="527" y="218"/>
                  <a:pt x="521" y="213"/>
                </a:cubicBezTo>
                <a:cubicBezTo>
                  <a:pt x="518" y="210"/>
                  <a:pt x="515" y="207"/>
                  <a:pt x="511" y="204"/>
                </a:cubicBezTo>
                <a:cubicBezTo>
                  <a:pt x="509" y="202"/>
                  <a:pt x="506" y="199"/>
                  <a:pt x="504" y="197"/>
                </a:cubicBezTo>
                <a:cubicBezTo>
                  <a:pt x="497" y="192"/>
                  <a:pt x="491" y="186"/>
                  <a:pt x="484" y="181"/>
                </a:cubicBezTo>
                <a:lnTo>
                  <a:pt x="484" y="181"/>
                </a:lnTo>
                <a:lnTo>
                  <a:pt x="446" y="152"/>
                </a:lnTo>
                <a:lnTo>
                  <a:pt x="527" y="48"/>
                </a:lnTo>
                <a:close/>
                <a:moveTo>
                  <a:pt x="190" y="92"/>
                </a:moveTo>
                <a:lnTo>
                  <a:pt x="174" y="73"/>
                </a:lnTo>
                <a:cubicBezTo>
                  <a:pt x="171" y="68"/>
                  <a:pt x="169" y="63"/>
                  <a:pt x="170" y="57"/>
                </a:cubicBezTo>
                <a:cubicBezTo>
                  <a:pt x="171" y="51"/>
                  <a:pt x="174" y="46"/>
                  <a:pt x="179" y="43"/>
                </a:cubicBezTo>
                <a:lnTo>
                  <a:pt x="188" y="37"/>
                </a:lnTo>
                <a:cubicBezTo>
                  <a:pt x="192" y="34"/>
                  <a:pt x="196" y="33"/>
                  <a:pt x="200" y="33"/>
                </a:cubicBezTo>
                <a:cubicBezTo>
                  <a:pt x="207" y="33"/>
                  <a:pt x="213" y="36"/>
                  <a:pt x="218" y="42"/>
                </a:cubicBezTo>
                <a:lnTo>
                  <a:pt x="234" y="63"/>
                </a:lnTo>
                <a:cubicBezTo>
                  <a:pt x="232" y="65"/>
                  <a:pt x="230" y="67"/>
                  <a:pt x="227" y="68"/>
                </a:cubicBezTo>
                <a:cubicBezTo>
                  <a:pt x="223" y="71"/>
                  <a:pt x="219" y="74"/>
                  <a:pt x="215" y="77"/>
                </a:cubicBezTo>
                <a:cubicBezTo>
                  <a:pt x="213" y="78"/>
                  <a:pt x="211" y="79"/>
                  <a:pt x="209" y="81"/>
                </a:cubicBezTo>
                <a:cubicBezTo>
                  <a:pt x="202" y="85"/>
                  <a:pt x="196" y="89"/>
                  <a:pt x="190" y="92"/>
                </a:cubicBezTo>
                <a:close/>
                <a:moveTo>
                  <a:pt x="185" y="369"/>
                </a:moveTo>
                <a:cubicBezTo>
                  <a:pt x="99" y="352"/>
                  <a:pt x="33" y="267"/>
                  <a:pt x="39" y="179"/>
                </a:cubicBezTo>
                <a:cubicBezTo>
                  <a:pt x="55" y="176"/>
                  <a:pt x="71" y="171"/>
                  <a:pt x="87" y="166"/>
                </a:cubicBezTo>
                <a:cubicBezTo>
                  <a:pt x="87" y="242"/>
                  <a:pt x="136" y="307"/>
                  <a:pt x="210" y="326"/>
                </a:cubicBezTo>
                <a:cubicBezTo>
                  <a:pt x="201" y="340"/>
                  <a:pt x="193" y="354"/>
                  <a:pt x="185" y="369"/>
                </a:cubicBezTo>
                <a:close/>
                <a:moveTo>
                  <a:pt x="225" y="302"/>
                </a:moveTo>
                <a:cubicBezTo>
                  <a:pt x="215" y="300"/>
                  <a:pt x="206" y="297"/>
                  <a:pt x="197" y="294"/>
                </a:cubicBezTo>
                <a:lnTo>
                  <a:pt x="226" y="261"/>
                </a:lnTo>
                <a:cubicBezTo>
                  <a:pt x="230" y="256"/>
                  <a:pt x="230" y="247"/>
                  <a:pt x="224" y="242"/>
                </a:cubicBezTo>
                <a:cubicBezTo>
                  <a:pt x="219" y="237"/>
                  <a:pt x="211" y="238"/>
                  <a:pt x="206" y="243"/>
                </a:cubicBezTo>
                <a:lnTo>
                  <a:pt x="173" y="280"/>
                </a:lnTo>
                <a:cubicBezTo>
                  <a:pt x="163" y="274"/>
                  <a:pt x="154" y="266"/>
                  <a:pt x="147" y="257"/>
                </a:cubicBezTo>
                <a:lnTo>
                  <a:pt x="219" y="195"/>
                </a:lnTo>
                <a:cubicBezTo>
                  <a:pt x="225" y="190"/>
                  <a:pt x="226" y="182"/>
                  <a:pt x="221" y="176"/>
                </a:cubicBezTo>
                <a:cubicBezTo>
                  <a:pt x="216" y="171"/>
                  <a:pt x="208" y="170"/>
                  <a:pt x="202" y="175"/>
                </a:cubicBezTo>
                <a:lnTo>
                  <a:pt x="131" y="235"/>
                </a:lnTo>
                <a:cubicBezTo>
                  <a:pt x="127" y="228"/>
                  <a:pt x="124" y="220"/>
                  <a:pt x="121" y="212"/>
                </a:cubicBezTo>
                <a:lnTo>
                  <a:pt x="160" y="183"/>
                </a:lnTo>
                <a:cubicBezTo>
                  <a:pt x="166" y="179"/>
                  <a:pt x="167" y="171"/>
                  <a:pt x="163" y="165"/>
                </a:cubicBezTo>
                <a:cubicBezTo>
                  <a:pt x="158" y="159"/>
                  <a:pt x="150" y="158"/>
                  <a:pt x="144" y="162"/>
                </a:cubicBezTo>
                <a:lnTo>
                  <a:pt x="115" y="184"/>
                </a:lnTo>
                <a:cubicBezTo>
                  <a:pt x="114" y="175"/>
                  <a:pt x="114" y="166"/>
                  <a:pt x="115" y="157"/>
                </a:cubicBezTo>
                <a:cubicBezTo>
                  <a:pt x="139" y="148"/>
                  <a:pt x="163" y="137"/>
                  <a:pt x="186" y="125"/>
                </a:cubicBezTo>
                <a:lnTo>
                  <a:pt x="193" y="121"/>
                </a:lnTo>
                <a:cubicBezTo>
                  <a:pt x="194" y="121"/>
                  <a:pt x="195" y="120"/>
                  <a:pt x="196" y="120"/>
                </a:cubicBezTo>
                <a:cubicBezTo>
                  <a:pt x="204" y="115"/>
                  <a:pt x="212" y="110"/>
                  <a:pt x="220" y="105"/>
                </a:cubicBezTo>
                <a:cubicBezTo>
                  <a:pt x="223" y="103"/>
                  <a:pt x="227" y="101"/>
                  <a:pt x="230" y="98"/>
                </a:cubicBezTo>
                <a:cubicBezTo>
                  <a:pt x="233" y="96"/>
                  <a:pt x="236" y="94"/>
                  <a:pt x="239" y="92"/>
                </a:cubicBezTo>
                <a:cubicBezTo>
                  <a:pt x="246" y="88"/>
                  <a:pt x="253" y="83"/>
                  <a:pt x="260" y="77"/>
                </a:cubicBezTo>
                <a:lnTo>
                  <a:pt x="260" y="77"/>
                </a:lnTo>
                <a:lnTo>
                  <a:pt x="298" y="49"/>
                </a:lnTo>
                <a:lnTo>
                  <a:pt x="377" y="152"/>
                </a:lnTo>
                <a:lnTo>
                  <a:pt x="354" y="170"/>
                </a:lnTo>
                <a:lnTo>
                  <a:pt x="354" y="170"/>
                </a:lnTo>
                <a:lnTo>
                  <a:pt x="342" y="180"/>
                </a:lnTo>
                <a:lnTo>
                  <a:pt x="340" y="181"/>
                </a:lnTo>
                <a:lnTo>
                  <a:pt x="340" y="181"/>
                </a:lnTo>
                <a:cubicBezTo>
                  <a:pt x="333" y="186"/>
                  <a:pt x="327" y="192"/>
                  <a:pt x="320" y="197"/>
                </a:cubicBezTo>
                <a:cubicBezTo>
                  <a:pt x="318" y="199"/>
                  <a:pt x="315" y="202"/>
                  <a:pt x="312" y="204"/>
                </a:cubicBezTo>
                <a:cubicBezTo>
                  <a:pt x="309" y="207"/>
                  <a:pt x="306" y="210"/>
                  <a:pt x="303" y="213"/>
                </a:cubicBezTo>
                <a:cubicBezTo>
                  <a:pt x="297" y="218"/>
                  <a:pt x="291" y="224"/>
                  <a:pt x="285" y="230"/>
                </a:cubicBezTo>
                <a:cubicBezTo>
                  <a:pt x="284" y="231"/>
                  <a:pt x="283" y="232"/>
                  <a:pt x="283" y="232"/>
                </a:cubicBezTo>
                <a:lnTo>
                  <a:pt x="274" y="241"/>
                </a:lnTo>
                <a:lnTo>
                  <a:pt x="274" y="241"/>
                </a:lnTo>
                <a:cubicBezTo>
                  <a:pt x="256" y="260"/>
                  <a:pt x="240" y="281"/>
                  <a:pt x="225" y="302"/>
                </a:cubicBezTo>
                <a:close/>
                <a:moveTo>
                  <a:pt x="311" y="242"/>
                </a:moveTo>
                <a:cubicBezTo>
                  <a:pt x="317" y="236"/>
                  <a:pt x="324" y="230"/>
                  <a:pt x="330" y="224"/>
                </a:cubicBezTo>
                <a:cubicBezTo>
                  <a:pt x="330" y="224"/>
                  <a:pt x="330" y="224"/>
                  <a:pt x="330" y="224"/>
                </a:cubicBezTo>
                <a:cubicBezTo>
                  <a:pt x="334" y="220"/>
                  <a:pt x="338" y="217"/>
                  <a:pt x="342" y="214"/>
                </a:cubicBezTo>
                <a:cubicBezTo>
                  <a:pt x="345" y="212"/>
                  <a:pt x="348" y="209"/>
                  <a:pt x="351" y="207"/>
                </a:cubicBezTo>
                <a:lnTo>
                  <a:pt x="394" y="255"/>
                </a:lnTo>
                <a:lnTo>
                  <a:pt x="358" y="295"/>
                </a:lnTo>
                <a:lnTo>
                  <a:pt x="311" y="242"/>
                </a:lnTo>
                <a:close/>
                <a:moveTo>
                  <a:pt x="50" y="752"/>
                </a:moveTo>
                <a:cubicBezTo>
                  <a:pt x="44" y="748"/>
                  <a:pt x="40" y="741"/>
                  <a:pt x="39" y="734"/>
                </a:cubicBezTo>
                <a:cubicBezTo>
                  <a:pt x="38" y="727"/>
                  <a:pt x="40" y="720"/>
                  <a:pt x="45" y="714"/>
                </a:cubicBezTo>
                <a:lnTo>
                  <a:pt x="54" y="702"/>
                </a:lnTo>
                <a:lnTo>
                  <a:pt x="93" y="734"/>
                </a:lnTo>
                <a:lnTo>
                  <a:pt x="96" y="735"/>
                </a:lnTo>
                <a:lnTo>
                  <a:pt x="86" y="747"/>
                </a:lnTo>
                <a:cubicBezTo>
                  <a:pt x="77" y="758"/>
                  <a:pt x="61" y="760"/>
                  <a:pt x="50" y="752"/>
                </a:cubicBezTo>
                <a:close/>
                <a:moveTo>
                  <a:pt x="306" y="527"/>
                </a:moveTo>
                <a:cubicBezTo>
                  <a:pt x="302" y="532"/>
                  <a:pt x="297" y="535"/>
                  <a:pt x="292" y="537"/>
                </a:cubicBezTo>
                <a:cubicBezTo>
                  <a:pt x="274" y="542"/>
                  <a:pt x="261" y="556"/>
                  <a:pt x="261" y="574"/>
                </a:cubicBezTo>
                <a:cubicBezTo>
                  <a:pt x="261" y="580"/>
                  <a:pt x="259" y="585"/>
                  <a:pt x="255" y="590"/>
                </a:cubicBezTo>
                <a:cubicBezTo>
                  <a:pt x="251" y="594"/>
                  <a:pt x="246" y="598"/>
                  <a:pt x="240" y="599"/>
                </a:cubicBezTo>
                <a:cubicBezTo>
                  <a:pt x="223" y="603"/>
                  <a:pt x="211" y="619"/>
                  <a:pt x="210" y="636"/>
                </a:cubicBezTo>
                <a:cubicBezTo>
                  <a:pt x="210" y="642"/>
                  <a:pt x="208" y="647"/>
                  <a:pt x="204" y="652"/>
                </a:cubicBezTo>
                <a:cubicBezTo>
                  <a:pt x="201" y="657"/>
                  <a:pt x="196" y="660"/>
                  <a:pt x="190" y="661"/>
                </a:cubicBezTo>
                <a:cubicBezTo>
                  <a:pt x="173" y="665"/>
                  <a:pt x="161" y="680"/>
                  <a:pt x="160" y="699"/>
                </a:cubicBezTo>
                <a:cubicBezTo>
                  <a:pt x="160" y="706"/>
                  <a:pt x="156" y="713"/>
                  <a:pt x="151" y="717"/>
                </a:cubicBezTo>
                <a:cubicBezTo>
                  <a:pt x="144" y="724"/>
                  <a:pt x="133" y="725"/>
                  <a:pt x="124" y="722"/>
                </a:cubicBezTo>
                <a:lnTo>
                  <a:pt x="121" y="720"/>
                </a:lnTo>
                <a:cubicBezTo>
                  <a:pt x="120" y="720"/>
                  <a:pt x="119" y="719"/>
                  <a:pt x="118" y="719"/>
                </a:cubicBezTo>
                <a:cubicBezTo>
                  <a:pt x="117" y="718"/>
                  <a:pt x="116" y="717"/>
                  <a:pt x="115" y="717"/>
                </a:cubicBezTo>
                <a:lnTo>
                  <a:pt x="57" y="670"/>
                </a:lnTo>
                <a:cubicBezTo>
                  <a:pt x="53" y="667"/>
                  <a:pt x="51" y="663"/>
                  <a:pt x="51" y="659"/>
                </a:cubicBezTo>
                <a:cubicBezTo>
                  <a:pt x="50" y="654"/>
                  <a:pt x="52" y="650"/>
                  <a:pt x="54" y="647"/>
                </a:cubicBezTo>
                <a:lnTo>
                  <a:pt x="219" y="444"/>
                </a:lnTo>
                <a:cubicBezTo>
                  <a:pt x="222" y="440"/>
                  <a:pt x="226" y="438"/>
                  <a:pt x="231" y="438"/>
                </a:cubicBezTo>
                <a:cubicBezTo>
                  <a:pt x="235" y="438"/>
                  <a:pt x="238" y="439"/>
                  <a:pt x="241" y="442"/>
                </a:cubicBezTo>
                <a:lnTo>
                  <a:pt x="270" y="465"/>
                </a:lnTo>
                <a:lnTo>
                  <a:pt x="299" y="489"/>
                </a:lnTo>
                <a:cubicBezTo>
                  <a:pt x="300" y="489"/>
                  <a:pt x="301" y="490"/>
                  <a:pt x="302" y="491"/>
                </a:cubicBezTo>
                <a:cubicBezTo>
                  <a:pt x="302" y="492"/>
                  <a:pt x="303" y="492"/>
                  <a:pt x="303" y="493"/>
                </a:cubicBezTo>
                <a:lnTo>
                  <a:pt x="303" y="493"/>
                </a:lnTo>
                <a:cubicBezTo>
                  <a:pt x="311" y="503"/>
                  <a:pt x="313" y="518"/>
                  <a:pt x="306" y="527"/>
                </a:cubicBezTo>
                <a:close/>
                <a:moveTo>
                  <a:pt x="313" y="465"/>
                </a:moveTo>
                <a:lnTo>
                  <a:pt x="271" y="432"/>
                </a:lnTo>
                <a:lnTo>
                  <a:pt x="414" y="273"/>
                </a:lnTo>
                <a:lnTo>
                  <a:pt x="430" y="255"/>
                </a:lnTo>
                <a:lnTo>
                  <a:pt x="430" y="255"/>
                </a:lnTo>
                <a:lnTo>
                  <a:pt x="473" y="207"/>
                </a:lnTo>
                <a:cubicBezTo>
                  <a:pt x="476" y="209"/>
                  <a:pt x="479" y="212"/>
                  <a:pt x="482" y="214"/>
                </a:cubicBezTo>
                <a:cubicBezTo>
                  <a:pt x="486" y="217"/>
                  <a:pt x="490" y="220"/>
                  <a:pt x="493" y="223"/>
                </a:cubicBezTo>
                <a:lnTo>
                  <a:pt x="494" y="224"/>
                </a:lnTo>
                <a:cubicBezTo>
                  <a:pt x="501" y="230"/>
                  <a:pt x="507" y="236"/>
                  <a:pt x="513" y="242"/>
                </a:cubicBezTo>
                <a:lnTo>
                  <a:pt x="466" y="295"/>
                </a:lnTo>
                <a:lnTo>
                  <a:pt x="466" y="295"/>
                </a:lnTo>
                <a:lnTo>
                  <a:pt x="394" y="375"/>
                </a:lnTo>
                <a:lnTo>
                  <a:pt x="394" y="375"/>
                </a:lnTo>
                <a:lnTo>
                  <a:pt x="313" y="465"/>
                </a:lnTo>
                <a:close/>
                <a:moveTo>
                  <a:pt x="466" y="335"/>
                </a:moveTo>
                <a:lnTo>
                  <a:pt x="553" y="432"/>
                </a:lnTo>
                <a:lnTo>
                  <a:pt x="511" y="465"/>
                </a:lnTo>
                <a:lnTo>
                  <a:pt x="430" y="375"/>
                </a:lnTo>
                <a:lnTo>
                  <a:pt x="466" y="335"/>
                </a:lnTo>
                <a:close/>
                <a:moveTo>
                  <a:pt x="664" y="699"/>
                </a:moveTo>
                <a:cubicBezTo>
                  <a:pt x="663" y="680"/>
                  <a:pt x="651" y="665"/>
                  <a:pt x="634" y="661"/>
                </a:cubicBezTo>
                <a:cubicBezTo>
                  <a:pt x="628" y="660"/>
                  <a:pt x="623" y="657"/>
                  <a:pt x="619" y="652"/>
                </a:cubicBezTo>
                <a:cubicBezTo>
                  <a:pt x="616" y="647"/>
                  <a:pt x="614" y="642"/>
                  <a:pt x="613" y="636"/>
                </a:cubicBezTo>
                <a:cubicBezTo>
                  <a:pt x="613" y="619"/>
                  <a:pt x="600" y="603"/>
                  <a:pt x="584" y="599"/>
                </a:cubicBezTo>
                <a:cubicBezTo>
                  <a:pt x="578" y="598"/>
                  <a:pt x="573" y="594"/>
                  <a:pt x="569" y="590"/>
                </a:cubicBezTo>
                <a:cubicBezTo>
                  <a:pt x="565" y="585"/>
                  <a:pt x="563" y="580"/>
                  <a:pt x="563" y="574"/>
                </a:cubicBezTo>
                <a:cubicBezTo>
                  <a:pt x="563" y="556"/>
                  <a:pt x="550" y="542"/>
                  <a:pt x="532" y="537"/>
                </a:cubicBezTo>
                <a:cubicBezTo>
                  <a:pt x="527" y="535"/>
                  <a:pt x="522" y="532"/>
                  <a:pt x="518" y="527"/>
                </a:cubicBezTo>
                <a:cubicBezTo>
                  <a:pt x="511" y="518"/>
                  <a:pt x="512" y="503"/>
                  <a:pt x="520" y="493"/>
                </a:cubicBezTo>
                <a:lnTo>
                  <a:pt x="521" y="493"/>
                </a:lnTo>
                <a:cubicBezTo>
                  <a:pt x="521" y="492"/>
                  <a:pt x="522" y="491"/>
                  <a:pt x="523" y="490"/>
                </a:cubicBezTo>
                <a:cubicBezTo>
                  <a:pt x="524" y="489"/>
                  <a:pt x="524" y="489"/>
                  <a:pt x="524" y="489"/>
                </a:cubicBezTo>
                <a:lnTo>
                  <a:pt x="524" y="489"/>
                </a:lnTo>
                <a:lnTo>
                  <a:pt x="583" y="442"/>
                </a:lnTo>
                <a:cubicBezTo>
                  <a:pt x="589" y="436"/>
                  <a:pt x="600" y="437"/>
                  <a:pt x="605" y="444"/>
                </a:cubicBezTo>
                <a:lnTo>
                  <a:pt x="770" y="647"/>
                </a:lnTo>
                <a:cubicBezTo>
                  <a:pt x="772" y="650"/>
                  <a:pt x="774" y="654"/>
                  <a:pt x="773" y="659"/>
                </a:cubicBezTo>
                <a:cubicBezTo>
                  <a:pt x="773" y="663"/>
                  <a:pt x="771" y="667"/>
                  <a:pt x="767" y="670"/>
                </a:cubicBezTo>
                <a:lnTo>
                  <a:pt x="725" y="703"/>
                </a:lnTo>
                <a:lnTo>
                  <a:pt x="709" y="717"/>
                </a:lnTo>
                <a:cubicBezTo>
                  <a:pt x="708" y="717"/>
                  <a:pt x="707" y="718"/>
                  <a:pt x="706" y="719"/>
                </a:cubicBezTo>
                <a:cubicBezTo>
                  <a:pt x="705" y="719"/>
                  <a:pt x="704" y="720"/>
                  <a:pt x="703" y="720"/>
                </a:cubicBezTo>
                <a:lnTo>
                  <a:pt x="700" y="722"/>
                </a:lnTo>
                <a:cubicBezTo>
                  <a:pt x="690" y="725"/>
                  <a:pt x="680" y="724"/>
                  <a:pt x="673" y="717"/>
                </a:cubicBezTo>
                <a:cubicBezTo>
                  <a:pt x="667" y="713"/>
                  <a:pt x="664" y="706"/>
                  <a:pt x="664" y="699"/>
                </a:cubicBezTo>
                <a:close/>
                <a:moveTo>
                  <a:pt x="785" y="734"/>
                </a:moveTo>
                <a:cubicBezTo>
                  <a:pt x="784" y="741"/>
                  <a:pt x="780" y="748"/>
                  <a:pt x="774" y="752"/>
                </a:cubicBezTo>
                <a:cubicBezTo>
                  <a:pt x="763" y="760"/>
                  <a:pt x="747" y="758"/>
                  <a:pt x="738" y="747"/>
                </a:cubicBezTo>
                <a:lnTo>
                  <a:pt x="728" y="735"/>
                </a:lnTo>
                <a:lnTo>
                  <a:pt x="748" y="720"/>
                </a:lnTo>
                <a:lnTo>
                  <a:pt x="770" y="702"/>
                </a:lnTo>
                <a:lnTo>
                  <a:pt x="779" y="714"/>
                </a:lnTo>
                <a:cubicBezTo>
                  <a:pt x="784" y="720"/>
                  <a:pt x="786" y="727"/>
                  <a:pt x="785" y="7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axes_312028">
            <a:extLst>
              <a:ext uri="{FF2B5EF4-FFF2-40B4-BE49-F238E27FC236}">
                <a16:creationId xmlns:a16="http://schemas.microsoft.com/office/drawing/2014/main" id="{92323B76-463E-4607-B22B-48BFC44FBA9D}"/>
              </a:ext>
            </a:extLst>
          </p:cNvPr>
          <p:cNvSpPr/>
          <p:nvPr/>
        </p:nvSpPr>
        <p:spPr>
          <a:xfrm>
            <a:off x="2022115" y="1832107"/>
            <a:ext cx="609685" cy="579301"/>
          </a:xfrm>
          <a:custGeom>
            <a:avLst/>
            <a:gdLst>
              <a:gd name="T0" fmla="*/ 484 w 824"/>
              <a:gd name="T1" fmla="*/ 315 h 784"/>
              <a:gd name="T2" fmla="*/ 810 w 824"/>
              <a:gd name="T3" fmla="*/ 166 h 784"/>
              <a:gd name="T4" fmla="*/ 680 w 824"/>
              <a:gd name="T5" fmla="*/ 53 h 784"/>
              <a:gd name="T6" fmla="*/ 543 w 824"/>
              <a:gd name="T7" fmla="*/ 27 h 784"/>
              <a:gd name="T8" fmla="*/ 430 w 824"/>
              <a:gd name="T9" fmla="*/ 173 h 784"/>
              <a:gd name="T10" fmla="*/ 404 w 824"/>
              <a:gd name="T11" fmla="*/ 155 h 784"/>
              <a:gd name="T12" fmla="*/ 256 w 824"/>
              <a:gd name="T13" fmla="*/ 47 h 784"/>
              <a:gd name="T14" fmla="*/ 153 w 824"/>
              <a:gd name="T15" fmla="*/ 89 h 784"/>
              <a:gd name="T16" fmla="*/ 191 w 824"/>
              <a:gd name="T17" fmla="*/ 397 h 784"/>
              <a:gd name="T18" fmla="*/ 250 w 824"/>
              <a:gd name="T19" fmla="*/ 416 h 784"/>
              <a:gd name="T20" fmla="*/ 34 w 824"/>
              <a:gd name="T21" fmla="*/ 684 h 784"/>
              <a:gd name="T22" fmla="*/ 107 w 824"/>
              <a:gd name="T23" fmla="*/ 764 h 784"/>
              <a:gd name="T24" fmla="*/ 196 w 824"/>
              <a:gd name="T25" fmla="*/ 687 h 784"/>
              <a:gd name="T26" fmla="*/ 287 w 824"/>
              <a:gd name="T27" fmla="*/ 574 h 784"/>
              <a:gd name="T28" fmla="*/ 494 w 824"/>
              <a:gd name="T29" fmla="*/ 485 h 784"/>
              <a:gd name="T30" fmla="*/ 577 w 824"/>
              <a:gd name="T31" fmla="*/ 625 h 784"/>
              <a:gd name="T32" fmla="*/ 655 w 824"/>
              <a:gd name="T33" fmla="*/ 737 h 784"/>
              <a:gd name="T34" fmla="*/ 790 w 824"/>
              <a:gd name="T35" fmla="*/ 774 h 784"/>
              <a:gd name="T36" fmla="*/ 614 w 824"/>
              <a:gd name="T37" fmla="*/ 326 h 784"/>
              <a:gd name="T38" fmla="*/ 606 w 824"/>
              <a:gd name="T39" fmla="*/ 41 h 784"/>
              <a:gd name="T40" fmla="*/ 634 w 824"/>
              <a:gd name="T41" fmla="*/ 92 h 784"/>
              <a:gd name="T42" fmla="*/ 606 w 824"/>
              <a:gd name="T43" fmla="*/ 41 h 784"/>
              <a:gd name="T44" fmla="*/ 604 w 824"/>
              <a:gd name="T45" fmla="*/ 105 h 784"/>
              <a:gd name="T46" fmla="*/ 709 w 824"/>
              <a:gd name="T47" fmla="*/ 184 h 784"/>
              <a:gd name="T48" fmla="*/ 693 w 824"/>
              <a:gd name="T49" fmla="*/ 235 h 784"/>
              <a:gd name="T50" fmla="*/ 651 w 824"/>
              <a:gd name="T51" fmla="*/ 281 h 784"/>
              <a:gd name="T52" fmla="*/ 599 w 824"/>
              <a:gd name="T53" fmla="*/ 302 h 784"/>
              <a:gd name="T54" fmla="*/ 521 w 824"/>
              <a:gd name="T55" fmla="*/ 213 h 784"/>
              <a:gd name="T56" fmla="*/ 446 w 824"/>
              <a:gd name="T57" fmla="*/ 152 h 784"/>
              <a:gd name="T58" fmla="*/ 179 w 824"/>
              <a:gd name="T59" fmla="*/ 43 h 784"/>
              <a:gd name="T60" fmla="*/ 227 w 824"/>
              <a:gd name="T61" fmla="*/ 68 h 784"/>
              <a:gd name="T62" fmla="*/ 39 w 824"/>
              <a:gd name="T63" fmla="*/ 179 h 784"/>
              <a:gd name="T64" fmla="*/ 197 w 824"/>
              <a:gd name="T65" fmla="*/ 294 h 784"/>
              <a:gd name="T66" fmla="*/ 147 w 824"/>
              <a:gd name="T67" fmla="*/ 257 h 784"/>
              <a:gd name="T68" fmla="*/ 121 w 824"/>
              <a:gd name="T69" fmla="*/ 212 h 784"/>
              <a:gd name="T70" fmla="*/ 115 w 824"/>
              <a:gd name="T71" fmla="*/ 157 h 784"/>
              <a:gd name="T72" fmla="*/ 230 w 824"/>
              <a:gd name="T73" fmla="*/ 98 h 784"/>
              <a:gd name="T74" fmla="*/ 377 w 824"/>
              <a:gd name="T75" fmla="*/ 152 h 784"/>
              <a:gd name="T76" fmla="*/ 340 w 824"/>
              <a:gd name="T77" fmla="*/ 181 h 784"/>
              <a:gd name="T78" fmla="*/ 283 w 824"/>
              <a:gd name="T79" fmla="*/ 232 h 784"/>
              <a:gd name="T80" fmla="*/ 330 w 824"/>
              <a:gd name="T81" fmla="*/ 224 h 784"/>
              <a:gd name="T82" fmla="*/ 358 w 824"/>
              <a:gd name="T83" fmla="*/ 295 h 784"/>
              <a:gd name="T84" fmla="*/ 54 w 824"/>
              <a:gd name="T85" fmla="*/ 702 h 784"/>
              <a:gd name="T86" fmla="*/ 306 w 824"/>
              <a:gd name="T87" fmla="*/ 527 h 784"/>
              <a:gd name="T88" fmla="*/ 210 w 824"/>
              <a:gd name="T89" fmla="*/ 636 h 784"/>
              <a:gd name="T90" fmla="*/ 124 w 824"/>
              <a:gd name="T91" fmla="*/ 722 h 784"/>
              <a:gd name="T92" fmla="*/ 51 w 824"/>
              <a:gd name="T93" fmla="*/ 659 h 784"/>
              <a:gd name="T94" fmla="*/ 270 w 824"/>
              <a:gd name="T95" fmla="*/ 465 h 784"/>
              <a:gd name="T96" fmla="*/ 306 w 824"/>
              <a:gd name="T97" fmla="*/ 527 h 784"/>
              <a:gd name="T98" fmla="*/ 430 w 824"/>
              <a:gd name="T99" fmla="*/ 255 h 784"/>
              <a:gd name="T100" fmla="*/ 513 w 824"/>
              <a:gd name="T101" fmla="*/ 242 h 784"/>
              <a:gd name="T102" fmla="*/ 313 w 824"/>
              <a:gd name="T103" fmla="*/ 465 h 784"/>
              <a:gd name="T104" fmla="*/ 466 w 824"/>
              <a:gd name="T105" fmla="*/ 335 h 784"/>
              <a:gd name="T106" fmla="*/ 584 w 824"/>
              <a:gd name="T107" fmla="*/ 599 h 784"/>
              <a:gd name="T108" fmla="*/ 520 w 824"/>
              <a:gd name="T109" fmla="*/ 493 h 784"/>
              <a:gd name="T110" fmla="*/ 583 w 824"/>
              <a:gd name="T111" fmla="*/ 442 h 784"/>
              <a:gd name="T112" fmla="*/ 725 w 824"/>
              <a:gd name="T113" fmla="*/ 703 h 784"/>
              <a:gd name="T114" fmla="*/ 673 w 824"/>
              <a:gd name="T115" fmla="*/ 717 h 784"/>
              <a:gd name="T116" fmla="*/ 728 w 824"/>
              <a:gd name="T117" fmla="*/ 73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24" h="784">
                <a:moveTo>
                  <a:pt x="790" y="684"/>
                </a:moveTo>
                <a:cubicBezTo>
                  <a:pt x="803" y="669"/>
                  <a:pt x="803" y="646"/>
                  <a:pt x="790" y="630"/>
                </a:cubicBezTo>
                <a:lnTo>
                  <a:pt x="626" y="427"/>
                </a:lnTo>
                <a:cubicBezTo>
                  <a:pt x="613" y="411"/>
                  <a:pt x="592" y="407"/>
                  <a:pt x="574" y="416"/>
                </a:cubicBezTo>
                <a:lnTo>
                  <a:pt x="484" y="315"/>
                </a:lnTo>
                <a:lnTo>
                  <a:pt x="532" y="261"/>
                </a:lnTo>
                <a:cubicBezTo>
                  <a:pt x="566" y="299"/>
                  <a:pt x="595" y="341"/>
                  <a:pt x="617" y="387"/>
                </a:cubicBezTo>
                <a:lnTo>
                  <a:pt x="623" y="398"/>
                </a:lnTo>
                <a:lnTo>
                  <a:pt x="632" y="397"/>
                </a:lnTo>
                <a:cubicBezTo>
                  <a:pt x="741" y="383"/>
                  <a:pt x="824" y="275"/>
                  <a:pt x="810" y="166"/>
                </a:cubicBezTo>
                <a:lnTo>
                  <a:pt x="809" y="157"/>
                </a:lnTo>
                <a:lnTo>
                  <a:pt x="797" y="154"/>
                </a:lnTo>
                <a:cubicBezTo>
                  <a:pt x="748" y="145"/>
                  <a:pt x="701" y="128"/>
                  <a:pt x="658" y="106"/>
                </a:cubicBezTo>
                <a:lnTo>
                  <a:pt x="671" y="88"/>
                </a:lnTo>
                <a:cubicBezTo>
                  <a:pt x="679" y="78"/>
                  <a:pt x="682" y="65"/>
                  <a:pt x="680" y="53"/>
                </a:cubicBezTo>
                <a:cubicBezTo>
                  <a:pt x="678" y="40"/>
                  <a:pt x="671" y="29"/>
                  <a:pt x="660" y="21"/>
                </a:cubicBezTo>
                <a:lnTo>
                  <a:pt x="651" y="15"/>
                </a:lnTo>
                <a:cubicBezTo>
                  <a:pt x="630" y="0"/>
                  <a:pt x="600" y="5"/>
                  <a:pt x="585" y="25"/>
                </a:cubicBezTo>
                <a:lnTo>
                  <a:pt x="568" y="47"/>
                </a:lnTo>
                <a:lnTo>
                  <a:pt x="543" y="27"/>
                </a:lnTo>
                <a:cubicBezTo>
                  <a:pt x="537" y="23"/>
                  <a:pt x="530" y="21"/>
                  <a:pt x="523" y="22"/>
                </a:cubicBezTo>
                <a:cubicBezTo>
                  <a:pt x="516" y="23"/>
                  <a:pt x="509" y="27"/>
                  <a:pt x="505" y="32"/>
                </a:cubicBezTo>
                <a:lnTo>
                  <a:pt x="425" y="135"/>
                </a:lnTo>
                <a:cubicBezTo>
                  <a:pt x="421" y="141"/>
                  <a:pt x="419" y="148"/>
                  <a:pt x="420" y="155"/>
                </a:cubicBezTo>
                <a:cubicBezTo>
                  <a:pt x="421" y="162"/>
                  <a:pt x="425" y="169"/>
                  <a:pt x="430" y="173"/>
                </a:cubicBezTo>
                <a:lnTo>
                  <a:pt x="452" y="190"/>
                </a:lnTo>
                <a:lnTo>
                  <a:pt x="412" y="235"/>
                </a:lnTo>
                <a:lnTo>
                  <a:pt x="372" y="190"/>
                </a:lnTo>
                <a:lnTo>
                  <a:pt x="394" y="173"/>
                </a:lnTo>
                <a:cubicBezTo>
                  <a:pt x="399" y="169"/>
                  <a:pt x="403" y="162"/>
                  <a:pt x="404" y="155"/>
                </a:cubicBezTo>
                <a:cubicBezTo>
                  <a:pt x="405" y="148"/>
                  <a:pt x="403" y="141"/>
                  <a:pt x="399" y="135"/>
                </a:cubicBezTo>
                <a:lnTo>
                  <a:pt x="319" y="32"/>
                </a:lnTo>
                <a:cubicBezTo>
                  <a:pt x="314" y="26"/>
                  <a:pt x="308" y="23"/>
                  <a:pt x="301" y="22"/>
                </a:cubicBezTo>
                <a:cubicBezTo>
                  <a:pt x="294" y="21"/>
                  <a:pt x="287" y="23"/>
                  <a:pt x="281" y="27"/>
                </a:cubicBezTo>
                <a:lnTo>
                  <a:pt x="256" y="47"/>
                </a:lnTo>
                <a:lnTo>
                  <a:pt x="239" y="26"/>
                </a:lnTo>
                <a:cubicBezTo>
                  <a:pt x="224" y="5"/>
                  <a:pt x="194" y="0"/>
                  <a:pt x="172" y="15"/>
                </a:cubicBezTo>
                <a:lnTo>
                  <a:pt x="163" y="21"/>
                </a:lnTo>
                <a:cubicBezTo>
                  <a:pt x="153" y="29"/>
                  <a:pt x="146" y="40"/>
                  <a:pt x="144" y="53"/>
                </a:cubicBezTo>
                <a:cubicBezTo>
                  <a:pt x="142" y="65"/>
                  <a:pt x="145" y="78"/>
                  <a:pt x="153" y="89"/>
                </a:cubicBezTo>
                <a:lnTo>
                  <a:pt x="166" y="106"/>
                </a:lnTo>
                <a:cubicBezTo>
                  <a:pt x="123" y="128"/>
                  <a:pt x="75" y="145"/>
                  <a:pt x="27" y="154"/>
                </a:cubicBezTo>
                <a:lnTo>
                  <a:pt x="15" y="157"/>
                </a:lnTo>
                <a:lnTo>
                  <a:pt x="14" y="166"/>
                </a:lnTo>
                <a:cubicBezTo>
                  <a:pt x="0" y="275"/>
                  <a:pt x="83" y="383"/>
                  <a:pt x="191" y="397"/>
                </a:cubicBezTo>
                <a:lnTo>
                  <a:pt x="201" y="398"/>
                </a:lnTo>
                <a:lnTo>
                  <a:pt x="206" y="387"/>
                </a:lnTo>
                <a:cubicBezTo>
                  <a:pt x="228" y="341"/>
                  <a:pt x="257" y="299"/>
                  <a:pt x="292" y="261"/>
                </a:cubicBezTo>
                <a:lnTo>
                  <a:pt x="340" y="315"/>
                </a:lnTo>
                <a:lnTo>
                  <a:pt x="250" y="416"/>
                </a:lnTo>
                <a:cubicBezTo>
                  <a:pt x="243" y="412"/>
                  <a:pt x="235" y="411"/>
                  <a:pt x="227" y="412"/>
                </a:cubicBezTo>
                <a:cubicBezTo>
                  <a:pt x="215" y="413"/>
                  <a:pt x="205" y="418"/>
                  <a:pt x="198" y="427"/>
                </a:cubicBezTo>
                <a:lnTo>
                  <a:pt x="34" y="630"/>
                </a:lnTo>
                <a:cubicBezTo>
                  <a:pt x="26" y="639"/>
                  <a:pt x="23" y="650"/>
                  <a:pt x="24" y="661"/>
                </a:cubicBezTo>
                <a:cubicBezTo>
                  <a:pt x="25" y="670"/>
                  <a:pt x="29" y="678"/>
                  <a:pt x="34" y="684"/>
                </a:cubicBezTo>
                <a:lnTo>
                  <a:pt x="24" y="697"/>
                </a:lnTo>
                <a:cubicBezTo>
                  <a:pt x="14" y="709"/>
                  <a:pt x="10" y="723"/>
                  <a:pt x="13" y="738"/>
                </a:cubicBezTo>
                <a:cubicBezTo>
                  <a:pt x="15" y="752"/>
                  <a:pt x="22" y="765"/>
                  <a:pt x="34" y="774"/>
                </a:cubicBezTo>
                <a:cubicBezTo>
                  <a:pt x="44" y="781"/>
                  <a:pt x="55" y="784"/>
                  <a:pt x="65" y="784"/>
                </a:cubicBezTo>
                <a:cubicBezTo>
                  <a:pt x="81" y="784"/>
                  <a:pt x="96" y="777"/>
                  <a:pt x="107" y="764"/>
                </a:cubicBezTo>
                <a:lnTo>
                  <a:pt x="119" y="748"/>
                </a:lnTo>
                <a:cubicBezTo>
                  <a:pt x="124" y="749"/>
                  <a:pt x="129" y="750"/>
                  <a:pt x="134" y="750"/>
                </a:cubicBezTo>
                <a:cubicBezTo>
                  <a:pt x="147" y="750"/>
                  <a:pt x="159" y="746"/>
                  <a:pt x="169" y="737"/>
                </a:cubicBezTo>
                <a:cubicBezTo>
                  <a:pt x="180" y="728"/>
                  <a:pt x="186" y="715"/>
                  <a:pt x="187" y="701"/>
                </a:cubicBezTo>
                <a:cubicBezTo>
                  <a:pt x="187" y="695"/>
                  <a:pt x="190" y="689"/>
                  <a:pt x="196" y="687"/>
                </a:cubicBezTo>
                <a:cubicBezTo>
                  <a:pt x="208" y="684"/>
                  <a:pt x="218" y="678"/>
                  <a:pt x="225" y="669"/>
                </a:cubicBezTo>
                <a:cubicBezTo>
                  <a:pt x="233" y="660"/>
                  <a:pt x="237" y="648"/>
                  <a:pt x="237" y="636"/>
                </a:cubicBezTo>
                <a:cubicBezTo>
                  <a:pt x="237" y="631"/>
                  <a:pt x="241" y="626"/>
                  <a:pt x="246" y="625"/>
                </a:cubicBezTo>
                <a:cubicBezTo>
                  <a:pt x="258" y="622"/>
                  <a:pt x="268" y="616"/>
                  <a:pt x="276" y="607"/>
                </a:cubicBezTo>
                <a:cubicBezTo>
                  <a:pt x="283" y="597"/>
                  <a:pt x="287" y="586"/>
                  <a:pt x="287" y="574"/>
                </a:cubicBezTo>
                <a:cubicBezTo>
                  <a:pt x="288" y="568"/>
                  <a:pt x="293" y="564"/>
                  <a:pt x="299" y="562"/>
                </a:cubicBezTo>
                <a:cubicBezTo>
                  <a:pt x="310" y="559"/>
                  <a:pt x="320" y="553"/>
                  <a:pt x="327" y="543"/>
                </a:cubicBezTo>
                <a:cubicBezTo>
                  <a:pt x="339" y="527"/>
                  <a:pt x="340" y="504"/>
                  <a:pt x="330" y="485"/>
                </a:cubicBezTo>
                <a:lnTo>
                  <a:pt x="412" y="395"/>
                </a:lnTo>
                <a:lnTo>
                  <a:pt x="494" y="485"/>
                </a:lnTo>
                <a:cubicBezTo>
                  <a:pt x="484" y="504"/>
                  <a:pt x="484" y="527"/>
                  <a:pt x="497" y="543"/>
                </a:cubicBezTo>
                <a:cubicBezTo>
                  <a:pt x="504" y="553"/>
                  <a:pt x="514" y="559"/>
                  <a:pt x="525" y="562"/>
                </a:cubicBezTo>
                <a:cubicBezTo>
                  <a:pt x="531" y="564"/>
                  <a:pt x="536" y="568"/>
                  <a:pt x="536" y="574"/>
                </a:cubicBezTo>
                <a:cubicBezTo>
                  <a:pt x="537" y="586"/>
                  <a:pt x="541" y="597"/>
                  <a:pt x="548" y="607"/>
                </a:cubicBezTo>
                <a:cubicBezTo>
                  <a:pt x="556" y="616"/>
                  <a:pt x="566" y="622"/>
                  <a:pt x="577" y="625"/>
                </a:cubicBezTo>
                <a:cubicBezTo>
                  <a:pt x="583" y="626"/>
                  <a:pt x="587" y="631"/>
                  <a:pt x="587" y="636"/>
                </a:cubicBezTo>
                <a:cubicBezTo>
                  <a:pt x="587" y="648"/>
                  <a:pt x="591" y="660"/>
                  <a:pt x="599" y="669"/>
                </a:cubicBezTo>
                <a:cubicBezTo>
                  <a:pt x="606" y="678"/>
                  <a:pt x="616" y="684"/>
                  <a:pt x="628" y="687"/>
                </a:cubicBezTo>
                <a:cubicBezTo>
                  <a:pt x="634" y="689"/>
                  <a:pt x="637" y="695"/>
                  <a:pt x="637" y="701"/>
                </a:cubicBezTo>
                <a:cubicBezTo>
                  <a:pt x="638" y="715"/>
                  <a:pt x="644" y="728"/>
                  <a:pt x="655" y="737"/>
                </a:cubicBezTo>
                <a:cubicBezTo>
                  <a:pt x="665" y="746"/>
                  <a:pt x="677" y="750"/>
                  <a:pt x="690" y="750"/>
                </a:cubicBezTo>
                <a:cubicBezTo>
                  <a:pt x="695" y="750"/>
                  <a:pt x="700" y="749"/>
                  <a:pt x="704" y="748"/>
                </a:cubicBezTo>
                <a:lnTo>
                  <a:pt x="717" y="764"/>
                </a:lnTo>
                <a:cubicBezTo>
                  <a:pt x="728" y="777"/>
                  <a:pt x="743" y="784"/>
                  <a:pt x="759" y="784"/>
                </a:cubicBezTo>
                <a:cubicBezTo>
                  <a:pt x="769" y="784"/>
                  <a:pt x="780" y="780"/>
                  <a:pt x="790" y="774"/>
                </a:cubicBezTo>
                <a:cubicBezTo>
                  <a:pt x="802" y="765"/>
                  <a:pt x="809" y="752"/>
                  <a:pt x="811" y="738"/>
                </a:cubicBezTo>
                <a:cubicBezTo>
                  <a:pt x="813" y="723"/>
                  <a:pt x="809" y="709"/>
                  <a:pt x="800" y="697"/>
                </a:cubicBezTo>
                <a:lnTo>
                  <a:pt x="790" y="684"/>
                </a:lnTo>
                <a:close/>
                <a:moveTo>
                  <a:pt x="638" y="369"/>
                </a:moveTo>
                <a:cubicBezTo>
                  <a:pt x="631" y="354"/>
                  <a:pt x="623" y="340"/>
                  <a:pt x="614" y="326"/>
                </a:cubicBezTo>
                <a:cubicBezTo>
                  <a:pt x="650" y="317"/>
                  <a:pt x="681" y="297"/>
                  <a:pt x="703" y="268"/>
                </a:cubicBezTo>
                <a:cubicBezTo>
                  <a:pt x="725" y="239"/>
                  <a:pt x="737" y="203"/>
                  <a:pt x="736" y="166"/>
                </a:cubicBezTo>
                <a:cubicBezTo>
                  <a:pt x="752" y="171"/>
                  <a:pt x="768" y="176"/>
                  <a:pt x="785" y="179"/>
                </a:cubicBezTo>
                <a:cubicBezTo>
                  <a:pt x="791" y="267"/>
                  <a:pt x="725" y="352"/>
                  <a:pt x="638" y="369"/>
                </a:cubicBezTo>
                <a:close/>
                <a:moveTo>
                  <a:pt x="606" y="41"/>
                </a:moveTo>
                <a:cubicBezTo>
                  <a:pt x="613" y="32"/>
                  <a:pt x="627" y="30"/>
                  <a:pt x="636" y="37"/>
                </a:cubicBezTo>
                <a:lnTo>
                  <a:pt x="645" y="43"/>
                </a:lnTo>
                <a:cubicBezTo>
                  <a:pt x="650" y="46"/>
                  <a:pt x="653" y="51"/>
                  <a:pt x="653" y="57"/>
                </a:cubicBezTo>
                <a:cubicBezTo>
                  <a:pt x="654" y="63"/>
                  <a:pt x="653" y="68"/>
                  <a:pt x="650" y="72"/>
                </a:cubicBezTo>
                <a:lnTo>
                  <a:pt x="634" y="92"/>
                </a:lnTo>
                <a:cubicBezTo>
                  <a:pt x="627" y="89"/>
                  <a:pt x="621" y="85"/>
                  <a:pt x="615" y="81"/>
                </a:cubicBezTo>
                <a:cubicBezTo>
                  <a:pt x="613" y="79"/>
                  <a:pt x="611" y="78"/>
                  <a:pt x="609" y="77"/>
                </a:cubicBezTo>
                <a:cubicBezTo>
                  <a:pt x="605" y="74"/>
                  <a:pt x="601" y="71"/>
                  <a:pt x="597" y="68"/>
                </a:cubicBezTo>
                <a:cubicBezTo>
                  <a:pt x="594" y="66"/>
                  <a:pt x="592" y="65"/>
                  <a:pt x="589" y="63"/>
                </a:cubicBezTo>
                <a:lnTo>
                  <a:pt x="606" y="41"/>
                </a:lnTo>
                <a:close/>
                <a:moveTo>
                  <a:pt x="527" y="48"/>
                </a:moveTo>
                <a:lnTo>
                  <a:pt x="564" y="77"/>
                </a:lnTo>
                <a:cubicBezTo>
                  <a:pt x="571" y="82"/>
                  <a:pt x="577" y="87"/>
                  <a:pt x="584" y="92"/>
                </a:cubicBezTo>
                <a:cubicBezTo>
                  <a:pt x="587" y="94"/>
                  <a:pt x="591" y="96"/>
                  <a:pt x="594" y="99"/>
                </a:cubicBezTo>
                <a:cubicBezTo>
                  <a:pt x="597" y="101"/>
                  <a:pt x="600" y="103"/>
                  <a:pt x="604" y="105"/>
                </a:cubicBezTo>
                <a:cubicBezTo>
                  <a:pt x="611" y="110"/>
                  <a:pt x="620" y="115"/>
                  <a:pt x="628" y="119"/>
                </a:cubicBezTo>
                <a:cubicBezTo>
                  <a:pt x="629" y="120"/>
                  <a:pt x="630" y="121"/>
                  <a:pt x="631" y="121"/>
                </a:cubicBezTo>
                <a:lnTo>
                  <a:pt x="638" y="125"/>
                </a:lnTo>
                <a:cubicBezTo>
                  <a:pt x="661" y="138"/>
                  <a:pt x="685" y="148"/>
                  <a:pt x="709" y="157"/>
                </a:cubicBezTo>
                <a:cubicBezTo>
                  <a:pt x="710" y="166"/>
                  <a:pt x="710" y="175"/>
                  <a:pt x="709" y="184"/>
                </a:cubicBezTo>
                <a:lnTo>
                  <a:pt x="680" y="162"/>
                </a:lnTo>
                <a:cubicBezTo>
                  <a:pt x="674" y="158"/>
                  <a:pt x="665" y="159"/>
                  <a:pt x="661" y="165"/>
                </a:cubicBezTo>
                <a:cubicBezTo>
                  <a:pt x="657" y="171"/>
                  <a:pt x="658" y="179"/>
                  <a:pt x="664" y="183"/>
                </a:cubicBezTo>
                <a:lnTo>
                  <a:pt x="703" y="212"/>
                </a:lnTo>
                <a:cubicBezTo>
                  <a:pt x="700" y="220"/>
                  <a:pt x="697" y="228"/>
                  <a:pt x="693" y="235"/>
                </a:cubicBezTo>
                <a:lnTo>
                  <a:pt x="622" y="175"/>
                </a:lnTo>
                <a:cubicBezTo>
                  <a:pt x="616" y="170"/>
                  <a:pt x="608" y="171"/>
                  <a:pt x="603" y="176"/>
                </a:cubicBezTo>
                <a:cubicBezTo>
                  <a:pt x="598" y="182"/>
                  <a:pt x="599" y="190"/>
                  <a:pt x="604" y="195"/>
                </a:cubicBezTo>
                <a:lnTo>
                  <a:pt x="677" y="257"/>
                </a:lnTo>
                <a:cubicBezTo>
                  <a:pt x="670" y="266"/>
                  <a:pt x="661" y="274"/>
                  <a:pt x="651" y="281"/>
                </a:cubicBezTo>
                <a:lnTo>
                  <a:pt x="618" y="243"/>
                </a:lnTo>
                <a:cubicBezTo>
                  <a:pt x="613" y="238"/>
                  <a:pt x="605" y="238"/>
                  <a:pt x="599" y="242"/>
                </a:cubicBezTo>
                <a:cubicBezTo>
                  <a:pt x="594" y="247"/>
                  <a:pt x="593" y="256"/>
                  <a:pt x="598" y="261"/>
                </a:cubicBezTo>
                <a:lnTo>
                  <a:pt x="627" y="294"/>
                </a:lnTo>
                <a:cubicBezTo>
                  <a:pt x="618" y="297"/>
                  <a:pt x="609" y="300"/>
                  <a:pt x="599" y="302"/>
                </a:cubicBezTo>
                <a:cubicBezTo>
                  <a:pt x="584" y="281"/>
                  <a:pt x="568" y="260"/>
                  <a:pt x="550" y="241"/>
                </a:cubicBezTo>
                <a:lnTo>
                  <a:pt x="550" y="241"/>
                </a:lnTo>
                <a:lnTo>
                  <a:pt x="541" y="232"/>
                </a:lnTo>
                <a:cubicBezTo>
                  <a:pt x="540" y="232"/>
                  <a:pt x="540" y="231"/>
                  <a:pt x="539" y="230"/>
                </a:cubicBezTo>
                <a:cubicBezTo>
                  <a:pt x="533" y="224"/>
                  <a:pt x="527" y="218"/>
                  <a:pt x="521" y="213"/>
                </a:cubicBezTo>
                <a:cubicBezTo>
                  <a:pt x="518" y="210"/>
                  <a:pt x="515" y="207"/>
                  <a:pt x="511" y="204"/>
                </a:cubicBezTo>
                <a:cubicBezTo>
                  <a:pt x="509" y="202"/>
                  <a:pt x="506" y="199"/>
                  <a:pt x="504" y="197"/>
                </a:cubicBezTo>
                <a:cubicBezTo>
                  <a:pt x="497" y="192"/>
                  <a:pt x="491" y="186"/>
                  <a:pt x="484" y="181"/>
                </a:cubicBezTo>
                <a:lnTo>
                  <a:pt x="484" y="181"/>
                </a:lnTo>
                <a:lnTo>
                  <a:pt x="446" y="152"/>
                </a:lnTo>
                <a:lnTo>
                  <a:pt x="527" y="48"/>
                </a:lnTo>
                <a:close/>
                <a:moveTo>
                  <a:pt x="190" y="92"/>
                </a:moveTo>
                <a:lnTo>
                  <a:pt x="174" y="73"/>
                </a:lnTo>
                <a:cubicBezTo>
                  <a:pt x="171" y="68"/>
                  <a:pt x="169" y="63"/>
                  <a:pt x="170" y="57"/>
                </a:cubicBezTo>
                <a:cubicBezTo>
                  <a:pt x="171" y="51"/>
                  <a:pt x="174" y="46"/>
                  <a:pt x="179" y="43"/>
                </a:cubicBezTo>
                <a:lnTo>
                  <a:pt x="188" y="37"/>
                </a:lnTo>
                <a:cubicBezTo>
                  <a:pt x="192" y="34"/>
                  <a:pt x="196" y="33"/>
                  <a:pt x="200" y="33"/>
                </a:cubicBezTo>
                <a:cubicBezTo>
                  <a:pt x="207" y="33"/>
                  <a:pt x="213" y="36"/>
                  <a:pt x="218" y="42"/>
                </a:cubicBezTo>
                <a:lnTo>
                  <a:pt x="234" y="63"/>
                </a:lnTo>
                <a:cubicBezTo>
                  <a:pt x="232" y="65"/>
                  <a:pt x="230" y="67"/>
                  <a:pt x="227" y="68"/>
                </a:cubicBezTo>
                <a:cubicBezTo>
                  <a:pt x="223" y="71"/>
                  <a:pt x="219" y="74"/>
                  <a:pt x="215" y="77"/>
                </a:cubicBezTo>
                <a:cubicBezTo>
                  <a:pt x="213" y="78"/>
                  <a:pt x="211" y="79"/>
                  <a:pt x="209" y="81"/>
                </a:cubicBezTo>
                <a:cubicBezTo>
                  <a:pt x="202" y="85"/>
                  <a:pt x="196" y="89"/>
                  <a:pt x="190" y="92"/>
                </a:cubicBezTo>
                <a:close/>
                <a:moveTo>
                  <a:pt x="185" y="369"/>
                </a:moveTo>
                <a:cubicBezTo>
                  <a:pt x="99" y="352"/>
                  <a:pt x="33" y="267"/>
                  <a:pt x="39" y="179"/>
                </a:cubicBezTo>
                <a:cubicBezTo>
                  <a:pt x="55" y="176"/>
                  <a:pt x="71" y="171"/>
                  <a:pt x="87" y="166"/>
                </a:cubicBezTo>
                <a:cubicBezTo>
                  <a:pt x="87" y="242"/>
                  <a:pt x="136" y="307"/>
                  <a:pt x="210" y="326"/>
                </a:cubicBezTo>
                <a:cubicBezTo>
                  <a:pt x="201" y="340"/>
                  <a:pt x="193" y="354"/>
                  <a:pt x="185" y="369"/>
                </a:cubicBezTo>
                <a:close/>
                <a:moveTo>
                  <a:pt x="225" y="302"/>
                </a:moveTo>
                <a:cubicBezTo>
                  <a:pt x="215" y="300"/>
                  <a:pt x="206" y="297"/>
                  <a:pt x="197" y="294"/>
                </a:cubicBezTo>
                <a:lnTo>
                  <a:pt x="226" y="261"/>
                </a:lnTo>
                <a:cubicBezTo>
                  <a:pt x="230" y="256"/>
                  <a:pt x="230" y="247"/>
                  <a:pt x="224" y="242"/>
                </a:cubicBezTo>
                <a:cubicBezTo>
                  <a:pt x="219" y="237"/>
                  <a:pt x="211" y="238"/>
                  <a:pt x="206" y="243"/>
                </a:cubicBezTo>
                <a:lnTo>
                  <a:pt x="173" y="280"/>
                </a:lnTo>
                <a:cubicBezTo>
                  <a:pt x="163" y="274"/>
                  <a:pt x="154" y="266"/>
                  <a:pt x="147" y="257"/>
                </a:cubicBezTo>
                <a:lnTo>
                  <a:pt x="219" y="195"/>
                </a:lnTo>
                <a:cubicBezTo>
                  <a:pt x="225" y="190"/>
                  <a:pt x="226" y="182"/>
                  <a:pt x="221" y="176"/>
                </a:cubicBezTo>
                <a:cubicBezTo>
                  <a:pt x="216" y="171"/>
                  <a:pt x="208" y="170"/>
                  <a:pt x="202" y="175"/>
                </a:cubicBezTo>
                <a:lnTo>
                  <a:pt x="131" y="235"/>
                </a:lnTo>
                <a:cubicBezTo>
                  <a:pt x="127" y="228"/>
                  <a:pt x="124" y="220"/>
                  <a:pt x="121" y="212"/>
                </a:cubicBezTo>
                <a:lnTo>
                  <a:pt x="160" y="183"/>
                </a:lnTo>
                <a:cubicBezTo>
                  <a:pt x="166" y="179"/>
                  <a:pt x="167" y="171"/>
                  <a:pt x="163" y="165"/>
                </a:cubicBezTo>
                <a:cubicBezTo>
                  <a:pt x="158" y="159"/>
                  <a:pt x="150" y="158"/>
                  <a:pt x="144" y="162"/>
                </a:cubicBezTo>
                <a:lnTo>
                  <a:pt x="115" y="184"/>
                </a:lnTo>
                <a:cubicBezTo>
                  <a:pt x="114" y="175"/>
                  <a:pt x="114" y="166"/>
                  <a:pt x="115" y="157"/>
                </a:cubicBezTo>
                <a:cubicBezTo>
                  <a:pt x="139" y="148"/>
                  <a:pt x="163" y="137"/>
                  <a:pt x="186" y="125"/>
                </a:cubicBezTo>
                <a:lnTo>
                  <a:pt x="193" y="121"/>
                </a:lnTo>
                <a:cubicBezTo>
                  <a:pt x="194" y="121"/>
                  <a:pt x="195" y="120"/>
                  <a:pt x="196" y="120"/>
                </a:cubicBezTo>
                <a:cubicBezTo>
                  <a:pt x="204" y="115"/>
                  <a:pt x="212" y="110"/>
                  <a:pt x="220" y="105"/>
                </a:cubicBezTo>
                <a:cubicBezTo>
                  <a:pt x="223" y="103"/>
                  <a:pt x="227" y="101"/>
                  <a:pt x="230" y="98"/>
                </a:cubicBezTo>
                <a:cubicBezTo>
                  <a:pt x="233" y="96"/>
                  <a:pt x="236" y="94"/>
                  <a:pt x="239" y="92"/>
                </a:cubicBezTo>
                <a:cubicBezTo>
                  <a:pt x="246" y="88"/>
                  <a:pt x="253" y="83"/>
                  <a:pt x="260" y="77"/>
                </a:cubicBezTo>
                <a:lnTo>
                  <a:pt x="260" y="77"/>
                </a:lnTo>
                <a:lnTo>
                  <a:pt x="298" y="49"/>
                </a:lnTo>
                <a:lnTo>
                  <a:pt x="377" y="152"/>
                </a:lnTo>
                <a:lnTo>
                  <a:pt x="354" y="170"/>
                </a:lnTo>
                <a:lnTo>
                  <a:pt x="354" y="170"/>
                </a:lnTo>
                <a:lnTo>
                  <a:pt x="342" y="180"/>
                </a:lnTo>
                <a:lnTo>
                  <a:pt x="340" y="181"/>
                </a:lnTo>
                <a:lnTo>
                  <a:pt x="340" y="181"/>
                </a:lnTo>
                <a:cubicBezTo>
                  <a:pt x="333" y="186"/>
                  <a:pt x="327" y="192"/>
                  <a:pt x="320" y="197"/>
                </a:cubicBezTo>
                <a:cubicBezTo>
                  <a:pt x="318" y="199"/>
                  <a:pt x="315" y="202"/>
                  <a:pt x="312" y="204"/>
                </a:cubicBezTo>
                <a:cubicBezTo>
                  <a:pt x="309" y="207"/>
                  <a:pt x="306" y="210"/>
                  <a:pt x="303" y="213"/>
                </a:cubicBezTo>
                <a:cubicBezTo>
                  <a:pt x="297" y="218"/>
                  <a:pt x="291" y="224"/>
                  <a:pt x="285" y="230"/>
                </a:cubicBezTo>
                <a:cubicBezTo>
                  <a:pt x="284" y="231"/>
                  <a:pt x="283" y="232"/>
                  <a:pt x="283" y="232"/>
                </a:cubicBezTo>
                <a:lnTo>
                  <a:pt x="274" y="241"/>
                </a:lnTo>
                <a:lnTo>
                  <a:pt x="274" y="241"/>
                </a:lnTo>
                <a:cubicBezTo>
                  <a:pt x="256" y="260"/>
                  <a:pt x="240" y="281"/>
                  <a:pt x="225" y="302"/>
                </a:cubicBezTo>
                <a:close/>
                <a:moveTo>
                  <a:pt x="311" y="242"/>
                </a:moveTo>
                <a:cubicBezTo>
                  <a:pt x="317" y="236"/>
                  <a:pt x="324" y="230"/>
                  <a:pt x="330" y="224"/>
                </a:cubicBezTo>
                <a:cubicBezTo>
                  <a:pt x="330" y="224"/>
                  <a:pt x="330" y="224"/>
                  <a:pt x="330" y="224"/>
                </a:cubicBezTo>
                <a:cubicBezTo>
                  <a:pt x="334" y="220"/>
                  <a:pt x="338" y="217"/>
                  <a:pt x="342" y="214"/>
                </a:cubicBezTo>
                <a:cubicBezTo>
                  <a:pt x="345" y="212"/>
                  <a:pt x="348" y="209"/>
                  <a:pt x="351" y="207"/>
                </a:cubicBezTo>
                <a:lnTo>
                  <a:pt x="394" y="255"/>
                </a:lnTo>
                <a:lnTo>
                  <a:pt x="358" y="295"/>
                </a:lnTo>
                <a:lnTo>
                  <a:pt x="311" y="242"/>
                </a:lnTo>
                <a:close/>
                <a:moveTo>
                  <a:pt x="50" y="752"/>
                </a:moveTo>
                <a:cubicBezTo>
                  <a:pt x="44" y="748"/>
                  <a:pt x="40" y="741"/>
                  <a:pt x="39" y="734"/>
                </a:cubicBezTo>
                <a:cubicBezTo>
                  <a:pt x="38" y="727"/>
                  <a:pt x="40" y="720"/>
                  <a:pt x="45" y="714"/>
                </a:cubicBezTo>
                <a:lnTo>
                  <a:pt x="54" y="702"/>
                </a:lnTo>
                <a:lnTo>
                  <a:pt x="93" y="734"/>
                </a:lnTo>
                <a:lnTo>
                  <a:pt x="96" y="735"/>
                </a:lnTo>
                <a:lnTo>
                  <a:pt x="86" y="747"/>
                </a:lnTo>
                <a:cubicBezTo>
                  <a:pt x="77" y="758"/>
                  <a:pt x="61" y="760"/>
                  <a:pt x="50" y="752"/>
                </a:cubicBezTo>
                <a:close/>
                <a:moveTo>
                  <a:pt x="306" y="527"/>
                </a:moveTo>
                <a:cubicBezTo>
                  <a:pt x="302" y="532"/>
                  <a:pt x="297" y="535"/>
                  <a:pt x="292" y="537"/>
                </a:cubicBezTo>
                <a:cubicBezTo>
                  <a:pt x="274" y="542"/>
                  <a:pt x="261" y="556"/>
                  <a:pt x="261" y="574"/>
                </a:cubicBezTo>
                <a:cubicBezTo>
                  <a:pt x="261" y="580"/>
                  <a:pt x="259" y="585"/>
                  <a:pt x="255" y="590"/>
                </a:cubicBezTo>
                <a:cubicBezTo>
                  <a:pt x="251" y="594"/>
                  <a:pt x="246" y="598"/>
                  <a:pt x="240" y="599"/>
                </a:cubicBezTo>
                <a:cubicBezTo>
                  <a:pt x="223" y="603"/>
                  <a:pt x="211" y="619"/>
                  <a:pt x="210" y="636"/>
                </a:cubicBezTo>
                <a:cubicBezTo>
                  <a:pt x="210" y="642"/>
                  <a:pt x="208" y="647"/>
                  <a:pt x="204" y="652"/>
                </a:cubicBezTo>
                <a:cubicBezTo>
                  <a:pt x="201" y="657"/>
                  <a:pt x="196" y="660"/>
                  <a:pt x="190" y="661"/>
                </a:cubicBezTo>
                <a:cubicBezTo>
                  <a:pt x="173" y="665"/>
                  <a:pt x="161" y="680"/>
                  <a:pt x="160" y="699"/>
                </a:cubicBezTo>
                <a:cubicBezTo>
                  <a:pt x="160" y="706"/>
                  <a:pt x="156" y="713"/>
                  <a:pt x="151" y="717"/>
                </a:cubicBezTo>
                <a:cubicBezTo>
                  <a:pt x="144" y="724"/>
                  <a:pt x="133" y="725"/>
                  <a:pt x="124" y="722"/>
                </a:cubicBezTo>
                <a:lnTo>
                  <a:pt x="121" y="720"/>
                </a:lnTo>
                <a:cubicBezTo>
                  <a:pt x="120" y="720"/>
                  <a:pt x="119" y="719"/>
                  <a:pt x="118" y="719"/>
                </a:cubicBezTo>
                <a:cubicBezTo>
                  <a:pt x="117" y="718"/>
                  <a:pt x="116" y="717"/>
                  <a:pt x="115" y="717"/>
                </a:cubicBezTo>
                <a:lnTo>
                  <a:pt x="57" y="670"/>
                </a:lnTo>
                <a:cubicBezTo>
                  <a:pt x="53" y="667"/>
                  <a:pt x="51" y="663"/>
                  <a:pt x="51" y="659"/>
                </a:cubicBezTo>
                <a:cubicBezTo>
                  <a:pt x="50" y="654"/>
                  <a:pt x="52" y="650"/>
                  <a:pt x="54" y="647"/>
                </a:cubicBezTo>
                <a:lnTo>
                  <a:pt x="219" y="444"/>
                </a:lnTo>
                <a:cubicBezTo>
                  <a:pt x="222" y="440"/>
                  <a:pt x="226" y="438"/>
                  <a:pt x="231" y="438"/>
                </a:cubicBezTo>
                <a:cubicBezTo>
                  <a:pt x="235" y="438"/>
                  <a:pt x="238" y="439"/>
                  <a:pt x="241" y="442"/>
                </a:cubicBezTo>
                <a:lnTo>
                  <a:pt x="270" y="465"/>
                </a:lnTo>
                <a:lnTo>
                  <a:pt x="299" y="489"/>
                </a:lnTo>
                <a:cubicBezTo>
                  <a:pt x="300" y="489"/>
                  <a:pt x="301" y="490"/>
                  <a:pt x="302" y="491"/>
                </a:cubicBezTo>
                <a:cubicBezTo>
                  <a:pt x="302" y="492"/>
                  <a:pt x="303" y="492"/>
                  <a:pt x="303" y="493"/>
                </a:cubicBezTo>
                <a:lnTo>
                  <a:pt x="303" y="493"/>
                </a:lnTo>
                <a:cubicBezTo>
                  <a:pt x="311" y="503"/>
                  <a:pt x="313" y="518"/>
                  <a:pt x="306" y="527"/>
                </a:cubicBezTo>
                <a:close/>
                <a:moveTo>
                  <a:pt x="313" y="465"/>
                </a:moveTo>
                <a:lnTo>
                  <a:pt x="271" y="432"/>
                </a:lnTo>
                <a:lnTo>
                  <a:pt x="414" y="273"/>
                </a:lnTo>
                <a:lnTo>
                  <a:pt x="430" y="255"/>
                </a:lnTo>
                <a:lnTo>
                  <a:pt x="430" y="255"/>
                </a:lnTo>
                <a:lnTo>
                  <a:pt x="473" y="207"/>
                </a:lnTo>
                <a:cubicBezTo>
                  <a:pt x="476" y="209"/>
                  <a:pt x="479" y="212"/>
                  <a:pt x="482" y="214"/>
                </a:cubicBezTo>
                <a:cubicBezTo>
                  <a:pt x="486" y="217"/>
                  <a:pt x="490" y="220"/>
                  <a:pt x="493" y="223"/>
                </a:cubicBezTo>
                <a:lnTo>
                  <a:pt x="494" y="224"/>
                </a:lnTo>
                <a:cubicBezTo>
                  <a:pt x="501" y="230"/>
                  <a:pt x="507" y="236"/>
                  <a:pt x="513" y="242"/>
                </a:cubicBezTo>
                <a:lnTo>
                  <a:pt x="466" y="295"/>
                </a:lnTo>
                <a:lnTo>
                  <a:pt x="466" y="295"/>
                </a:lnTo>
                <a:lnTo>
                  <a:pt x="394" y="375"/>
                </a:lnTo>
                <a:lnTo>
                  <a:pt x="394" y="375"/>
                </a:lnTo>
                <a:lnTo>
                  <a:pt x="313" y="465"/>
                </a:lnTo>
                <a:close/>
                <a:moveTo>
                  <a:pt x="466" y="335"/>
                </a:moveTo>
                <a:lnTo>
                  <a:pt x="553" y="432"/>
                </a:lnTo>
                <a:lnTo>
                  <a:pt x="511" y="465"/>
                </a:lnTo>
                <a:lnTo>
                  <a:pt x="430" y="375"/>
                </a:lnTo>
                <a:lnTo>
                  <a:pt x="466" y="335"/>
                </a:lnTo>
                <a:close/>
                <a:moveTo>
                  <a:pt x="664" y="699"/>
                </a:moveTo>
                <a:cubicBezTo>
                  <a:pt x="663" y="680"/>
                  <a:pt x="651" y="665"/>
                  <a:pt x="634" y="661"/>
                </a:cubicBezTo>
                <a:cubicBezTo>
                  <a:pt x="628" y="660"/>
                  <a:pt x="623" y="657"/>
                  <a:pt x="619" y="652"/>
                </a:cubicBezTo>
                <a:cubicBezTo>
                  <a:pt x="616" y="647"/>
                  <a:pt x="614" y="642"/>
                  <a:pt x="613" y="636"/>
                </a:cubicBezTo>
                <a:cubicBezTo>
                  <a:pt x="613" y="619"/>
                  <a:pt x="600" y="603"/>
                  <a:pt x="584" y="599"/>
                </a:cubicBezTo>
                <a:cubicBezTo>
                  <a:pt x="578" y="598"/>
                  <a:pt x="573" y="594"/>
                  <a:pt x="569" y="590"/>
                </a:cubicBezTo>
                <a:cubicBezTo>
                  <a:pt x="565" y="585"/>
                  <a:pt x="563" y="580"/>
                  <a:pt x="563" y="574"/>
                </a:cubicBezTo>
                <a:cubicBezTo>
                  <a:pt x="563" y="556"/>
                  <a:pt x="550" y="542"/>
                  <a:pt x="532" y="537"/>
                </a:cubicBezTo>
                <a:cubicBezTo>
                  <a:pt x="527" y="535"/>
                  <a:pt x="522" y="532"/>
                  <a:pt x="518" y="527"/>
                </a:cubicBezTo>
                <a:cubicBezTo>
                  <a:pt x="511" y="518"/>
                  <a:pt x="512" y="503"/>
                  <a:pt x="520" y="493"/>
                </a:cubicBezTo>
                <a:lnTo>
                  <a:pt x="521" y="493"/>
                </a:lnTo>
                <a:cubicBezTo>
                  <a:pt x="521" y="492"/>
                  <a:pt x="522" y="491"/>
                  <a:pt x="523" y="490"/>
                </a:cubicBezTo>
                <a:cubicBezTo>
                  <a:pt x="524" y="489"/>
                  <a:pt x="524" y="489"/>
                  <a:pt x="524" y="489"/>
                </a:cubicBezTo>
                <a:lnTo>
                  <a:pt x="524" y="489"/>
                </a:lnTo>
                <a:lnTo>
                  <a:pt x="583" y="442"/>
                </a:lnTo>
                <a:cubicBezTo>
                  <a:pt x="589" y="436"/>
                  <a:pt x="600" y="437"/>
                  <a:pt x="605" y="444"/>
                </a:cubicBezTo>
                <a:lnTo>
                  <a:pt x="770" y="647"/>
                </a:lnTo>
                <a:cubicBezTo>
                  <a:pt x="772" y="650"/>
                  <a:pt x="774" y="654"/>
                  <a:pt x="773" y="659"/>
                </a:cubicBezTo>
                <a:cubicBezTo>
                  <a:pt x="773" y="663"/>
                  <a:pt x="771" y="667"/>
                  <a:pt x="767" y="670"/>
                </a:cubicBezTo>
                <a:lnTo>
                  <a:pt x="725" y="703"/>
                </a:lnTo>
                <a:lnTo>
                  <a:pt x="709" y="717"/>
                </a:lnTo>
                <a:cubicBezTo>
                  <a:pt x="708" y="717"/>
                  <a:pt x="707" y="718"/>
                  <a:pt x="706" y="719"/>
                </a:cubicBezTo>
                <a:cubicBezTo>
                  <a:pt x="705" y="719"/>
                  <a:pt x="704" y="720"/>
                  <a:pt x="703" y="720"/>
                </a:cubicBezTo>
                <a:lnTo>
                  <a:pt x="700" y="722"/>
                </a:lnTo>
                <a:cubicBezTo>
                  <a:pt x="690" y="725"/>
                  <a:pt x="680" y="724"/>
                  <a:pt x="673" y="717"/>
                </a:cubicBezTo>
                <a:cubicBezTo>
                  <a:pt x="667" y="713"/>
                  <a:pt x="664" y="706"/>
                  <a:pt x="664" y="699"/>
                </a:cubicBezTo>
                <a:close/>
                <a:moveTo>
                  <a:pt x="785" y="734"/>
                </a:moveTo>
                <a:cubicBezTo>
                  <a:pt x="784" y="741"/>
                  <a:pt x="780" y="748"/>
                  <a:pt x="774" y="752"/>
                </a:cubicBezTo>
                <a:cubicBezTo>
                  <a:pt x="763" y="760"/>
                  <a:pt x="747" y="758"/>
                  <a:pt x="738" y="747"/>
                </a:cubicBezTo>
                <a:lnTo>
                  <a:pt x="728" y="735"/>
                </a:lnTo>
                <a:lnTo>
                  <a:pt x="748" y="720"/>
                </a:lnTo>
                <a:lnTo>
                  <a:pt x="770" y="702"/>
                </a:lnTo>
                <a:lnTo>
                  <a:pt x="779" y="714"/>
                </a:lnTo>
                <a:cubicBezTo>
                  <a:pt x="784" y="720"/>
                  <a:pt x="786" y="727"/>
                  <a:pt x="785" y="7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axes_312028">
            <a:extLst>
              <a:ext uri="{FF2B5EF4-FFF2-40B4-BE49-F238E27FC236}">
                <a16:creationId xmlns:a16="http://schemas.microsoft.com/office/drawing/2014/main" id="{F2DE5D20-1F8F-4C70-AA65-04F706ADC1E9}"/>
              </a:ext>
            </a:extLst>
          </p:cNvPr>
          <p:cNvSpPr/>
          <p:nvPr/>
        </p:nvSpPr>
        <p:spPr>
          <a:xfrm>
            <a:off x="5773406" y="1832107"/>
            <a:ext cx="609685" cy="579301"/>
          </a:xfrm>
          <a:custGeom>
            <a:avLst/>
            <a:gdLst>
              <a:gd name="T0" fmla="*/ 484 w 824"/>
              <a:gd name="T1" fmla="*/ 315 h 784"/>
              <a:gd name="T2" fmla="*/ 810 w 824"/>
              <a:gd name="T3" fmla="*/ 166 h 784"/>
              <a:gd name="T4" fmla="*/ 680 w 824"/>
              <a:gd name="T5" fmla="*/ 53 h 784"/>
              <a:gd name="T6" fmla="*/ 543 w 824"/>
              <a:gd name="T7" fmla="*/ 27 h 784"/>
              <a:gd name="T8" fmla="*/ 430 w 824"/>
              <a:gd name="T9" fmla="*/ 173 h 784"/>
              <a:gd name="T10" fmla="*/ 404 w 824"/>
              <a:gd name="T11" fmla="*/ 155 h 784"/>
              <a:gd name="T12" fmla="*/ 256 w 824"/>
              <a:gd name="T13" fmla="*/ 47 h 784"/>
              <a:gd name="T14" fmla="*/ 153 w 824"/>
              <a:gd name="T15" fmla="*/ 89 h 784"/>
              <a:gd name="T16" fmla="*/ 191 w 824"/>
              <a:gd name="T17" fmla="*/ 397 h 784"/>
              <a:gd name="T18" fmla="*/ 250 w 824"/>
              <a:gd name="T19" fmla="*/ 416 h 784"/>
              <a:gd name="T20" fmla="*/ 34 w 824"/>
              <a:gd name="T21" fmla="*/ 684 h 784"/>
              <a:gd name="T22" fmla="*/ 107 w 824"/>
              <a:gd name="T23" fmla="*/ 764 h 784"/>
              <a:gd name="T24" fmla="*/ 196 w 824"/>
              <a:gd name="T25" fmla="*/ 687 h 784"/>
              <a:gd name="T26" fmla="*/ 287 w 824"/>
              <a:gd name="T27" fmla="*/ 574 h 784"/>
              <a:gd name="T28" fmla="*/ 494 w 824"/>
              <a:gd name="T29" fmla="*/ 485 h 784"/>
              <a:gd name="T30" fmla="*/ 577 w 824"/>
              <a:gd name="T31" fmla="*/ 625 h 784"/>
              <a:gd name="T32" fmla="*/ 655 w 824"/>
              <a:gd name="T33" fmla="*/ 737 h 784"/>
              <a:gd name="T34" fmla="*/ 790 w 824"/>
              <a:gd name="T35" fmla="*/ 774 h 784"/>
              <a:gd name="T36" fmla="*/ 614 w 824"/>
              <a:gd name="T37" fmla="*/ 326 h 784"/>
              <a:gd name="T38" fmla="*/ 606 w 824"/>
              <a:gd name="T39" fmla="*/ 41 h 784"/>
              <a:gd name="T40" fmla="*/ 634 w 824"/>
              <a:gd name="T41" fmla="*/ 92 h 784"/>
              <a:gd name="T42" fmla="*/ 606 w 824"/>
              <a:gd name="T43" fmla="*/ 41 h 784"/>
              <a:gd name="T44" fmla="*/ 604 w 824"/>
              <a:gd name="T45" fmla="*/ 105 h 784"/>
              <a:gd name="T46" fmla="*/ 709 w 824"/>
              <a:gd name="T47" fmla="*/ 184 h 784"/>
              <a:gd name="T48" fmla="*/ 693 w 824"/>
              <a:gd name="T49" fmla="*/ 235 h 784"/>
              <a:gd name="T50" fmla="*/ 651 w 824"/>
              <a:gd name="T51" fmla="*/ 281 h 784"/>
              <a:gd name="T52" fmla="*/ 599 w 824"/>
              <a:gd name="T53" fmla="*/ 302 h 784"/>
              <a:gd name="T54" fmla="*/ 521 w 824"/>
              <a:gd name="T55" fmla="*/ 213 h 784"/>
              <a:gd name="T56" fmla="*/ 446 w 824"/>
              <a:gd name="T57" fmla="*/ 152 h 784"/>
              <a:gd name="T58" fmla="*/ 179 w 824"/>
              <a:gd name="T59" fmla="*/ 43 h 784"/>
              <a:gd name="T60" fmla="*/ 227 w 824"/>
              <a:gd name="T61" fmla="*/ 68 h 784"/>
              <a:gd name="T62" fmla="*/ 39 w 824"/>
              <a:gd name="T63" fmla="*/ 179 h 784"/>
              <a:gd name="T64" fmla="*/ 197 w 824"/>
              <a:gd name="T65" fmla="*/ 294 h 784"/>
              <a:gd name="T66" fmla="*/ 147 w 824"/>
              <a:gd name="T67" fmla="*/ 257 h 784"/>
              <a:gd name="T68" fmla="*/ 121 w 824"/>
              <a:gd name="T69" fmla="*/ 212 h 784"/>
              <a:gd name="T70" fmla="*/ 115 w 824"/>
              <a:gd name="T71" fmla="*/ 157 h 784"/>
              <a:gd name="T72" fmla="*/ 230 w 824"/>
              <a:gd name="T73" fmla="*/ 98 h 784"/>
              <a:gd name="T74" fmla="*/ 377 w 824"/>
              <a:gd name="T75" fmla="*/ 152 h 784"/>
              <a:gd name="T76" fmla="*/ 340 w 824"/>
              <a:gd name="T77" fmla="*/ 181 h 784"/>
              <a:gd name="T78" fmla="*/ 283 w 824"/>
              <a:gd name="T79" fmla="*/ 232 h 784"/>
              <a:gd name="T80" fmla="*/ 330 w 824"/>
              <a:gd name="T81" fmla="*/ 224 h 784"/>
              <a:gd name="T82" fmla="*/ 358 w 824"/>
              <a:gd name="T83" fmla="*/ 295 h 784"/>
              <a:gd name="T84" fmla="*/ 54 w 824"/>
              <a:gd name="T85" fmla="*/ 702 h 784"/>
              <a:gd name="T86" fmla="*/ 306 w 824"/>
              <a:gd name="T87" fmla="*/ 527 h 784"/>
              <a:gd name="T88" fmla="*/ 210 w 824"/>
              <a:gd name="T89" fmla="*/ 636 h 784"/>
              <a:gd name="T90" fmla="*/ 124 w 824"/>
              <a:gd name="T91" fmla="*/ 722 h 784"/>
              <a:gd name="T92" fmla="*/ 51 w 824"/>
              <a:gd name="T93" fmla="*/ 659 h 784"/>
              <a:gd name="T94" fmla="*/ 270 w 824"/>
              <a:gd name="T95" fmla="*/ 465 h 784"/>
              <a:gd name="T96" fmla="*/ 306 w 824"/>
              <a:gd name="T97" fmla="*/ 527 h 784"/>
              <a:gd name="T98" fmla="*/ 430 w 824"/>
              <a:gd name="T99" fmla="*/ 255 h 784"/>
              <a:gd name="T100" fmla="*/ 513 w 824"/>
              <a:gd name="T101" fmla="*/ 242 h 784"/>
              <a:gd name="T102" fmla="*/ 313 w 824"/>
              <a:gd name="T103" fmla="*/ 465 h 784"/>
              <a:gd name="T104" fmla="*/ 466 w 824"/>
              <a:gd name="T105" fmla="*/ 335 h 784"/>
              <a:gd name="T106" fmla="*/ 584 w 824"/>
              <a:gd name="T107" fmla="*/ 599 h 784"/>
              <a:gd name="T108" fmla="*/ 520 w 824"/>
              <a:gd name="T109" fmla="*/ 493 h 784"/>
              <a:gd name="T110" fmla="*/ 583 w 824"/>
              <a:gd name="T111" fmla="*/ 442 h 784"/>
              <a:gd name="T112" fmla="*/ 725 w 824"/>
              <a:gd name="T113" fmla="*/ 703 h 784"/>
              <a:gd name="T114" fmla="*/ 673 w 824"/>
              <a:gd name="T115" fmla="*/ 717 h 784"/>
              <a:gd name="T116" fmla="*/ 728 w 824"/>
              <a:gd name="T117" fmla="*/ 73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24" h="784">
                <a:moveTo>
                  <a:pt x="790" y="684"/>
                </a:moveTo>
                <a:cubicBezTo>
                  <a:pt x="803" y="669"/>
                  <a:pt x="803" y="646"/>
                  <a:pt x="790" y="630"/>
                </a:cubicBezTo>
                <a:lnTo>
                  <a:pt x="626" y="427"/>
                </a:lnTo>
                <a:cubicBezTo>
                  <a:pt x="613" y="411"/>
                  <a:pt x="592" y="407"/>
                  <a:pt x="574" y="416"/>
                </a:cubicBezTo>
                <a:lnTo>
                  <a:pt x="484" y="315"/>
                </a:lnTo>
                <a:lnTo>
                  <a:pt x="532" y="261"/>
                </a:lnTo>
                <a:cubicBezTo>
                  <a:pt x="566" y="299"/>
                  <a:pt x="595" y="341"/>
                  <a:pt x="617" y="387"/>
                </a:cubicBezTo>
                <a:lnTo>
                  <a:pt x="623" y="398"/>
                </a:lnTo>
                <a:lnTo>
                  <a:pt x="632" y="397"/>
                </a:lnTo>
                <a:cubicBezTo>
                  <a:pt x="741" y="383"/>
                  <a:pt x="824" y="275"/>
                  <a:pt x="810" y="166"/>
                </a:cubicBezTo>
                <a:lnTo>
                  <a:pt x="809" y="157"/>
                </a:lnTo>
                <a:lnTo>
                  <a:pt x="797" y="154"/>
                </a:lnTo>
                <a:cubicBezTo>
                  <a:pt x="748" y="145"/>
                  <a:pt x="701" y="128"/>
                  <a:pt x="658" y="106"/>
                </a:cubicBezTo>
                <a:lnTo>
                  <a:pt x="671" y="88"/>
                </a:lnTo>
                <a:cubicBezTo>
                  <a:pt x="679" y="78"/>
                  <a:pt x="682" y="65"/>
                  <a:pt x="680" y="53"/>
                </a:cubicBezTo>
                <a:cubicBezTo>
                  <a:pt x="678" y="40"/>
                  <a:pt x="671" y="29"/>
                  <a:pt x="660" y="21"/>
                </a:cubicBezTo>
                <a:lnTo>
                  <a:pt x="651" y="15"/>
                </a:lnTo>
                <a:cubicBezTo>
                  <a:pt x="630" y="0"/>
                  <a:pt x="600" y="5"/>
                  <a:pt x="585" y="25"/>
                </a:cubicBezTo>
                <a:lnTo>
                  <a:pt x="568" y="47"/>
                </a:lnTo>
                <a:lnTo>
                  <a:pt x="543" y="27"/>
                </a:lnTo>
                <a:cubicBezTo>
                  <a:pt x="537" y="23"/>
                  <a:pt x="530" y="21"/>
                  <a:pt x="523" y="22"/>
                </a:cubicBezTo>
                <a:cubicBezTo>
                  <a:pt x="516" y="23"/>
                  <a:pt x="509" y="27"/>
                  <a:pt x="505" y="32"/>
                </a:cubicBezTo>
                <a:lnTo>
                  <a:pt x="425" y="135"/>
                </a:lnTo>
                <a:cubicBezTo>
                  <a:pt x="421" y="141"/>
                  <a:pt x="419" y="148"/>
                  <a:pt x="420" y="155"/>
                </a:cubicBezTo>
                <a:cubicBezTo>
                  <a:pt x="421" y="162"/>
                  <a:pt x="425" y="169"/>
                  <a:pt x="430" y="173"/>
                </a:cubicBezTo>
                <a:lnTo>
                  <a:pt x="452" y="190"/>
                </a:lnTo>
                <a:lnTo>
                  <a:pt x="412" y="235"/>
                </a:lnTo>
                <a:lnTo>
                  <a:pt x="372" y="190"/>
                </a:lnTo>
                <a:lnTo>
                  <a:pt x="394" y="173"/>
                </a:lnTo>
                <a:cubicBezTo>
                  <a:pt x="399" y="169"/>
                  <a:pt x="403" y="162"/>
                  <a:pt x="404" y="155"/>
                </a:cubicBezTo>
                <a:cubicBezTo>
                  <a:pt x="405" y="148"/>
                  <a:pt x="403" y="141"/>
                  <a:pt x="399" y="135"/>
                </a:cubicBezTo>
                <a:lnTo>
                  <a:pt x="319" y="32"/>
                </a:lnTo>
                <a:cubicBezTo>
                  <a:pt x="314" y="26"/>
                  <a:pt x="308" y="23"/>
                  <a:pt x="301" y="22"/>
                </a:cubicBezTo>
                <a:cubicBezTo>
                  <a:pt x="294" y="21"/>
                  <a:pt x="287" y="23"/>
                  <a:pt x="281" y="27"/>
                </a:cubicBezTo>
                <a:lnTo>
                  <a:pt x="256" y="47"/>
                </a:lnTo>
                <a:lnTo>
                  <a:pt x="239" y="26"/>
                </a:lnTo>
                <a:cubicBezTo>
                  <a:pt x="224" y="5"/>
                  <a:pt x="194" y="0"/>
                  <a:pt x="172" y="15"/>
                </a:cubicBezTo>
                <a:lnTo>
                  <a:pt x="163" y="21"/>
                </a:lnTo>
                <a:cubicBezTo>
                  <a:pt x="153" y="29"/>
                  <a:pt x="146" y="40"/>
                  <a:pt x="144" y="53"/>
                </a:cubicBezTo>
                <a:cubicBezTo>
                  <a:pt x="142" y="65"/>
                  <a:pt x="145" y="78"/>
                  <a:pt x="153" y="89"/>
                </a:cubicBezTo>
                <a:lnTo>
                  <a:pt x="166" y="106"/>
                </a:lnTo>
                <a:cubicBezTo>
                  <a:pt x="123" y="128"/>
                  <a:pt x="75" y="145"/>
                  <a:pt x="27" y="154"/>
                </a:cubicBezTo>
                <a:lnTo>
                  <a:pt x="15" y="157"/>
                </a:lnTo>
                <a:lnTo>
                  <a:pt x="14" y="166"/>
                </a:lnTo>
                <a:cubicBezTo>
                  <a:pt x="0" y="275"/>
                  <a:pt x="83" y="383"/>
                  <a:pt x="191" y="397"/>
                </a:cubicBezTo>
                <a:lnTo>
                  <a:pt x="201" y="398"/>
                </a:lnTo>
                <a:lnTo>
                  <a:pt x="206" y="387"/>
                </a:lnTo>
                <a:cubicBezTo>
                  <a:pt x="228" y="341"/>
                  <a:pt x="257" y="299"/>
                  <a:pt x="292" y="261"/>
                </a:cubicBezTo>
                <a:lnTo>
                  <a:pt x="340" y="315"/>
                </a:lnTo>
                <a:lnTo>
                  <a:pt x="250" y="416"/>
                </a:lnTo>
                <a:cubicBezTo>
                  <a:pt x="243" y="412"/>
                  <a:pt x="235" y="411"/>
                  <a:pt x="227" y="412"/>
                </a:cubicBezTo>
                <a:cubicBezTo>
                  <a:pt x="215" y="413"/>
                  <a:pt x="205" y="418"/>
                  <a:pt x="198" y="427"/>
                </a:cubicBezTo>
                <a:lnTo>
                  <a:pt x="34" y="630"/>
                </a:lnTo>
                <a:cubicBezTo>
                  <a:pt x="26" y="639"/>
                  <a:pt x="23" y="650"/>
                  <a:pt x="24" y="661"/>
                </a:cubicBezTo>
                <a:cubicBezTo>
                  <a:pt x="25" y="670"/>
                  <a:pt x="29" y="678"/>
                  <a:pt x="34" y="684"/>
                </a:cubicBezTo>
                <a:lnTo>
                  <a:pt x="24" y="697"/>
                </a:lnTo>
                <a:cubicBezTo>
                  <a:pt x="14" y="709"/>
                  <a:pt x="10" y="723"/>
                  <a:pt x="13" y="738"/>
                </a:cubicBezTo>
                <a:cubicBezTo>
                  <a:pt x="15" y="752"/>
                  <a:pt x="22" y="765"/>
                  <a:pt x="34" y="774"/>
                </a:cubicBezTo>
                <a:cubicBezTo>
                  <a:pt x="44" y="781"/>
                  <a:pt x="55" y="784"/>
                  <a:pt x="65" y="784"/>
                </a:cubicBezTo>
                <a:cubicBezTo>
                  <a:pt x="81" y="784"/>
                  <a:pt x="96" y="777"/>
                  <a:pt x="107" y="764"/>
                </a:cubicBezTo>
                <a:lnTo>
                  <a:pt x="119" y="748"/>
                </a:lnTo>
                <a:cubicBezTo>
                  <a:pt x="124" y="749"/>
                  <a:pt x="129" y="750"/>
                  <a:pt x="134" y="750"/>
                </a:cubicBezTo>
                <a:cubicBezTo>
                  <a:pt x="147" y="750"/>
                  <a:pt x="159" y="746"/>
                  <a:pt x="169" y="737"/>
                </a:cubicBezTo>
                <a:cubicBezTo>
                  <a:pt x="180" y="728"/>
                  <a:pt x="186" y="715"/>
                  <a:pt x="187" y="701"/>
                </a:cubicBezTo>
                <a:cubicBezTo>
                  <a:pt x="187" y="695"/>
                  <a:pt x="190" y="689"/>
                  <a:pt x="196" y="687"/>
                </a:cubicBezTo>
                <a:cubicBezTo>
                  <a:pt x="208" y="684"/>
                  <a:pt x="218" y="678"/>
                  <a:pt x="225" y="669"/>
                </a:cubicBezTo>
                <a:cubicBezTo>
                  <a:pt x="233" y="660"/>
                  <a:pt x="237" y="648"/>
                  <a:pt x="237" y="636"/>
                </a:cubicBezTo>
                <a:cubicBezTo>
                  <a:pt x="237" y="631"/>
                  <a:pt x="241" y="626"/>
                  <a:pt x="246" y="625"/>
                </a:cubicBezTo>
                <a:cubicBezTo>
                  <a:pt x="258" y="622"/>
                  <a:pt x="268" y="616"/>
                  <a:pt x="276" y="607"/>
                </a:cubicBezTo>
                <a:cubicBezTo>
                  <a:pt x="283" y="597"/>
                  <a:pt x="287" y="586"/>
                  <a:pt x="287" y="574"/>
                </a:cubicBezTo>
                <a:cubicBezTo>
                  <a:pt x="288" y="568"/>
                  <a:pt x="293" y="564"/>
                  <a:pt x="299" y="562"/>
                </a:cubicBezTo>
                <a:cubicBezTo>
                  <a:pt x="310" y="559"/>
                  <a:pt x="320" y="553"/>
                  <a:pt x="327" y="543"/>
                </a:cubicBezTo>
                <a:cubicBezTo>
                  <a:pt x="339" y="527"/>
                  <a:pt x="340" y="504"/>
                  <a:pt x="330" y="485"/>
                </a:cubicBezTo>
                <a:lnTo>
                  <a:pt x="412" y="395"/>
                </a:lnTo>
                <a:lnTo>
                  <a:pt x="494" y="485"/>
                </a:lnTo>
                <a:cubicBezTo>
                  <a:pt x="484" y="504"/>
                  <a:pt x="484" y="527"/>
                  <a:pt x="497" y="543"/>
                </a:cubicBezTo>
                <a:cubicBezTo>
                  <a:pt x="504" y="553"/>
                  <a:pt x="514" y="559"/>
                  <a:pt x="525" y="562"/>
                </a:cubicBezTo>
                <a:cubicBezTo>
                  <a:pt x="531" y="564"/>
                  <a:pt x="536" y="568"/>
                  <a:pt x="536" y="574"/>
                </a:cubicBezTo>
                <a:cubicBezTo>
                  <a:pt x="537" y="586"/>
                  <a:pt x="541" y="597"/>
                  <a:pt x="548" y="607"/>
                </a:cubicBezTo>
                <a:cubicBezTo>
                  <a:pt x="556" y="616"/>
                  <a:pt x="566" y="622"/>
                  <a:pt x="577" y="625"/>
                </a:cubicBezTo>
                <a:cubicBezTo>
                  <a:pt x="583" y="626"/>
                  <a:pt x="587" y="631"/>
                  <a:pt x="587" y="636"/>
                </a:cubicBezTo>
                <a:cubicBezTo>
                  <a:pt x="587" y="648"/>
                  <a:pt x="591" y="660"/>
                  <a:pt x="599" y="669"/>
                </a:cubicBezTo>
                <a:cubicBezTo>
                  <a:pt x="606" y="678"/>
                  <a:pt x="616" y="684"/>
                  <a:pt x="628" y="687"/>
                </a:cubicBezTo>
                <a:cubicBezTo>
                  <a:pt x="634" y="689"/>
                  <a:pt x="637" y="695"/>
                  <a:pt x="637" y="701"/>
                </a:cubicBezTo>
                <a:cubicBezTo>
                  <a:pt x="638" y="715"/>
                  <a:pt x="644" y="728"/>
                  <a:pt x="655" y="737"/>
                </a:cubicBezTo>
                <a:cubicBezTo>
                  <a:pt x="665" y="746"/>
                  <a:pt x="677" y="750"/>
                  <a:pt x="690" y="750"/>
                </a:cubicBezTo>
                <a:cubicBezTo>
                  <a:pt x="695" y="750"/>
                  <a:pt x="700" y="749"/>
                  <a:pt x="704" y="748"/>
                </a:cubicBezTo>
                <a:lnTo>
                  <a:pt x="717" y="764"/>
                </a:lnTo>
                <a:cubicBezTo>
                  <a:pt x="728" y="777"/>
                  <a:pt x="743" y="784"/>
                  <a:pt x="759" y="784"/>
                </a:cubicBezTo>
                <a:cubicBezTo>
                  <a:pt x="769" y="784"/>
                  <a:pt x="780" y="780"/>
                  <a:pt x="790" y="774"/>
                </a:cubicBezTo>
                <a:cubicBezTo>
                  <a:pt x="802" y="765"/>
                  <a:pt x="809" y="752"/>
                  <a:pt x="811" y="738"/>
                </a:cubicBezTo>
                <a:cubicBezTo>
                  <a:pt x="813" y="723"/>
                  <a:pt x="809" y="709"/>
                  <a:pt x="800" y="697"/>
                </a:cubicBezTo>
                <a:lnTo>
                  <a:pt x="790" y="684"/>
                </a:lnTo>
                <a:close/>
                <a:moveTo>
                  <a:pt x="638" y="369"/>
                </a:moveTo>
                <a:cubicBezTo>
                  <a:pt x="631" y="354"/>
                  <a:pt x="623" y="340"/>
                  <a:pt x="614" y="326"/>
                </a:cubicBezTo>
                <a:cubicBezTo>
                  <a:pt x="650" y="317"/>
                  <a:pt x="681" y="297"/>
                  <a:pt x="703" y="268"/>
                </a:cubicBezTo>
                <a:cubicBezTo>
                  <a:pt x="725" y="239"/>
                  <a:pt x="737" y="203"/>
                  <a:pt x="736" y="166"/>
                </a:cubicBezTo>
                <a:cubicBezTo>
                  <a:pt x="752" y="171"/>
                  <a:pt x="768" y="176"/>
                  <a:pt x="785" y="179"/>
                </a:cubicBezTo>
                <a:cubicBezTo>
                  <a:pt x="791" y="267"/>
                  <a:pt x="725" y="352"/>
                  <a:pt x="638" y="369"/>
                </a:cubicBezTo>
                <a:close/>
                <a:moveTo>
                  <a:pt x="606" y="41"/>
                </a:moveTo>
                <a:cubicBezTo>
                  <a:pt x="613" y="32"/>
                  <a:pt x="627" y="30"/>
                  <a:pt x="636" y="37"/>
                </a:cubicBezTo>
                <a:lnTo>
                  <a:pt x="645" y="43"/>
                </a:lnTo>
                <a:cubicBezTo>
                  <a:pt x="650" y="46"/>
                  <a:pt x="653" y="51"/>
                  <a:pt x="653" y="57"/>
                </a:cubicBezTo>
                <a:cubicBezTo>
                  <a:pt x="654" y="63"/>
                  <a:pt x="653" y="68"/>
                  <a:pt x="650" y="72"/>
                </a:cubicBezTo>
                <a:lnTo>
                  <a:pt x="634" y="92"/>
                </a:lnTo>
                <a:cubicBezTo>
                  <a:pt x="627" y="89"/>
                  <a:pt x="621" y="85"/>
                  <a:pt x="615" y="81"/>
                </a:cubicBezTo>
                <a:cubicBezTo>
                  <a:pt x="613" y="79"/>
                  <a:pt x="611" y="78"/>
                  <a:pt x="609" y="77"/>
                </a:cubicBezTo>
                <a:cubicBezTo>
                  <a:pt x="605" y="74"/>
                  <a:pt x="601" y="71"/>
                  <a:pt x="597" y="68"/>
                </a:cubicBezTo>
                <a:cubicBezTo>
                  <a:pt x="594" y="66"/>
                  <a:pt x="592" y="65"/>
                  <a:pt x="589" y="63"/>
                </a:cubicBezTo>
                <a:lnTo>
                  <a:pt x="606" y="41"/>
                </a:lnTo>
                <a:close/>
                <a:moveTo>
                  <a:pt x="527" y="48"/>
                </a:moveTo>
                <a:lnTo>
                  <a:pt x="564" y="77"/>
                </a:lnTo>
                <a:cubicBezTo>
                  <a:pt x="571" y="82"/>
                  <a:pt x="577" y="87"/>
                  <a:pt x="584" y="92"/>
                </a:cubicBezTo>
                <a:cubicBezTo>
                  <a:pt x="587" y="94"/>
                  <a:pt x="591" y="96"/>
                  <a:pt x="594" y="99"/>
                </a:cubicBezTo>
                <a:cubicBezTo>
                  <a:pt x="597" y="101"/>
                  <a:pt x="600" y="103"/>
                  <a:pt x="604" y="105"/>
                </a:cubicBezTo>
                <a:cubicBezTo>
                  <a:pt x="611" y="110"/>
                  <a:pt x="620" y="115"/>
                  <a:pt x="628" y="119"/>
                </a:cubicBezTo>
                <a:cubicBezTo>
                  <a:pt x="629" y="120"/>
                  <a:pt x="630" y="121"/>
                  <a:pt x="631" y="121"/>
                </a:cubicBezTo>
                <a:lnTo>
                  <a:pt x="638" y="125"/>
                </a:lnTo>
                <a:cubicBezTo>
                  <a:pt x="661" y="138"/>
                  <a:pt x="685" y="148"/>
                  <a:pt x="709" y="157"/>
                </a:cubicBezTo>
                <a:cubicBezTo>
                  <a:pt x="710" y="166"/>
                  <a:pt x="710" y="175"/>
                  <a:pt x="709" y="184"/>
                </a:cubicBezTo>
                <a:lnTo>
                  <a:pt x="680" y="162"/>
                </a:lnTo>
                <a:cubicBezTo>
                  <a:pt x="674" y="158"/>
                  <a:pt x="665" y="159"/>
                  <a:pt x="661" y="165"/>
                </a:cubicBezTo>
                <a:cubicBezTo>
                  <a:pt x="657" y="171"/>
                  <a:pt x="658" y="179"/>
                  <a:pt x="664" y="183"/>
                </a:cubicBezTo>
                <a:lnTo>
                  <a:pt x="703" y="212"/>
                </a:lnTo>
                <a:cubicBezTo>
                  <a:pt x="700" y="220"/>
                  <a:pt x="697" y="228"/>
                  <a:pt x="693" y="235"/>
                </a:cubicBezTo>
                <a:lnTo>
                  <a:pt x="622" y="175"/>
                </a:lnTo>
                <a:cubicBezTo>
                  <a:pt x="616" y="170"/>
                  <a:pt x="608" y="171"/>
                  <a:pt x="603" y="176"/>
                </a:cubicBezTo>
                <a:cubicBezTo>
                  <a:pt x="598" y="182"/>
                  <a:pt x="599" y="190"/>
                  <a:pt x="604" y="195"/>
                </a:cubicBezTo>
                <a:lnTo>
                  <a:pt x="677" y="257"/>
                </a:lnTo>
                <a:cubicBezTo>
                  <a:pt x="670" y="266"/>
                  <a:pt x="661" y="274"/>
                  <a:pt x="651" y="281"/>
                </a:cubicBezTo>
                <a:lnTo>
                  <a:pt x="618" y="243"/>
                </a:lnTo>
                <a:cubicBezTo>
                  <a:pt x="613" y="238"/>
                  <a:pt x="605" y="238"/>
                  <a:pt x="599" y="242"/>
                </a:cubicBezTo>
                <a:cubicBezTo>
                  <a:pt x="594" y="247"/>
                  <a:pt x="593" y="256"/>
                  <a:pt x="598" y="261"/>
                </a:cubicBezTo>
                <a:lnTo>
                  <a:pt x="627" y="294"/>
                </a:lnTo>
                <a:cubicBezTo>
                  <a:pt x="618" y="297"/>
                  <a:pt x="609" y="300"/>
                  <a:pt x="599" y="302"/>
                </a:cubicBezTo>
                <a:cubicBezTo>
                  <a:pt x="584" y="281"/>
                  <a:pt x="568" y="260"/>
                  <a:pt x="550" y="241"/>
                </a:cubicBezTo>
                <a:lnTo>
                  <a:pt x="550" y="241"/>
                </a:lnTo>
                <a:lnTo>
                  <a:pt x="541" y="232"/>
                </a:lnTo>
                <a:cubicBezTo>
                  <a:pt x="540" y="232"/>
                  <a:pt x="540" y="231"/>
                  <a:pt x="539" y="230"/>
                </a:cubicBezTo>
                <a:cubicBezTo>
                  <a:pt x="533" y="224"/>
                  <a:pt x="527" y="218"/>
                  <a:pt x="521" y="213"/>
                </a:cubicBezTo>
                <a:cubicBezTo>
                  <a:pt x="518" y="210"/>
                  <a:pt x="515" y="207"/>
                  <a:pt x="511" y="204"/>
                </a:cubicBezTo>
                <a:cubicBezTo>
                  <a:pt x="509" y="202"/>
                  <a:pt x="506" y="199"/>
                  <a:pt x="504" y="197"/>
                </a:cubicBezTo>
                <a:cubicBezTo>
                  <a:pt x="497" y="192"/>
                  <a:pt x="491" y="186"/>
                  <a:pt x="484" y="181"/>
                </a:cubicBezTo>
                <a:lnTo>
                  <a:pt x="484" y="181"/>
                </a:lnTo>
                <a:lnTo>
                  <a:pt x="446" y="152"/>
                </a:lnTo>
                <a:lnTo>
                  <a:pt x="527" y="48"/>
                </a:lnTo>
                <a:close/>
                <a:moveTo>
                  <a:pt x="190" y="92"/>
                </a:moveTo>
                <a:lnTo>
                  <a:pt x="174" y="73"/>
                </a:lnTo>
                <a:cubicBezTo>
                  <a:pt x="171" y="68"/>
                  <a:pt x="169" y="63"/>
                  <a:pt x="170" y="57"/>
                </a:cubicBezTo>
                <a:cubicBezTo>
                  <a:pt x="171" y="51"/>
                  <a:pt x="174" y="46"/>
                  <a:pt x="179" y="43"/>
                </a:cubicBezTo>
                <a:lnTo>
                  <a:pt x="188" y="37"/>
                </a:lnTo>
                <a:cubicBezTo>
                  <a:pt x="192" y="34"/>
                  <a:pt x="196" y="33"/>
                  <a:pt x="200" y="33"/>
                </a:cubicBezTo>
                <a:cubicBezTo>
                  <a:pt x="207" y="33"/>
                  <a:pt x="213" y="36"/>
                  <a:pt x="218" y="42"/>
                </a:cubicBezTo>
                <a:lnTo>
                  <a:pt x="234" y="63"/>
                </a:lnTo>
                <a:cubicBezTo>
                  <a:pt x="232" y="65"/>
                  <a:pt x="230" y="67"/>
                  <a:pt x="227" y="68"/>
                </a:cubicBezTo>
                <a:cubicBezTo>
                  <a:pt x="223" y="71"/>
                  <a:pt x="219" y="74"/>
                  <a:pt x="215" y="77"/>
                </a:cubicBezTo>
                <a:cubicBezTo>
                  <a:pt x="213" y="78"/>
                  <a:pt x="211" y="79"/>
                  <a:pt x="209" y="81"/>
                </a:cubicBezTo>
                <a:cubicBezTo>
                  <a:pt x="202" y="85"/>
                  <a:pt x="196" y="89"/>
                  <a:pt x="190" y="92"/>
                </a:cubicBezTo>
                <a:close/>
                <a:moveTo>
                  <a:pt x="185" y="369"/>
                </a:moveTo>
                <a:cubicBezTo>
                  <a:pt x="99" y="352"/>
                  <a:pt x="33" y="267"/>
                  <a:pt x="39" y="179"/>
                </a:cubicBezTo>
                <a:cubicBezTo>
                  <a:pt x="55" y="176"/>
                  <a:pt x="71" y="171"/>
                  <a:pt x="87" y="166"/>
                </a:cubicBezTo>
                <a:cubicBezTo>
                  <a:pt x="87" y="242"/>
                  <a:pt x="136" y="307"/>
                  <a:pt x="210" y="326"/>
                </a:cubicBezTo>
                <a:cubicBezTo>
                  <a:pt x="201" y="340"/>
                  <a:pt x="193" y="354"/>
                  <a:pt x="185" y="369"/>
                </a:cubicBezTo>
                <a:close/>
                <a:moveTo>
                  <a:pt x="225" y="302"/>
                </a:moveTo>
                <a:cubicBezTo>
                  <a:pt x="215" y="300"/>
                  <a:pt x="206" y="297"/>
                  <a:pt x="197" y="294"/>
                </a:cubicBezTo>
                <a:lnTo>
                  <a:pt x="226" y="261"/>
                </a:lnTo>
                <a:cubicBezTo>
                  <a:pt x="230" y="256"/>
                  <a:pt x="230" y="247"/>
                  <a:pt x="224" y="242"/>
                </a:cubicBezTo>
                <a:cubicBezTo>
                  <a:pt x="219" y="237"/>
                  <a:pt x="211" y="238"/>
                  <a:pt x="206" y="243"/>
                </a:cubicBezTo>
                <a:lnTo>
                  <a:pt x="173" y="280"/>
                </a:lnTo>
                <a:cubicBezTo>
                  <a:pt x="163" y="274"/>
                  <a:pt x="154" y="266"/>
                  <a:pt x="147" y="257"/>
                </a:cubicBezTo>
                <a:lnTo>
                  <a:pt x="219" y="195"/>
                </a:lnTo>
                <a:cubicBezTo>
                  <a:pt x="225" y="190"/>
                  <a:pt x="226" y="182"/>
                  <a:pt x="221" y="176"/>
                </a:cubicBezTo>
                <a:cubicBezTo>
                  <a:pt x="216" y="171"/>
                  <a:pt x="208" y="170"/>
                  <a:pt x="202" y="175"/>
                </a:cubicBezTo>
                <a:lnTo>
                  <a:pt x="131" y="235"/>
                </a:lnTo>
                <a:cubicBezTo>
                  <a:pt x="127" y="228"/>
                  <a:pt x="124" y="220"/>
                  <a:pt x="121" y="212"/>
                </a:cubicBezTo>
                <a:lnTo>
                  <a:pt x="160" y="183"/>
                </a:lnTo>
                <a:cubicBezTo>
                  <a:pt x="166" y="179"/>
                  <a:pt x="167" y="171"/>
                  <a:pt x="163" y="165"/>
                </a:cubicBezTo>
                <a:cubicBezTo>
                  <a:pt x="158" y="159"/>
                  <a:pt x="150" y="158"/>
                  <a:pt x="144" y="162"/>
                </a:cubicBezTo>
                <a:lnTo>
                  <a:pt x="115" y="184"/>
                </a:lnTo>
                <a:cubicBezTo>
                  <a:pt x="114" y="175"/>
                  <a:pt x="114" y="166"/>
                  <a:pt x="115" y="157"/>
                </a:cubicBezTo>
                <a:cubicBezTo>
                  <a:pt x="139" y="148"/>
                  <a:pt x="163" y="137"/>
                  <a:pt x="186" y="125"/>
                </a:cubicBezTo>
                <a:lnTo>
                  <a:pt x="193" y="121"/>
                </a:lnTo>
                <a:cubicBezTo>
                  <a:pt x="194" y="121"/>
                  <a:pt x="195" y="120"/>
                  <a:pt x="196" y="120"/>
                </a:cubicBezTo>
                <a:cubicBezTo>
                  <a:pt x="204" y="115"/>
                  <a:pt x="212" y="110"/>
                  <a:pt x="220" y="105"/>
                </a:cubicBezTo>
                <a:cubicBezTo>
                  <a:pt x="223" y="103"/>
                  <a:pt x="227" y="101"/>
                  <a:pt x="230" y="98"/>
                </a:cubicBezTo>
                <a:cubicBezTo>
                  <a:pt x="233" y="96"/>
                  <a:pt x="236" y="94"/>
                  <a:pt x="239" y="92"/>
                </a:cubicBezTo>
                <a:cubicBezTo>
                  <a:pt x="246" y="88"/>
                  <a:pt x="253" y="83"/>
                  <a:pt x="260" y="77"/>
                </a:cubicBezTo>
                <a:lnTo>
                  <a:pt x="260" y="77"/>
                </a:lnTo>
                <a:lnTo>
                  <a:pt x="298" y="49"/>
                </a:lnTo>
                <a:lnTo>
                  <a:pt x="377" y="152"/>
                </a:lnTo>
                <a:lnTo>
                  <a:pt x="354" y="170"/>
                </a:lnTo>
                <a:lnTo>
                  <a:pt x="354" y="170"/>
                </a:lnTo>
                <a:lnTo>
                  <a:pt x="342" y="180"/>
                </a:lnTo>
                <a:lnTo>
                  <a:pt x="340" y="181"/>
                </a:lnTo>
                <a:lnTo>
                  <a:pt x="340" y="181"/>
                </a:lnTo>
                <a:cubicBezTo>
                  <a:pt x="333" y="186"/>
                  <a:pt x="327" y="192"/>
                  <a:pt x="320" y="197"/>
                </a:cubicBezTo>
                <a:cubicBezTo>
                  <a:pt x="318" y="199"/>
                  <a:pt x="315" y="202"/>
                  <a:pt x="312" y="204"/>
                </a:cubicBezTo>
                <a:cubicBezTo>
                  <a:pt x="309" y="207"/>
                  <a:pt x="306" y="210"/>
                  <a:pt x="303" y="213"/>
                </a:cubicBezTo>
                <a:cubicBezTo>
                  <a:pt x="297" y="218"/>
                  <a:pt x="291" y="224"/>
                  <a:pt x="285" y="230"/>
                </a:cubicBezTo>
                <a:cubicBezTo>
                  <a:pt x="284" y="231"/>
                  <a:pt x="283" y="232"/>
                  <a:pt x="283" y="232"/>
                </a:cubicBezTo>
                <a:lnTo>
                  <a:pt x="274" y="241"/>
                </a:lnTo>
                <a:lnTo>
                  <a:pt x="274" y="241"/>
                </a:lnTo>
                <a:cubicBezTo>
                  <a:pt x="256" y="260"/>
                  <a:pt x="240" y="281"/>
                  <a:pt x="225" y="302"/>
                </a:cubicBezTo>
                <a:close/>
                <a:moveTo>
                  <a:pt x="311" y="242"/>
                </a:moveTo>
                <a:cubicBezTo>
                  <a:pt x="317" y="236"/>
                  <a:pt x="324" y="230"/>
                  <a:pt x="330" y="224"/>
                </a:cubicBezTo>
                <a:cubicBezTo>
                  <a:pt x="330" y="224"/>
                  <a:pt x="330" y="224"/>
                  <a:pt x="330" y="224"/>
                </a:cubicBezTo>
                <a:cubicBezTo>
                  <a:pt x="334" y="220"/>
                  <a:pt x="338" y="217"/>
                  <a:pt x="342" y="214"/>
                </a:cubicBezTo>
                <a:cubicBezTo>
                  <a:pt x="345" y="212"/>
                  <a:pt x="348" y="209"/>
                  <a:pt x="351" y="207"/>
                </a:cubicBezTo>
                <a:lnTo>
                  <a:pt x="394" y="255"/>
                </a:lnTo>
                <a:lnTo>
                  <a:pt x="358" y="295"/>
                </a:lnTo>
                <a:lnTo>
                  <a:pt x="311" y="242"/>
                </a:lnTo>
                <a:close/>
                <a:moveTo>
                  <a:pt x="50" y="752"/>
                </a:moveTo>
                <a:cubicBezTo>
                  <a:pt x="44" y="748"/>
                  <a:pt x="40" y="741"/>
                  <a:pt x="39" y="734"/>
                </a:cubicBezTo>
                <a:cubicBezTo>
                  <a:pt x="38" y="727"/>
                  <a:pt x="40" y="720"/>
                  <a:pt x="45" y="714"/>
                </a:cubicBezTo>
                <a:lnTo>
                  <a:pt x="54" y="702"/>
                </a:lnTo>
                <a:lnTo>
                  <a:pt x="93" y="734"/>
                </a:lnTo>
                <a:lnTo>
                  <a:pt x="96" y="735"/>
                </a:lnTo>
                <a:lnTo>
                  <a:pt x="86" y="747"/>
                </a:lnTo>
                <a:cubicBezTo>
                  <a:pt x="77" y="758"/>
                  <a:pt x="61" y="760"/>
                  <a:pt x="50" y="752"/>
                </a:cubicBezTo>
                <a:close/>
                <a:moveTo>
                  <a:pt x="306" y="527"/>
                </a:moveTo>
                <a:cubicBezTo>
                  <a:pt x="302" y="532"/>
                  <a:pt x="297" y="535"/>
                  <a:pt x="292" y="537"/>
                </a:cubicBezTo>
                <a:cubicBezTo>
                  <a:pt x="274" y="542"/>
                  <a:pt x="261" y="556"/>
                  <a:pt x="261" y="574"/>
                </a:cubicBezTo>
                <a:cubicBezTo>
                  <a:pt x="261" y="580"/>
                  <a:pt x="259" y="585"/>
                  <a:pt x="255" y="590"/>
                </a:cubicBezTo>
                <a:cubicBezTo>
                  <a:pt x="251" y="594"/>
                  <a:pt x="246" y="598"/>
                  <a:pt x="240" y="599"/>
                </a:cubicBezTo>
                <a:cubicBezTo>
                  <a:pt x="223" y="603"/>
                  <a:pt x="211" y="619"/>
                  <a:pt x="210" y="636"/>
                </a:cubicBezTo>
                <a:cubicBezTo>
                  <a:pt x="210" y="642"/>
                  <a:pt x="208" y="647"/>
                  <a:pt x="204" y="652"/>
                </a:cubicBezTo>
                <a:cubicBezTo>
                  <a:pt x="201" y="657"/>
                  <a:pt x="196" y="660"/>
                  <a:pt x="190" y="661"/>
                </a:cubicBezTo>
                <a:cubicBezTo>
                  <a:pt x="173" y="665"/>
                  <a:pt x="161" y="680"/>
                  <a:pt x="160" y="699"/>
                </a:cubicBezTo>
                <a:cubicBezTo>
                  <a:pt x="160" y="706"/>
                  <a:pt x="156" y="713"/>
                  <a:pt x="151" y="717"/>
                </a:cubicBezTo>
                <a:cubicBezTo>
                  <a:pt x="144" y="724"/>
                  <a:pt x="133" y="725"/>
                  <a:pt x="124" y="722"/>
                </a:cubicBezTo>
                <a:lnTo>
                  <a:pt x="121" y="720"/>
                </a:lnTo>
                <a:cubicBezTo>
                  <a:pt x="120" y="720"/>
                  <a:pt x="119" y="719"/>
                  <a:pt x="118" y="719"/>
                </a:cubicBezTo>
                <a:cubicBezTo>
                  <a:pt x="117" y="718"/>
                  <a:pt x="116" y="717"/>
                  <a:pt x="115" y="717"/>
                </a:cubicBezTo>
                <a:lnTo>
                  <a:pt x="57" y="670"/>
                </a:lnTo>
                <a:cubicBezTo>
                  <a:pt x="53" y="667"/>
                  <a:pt x="51" y="663"/>
                  <a:pt x="51" y="659"/>
                </a:cubicBezTo>
                <a:cubicBezTo>
                  <a:pt x="50" y="654"/>
                  <a:pt x="52" y="650"/>
                  <a:pt x="54" y="647"/>
                </a:cubicBezTo>
                <a:lnTo>
                  <a:pt x="219" y="444"/>
                </a:lnTo>
                <a:cubicBezTo>
                  <a:pt x="222" y="440"/>
                  <a:pt x="226" y="438"/>
                  <a:pt x="231" y="438"/>
                </a:cubicBezTo>
                <a:cubicBezTo>
                  <a:pt x="235" y="438"/>
                  <a:pt x="238" y="439"/>
                  <a:pt x="241" y="442"/>
                </a:cubicBezTo>
                <a:lnTo>
                  <a:pt x="270" y="465"/>
                </a:lnTo>
                <a:lnTo>
                  <a:pt x="299" y="489"/>
                </a:lnTo>
                <a:cubicBezTo>
                  <a:pt x="300" y="489"/>
                  <a:pt x="301" y="490"/>
                  <a:pt x="302" y="491"/>
                </a:cubicBezTo>
                <a:cubicBezTo>
                  <a:pt x="302" y="492"/>
                  <a:pt x="303" y="492"/>
                  <a:pt x="303" y="493"/>
                </a:cubicBezTo>
                <a:lnTo>
                  <a:pt x="303" y="493"/>
                </a:lnTo>
                <a:cubicBezTo>
                  <a:pt x="311" y="503"/>
                  <a:pt x="313" y="518"/>
                  <a:pt x="306" y="527"/>
                </a:cubicBezTo>
                <a:close/>
                <a:moveTo>
                  <a:pt x="313" y="465"/>
                </a:moveTo>
                <a:lnTo>
                  <a:pt x="271" y="432"/>
                </a:lnTo>
                <a:lnTo>
                  <a:pt x="414" y="273"/>
                </a:lnTo>
                <a:lnTo>
                  <a:pt x="430" y="255"/>
                </a:lnTo>
                <a:lnTo>
                  <a:pt x="430" y="255"/>
                </a:lnTo>
                <a:lnTo>
                  <a:pt x="473" y="207"/>
                </a:lnTo>
                <a:cubicBezTo>
                  <a:pt x="476" y="209"/>
                  <a:pt x="479" y="212"/>
                  <a:pt x="482" y="214"/>
                </a:cubicBezTo>
                <a:cubicBezTo>
                  <a:pt x="486" y="217"/>
                  <a:pt x="490" y="220"/>
                  <a:pt x="493" y="223"/>
                </a:cubicBezTo>
                <a:lnTo>
                  <a:pt x="494" y="224"/>
                </a:lnTo>
                <a:cubicBezTo>
                  <a:pt x="501" y="230"/>
                  <a:pt x="507" y="236"/>
                  <a:pt x="513" y="242"/>
                </a:cubicBezTo>
                <a:lnTo>
                  <a:pt x="466" y="295"/>
                </a:lnTo>
                <a:lnTo>
                  <a:pt x="466" y="295"/>
                </a:lnTo>
                <a:lnTo>
                  <a:pt x="394" y="375"/>
                </a:lnTo>
                <a:lnTo>
                  <a:pt x="394" y="375"/>
                </a:lnTo>
                <a:lnTo>
                  <a:pt x="313" y="465"/>
                </a:lnTo>
                <a:close/>
                <a:moveTo>
                  <a:pt x="466" y="335"/>
                </a:moveTo>
                <a:lnTo>
                  <a:pt x="553" y="432"/>
                </a:lnTo>
                <a:lnTo>
                  <a:pt x="511" y="465"/>
                </a:lnTo>
                <a:lnTo>
                  <a:pt x="430" y="375"/>
                </a:lnTo>
                <a:lnTo>
                  <a:pt x="466" y="335"/>
                </a:lnTo>
                <a:close/>
                <a:moveTo>
                  <a:pt x="664" y="699"/>
                </a:moveTo>
                <a:cubicBezTo>
                  <a:pt x="663" y="680"/>
                  <a:pt x="651" y="665"/>
                  <a:pt x="634" y="661"/>
                </a:cubicBezTo>
                <a:cubicBezTo>
                  <a:pt x="628" y="660"/>
                  <a:pt x="623" y="657"/>
                  <a:pt x="619" y="652"/>
                </a:cubicBezTo>
                <a:cubicBezTo>
                  <a:pt x="616" y="647"/>
                  <a:pt x="614" y="642"/>
                  <a:pt x="613" y="636"/>
                </a:cubicBezTo>
                <a:cubicBezTo>
                  <a:pt x="613" y="619"/>
                  <a:pt x="600" y="603"/>
                  <a:pt x="584" y="599"/>
                </a:cubicBezTo>
                <a:cubicBezTo>
                  <a:pt x="578" y="598"/>
                  <a:pt x="573" y="594"/>
                  <a:pt x="569" y="590"/>
                </a:cubicBezTo>
                <a:cubicBezTo>
                  <a:pt x="565" y="585"/>
                  <a:pt x="563" y="580"/>
                  <a:pt x="563" y="574"/>
                </a:cubicBezTo>
                <a:cubicBezTo>
                  <a:pt x="563" y="556"/>
                  <a:pt x="550" y="542"/>
                  <a:pt x="532" y="537"/>
                </a:cubicBezTo>
                <a:cubicBezTo>
                  <a:pt x="527" y="535"/>
                  <a:pt x="522" y="532"/>
                  <a:pt x="518" y="527"/>
                </a:cubicBezTo>
                <a:cubicBezTo>
                  <a:pt x="511" y="518"/>
                  <a:pt x="512" y="503"/>
                  <a:pt x="520" y="493"/>
                </a:cubicBezTo>
                <a:lnTo>
                  <a:pt x="521" y="493"/>
                </a:lnTo>
                <a:cubicBezTo>
                  <a:pt x="521" y="492"/>
                  <a:pt x="522" y="491"/>
                  <a:pt x="523" y="490"/>
                </a:cubicBezTo>
                <a:cubicBezTo>
                  <a:pt x="524" y="489"/>
                  <a:pt x="524" y="489"/>
                  <a:pt x="524" y="489"/>
                </a:cubicBezTo>
                <a:lnTo>
                  <a:pt x="524" y="489"/>
                </a:lnTo>
                <a:lnTo>
                  <a:pt x="583" y="442"/>
                </a:lnTo>
                <a:cubicBezTo>
                  <a:pt x="589" y="436"/>
                  <a:pt x="600" y="437"/>
                  <a:pt x="605" y="444"/>
                </a:cubicBezTo>
                <a:lnTo>
                  <a:pt x="770" y="647"/>
                </a:lnTo>
                <a:cubicBezTo>
                  <a:pt x="772" y="650"/>
                  <a:pt x="774" y="654"/>
                  <a:pt x="773" y="659"/>
                </a:cubicBezTo>
                <a:cubicBezTo>
                  <a:pt x="773" y="663"/>
                  <a:pt x="771" y="667"/>
                  <a:pt x="767" y="670"/>
                </a:cubicBezTo>
                <a:lnTo>
                  <a:pt x="725" y="703"/>
                </a:lnTo>
                <a:lnTo>
                  <a:pt x="709" y="717"/>
                </a:lnTo>
                <a:cubicBezTo>
                  <a:pt x="708" y="717"/>
                  <a:pt x="707" y="718"/>
                  <a:pt x="706" y="719"/>
                </a:cubicBezTo>
                <a:cubicBezTo>
                  <a:pt x="705" y="719"/>
                  <a:pt x="704" y="720"/>
                  <a:pt x="703" y="720"/>
                </a:cubicBezTo>
                <a:lnTo>
                  <a:pt x="700" y="722"/>
                </a:lnTo>
                <a:cubicBezTo>
                  <a:pt x="690" y="725"/>
                  <a:pt x="680" y="724"/>
                  <a:pt x="673" y="717"/>
                </a:cubicBezTo>
                <a:cubicBezTo>
                  <a:pt x="667" y="713"/>
                  <a:pt x="664" y="706"/>
                  <a:pt x="664" y="699"/>
                </a:cubicBezTo>
                <a:close/>
                <a:moveTo>
                  <a:pt x="785" y="734"/>
                </a:moveTo>
                <a:cubicBezTo>
                  <a:pt x="784" y="741"/>
                  <a:pt x="780" y="748"/>
                  <a:pt x="774" y="752"/>
                </a:cubicBezTo>
                <a:cubicBezTo>
                  <a:pt x="763" y="760"/>
                  <a:pt x="747" y="758"/>
                  <a:pt x="738" y="747"/>
                </a:cubicBezTo>
                <a:lnTo>
                  <a:pt x="728" y="735"/>
                </a:lnTo>
                <a:lnTo>
                  <a:pt x="748" y="720"/>
                </a:lnTo>
                <a:lnTo>
                  <a:pt x="770" y="702"/>
                </a:lnTo>
                <a:lnTo>
                  <a:pt x="779" y="714"/>
                </a:lnTo>
                <a:cubicBezTo>
                  <a:pt x="784" y="720"/>
                  <a:pt x="786" y="727"/>
                  <a:pt x="785" y="73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" name="图片 1" descr="畅捷通logo组合">
            <a:extLst>
              <a:ext uri="{FF2B5EF4-FFF2-40B4-BE49-F238E27FC236}">
                <a16:creationId xmlns:a16="http://schemas.microsoft.com/office/drawing/2014/main" id="{94968D7A-8700-4091-BAE1-3C9B0940A0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81373" y="351050"/>
            <a:ext cx="826218" cy="3456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889B817-FA00-BBA9-D673-CFE4AA35FED7}"/>
              </a:ext>
            </a:extLst>
          </p:cNvPr>
          <p:cNvSpPr/>
          <p:nvPr/>
        </p:nvSpPr>
        <p:spPr>
          <a:xfrm>
            <a:off x="815520" y="2709000"/>
            <a:ext cx="2880000" cy="1440000"/>
          </a:xfrm>
          <a:prstGeom prst="roundRect">
            <a:avLst>
              <a:gd name="adj" fmla="val 9667"/>
            </a:avLst>
          </a:prstGeom>
          <a:solidFill>
            <a:srgbClr val="EE00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0000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sz="3200" b="1" dirty="0">
                <a:solidFill>
                  <a:schemeClr val="bg1"/>
                </a:solidFill>
                <a:sym typeface=""/>
              </a:rPr>
              <a:t>深度分销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800350"/>
            <a:ext cx="12192000" cy="1435100"/>
          </a:xfrm>
          <a:prstGeom prst="rect">
            <a:avLst/>
          </a:prstGeom>
          <a:pattFill prst="wdUpDiag">
            <a:fgClr>
              <a:srgbClr val="E60000"/>
            </a:fgClr>
            <a:bgClr>
              <a:srgbClr val="C0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69422" y="3225513"/>
            <a:ext cx="6853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indent="0" algn="ctr" defTabSz="1219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000" b="1" kern="1200" dirty="0">
                <a:solidFill>
                  <a:schemeClr val="bg1"/>
                </a:solidFill>
                <a:latin typeface=""/>
                <a:cs typeface="+mn-ea"/>
                <a:sym typeface=""/>
              </a:rPr>
              <a:t>深度分销助力经销商业绩增长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75484" y="1760538"/>
            <a:ext cx="3441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E60012"/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Part 2</a:t>
            </a:r>
            <a:endParaRPr lang="zh-CN" altLang="en-US" sz="4800" dirty="0">
              <a:solidFill>
                <a:srgbClr val="E60012"/>
              </a:solidFill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075721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1_2"/>
  <p:tag name="KSO_WM_UNIT_ID" val="diagram20160803_2*n_h_h_i*1_1_1_2"/>
  <p:tag name="KSO_WM_TEMPLATE_CATEGORY" val="diagram"/>
  <p:tag name="KSO_WM_TEMPLATE_INDEX" val="20160803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23"/>
  <p:tag name="KSO_WM_UNIT_ID" val="diagram636_5*q_i*1_23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45"/>
  <p:tag name="KSO_WM_UNIT_ID" val="diagram636_5*q_i*1_45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50"/>
  <p:tag name="KSO_WM_UNIT_ID" val="diagram636_5*q_i*1_50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52"/>
  <p:tag name="KSO_WM_UNIT_ID" val="diagram636_5*q_i*1_52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3"/>
  <p:tag name="KSO_WM_UNIT_ID" val="diagram636_5*q_i*1_3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ID" val="diagram636_5*q_h_f*1_1_1"/>
  <p:tag name="KSO_WM_TEMPLATE_CATEGORY" val="diagram"/>
  <p:tag name="KSO_WM_TEMPLATE_INDEX" val="636"/>
  <p:tag name="KSO_WM_UNIT_LAYERLEVEL" val="1_1_1"/>
  <p:tag name="KSO_WM_TAG_VERSION" val="1.0"/>
  <p:tag name="KSO_WM_BEAUTIFY_FLAG" val="#wm#"/>
  <p:tag name="KSO_WM_UNIT_PRESET_TEXT" val="Lorem ipsum dolor sit amet, consec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ID" val="diagram636_5*q_h_f*1_2_1"/>
  <p:tag name="KSO_WM_TEMPLATE_CATEGORY" val="diagram"/>
  <p:tag name="KSO_WM_TEMPLATE_INDEX" val="636"/>
  <p:tag name="KSO_WM_UNIT_LAYERLEVEL" val="1_1_1"/>
  <p:tag name="KSO_WM_TAG_VERSION" val="1.0"/>
  <p:tag name="KSO_WM_BEAUTIFY_FLAG" val="#wm#"/>
  <p:tag name="KSO_WM_UNIT_PRESET_TEXT" val="Lorem ipsum dolor sit amet, consec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636_5*q_h_f*1_3_1"/>
  <p:tag name="KSO_WM_TEMPLATE_CATEGORY" val="diagram"/>
  <p:tag name="KSO_WM_TEMPLATE_INDEX" val="636"/>
  <p:tag name="KSO_WM_UNIT_LAYERLEVEL" val="1_1_1"/>
  <p:tag name="KSO_WM_TAG_VERSION" val="1.0"/>
  <p:tag name="KSO_WM_BEAUTIFY_FLAG" val="#wm#"/>
  <p:tag name="KSO_WM_UNIT_PRESET_TEXT" val="Lorem ipsum dolor sit amet, consec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5_1"/>
  <p:tag name="KSO_WM_UNIT_ID" val="diagram636_5*q_h_f*1_5_1"/>
  <p:tag name="KSO_WM_TEMPLATE_CATEGORY" val="diagram"/>
  <p:tag name="KSO_WM_TEMPLATE_INDEX" val="636"/>
  <p:tag name="KSO_WM_UNIT_LAYERLEVEL" val="1_1_1"/>
  <p:tag name="KSO_WM_TAG_VERSION" val="1.0"/>
  <p:tag name="KSO_WM_BEAUTIFY_FLAG" val="#wm#"/>
  <p:tag name="KSO_WM_UNIT_PRESET_TEXT" val="Lorem ipsum dolor sit amet, consecte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21275;#21275;#108707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6_1"/>
  <p:tag name="KSO_WM_UNIT_ID" val="diagram636_5*q_h_f*1_6_1"/>
  <p:tag name="KSO_WM_TEMPLATE_CATEGORY" val="diagram"/>
  <p:tag name="KSO_WM_TEMPLATE_INDEX" val="636"/>
  <p:tag name="KSO_WM_UNIT_LAYERLEVEL" val="1_1_1"/>
  <p:tag name="KSO_WM_TAG_VERSION" val="1.0"/>
  <p:tag name="KSO_WM_BEAUTIFY_FLAG" val="#wm#"/>
  <p:tag name="KSO_WM_UNIT_PRESET_TEXT" val="Lorem ipsum dolor sit amet, consecte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41"/>
  <p:tag name="KSO_WM_UNIT_ID" val="diagram636_5*q_i*1_41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4_1"/>
  <p:tag name="KSO_WM_UNIT_ID" val="diagram636_5*q_h_f*1_4_1"/>
  <p:tag name="KSO_WM_TEMPLATE_CATEGORY" val="diagram"/>
  <p:tag name="KSO_WM_TEMPLATE_INDEX" val="636"/>
  <p:tag name="KSO_WM_UNIT_LAYERLEVEL" val="1_1_1"/>
  <p:tag name="KSO_WM_TAG_VERSION" val="1.0"/>
  <p:tag name="KSO_WM_BEAUTIFY_FLAG" val="#wm#"/>
  <p:tag name="KSO_WM_UNIT_PRESET_TEXT" val="Lorem ipsum dolor sit amet, consecte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50"/>
  <p:tag name="KSO_WM_UNIT_ID" val="diagram636_5*q_i*1_50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ID" val="diagram636_5*q_h_f*1_3_1"/>
  <p:tag name="KSO_WM_TEMPLATE_CATEGORY" val="diagram"/>
  <p:tag name="KSO_WM_TEMPLATE_INDEX" val="636"/>
  <p:tag name="KSO_WM_UNIT_LAYERLEVEL" val="1_1_1"/>
  <p:tag name="KSO_WM_TAG_VERSION" val="1.0"/>
  <p:tag name="KSO_WM_BEAUTIFY_FLAG" val="#wm#"/>
  <p:tag name="KSO_WM_UNIT_PRESET_TEXT" val="Lorem ipsum dolor sit amet, consec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636_5*q_i*1_1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2"/>
  <p:tag name="KSO_WM_UNIT_ID" val="diagram636_5*q_i*1_12"/>
  <p:tag name="KSO_WM_TEMPLATE_CATEGORY" val="diagram"/>
  <p:tag name="KSO_WM_TEMPLATE_INDEX" val="63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181194_2*n_h_i*1_1_4"/>
  <p:tag name="KSO_WM_TEMPLATE_CATEGORY" val="diagram"/>
  <p:tag name="KSO_WM_TEMPLATE_INDEX" val="20181194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181194_2*n_h_h_f*1_2_1_1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81194_2*n_h_h_f*1_2_2_1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68787_4*l_i*1_2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181194_2*n_h_h_f*1_2_3_1"/>
  <p:tag name="KSO_WM_TEMPLATE_CATEGORY" val="diagram"/>
  <p:tag name="KSO_WM_TEMPLATE_INDEX" val="20181194"/>
  <p:tag name="KSO_WM_UNIT_LAYERLEVEL" val="1_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8787_4*l_i*1_1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787_4*l_h_i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8787_4*l_h_i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8787_4*l_h_i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8787_4*l_h_i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1_1_3"/>
  <p:tag name="KSO_WM_UNIT_ID" val="diagram20160803_2*n_h_h_i*1_1_1_3"/>
  <p:tag name="KSO_WM_TEMPLATE_CATEGORY" val="diagram"/>
  <p:tag name="KSO_WM_TEMPLATE_INDEX" val="20160803"/>
  <p:tag name="KSO_WM_UNIT_LAYERLEVEL" val="1_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mymvk4x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5387</Words>
  <Application>Microsoft Office PowerPoint</Application>
  <PresentationFormat>宽屏</PresentationFormat>
  <Paragraphs>644</Paragraphs>
  <Slides>44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4" baseType="lpstr">
      <vt:lpstr>Gill Sans</vt:lpstr>
      <vt:lpstr>等线</vt:lpstr>
      <vt:lpstr>微软雅黑</vt:lpstr>
      <vt:lpstr>微软雅黑</vt:lpstr>
      <vt:lpstr>微软雅黑 Light</vt:lpstr>
      <vt:lpstr>Arial</vt:lpstr>
      <vt:lpstr>Calibri</vt:lpstr>
      <vt:lpstr>Open Sans</vt:lpstr>
      <vt:lpstr>Tahoma</vt:lpstr>
      <vt:lpstr>Office 主题</vt:lpstr>
      <vt:lpstr>PowerPoint 演示文稿</vt:lpstr>
      <vt:lpstr>PowerPoint 演示文稿</vt:lpstr>
      <vt:lpstr>PowerPoint 演示文稿</vt:lpstr>
      <vt:lpstr>经销商的内忧与外患</vt:lpstr>
      <vt:lpstr>经销商战役案例分享</vt:lpstr>
      <vt:lpstr>经销商的未来和破局点</vt:lpstr>
      <vt:lpstr>经销商数字化转型之“五力”</vt:lpstr>
      <vt:lpstr>商贸企业增长三板斧</vt:lpstr>
      <vt:lpstr>PowerPoint 演示文稿</vt:lpstr>
      <vt:lpstr>什么是深度分销</vt:lpstr>
      <vt:lpstr>商贸企业分销管理痛点</vt:lpstr>
      <vt:lpstr>深度分销：定目标 明确行动方向</vt:lpstr>
      <vt:lpstr>目标管理</vt:lpstr>
      <vt:lpstr>深度分销：分-合理规划跑店线路</vt:lpstr>
      <vt:lpstr>深度分销：分-严格管控“外勤业务员拜访过程”</vt:lpstr>
      <vt:lpstr>深度分销：销-高效动销</vt:lpstr>
      <vt:lpstr>深度分销：绩效管理</vt:lpstr>
      <vt:lpstr>绩效管理：构建科学的评价体系</vt:lpstr>
      <vt:lpstr>绩效管理：业务员六度能力模型分析</vt:lpstr>
      <vt:lpstr>深度分销-业务员数字化闭环管理</vt:lpstr>
      <vt:lpstr>樟树市万氏商贸-深耕渠道，精细管理，纵深发展</vt:lpstr>
      <vt:lpstr>面对本地市场有限的容量，万氏商贸的业务增长遭遇瓶颈</vt:lpstr>
      <vt:lpstr>万氏商贸-深耕渠道，精细管理，纵深发展</vt:lpstr>
      <vt:lpstr>PowerPoint 演示文稿</vt:lpstr>
      <vt:lpstr>新营销提升企业效率和效益</vt:lpstr>
      <vt:lpstr>交易在线：自建B2B商城</vt:lpstr>
      <vt:lpstr>订单在线：线上线下一体化</vt:lpstr>
      <vt:lpstr>客户在线：营销玩法一键触达</vt:lpstr>
      <vt:lpstr>客户在线：下单实时追踪</vt:lpstr>
      <vt:lpstr>客户在线：资金管控无缝对接</vt:lpstr>
      <vt:lpstr>渠道在线</vt:lpstr>
      <vt:lpstr>样板案例：剑南春天津公司 好工具成就好管理</vt:lpstr>
      <vt:lpstr>PowerPoint 演示文稿</vt:lpstr>
      <vt:lpstr>商品分析与客户运营的营销平台（数字化）</vt:lpstr>
      <vt:lpstr>客户分析</vt:lpstr>
      <vt:lpstr>商品分析</vt:lpstr>
      <vt:lpstr>营销数字   化应用价值</vt:lpstr>
      <vt:lpstr>PowerPoint 演示文稿</vt:lpstr>
      <vt:lpstr>T+Cloud新商贸</vt:lpstr>
      <vt:lpstr>新趋势下，商贸企业数字化转型升级势在必行</vt:lpstr>
      <vt:lpstr>畅捷通公司介绍</vt:lpstr>
      <vt:lpstr>关注小微 相伴十载</vt:lpstr>
      <vt:lpstr>行业数据 彰显实力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张 月</cp:lastModifiedBy>
  <cp:revision>595</cp:revision>
  <dcterms:created xsi:type="dcterms:W3CDTF">2021-09-12T08:12:00Z</dcterms:created>
  <dcterms:modified xsi:type="dcterms:W3CDTF">2023-07-12T05:46:58Z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47617E0512584E939EADADCC2186A508</vt:lpwstr>
  </property>
</Properties>
</file>