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18"/>
  </p:notesMasterIdLst>
  <p:sldIdLst>
    <p:sldId id="256" r:id="rId2"/>
    <p:sldId id="3874" r:id="rId3"/>
    <p:sldId id="2092668533" r:id="rId4"/>
    <p:sldId id="3743" r:id="rId5"/>
    <p:sldId id="2092668535" r:id="rId6"/>
    <p:sldId id="2092668534" r:id="rId7"/>
    <p:sldId id="2092668536" r:id="rId8"/>
    <p:sldId id="2092668540" r:id="rId9"/>
    <p:sldId id="2092668537" r:id="rId10"/>
    <p:sldId id="2092668545" r:id="rId11"/>
    <p:sldId id="2092668544" r:id="rId12"/>
    <p:sldId id="2092668546" r:id="rId13"/>
    <p:sldId id="2092668538" r:id="rId14"/>
    <p:sldId id="2092668539" r:id="rId15"/>
    <p:sldId id="2092668532" r:id="rId16"/>
    <p:sldId id="262" r:id="rId17"/>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55" userDrawn="1">
          <p15:clr>
            <a:srgbClr val="A4A3A4"/>
          </p15:clr>
        </p15:guide>
        <p15:guide id="2" pos="3885"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dmin" initials="a" lastIdx="16" clrIdx="0"/>
  <p:cmAuthor id="1" name="xm c" initials="xc" lastIdx="1" clrIdx="0"/>
  <p:cmAuthor id="2" name="作者" initials="A" lastIdx="0" clrIdx="1"/>
  <p:cmAuthor id="4" name="polly" initials="p" lastIdx="2" clrIdx="3"/>
  <p:cmAuthor id="5" name="Niuxm" initials="N" lastIdx="1" clrIdx="4"/>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0000"/>
    <a:srgbClr val="EAEDEE"/>
    <a:srgbClr val="767171"/>
    <a:srgbClr val="BF9000"/>
    <a:srgbClr val="2F5597"/>
    <a:srgbClr val="6C0B0C"/>
    <a:srgbClr val="463838"/>
    <a:srgbClr val="7030A0"/>
    <a:srgbClr val="9BBB59"/>
    <a:srgbClr val="C0504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中度样式 2 - 强调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333" autoAdjust="0"/>
    <p:restoredTop sz="83556" autoAdjust="0"/>
  </p:normalViewPr>
  <p:slideViewPr>
    <p:cSldViewPr snapToGrid="0" snapToObjects="1">
      <p:cViewPr varScale="1">
        <p:scale>
          <a:sx n="85" d="100"/>
          <a:sy n="85" d="100"/>
        </p:scale>
        <p:origin x="684" y="52"/>
      </p:cViewPr>
      <p:guideLst>
        <p:guide orient="horz" pos="255"/>
        <p:guide pos="3885"/>
      </p:guideLst>
    </p:cSldViewPr>
  </p:slideViewPr>
  <p:outlineViewPr>
    <p:cViewPr>
      <p:scale>
        <a:sx n="33" d="100"/>
        <a:sy n="33" d="100"/>
      </p:scale>
      <p:origin x="0" y="0"/>
    </p:cViewPr>
  </p:outlineViewPr>
  <p:notesTextViewPr>
    <p:cViewPr>
      <p:scale>
        <a:sx n="1" d="1"/>
        <a:sy n="1" d="1"/>
      </p:scale>
      <p:origin x="0" y="0"/>
    </p:cViewPr>
  </p:notesTextViewPr>
  <p:sorterViewPr>
    <p:cViewPr>
      <p:scale>
        <a:sx n="33" d="100"/>
        <a:sy n="33"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BBDA07-1E6F-5142-9E8F-2D20CE2044E1}" type="datetimeFigureOut">
              <a:rPr kumimoji="1" lang="zh-CN" altLang="en-US" smtClean="0"/>
              <a:t>2022/6/23</a:t>
            </a:fld>
            <a:endParaRPr kumimoji="1"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7" name="幻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BA3883-95FE-424A-BEFA-BCC77603018C}" type="slidenum">
              <a:rPr kumimoji="1" lang="zh-CN" altLang="en-US" smtClean="0"/>
              <a:t>‹#›</a:t>
            </a:fld>
            <a:endParaRPr kumimoji="1"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65BA3883-95FE-424A-BEFA-BCC77603018C}" type="slidenum">
              <a:rPr kumimoji="1" lang="zh-CN" altLang="en-US" smtClean="0"/>
              <a:t>1</a:t>
            </a:fld>
            <a:endParaRPr kumimoji="1"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65BA3883-95FE-424A-BEFA-BCC77603018C}" type="slidenum">
              <a:rPr kumimoji="1" lang="zh-CN" altLang="en-US" smtClean="0"/>
              <a:t>14</a:t>
            </a:fld>
            <a:endParaRPr kumimoji="1" lang="zh-CN" altLang="en-US"/>
          </a:p>
        </p:txBody>
      </p:sp>
    </p:spTree>
    <p:extLst>
      <p:ext uri="{BB962C8B-B14F-4D97-AF65-F5344CB8AC3E}">
        <p14:creationId xmlns:p14="http://schemas.microsoft.com/office/powerpoint/2010/main" val="19785802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65BA3883-95FE-424A-BEFA-BCC77603018C}" type="slidenum">
              <a:rPr kumimoji="1" lang="zh-CN" altLang="en-US" smtClean="0"/>
              <a:t>15</a:t>
            </a:fld>
            <a:endParaRPr kumimoji="1" lang="zh-CN" altLang="en-US"/>
          </a:p>
        </p:txBody>
      </p:sp>
    </p:spTree>
    <p:extLst>
      <p:ext uri="{BB962C8B-B14F-4D97-AF65-F5344CB8AC3E}">
        <p14:creationId xmlns:p14="http://schemas.microsoft.com/office/powerpoint/2010/main" val="38503577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t>很多小微企业仓储管理比较落后，仓储一直是属于劳动密集型环节，即仓库中大量的装卸、搬运、堆码和计量等作业都是由人工来完成的。 因此，仓库不仅占用了大量的劳动力， 而且劳动强度大，劳动条件差 </a:t>
            </a:r>
            <a:r>
              <a:rPr lang="en-US" altLang="zh-CN" dirty="0"/>
              <a:t>;</a:t>
            </a:r>
            <a:r>
              <a:rPr lang="zh-CN" altLang="en-US" dirty="0"/>
              <a:t>从劳动效率来看，人工作业的劳动效率低下，库容利用率不高。</a:t>
            </a:r>
            <a:endParaRPr lang="en-US" altLang="zh-CN" sz="1200" dirty="0">
              <a:solidFill>
                <a:schemeClr val="tx1">
                  <a:lumMod val="50000"/>
                  <a:lumOff val="50000"/>
                </a:schemeClr>
              </a:solidFill>
            </a:endParaRPr>
          </a:p>
        </p:txBody>
      </p:sp>
      <p:sp>
        <p:nvSpPr>
          <p:cNvPr id="4" name="灯片编号占位符 3"/>
          <p:cNvSpPr>
            <a:spLocks noGrp="1"/>
          </p:cNvSpPr>
          <p:nvPr>
            <p:ph type="sldNum" sz="quarter" idx="5"/>
          </p:nvPr>
        </p:nvSpPr>
        <p:spPr/>
        <p:txBody>
          <a:bodyPr/>
          <a:lstStyle/>
          <a:p>
            <a:fld id="{65BA3883-95FE-424A-BEFA-BCC77603018C}" type="slidenum">
              <a:rPr kumimoji="1" lang="zh-CN" altLang="en-US" smtClean="0"/>
              <a:t>2</a:t>
            </a:fld>
            <a:endParaRPr kumimoji="1"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65BA3883-95FE-424A-BEFA-BCC77603018C}" type="slidenum">
              <a:rPr kumimoji="1" lang="zh-CN" altLang="en-US" smtClean="0"/>
              <a:t>7</a:t>
            </a:fld>
            <a:endParaRPr kumimoji="1" lang="zh-CN" altLang="en-US"/>
          </a:p>
        </p:txBody>
      </p:sp>
    </p:spTree>
    <p:extLst>
      <p:ext uri="{BB962C8B-B14F-4D97-AF65-F5344CB8AC3E}">
        <p14:creationId xmlns:p14="http://schemas.microsoft.com/office/powerpoint/2010/main" val="21143328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65BA3883-95FE-424A-BEFA-BCC77603018C}" type="slidenum">
              <a:rPr kumimoji="1" lang="zh-CN" altLang="en-US" smtClean="0"/>
              <a:t>8</a:t>
            </a:fld>
            <a:endParaRPr kumimoji="1" lang="zh-CN" altLang="en-US"/>
          </a:p>
        </p:txBody>
      </p:sp>
    </p:spTree>
    <p:extLst>
      <p:ext uri="{BB962C8B-B14F-4D97-AF65-F5344CB8AC3E}">
        <p14:creationId xmlns:p14="http://schemas.microsoft.com/office/powerpoint/2010/main" val="24221231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65BA3883-95FE-424A-BEFA-BCC77603018C}" type="slidenum">
              <a:rPr kumimoji="1" lang="zh-CN" altLang="en-US" smtClean="0"/>
              <a:t>9</a:t>
            </a:fld>
            <a:endParaRPr kumimoji="1" lang="zh-CN" altLang="en-US"/>
          </a:p>
        </p:txBody>
      </p:sp>
    </p:spTree>
    <p:extLst>
      <p:ext uri="{BB962C8B-B14F-4D97-AF65-F5344CB8AC3E}">
        <p14:creationId xmlns:p14="http://schemas.microsoft.com/office/powerpoint/2010/main" val="36641437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65BA3883-95FE-424A-BEFA-BCC77603018C}" type="slidenum">
              <a:rPr kumimoji="1" lang="zh-CN" altLang="en-US" smtClean="0"/>
              <a:t>10</a:t>
            </a:fld>
            <a:endParaRPr kumimoji="1" lang="zh-CN" altLang="en-US"/>
          </a:p>
        </p:txBody>
      </p:sp>
    </p:spTree>
    <p:extLst>
      <p:ext uri="{BB962C8B-B14F-4D97-AF65-F5344CB8AC3E}">
        <p14:creationId xmlns:p14="http://schemas.microsoft.com/office/powerpoint/2010/main" val="9270894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65BA3883-95FE-424A-BEFA-BCC77603018C}" type="slidenum">
              <a:rPr kumimoji="1" lang="zh-CN" altLang="en-US" smtClean="0"/>
              <a:t>11</a:t>
            </a:fld>
            <a:endParaRPr kumimoji="1" lang="zh-CN" altLang="en-US"/>
          </a:p>
        </p:txBody>
      </p:sp>
    </p:spTree>
    <p:extLst>
      <p:ext uri="{BB962C8B-B14F-4D97-AF65-F5344CB8AC3E}">
        <p14:creationId xmlns:p14="http://schemas.microsoft.com/office/powerpoint/2010/main" val="12496133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b="0" i="0" dirty="0">
                <a:solidFill>
                  <a:srgbClr val="333333"/>
                </a:solidFill>
                <a:effectLst/>
                <a:latin typeface="Helvetica Neue"/>
              </a:rPr>
              <a:t>支持选择</a:t>
            </a:r>
            <a:r>
              <a:rPr lang="en-US" altLang="zh-CN" b="0" i="0" dirty="0">
                <a:solidFill>
                  <a:srgbClr val="333333"/>
                </a:solidFill>
                <a:effectLst/>
                <a:latin typeface="Helvetica Neue"/>
              </a:rPr>
              <a:t>1</a:t>
            </a:r>
            <a:r>
              <a:rPr lang="zh-CN" altLang="en-US" b="0" i="0" dirty="0">
                <a:solidFill>
                  <a:srgbClr val="333333"/>
                </a:solidFill>
                <a:effectLst/>
                <a:latin typeface="Helvetica Neue"/>
              </a:rPr>
              <a:t>个或多个批次进行盘点，提升盘点效率。</a:t>
            </a:r>
            <a:endParaRPr lang="en-US" altLang="zh-CN" b="0" i="0" dirty="0">
              <a:solidFill>
                <a:srgbClr val="333333"/>
              </a:solidFill>
              <a:effectLst/>
              <a:latin typeface="Helvetica Neue"/>
            </a:endParaRPr>
          </a:p>
        </p:txBody>
      </p:sp>
      <p:sp>
        <p:nvSpPr>
          <p:cNvPr id="4" name="灯片编号占位符 3"/>
          <p:cNvSpPr>
            <a:spLocks noGrp="1"/>
          </p:cNvSpPr>
          <p:nvPr>
            <p:ph type="sldNum" sz="quarter" idx="5"/>
          </p:nvPr>
        </p:nvSpPr>
        <p:spPr/>
        <p:txBody>
          <a:bodyPr/>
          <a:lstStyle/>
          <a:p>
            <a:fld id="{65BA3883-95FE-424A-BEFA-BCC77603018C}" type="slidenum">
              <a:rPr kumimoji="1" lang="zh-CN" altLang="en-US" smtClean="0"/>
              <a:t>12</a:t>
            </a:fld>
            <a:endParaRPr kumimoji="1" lang="zh-CN" altLang="en-US"/>
          </a:p>
        </p:txBody>
      </p:sp>
    </p:spTree>
    <p:extLst>
      <p:ext uri="{BB962C8B-B14F-4D97-AF65-F5344CB8AC3E}">
        <p14:creationId xmlns:p14="http://schemas.microsoft.com/office/powerpoint/2010/main" val="8391543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65BA3883-95FE-424A-BEFA-BCC77603018C}" type="slidenum">
              <a:rPr kumimoji="1" lang="zh-CN" altLang="en-US" smtClean="0"/>
              <a:t>13</a:t>
            </a:fld>
            <a:endParaRPr kumimoji="1" lang="zh-CN" altLang="en-US"/>
          </a:p>
        </p:txBody>
      </p:sp>
    </p:spTree>
    <p:extLst>
      <p:ext uri="{BB962C8B-B14F-4D97-AF65-F5344CB8AC3E}">
        <p14:creationId xmlns:p14="http://schemas.microsoft.com/office/powerpoint/2010/main" val="486273091"/>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Master" Target="../slideMasters/slideMaster1.xml"/><Relationship Id="rId1" Type="http://schemas.openxmlformats.org/officeDocument/2006/relationships/tags" Target="../tags/tag1.xml"/><Relationship Id="rId4"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内容占位符 3"/>
          <p:cNvPicPr>
            <a:picLocks noChangeAspect="1"/>
          </p:cNvPicPr>
          <p:nvPr userDrawn="1"/>
        </p:nvPicPr>
        <p:blipFill>
          <a:blip r:embed="rId2">
            <a:extLst>
              <a:ext uri="{BEBA8EAE-BF5A-486C-A8C5-ECC9F3942E4B}">
                <a14:imgProps xmlns:a14="http://schemas.microsoft.com/office/drawing/2010/main">
                  <a14:imgLayer r:embed="rId3">
                    <a14:imgEffect>
                      <a14:saturation sat="73000"/>
                    </a14:imgEffect>
                  </a14:imgLayer>
                </a14:imgProps>
              </a:ext>
              <a:ext uri="{28A0092B-C50C-407E-A947-70E740481C1C}">
                <a14:useLocalDpi xmlns:a14="http://schemas.microsoft.com/office/drawing/2010/main" val="0"/>
              </a:ext>
            </a:extLst>
          </a:blip>
          <a:stretch>
            <a:fillRect/>
          </a:stretch>
        </p:blipFill>
        <p:spPr>
          <a:xfrm>
            <a:off x="-4041" y="0"/>
            <a:ext cx="12200082" cy="6859588"/>
          </a:xfrm>
          <a:prstGeom prst="rect">
            <a:avLst/>
          </a:prstGeom>
        </p:spPr>
      </p:pic>
      <p:pic>
        <p:nvPicPr>
          <p:cNvPr id="4101" name="图片 1"/>
          <p:cNvPicPr>
            <a:picLocks noChangeAspect="1"/>
          </p:cNvPicPr>
          <p:nvPr userDrawn="1"/>
        </p:nvPicPr>
        <p:blipFill>
          <a:blip r:embed="rId4"/>
          <a:srcRect/>
          <a:stretch>
            <a:fillRect/>
          </a:stretch>
        </p:blipFill>
        <p:spPr>
          <a:xfrm>
            <a:off x="10783427" y="159845"/>
            <a:ext cx="1219023" cy="913946"/>
          </a:xfrm>
          <a:prstGeom prst="rect">
            <a:avLst/>
          </a:prstGeom>
          <a:noFill/>
          <a:ln w="9525">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grpSp>
        <p:nvGrpSpPr>
          <p:cNvPr id="20" name="组合 19"/>
          <p:cNvGrpSpPr/>
          <p:nvPr userDrawn="1"/>
        </p:nvGrpSpPr>
        <p:grpSpPr>
          <a:xfrm>
            <a:off x="-1" y="0"/>
            <a:ext cx="12192002" cy="6870742"/>
            <a:chOff x="-2" y="-12741"/>
            <a:chExt cx="12192002" cy="6870742"/>
          </a:xfrm>
        </p:grpSpPr>
        <p:grpSp>
          <p:nvGrpSpPr>
            <p:cNvPr id="21" name="组合 20"/>
            <p:cNvGrpSpPr/>
            <p:nvPr/>
          </p:nvGrpSpPr>
          <p:grpSpPr>
            <a:xfrm>
              <a:off x="-2" y="0"/>
              <a:ext cx="12192002" cy="6858000"/>
              <a:chOff x="-2" y="0"/>
              <a:chExt cx="12192002" cy="6858000"/>
            </a:xfrm>
          </p:grpSpPr>
          <p:pic>
            <p:nvPicPr>
              <p:cNvPr id="24" name="图片 23"/>
              <p:cNvPicPr>
                <a:picLocks noChangeAspect="1"/>
              </p:cNvPicPr>
              <p:nvPr/>
            </p:nvPicPr>
            <p:blipFill rotWithShape="1">
              <a:blip r:embed="rId2" cstate="screen"/>
              <a:srcRect/>
              <a:stretch>
                <a:fillRect/>
              </a:stretch>
            </p:blipFill>
            <p:spPr>
              <a:xfrm flipH="1">
                <a:off x="-2" y="0"/>
                <a:ext cx="6096000" cy="6858000"/>
              </a:xfrm>
              <a:prstGeom prst="rect">
                <a:avLst/>
              </a:prstGeom>
            </p:spPr>
          </p:pic>
          <p:pic>
            <p:nvPicPr>
              <p:cNvPr id="25" name="图片 24"/>
              <p:cNvPicPr>
                <a:picLocks noChangeAspect="1"/>
              </p:cNvPicPr>
              <p:nvPr/>
            </p:nvPicPr>
            <p:blipFill rotWithShape="1">
              <a:blip r:embed="rId2" cstate="screen"/>
              <a:srcRect/>
              <a:stretch>
                <a:fillRect/>
              </a:stretch>
            </p:blipFill>
            <p:spPr>
              <a:xfrm>
                <a:off x="6096000" y="0"/>
                <a:ext cx="6096000" cy="6858000"/>
              </a:xfrm>
              <a:prstGeom prst="rect">
                <a:avLst/>
              </a:prstGeom>
            </p:spPr>
          </p:pic>
        </p:grpSp>
        <p:sp>
          <p:nvSpPr>
            <p:cNvPr id="22" name="矩形 21"/>
            <p:cNvSpPr/>
            <p:nvPr/>
          </p:nvSpPr>
          <p:spPr>
            <a:xfrm>
              <a:off x="0" y="0"/>
              <a:ext cx="12192000" cy="6858001"/>
            </a:xfrm>
            <a:prstGeom prst="rect">
              <a:avLst/>
            </a:prstGeom>
            <a:gradFill flip="none" rotWithShape="1">
              <a:gsLst>
                <a:gs pos="26535">
                  <a:srgbClr val="FFFFFF"/>
                </a:gs>
                <a:gs pos="61000">
                  <a:srgbClr val="FFFFFF"/>
                </a:gs>
                <a:gs pos="0">
                  <a:schemeClr val="bg1">
                    <a:alpha val="85000"/>
                  </a:schemeClr>
                </a:gs>
                <a:gs pos="100000">
                  <a:schemeClr val="bg1">
                    <a:alpha val="88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sp>
          <p:nvSpPr>
            <p:cNvPr id="23" name="矩形 22"/>
            <p:cNvSpPr/>
            <p:nvPr/>
          </p:nvSpPr>
          <p:spPr>
            <a:xfrm>
              <a:off x="0" y="-12741"/>
              <a:ext cx="12192000" cy="6858000"/>
            </a:xfrm>
            <a:prstGeom prst="rect">
              <a:avLst/>
            </a:prstGeom>
            <a:solidFill>
              <a:srgbClr val="B9C3C7">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pic>
        <p:nvPicPr>
          <p:cNvPr id="26" name="图片 1" descr="用友和畅捷通logo组合"/>
          <p:cNvPicPr>
            <a:picLocks noChangeAspect="1"/>
          </p:cNvPicPr>
          <p:nvPr userDrawn="1"/>
        </p:nvPicPr>
        <p:blipFill rotWithShape="1">
          <a:blip r:embed="rId3" cstate="screen"/>
          <a:srcRect l="44499"/>
          <a:stretch>
            <a:fillRect/>
          </a:stretch>
        </p:blipFill>
        <p:spPr>
          <a:xfrm>
            <a:off x="10941049" y="351050"/>
            <a:ext cx="866541" cy="345636"/>
          </a:xfrm>
          <a:prstGeom prst="rect">
            <a:avLst/>
          </a:prstGeom>
          <a:noFill/>
          <a:ln w="9525">
            <a:noFill/>
          </a:ln>
        </p:spPr>
      </p:pic>
      <p:sp>
        <p:nvSpPr>
          <p:cNvPr id="2" name="标题 1"/>
          <p:cNvSpPr>
            <a:spLocks noGrp="1"/>
          </p:cNvSpPr>
          <p:nvPr>
            <p:ph type="title"/>
          </p:nvPr>
        </p:nvSpPr>
        <p:spPr>
          <a:xfrm>
            <a:off x="838200" y="290478"/>
            <a:ext cx="10515600" cy="598488"/>
          </a:xfrm>
          <a:prstGeom prst="rect">
            <a:avLst/>
          </a:prstGeom>
        </p:spPr>
        <p:txBody>
          <a:bodyPr anchor="ctr"/>
          <a:lstStyle>
            <a:lvl1pPr algn="l" rtl="0" eaLnBrk="1" fontAlgn="base" hangingPunct="1">
              <a:spcBef>
                <a:spcPct val="0"/>
              </a:spcBef>
              <a:spcAft>
                <a:spcPct val="0"/>
              </a:spcAft>
              <a:defRPr lang="zh-CN" altLang="en-US" sz="2800" b="1" kern="1200" dirty="0">
                <a:gradFill>
                  <a:gsLst>
                    <a:gs pos="29000">
                      <a:srgbClr val="E60012"/>
                    </a:gs>
                    <a:gs pos="100000">
                      <a:srgbClr val="F26E44"/>
                    </a:gs>
                  </a:gsLst>
                  <a:lin ang="0" scaled="1"/>
                </a:gradFill>
                <a:latin typeface="微软雅黑" panose="020B0503020204020204" pitchFamily="34" charset="-122"/>
                <a:ea typeface="微软雅黑" panose="020B0503020204020204" pitchFamily="34" charset="-122"/>
                <a:cs typeface="+mn-cs"/>
              </a:defRPr>
            </a:lvl1pPr>
          </a:lstStyle>
          <a:p>
            <a:r>
              <a:rPr lang="zh-CN" altLang="en-US" dirty="0"/>
              <a:t>单击此处编辑母版标题样式</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9_内页模板">
    <p:spTree>
      <p:nvGrpSpPr>
        <p:cNvPr id="1" name=""/>
        <p:cNvGrpSpPr/>
        <p:nvPr/>
      </p:nvGrpSpPr>
      <p:grpSpPr>
        <a:xfrm>
          <a:off x="0" y="0"/>
          <a:ext cx="0" cy="0"/>
          <a:chOff x="0" y="0"/>
          <a:chExt cx="0" cy="0"/>
        </a:xfrm>
      </p:grpSpPr>
      <p:grpSp>
        <p:nvGrpSpPr>
          <p:cNvPr id="281" name="组合 280"/>
          <p:cNvGrpSpPr/>
          <p:nvPr userDrawn="1"/>
        </p:nvGrpSpPr>
        <p:grpSpPr>
          <a:xfrm>
            <a:off x="-1" y="0"/>
            <a:ext cx="12192002" cy="6870742"/>
            <a:chOff x="-2" y="-12741"/>
            <a:chExt cx="12192002" cy="6870742"/>
          </a:xfrm>
        </p:grpSpPr>
        <p:grpSp>
          <p:nvGrpSpPr>
            <p:cNvPr id="282" name="组合 281"/>
            <p:cNvGrpSpPr/>
            <p:nvPr/>
          </p:nvGrpSpPr>
          <p:grpSpPr>
            <a:xfrm>
              <a:off x="-2" y="0"/>
              <a:ext cx="12192002" cy="6858000"/>
              <a:chOff x="-2" y="0"/>
              <a:chExt cx="12192002" cy="6858000"/>
            </a:xfrm>
          </p:grpSpPr>
          <p:pic>
            <p:nvPicPr>
              <p:cNvPr id="285" name="图片 284"/>
              <p:cNvPicPr>
                <a:picLocks noChangeAspect="1"/>
              </p:cNvPicPr>
              <p:nvPr/>
            </p:nvPicPr>
            <p:blipFill rotWithShape="1">
              <a:blip r:embed="rId2" cstate="screen"/>
              <a:srcRect/>
              <a:stretch>
                <a:fillRect/>
              </a:stretch>
            </p:blipFill>
            <p:spPr>
              <a:xfrm flipH="1">
                <a:off x="-2" y="0"/>
                <a:ext cx="6096000" cy="6858000"/>
              </a:xfrm>
              <a:prstGeom prst="rect">
                <a:avLst/>
              </a:prstGeom>
            </p:spPr>
          </p:pic>
          <p:pic>
            <p:nvPicPr>
              <p:cNvPr id="286" name="图片 285"/>
              <p:cNvPicPr>
                <a:picLocks noChangeAspect="1"/>
              </p:cNvPicPr>
              <p:nvPr/>
            </p:nvPicPr>
            <p:blipFill rotWithShape="1">
              <a:blip r:embed="rId2" cstate="screen"/>
              <a:srcRect/>
              <a:stretch>
                <a:fillRect/>
              </a:stretch>
            </p:blipFill>
            <p:spPr>
              <a:xfrm>
                <a:off x="6096000" y="0"/>
                <a:ext cx="6096000" cy="6858000"/>
              </a:xfrm>
              <a:prstGeom prst="rect">
                <a:avLst/>
              </a:prstGeom>
            </p:spPr>
          </p:pic>
        </p:grpSp>
        <p:sp>
          <p:nvSpPr>
            <p:cNvPr id="283" name="矩形 282"/>
            <p:cNvSpPr/>
            <p:nvPr/>
          </p:nvSpPr>
          <p:spPr>
            <a:xfrm>
              <a:off x="0" y="0"/>
              <a:ext cx="12192000" cy="6858001"/>
            </a:xfrm>
            <a:prstGeom prst="rect">
              <a:avLst/>
            </a:prstGeom>
            <a:gradFill flip="none" rotWithShape="1">
              <a:gsLst>
                <a:gs pos="26535">
                  <a:srgbClr val="FFFFFF"/>
                </a:gs>
                <a:gs pos="61000">
                  <a:srgbClr val="FFFFFF"/>
                </a:gs>
                <a:gs pos="0">
                  <a:schemeClr val="bg1">
                    <a:alpha val="85000"/>
                  </a:schemeClr>
                </a:gs>
                <a:gs pos="100000">
                  <a:schemeClr val="bg1">
                    <a:alpha val="88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sp>
          <p:nvSpPr>
            <p:cNvPr id="284" name="矩形 283"/>
            <p:cNvSpPr/>
            <p:nvPr/>
          </p:nvSpPr>
          <p:spPr>
            <a:xfrm>
              <a:off x="0" y="-12741"/>
              <a:ext cx="12192000" cy="6858000"/>
            </a:xfrm>
            <a:prstGeom prst="rect">
              <a:avLst/>
            </a:prstGeom>
            <a:solidFill>
              <a:srgbClr val="B9C3C7">
                <a:alpha val="1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pic>
        <p:nvPicPr>
          <p:cNvPr id="287" name="图片 1" descr="畅捷通logo组合"/>
          <p:cNvPicPr>
            <a:picLocks noChangeAspect="1"/>
          </p:cNvPicPr>
          <p:nvPr userDrawn="1"/>
        </p:nvPicPr>
        <p:blipFill rotWithShape="1">
          <a:blip r:embed="rId3" cstate="screen"/>
          <a:srcRect l="47082"/>
          <a:stretch>
            <a:fillRect/>
          </a:stretch>
        </p:blipFill>
        <p:spPr>
          <a:xfrm>
            <a:off x="10981373" y="351050"/>
            <a:ext cx="826218" cy="345636"/>
          </a:xfrm>
          <a:prstGeom prst="rect">
            <a:avLst/>
          </a:prstGeom>
          <a:noFill/>
          <a:ln w="9525">
            <a:noFill/>
          </a:ln>
        </p:spPr>
      </p:pic>
      <p:sp>
        <p:nvSpPr>
          <p:cNvPr id="288" name="标题 1"/>
          <p:cNvSpPr>
            <a:spLocks noGrp="1"/>
          </p:cNvSpPr>
          <p:nvPr>
            <p:ph type="title"/>
          </p:nvPr>
        </p:nvSpPr>
        <p:spPr>
          <a:xfrm>
            <a:off x="488544" y="304907"/>
            <a:ext cx="10230256" cy="658084"/>
          </a:xfrm>
          <a:prstGeom prst="rect">
            <a:avLst/>
          </a:prstGeom>
        </p:spPr>
        <p:txBody>
          <a:bodyPr anchor="ctr">
            <a:noAutofit/>
          </a:bodyPr>
          <a:lstStyle>
            <a:lvl1pPr algn="l" defTabSz="1219200" rtl="0" eaLnBrk="1" fontAlgn="base" latinLnBrk="0" hangingPunct="1">
              <a:spcBef>
                <a:spcPct val="0"/>
              </a:spcBef>
              <a:spcAft>
                <a:spcPct val="0"/>
              </a:spcAft>
              <a:buNone/>
              <a:defRPr lang="zh-CN" altLang="en-US" sz="2800" b="1" kern="1200" dirty="0">
                <a:solidFill>
                  <a:srgbClr val="E60000"/>
                </a:solidFill>
                <a:latin typeface="微软雅黑" panose="020B0503020204020204" pitchFamily="34" charset="-122"/>
                <a:ea typeface="微软雅黑" panose="020B0503020204020204" pitchFamily="34" charset="-122"/>
                <a:cs typeface="+mn-cs"/>
              </a:defRPr>
            </a:lvl1pPr>
          </a:lstStyle>
          <a:p>
            <a:r>
              <a:rPr lang="zh-CN" altLang="en-US" dirty="0"/>
              <a:t>单击此处编辑母版标题样式</a:t>
            </a:r>
          </a:p>
        </p:txBody>
      </p:sp>
    </p:spTree>
    <p:extLst>
      <p:ext uri="{BB962C8B-B14F-4D97-AF65-F5344CB8AC3E}">
        <p14:creationId xmlns:p14="http://schemas.microsoft.com/office/powerpoint/2010/main" val="10942957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73000"/>
                    </a14:imgEffect>
                  </a14:imgLayer>
                </a14:imgProps>
              </a:ext>
              <a:ext uri="{28A0092B-C50C-407E-A947-70E740481C1C}">
                <a14:useLocalDpi xmlns:a14="http://schemas.microsoft.com/office/drawing/2010/main" val="0"/>
              </a:ext>
            </a:extLst>
          </a:blip>
          <a:srcRect l="31654" t="9088" r="5432" b="27971"/>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pic>
        <p:nvPicPr>
          <p:cNvPr id="4" name="图片 3"/>
          <p:cNvPicPr>
            <a:picLocks noChangeAspect="1"/>
          </p:cNvPicPr>
          <p:nvPr userDrawn="1"/>
        </p:nvPicPr>
        <p:blipFill>
          <a:blip r:embed="rId4"/>
          <a:srcRect/>
          <a:stretch>
            <a:fillRect/>
          </a:stretch>
        </p:blipFill>
        <p:spPr>
          <a:xfrm>
            <a:off x="10013614" y="-417619"/>
            <a:ext cx="2704096" cy="2006798"/>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内页模板">
    <p:spTree>
      <p:nvGrpSpPr>
        <p:cNvPr id="1" name=""/>
        <p:cNvGrpSpPr/>
        <p:nvPr/>
      </p:nvGrpSpPr>
      <p:grpSpPr>
        <a:xfrm>
          <a:off x="0" y="0"/>
          <a:ext cx="0" cy="0"/>
          <a:chOff x="0" y="0"/>
          <a:chExt cx="0" cy="0"/>
        </a:xfrm>
      </p:grpSpPr>
      <p:pic>
        <p:nvPicPr>
          <p:cNvPr id="19" name="内容占位符 3"/>
          <p:cNvPicPr>
            <a:picLocks noChangeAspect="1"/>
          </p:cNvPicPr>
          <p:nvPr userDrawn="1"/>
        </p:nvPicPr>
        <p:blipFill>
          <a:blip r:embed="rId2">
            <a:extLst>
              <a:ext uri="{BEBA8EAE-BF5A-486C-A8C5-ECC9F3942E4B}">
                <a14:imgProps xmlns:a14="http://schemas.microsoft.com/office/drawing/2010/main">
                  <a14:imgLayer r:embed="rId3">
                    <a14:imgEffect>
                      <a14:saturation sat="73000"/>
                    </a14:imgEffect>
                  </a14:imgLayer>
                </a14:imgProps>
              </a:ext>
              <a:ext uri="{28A0092B-C50C-407E-A947-70E740481C1C}">
                <a14:useLocalDpi xmlns:a14="http://schemas.microsoft.com/office/drawing/2010/main" val="0"/>
              </a:ext>
            </a:extLst>
          </a:blip>
          <a:stretch>
            <a:fillRect/>
          </a:stretch>
        </p:blipFill>
        <p:spPr>
          <a:xfrm>
            <a:off x="0" y="-1588"/>
            <a:ext cx="12192434" cy="6859588"/>
          </a:xfrm>
          <a:prstGeom prst="rect">
            <a:avLst/>
          </a:prstGeom>
        </p:spPr>
      </p:pic>
      <p:sp>
        <p:nvSpPr>
          <p:cNvPr id="17" name="矩形 16"/>
          <p:cNvSpPr/>
          <p:nvPr userDrawn="1"/>
        </p:nvSpPr>
        <p:spPr>
          <a:xfrm>
            <a:off x="0" y="1"/>
            <a:ext cx="12192000" cy="6489700"/>
          </a:xfrm>
          <a:prstGeom prst="rect">
            <a:avLst/>
          </a:prstGeom>
          <a:gradFill>
            <a:gsLst>
              <a:gs pos="67000">
                <a:srgbClr val="FBFAFA">
                  <a:alpha val="80000"/>
                </a:srgbClr>
              </a:gs>
              <a:gs pos="0">
                <a:schemeClr val="bg1">
                  <a:alpha val="80000"/>
                </a:schemeClr>
              </a:gs>
              <a:gs pos="100000">
                <a:schemeClr val="bg1">
                  <a:alpha val="0"/>
                </a:schemeClr>
              </a:gs>
            </a:gsLst>
            <a:lin ang="5400000" scaled="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p:ph type="title" hasCustomPrompt="1"/>
          </p:nvPr>
        </p:nvSpPr>
        <p:spPr>
          <a:xfrm>
            <a:off x="958409" y="368299"/>
            <a:ext cx="9934574" cy="594995"/>
          </a:xfrm>
        </p:spPr>
        <p:txBody>
          <a:bodyPr>
            <a:normAutofit/>
          </a:bodyPr>
          <a:lstStyle>
            <a:lvl1pPr marL="0" indent="0">
              <a:lnSpc>
                <a:spcPct val="100000"/>
              </a:lnSpc>
              <a:buFont typeface="Arial" panose="020B0604020202020204" pitchFamily="34" charset="0"/>
              <a:buNone/>
              <a:defRPr sz="2400" b="1">
                <a:solidFill>
                  <a:schemeClr val="accent3"/>
                </a:solidFill>
              </a:defRPr>
            </a:lvl1pPr>
          </a:lstStyle>
          <a:p>
            <a:r>
              <a:rPr lang="zh-CN" altLang="en-US" dirty="0"/>
              <a:t>单击此处添加章节标题</a:t>
            </a:r>
          </a:p>
        </p:txBody>
      </p:sp>
      <p:sp>
        <p:nvSpPr>
          <p:cNvPr id="6" name="日期占位符 5"/>
          <p:cNvSpPr>
            <a:spLocks noGrp="1"/>
          </p:cNvSpPr>
          <p:nvPr>
            <p:ph type="dt" sz="half" idx="10"/>
          </p:nvPr>
        </p:nvSpPr>
        <p:spPr>
          <a:xfrm>
            <a:off x="838200" y="6478904"/>
            <a:ext cx="2743200" cy="365125"/>
          </a:xfrm>
        </p:spPr>
        <p:txBody>
          <a:bodyPr/>
          <a:lstStyle/>
          <a:p>
            <a:fld id="{FFC10596-4CA3-844B-85A1-00419C0B7C1E}" type="datetimeFigureOut">
              <a:rPr kumimoji="1" lang="zh-CN" altLang="en-US" smtClean="0"/>
              <a:t>2022/6/23</a:t>
            </a:fld>
            <a:endParaRPr kumimoji="1" lang="zh-CN" altLang="en-US"/>
          </a:p>
        </p:txBody>
      </p:sp>
      <p:sp>
        <p:nvSpPr>
          <p:cNvPr id="7" name="页脚占位符 6"/>
          <p:cNvSpPr>
            <a:spLocks noGrp="1"/>
          </p:cNvSpPr>
          <p:nvPr>
            <p:ph type="ftr" sz="quarter" idx="11"/>
          </p:nvPr>
        </p:nvSpPr>
        <p:spPr>
          <a:xfrm>
            <a:off x="4038600" y="6478904"/>
            <a:ext cx="4114800" cy="365125"/>
          </a:xfrm>
        </p:spPr>
        <p:txBody>
          <a:bodyPr/>
          <a:lstStyle/>
          <a:p>
            <a:endParaRPr kumimoji="1" lang="zh-CN" altLang="en-US"/>
          </a:p>
        </p:txBody>
      </p:sp>
      <p:sp>
        <p:nvSpPr>
          <p:cNvPr id="8" name="灯片编号占位符 7"/>
          <p:cNvSpPr>
            <a:spLocks noGrp="1"/>
          </p:cNvSpPr>
          <p:nvPr>
            <p:ph type="sldNum" sz="quarter" idx="12"/>
          </p:nvPr>
        </p:nvSpPr>
        <p:spPr>
          <a:xfrm>
            <a:off x="8610600" y="6478904"/>
            <a:ext cx="2743200" cy="365125"/>
          </a:xfrm>
        </p:spPr>
        <p:txBody>
          <a:bodyPr/>
          <a:lstStyle/>
          <a:p>
            <a:fld id="{3242F8A0-C41C-434B-8579-3EA861392498}" type="slidenum">
              <a:rPr kumimoji="1" lang="zh-CN" altLang="en-US" smtClean="0"/>
              <a:t>‹#›</a:t>
            </a:fld>
            <a:endParaRPr kumimoji="1" lang="zh-CN" altLang="en-US"/>
          </a:p>
        </p:txBody>
      </p:sp>
      <p:grpSp>
        <p:nvGrpSpPr>
          <p:cNvPr id="13" name="组合 12"/>
          <p:cNvGrpSpPr/>
          <p:nvPr userDrawn="1"/>
        </p:nvGrpSpPr>
        <p:grpSpPr>
          <a:xfrm>
            <a:off x="442912" y="516506"/>
            <a:ext cx="447870" cy="298580"/>
            <a:chOff x="305638" y="355794"/>
            <a:chExt cx="447870" cy="298580"/>
          </a:xfrm>
        </p:grpSpPr>
        <p:sp>
          <p:nvSpPr>
            <p:cNvPr id="14" name="椭圆 13"/>
            <p:cNvSpPr/>
            <p:nvPr userDrawn="1"/>
          </p:nvSpPr>
          <p:spPr>
            <a:xfrm>
              <a:off x="305638" y="355794"/>
              <a:ext cx="298580" cy="298580"/>
            </a:xfrm>
            <a:prstGeom prst="ellipse">
              <a:avLst/>
            </a:prstGeom>
            <a:solidFill>
              <a:schemeClr val="accent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任意多边形: 形状 14"/>
            <p:cNvSpPr/>
            <p:nvPr userDrawn="1"/>
          </p:nvSpPr>
          <p:spPr>
            <a:xfrm>
              <a:off x="454928" y="355794"/>
              <a:ext cx="298580" cy="298580"/>
            </a:xfrm>
            <a:custGeom>
              <a:avLst/>
              <a:gdLst>
                <a:gd name="connsiteX0" fmla="*/ 101969 w 298580"/>
                <a:gd name="connsiteY0" fmla="*/ 289975 h 298580"/>
                <a:gd name="connsiteX1" fmla="*/ 196611 w 298580"/>
                <a:gd name="connsiteY1" fmla="*/ 289975 h 298580"/>
                <a:gd name="connsiteX2" fmla="*/ 183005 w 298580"/>
                <a:gd name="connsiteY2" fmla="*/ 294757 h 298580"/>
                <a:gd name="connsiteX3" fmla="*/ 149290 w 298580"/>
                <a:gd name="connsiteY3" fmla="*/ 298580 h 298580"/>
                <a:gd name="connsiteX4" fmla="*/ 115575 w 298580"/>
                <a:gd name="connsiteY4" fmla="*/ 294757 h 298580"/>
                <a:gd name="connsiteX5" fmla="*/ 42398 w 298580"/>
                <a:gd name="connsiteY5" fmla="*/ 250771 h 298580"/>
                <a:gd name="connsiteX6" fmla="*/ 256182 w 298580"/>
                <a:gd name="connsiteY6" fmla="*/ 250771 h 298580"/>
                <a:gd name="connsiteX7" fmla="*/ 228892 w 298580"/>
                <a:gd name="connsiteY7" fmla="*/ 272184 h 298580"/>
                <a:gd name="connsiteX8" fmla="*/ 69688 w 298580"/>
                <a:gd name="connsiteY8" fmla="*/ 272184 h 298580"/>
                <a:gd name="connsiteX9" fmla="*/ 16120 w 298580"/>
                <a:gd name="connsiteY9" fmla="*/ 214633 h 298580"/>
                <a:gd name="connsiteX10" fmla="*/ 282460 w 298580"/>
                <a:gd name="connsiteY10" fmla="*/ 214633 h 298580"/>
                <a:gd name="connsiteX11" fmla="*/ 271329 w 298580"/>
                <a:gd name="connsiteY11" fmla="*/ 232980 h 298580"/>
                <a:gd name="connsiteX12" fmla="*/ 27251 w 298580"/>
                <a:gd name="connsiteY12" fmla="*/ 232980 h 298580"/>
                <a:gd name="connsiteX13" fmla="*/ 5896 w 298580"/>
                <a:gd name="connsiteY13" fmla="*/ 178494 h 298580"/>
                <a:gd name="connsiteX14" fmla="*/ 292684 w 298580"/>
                <a:gd name="connsiteY14" fmla="*/ 178494 h 298580"/>
                <a:gd name="connsiteX15" fmla="*/ 288980 w 298580"/>
                <a:gd name="connsiteY15" fmla="*/ 196842 h 298580"/>
                <a:gd name="connsiteX16" fmla="*/ 9600 w 298580"/>
                <a:gd name="connsiteY16" fmla="*/ 196842 h 298580"/>
                <a:gd name="connsiteX17" fmla="*/ 1494 w 298580"/>
                <a:gd name="connsiteY17" fmla="*/ 141888 h 298580"/>
                <a:gd name="connsiteX18" fmla="*/ 297086 w 298580"/>
                <a:gd name="connsiteY18" fmla="*/ 141888 h 298580"/>
                <a:gd name="connsiteX19" fmla="*/ 298580 w 298580"/>
                <a:gd name="connsiteY19" fmla="*/ 149290 h 298580"/>
                <a:gd name="connsiteX20" fmla="*/ 296276 w 298580"/>
                <a:gd name="connsiteY20" fmla="*/ 160703 h 298580"/>
                <a:gd name="connsiteX21" fmla="*/ 2304 w 298580"/>
                <a:gd name="connsiteY21" fmla="*/ 160703 h 298580"/>
                <a:gd name="connsiteX22" fmla="*/ 0 w 298580"/>
                <a:gd name="connsiteY22" fmla="*/ 149290 h 298580"/>
                <a:gd name="connsiteX23" fmla="*/ 8790 w 298580"/>
                <a:gd name="connsiteY23" fmla="*/ 105750 h 298580"/>
                <a:gd name="connsiteX24" fmla="*/ 289790 w 298580"/>
                <a:gd name="connsiteY24" fmla="*/ 105750 h 298580"/>
                <a:gd name="connsiteX25" fmla="*/ 293494 w 298580"/>
                <a:gd name="connsiteY25" fmla="*/ 124097 h 298580"/>
                <a:gd name="connsiteX26" fmla="*/ 5086 w 298580"/>
                <a:gd name="connsiteY26" fmla="*/ 124097 h 298580"/>
                <a:gd name="connsiteX27" fmla="*/ 26274 w 298580"/>
                <a:gd name="connsiteY27" fmla="*/ 69611 h 298580"/>
                <a:gd name="connsiteX28" fmla="*/ 272306 w 298580"/>
                <a:gd name="connsiteY28" fmla="*/ 69611 h 298580"/>
                <a:gd name="connsiteX29" fmla="*/ 284677 w 298580"/>
                <a:gd name="connsiteY29" fmla="*/ 87959 h 298580"/>
                <a:gd name="connsiteX30" fmla="*/ 13903 w 298580"/>
                <a:gd name="connsiteY30" fmla="*/ 87959 h 298580"/>
                <a:gd name="connsiteX31" fmla="*/ 58934 w 298580"/>
                <a:gd name="connsiteY31" fmla="*/ 33472 h 298580"/>
                <a:gd name="connsiteX32" fmla="*/ 239646 w 298580"/>
                <a:gd name="connsiteY32" fmla="*/ 33472 h 298580"/>
                <a:gd name="connsiteX33" fmla="*/ 254854 w 298580"/>
                <a:gd name="connsiteY33" fmla="*/ 43726 h 298580"/>
                <a:gd name="connsiteX34" fmla="*/ 260311 w 298580"/>
                <a:gd name="connsiteY34" fmla="*/ 51820 h 298580"/>
                <a:gd name="connsiteX35" fmla="*/ 38269 w 298580"/>
                <a:gd name="connsiteY35" fmla="*/ 51820 h 298580"/>
                <a:gd name="connsiteX36" fmla="*/ 43726 w 298580"/>
                <a:gd name="connsiteY36" fmla="*/ 43726 h 298580"/>
                <a:gd name="connsiteX37" fmla="*/ 149290 w 298580"/>
                <a:gd name="connsiteY37" fmla="*/ 0 h 298580"/>
                <a:gd name="connsiteX38" fmla="*/ 207401 w 298580"/>
                <a:gd name="connsiteY38" fmla="*/ 11732 h 298580"/>
                <a:gd name="connsiteX39" fmla="*/ 213258 w 298580"/>
                <a:gd name="connsiteY39" fmla="*/ 15681 h 298580"/>
                <a:gd name="connsiteX40" fmla="*/ 85322 w 298580"/>
                <a:gd name="connsiteY40" fmla="*/ 15681 h 298580"/>
                <a:gd name="connsiteX41" fmla="*/ 91179 w 298580"/>
                <a:gd name="connsiteY41" fmla="*/ 11732 h 298580"/>
                <a:gd name="connsiteX42" fmla="*/ 149290 w 298580"/>
                <a:gd name="connsiteY42" fmla="*/ 0 h 298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98580" h="298580">
                  <a:moveTo>
                    <a:pt x="101969" y="289975"/>
                  </a:moveTo>
                  <a:lnTo>
                    <a:pt x="196611" y="289975"/>
                  </a:lnTo>
                  <a:lnTo>
                    <a:pt x="183005" y="294757"/>
                  </a:lnTo>
                  <a:cubicBezTo>
                    <a:pt x="172171" y="297258"/>
                    <a:pt x="160885" y="298580"/>
                    <a:pt x="149290" y="298580"/>
                  </a:cubicBezTo>
                  <a:cubicBezTo>
                    <a:pt x="137695" y="298580"/>
                    <a:pt x="126409" y="297258"/>
                    <a:pt x="115575" y="294757"/>
                  </a:cubicBezTo>
                  <a:close/>
                  <a:moveTo>
                    <a:pt x="42398" y="250771"/>
                  </a:moveTo>
                  <a:lnTo>
                    <a:pt x="256182" y="250771"/>
                  </a:lnTo>
                  <a:lnTo>
                    <a:pt x="228892" y="272184"/>
                  </a:lnTo>
                  <a:lnTo>
                    <a:pt x="69688" y="272184"/>
                  </a:lnTo>
                  <a:close/>
                  <a:moveTo>
                    <a:pt x="16120" y="214633"/>
                  </a:moveTo>
                  <a:lnTo>
                    <a:pt x="282460" y="214633"/>
                  </a:lnTo>
                  <a:lnTo>
                    <a:pt x="271329" y="232980"/>
                  </a:lnTo>
                  <a:lnTo>
                    <a:pt x="27251" y="232980"/>
                  </a:lnTo>
                  <a:close/>
                  <a:moveTo>
                    <a:pt x="5896" y="178494"/>
                  </a:moveTo>
                  <a:lnTo>
                    <a:pt x="292684" y="178494"/>
                  </a:lnTo>
                  <a:lnTo>
                    <a:pt x="288980" y="196842"/>
                  </a:lnTo>
                  <a:lnTo>
                    <a:pt x="9600" y="196842"/>
                  </a:lnTo>
                  <a:close/>
                  <a:moveTo>
                    <a:pt x="1494" y="141888"/>
                  </a:moveTo>
                  <a:lnTo>
                    <a:pt x="297086" y="141888"/>
                  </a:lnTo>
                  <a:lnTo>
                    <a:pt x="298580" y="149290"/>
                  </a:lnTo>
                  <a:lnTo>
                    <a:pt x="296276" y="160703"/>
                  </a:lnTo>
                  <a:lnTo>
                    <a:pt x="2304" y="160703"/>
                  </a:lnTo>
                  <a:lnTo>
                    <a:pt x="0" y="149290"/>
                  </a:lnTo>
                  <a:close/>
                  <a:moveTo>
                    <a:pt x="8790" y="105750"/>
                  </a:moveTo>
                  <a:lnTo>
                    <a:pt x="289790" y="105750"/>
                  </a:lnTo>
                  <a:lnTo>
                    <a:pt x="293494" y="124097"/>
                  </a:lnTo>
                  <a:lnTo>
                    <a:pt x="5086" y="124097"/>
                  </a:lnTo>
                  <a:close/>
                  <a:moveTo>
                    <a:pt x="26274" y="69611"/>
                  </a:moveTo>
                  <a:lnTo>
                    <a:pt x="272306" y="69611"/>
                  </a:lnTo>
                  <a:lnTo>
                    <a:pt x="284677" y="87959"/>
                  </a:lnTo>
                  <a:lnTo>
                    <a:pt x="13903" y="87959"/>
                  </a:lnTo>
                  <a:close/>
                  <a:moveTo>
                    <a:pt x="58934" y="33472"/>
                  </a:moveTo>
                  <a:lnTo>
                    <a:pt x="239646" y="33472"/>
                  </a:lnTo>
                  <a:lnTo>
                    <a:pt x="254854" y="43726"/>
                  </a:lnTo>
                  <a:lnTo>
                    <a:pt x="260311" y="51820"/>
                  </a:lnTo>
                  <a:lnTo>
                    <a:pt x="38269" y="51820"/>
                  </a:lnTo>
                  <a:lnTo>
                    <a:pt x="43726" y="43726"/>
                  </a:lnTo>
                  <a:close/>
                  <a:moveTo>
                    <a:pt x="149290" y="0"/>
                  </a:moveTo>
                  <a:cubicBezTo>
                    <a:pt x="169903" y="0"/>
                    <a:pt x="189540" y="4177"/>
                    <a:pt x="207401" y="11732"/>
                  </a:cubicBezTo>
                  <a:lnTo>
                    <a:pt x="213258" y="15681"/>
                  </a:lnTo>
                  <a:lnTo>
                    <a:pt x="85322" y="15681"/>
                  </a:lnTo>
                  <a:lnTo>
                    <a:pt x="91179" y="11732"/>
                  </a:lnTo>
                  <a:cubicBezTo>
                    <a:pt x="109040" y="4177"/>
                    <a:pt x="128677" y="0"/>
                    <a:pt x="149290" y="0"/>
                  </a:cubicBezTo>
                  <a:close/>
                </a:path>
              </a:pathLst>
            </a:custGeom>
            <a:solidFill>
              <a:schemeClr val="tx1">
                <a:lumMod val="25000"/>
                <a:lumOff val="7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2" name="图片 1"/>
          <p:cNvPicPr>
            <a:picLocks noChangeAspect="1"/>
          </p:cNvPicPr>
          <p:nvPr userDrawn="1"/>
        </p:nvPicPr>
        <p:blipFill>
          <a:blip r:embed="rId4"/>
          <a:srcRect/>
          <a:stretch>
            <a:fillRect/>
          </a:stretch>
        </p:blipFill>
        <p:spPr>
          <a:xfrm>
            <a:off x="10783427" y="159845"/>
            <a:ext cx="1219023" cy="913946"/>
          </a:xfrm>
          <a:prstGeom prst="rect">
            <a:avLst/>
          </a:prstGeom>
          <a:noFill/>
          <a:ln w="9525">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E48E431-E73E-4A7E-8900-584C315B11AE}" type="datetimeFigureOut">
              <a:rPr lang="zh-CN" altLang="en-US" smtClean="0"/>
              <a:t>2022/6/23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586D5D9-D4EA-431A-8829-5C2064BD24B3}"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userDrawn="1">
  <p:cSld name="标题与项目符号">
    <p:spTree>
      <p:nvGrpSpPr>
        <p:cNvPr id="1" name=""/>
        <p:cNvGrpSpPr/>
        <p:nvPr/>
      </p:nvGrpSpPr>
      <p:grpSpPr>
        <a:xfrm>
          <a:off x="0" y="0"/>
          <a:ext cx="0" cy="0"/>
          <a:chOff x="0" y="0"/>
          <a:chExt cx="0" cy="0"/>
        </a:xfrm>
      </p:grpSpPr>
      <p:pic>
        <p:nvPicPr>
          <p:cNvPr id="5" name="图片 4" descr="图片包含 自然&#10;&#10;已生成高可信度的说明"/>
          <p:cNvPicPr>
            <a:picLocks noChangeAspect="1"/>
          </p:cNvPicPr>
          <p:nvPr userDrawn="1"/>
        </p:nvPicPr>
        <p:blipFill rotWithShape="1">
          <a:blip r:embed="rId3" cstate="print">
            <a:extLst>
              <a:ext uri="{28A0092B-C50C-407E-A947-70E740481C1C}">
                <a14:useLocalDpi xmlns:a14="http://schemas.microsoft.com/office/drawing/2010/main" val="0"/>
              </a:ext>
            </a:extLst>
          </a:blip>
          <a:srcRect l="33175"/>
          <a:stretch>
            <a:fillRect/>
          </a:stretch>
        </p:blipFill>
        <p:spPr>
          <a:xfrm>
            <a:off x="-1" y="0"/>
            <a:ext cx="6110525" cy="6858000"/>
          </a:xfrm>
          <a:prstGeom prst="rect">
            <a:avLst/>
          </a:prstGeom>
        </p:spPr>
      </p:pic>
      <p:pic>
        <p:nvPicPr>
          <p:cNvPr id="8" name="图片 7" descr="图片包含 自然&#10;&#10;已生成高可信度的说明"/>
          <p:cNvPicPr>
            <a:picLocks noChangeAspect="1"/>
          </p:cNvPicPr>
          <p:nvPr userDrawn="1"/>
        </p:nvPicPr>
        <p:blipFill rotWithShape="1">
          <a:blip r:embed="rId3" cstate="print">
            <a:extLst>
              <a:ext uri="{28A0092B-C50C-407E-A947-70E740481C1C}">
                <a14:useLocalDpi xmlns:a14="http://schemas.microsoft.com/office/drawing/2010/main" val="0"/>
              </a:ext>
            </a:extLst>
          </a:blip>
          <a:srcRect l="33175"/>
          <a:stretch>
            <a:fillRect/>
          </a:stretch>
        </p:blipFill>
        <p:spPr>
          <a:xfrm flipH="1">
            <a:off x="6110525" y="0"/>
            <a:ext cx="6110524" cy="6858000"/>
          </a:xfrm>
          <a:prstGeom prst="rect">
            <a:avLst/>
          </a:prstGeom>
        </p:spPr>
      </p:pic>
      <p:sp>
        <p:nvSpPr>
          <p:cNvPr id="7" name="PA_矩形 14"/>
          <p:cNvSpPr/>
          <p:nvPr userDrawn="1">
            <p:custDataLst>
              <p:tags r:id="rId1"/>
            </p:custDataLst>
          </p:nvPr>
        </p:nvSpPr>
        <p:spPr>
          <a:xfrm>
            <a:off x="-1" y="0"/>
            <a:ext cx="12221049" cy="6857999"/>
          </a:xfrm>
          <a:prstGeom prst="rect">
            <a:avLst/>
          </a:prstGeom>
          <a:gradFill>
            <a:gsLst>
              <a:gs pos="0">
                <a:srgbClr val="001E54">
                  <a:alpha val="75000"/>
                </a:srgbClr>
              </a:gs>
              <a:gs pos="100000">
                <a:srgbClr val="001E54">
                  <a:alpha val="75000"/>
                </a:srgbClr>
              </a:gs>
            </a:gsLst>
            <a:lin ang="0" scaled="0"/>
          </a:gra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algn="ctr" defTabSz="821690" hangingPunct="0"/>
            <a:endParaRPr lang="zh-CN" altLang="en-US" sz="3200" kern="0" dirty="0">
              <a:solidFill>
                <a:srgbClr val="000000"/>
              </a:solidFill>
              <a:sym typeface="Lucida Grande" panose="020B0600040502020204"/>
            </a:endParaRPr>
          </a:p>
        </p:txBody>
      </p:sp>
      <p:grpSp>
        <p:nvGrpSpPr>
          <p:cNvPr id="9" name="组合 8"/>
          <p:cNvGrpSpPr/>
          <p:nvPr userDrawn="1"/>
        </p:nvGrpSpPr>
        <p:grpSpPr>
          <a:xfrm>
            <a:off x="-1151343" y="0"/>
            <a:ext cx="14412135" cy="6696200"/>
            <a:chOff x="-1151343" y="0"/>
            <a:chExt cx="14412135" cy="6696200"/>
          </a:xfrm>
        </p:grpSpPr>
        <p:pic>
          <p:nvPicPr>
            <p:cNvPr id="10" name="图片 9" descr="图片包含 室内, 计算机, 键盘&#10;&#10;已生成高可信度的说明"/>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8793" y="0"/>
              <a:ext cx="14329585" cy="3411600"/>
            </a:xfrm>
            <a:prstGeom prst="rect">
              <a:avLst/>
            </a:prstGeom>
          </p:spPr>
        </p:pic>
        <p:pic>
          <p:nvPicPr>
            <p:cNvPr id="11" name="图片 10" descr="图片包含 室内, 计算机, 键盘&#10;&#10;已生成高可信度的说明"/>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1343" y="3284600"/>
              <a:ext cx="14329585" cy="3411600"/>
            </a:xfrm>
            <a:prstGeom prst="rect">
              <a:avLst/>
            </a:prstGeom>
          </p:spPr>
        </p:pic>
      </p:gr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53BCD5D-B9B9-4176-B743-4DA6CB59723B}" type="datetimeFigureOut">
              <a:rPr lang="zh-CN" altLang="en-US" smtClean="0"/>
              <a:t>2022/6/23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D6177D4B-BE40-44ED-B2F9-57277853497A}" type="slidenum">
              <a:rPr lang="zh-CN" altLang="en-US" smtClean="0"/>
              <a:t>‹#›</a:t>
            </a:fld>
            <a:endParaRPr lang="zh-CN" altLang="en-US"/>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2_自定义版式">
    <p:spTree>
      <p:nvGrpSpPr>
        <p:cNvPr id="1" name=""/>
        <p:cNvGrpSpPr/>
        <p:nvPr/>
      </p:nvGrpSpPr>
      <p:grpSpPr>
        <a:xfrm>
          <a:off x="0" y="0"/>
          <a:ext cx="0" cy="0"/>
          <a:chOff x="0" y="0"/>
          <a:chExt cx="0" cy="0"/>
        </a:xfrm>
      </p:grpSpPr>
      <p:sp>
        <p:nvSpPr>
          <p:cNvPr id="5" name="标题 1"/>
          <p:cNvSpPr>
            <a:spLocks noGrp="1"/>
          </p:cNvSpPr>
          <p:nvPr>
            <p:ph type="title"/>
          </p:nvPr>
        </p:nvSpPr>
        <p:spPr>
          <a:xfrm>
            <a:off x="304800" y="251884"/>
            <a:ext cx="10445262" cy="557411"/>
          </a:xfrm>
          <a:prstGeom prst="rect">
            <a:avLst/>
          </a:prstGeom>
          <a:noFill/>
          <a:ln w="9525">
            <a:noFill/>
            <a:miter lim="800000"/>
          </a:ln>
        </p:spPr>
        <p:txBody>
          <a:bodyPr wrap="none" lIns="0" anchor="ctr">
            <a:noAutofit/>
          </a:bodyPr>
          <a:lstStyle>
            <a:lvl1pPr>
              <a:defRPr lang="zh-CN" altLang="en-US" sz="2800" b="1" dirty="0">
                <a:solidFill>
                  <a:srgbClr val="E60012"/>
                </a:solidFill>
                <a:effectLst/>
                <a:ea typeface="微软雅黑" panose="020B0503020204020204" pitchFamily="34" charset="-122"/>
                <a:cs typeface="阿里巴巴普惠体 R" panose="00020600040101010101" pitchFamily="18" charset="-122"/>
              </a:defRPr>
            </a:lvl1pPr>
          </a:lstStyle>
          <a:p>
            <a:pPr lvl="0"/>
            <a:r>
              <a:rPr lang="zh-CN" altLang="en-US" dirty="0"/>
              <a:t>单击此处编辑母版标题样式</a:t>
            </a:r>
          </a:p>
        </p:txBody>
      </p:sp>
      <p:pic>
        <p:nvPicPr>
          <p:cNvPr id="4" name="图片 1" descr="畅捷通logo组合"/>
          <p:cNvPicPr>
            <a:picLocks noChangeAspect="1"/>
          </p:cNvPicPr>
          <p:nvPr userDrawn="1"/>
        </p:nvPicPr>
        <p:blipFill rotWithShape="1">
          <a:blip r:embed="rId2" cstate="screen"/>
          <a:srcRect/>
          <a:stretch>
            <a:fillRect/>
          </a:stretch>
        </p:blipFill>
        <p:spPr>
          <a:xfrm>
            <a:off x="10981373" y="351050"/>
            <a:ext cx="826218" cy="345636"/>
          </a:xfrm>
          <a:prstGeom prst="rect">
            <a:avLst/>
          </a:prstGeom>
          <a:noFill/>
          <a:ln w="9525">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3_제목 및 내용">
    <p:spTree>
      <p:nvGrpSpPr>
        <p:cNvPr id="1" name=""/>
        <p:cNvGrpSpPr/>
        <p:nvPr/>
      </p:nvGrpSpPr>
      <p:grpSpPr>
        <a:xfrm>
          <a:off x="0" y="0"/>
          <a:ext cx="0" cy="0"/>
          <a:chOff x="0" y="0"/>
          <a:chExt cx="0" cy="0"/>
        </a:xfrm>
      </p:grpSpPr>
      <p:pic>
        <p:nvPicPr>
          <p:cNvPr id="2" name="그림 1"/>
          <p:cNvPicPr>
            <a:picLocks noChangeAspect="1"/>
          </p:cNvPicPr>
          <p:nvPr userDrawn="1"/>
        </p:nvPicPr>
        <p:blipFill rotWithShape="1">
          <a:blip r:embed="rId2" cstate="email"/>
          <a:srcRect/>
          <a:stretch>
            <a:fillRect/>
          </a:stretch>
        </p:blipFill>
        <p:spPr>
          <a:xfrm>
            <a:off x="410818" y="1"/>
            <a:ext cx="11370365" cy="1325219"/>
          </a:xfrm>
          <a:prstGeom prst="rect">
            <a:avLst/>
          </a:prstGeom>
        </p:spPr>
      </p:pic>
      <p:sp>
        <p:nvSpPr>
          <p:cNvPr id="3" name="슬라이드 번호 개체 틀 5"/>
          <p:cNvSpPr>
            <a:spLocks noGrp="1"/>
          </p:cNvSpPr>
          <p:nvPr>
            <p:ph type="sldNum" sz="quarter" idx="12"/>
          </p:nvPr>
        </p:nvSpPr>
        <p:spPr>
          <a:xfrm>
            <a:off x="4673600" y="6445473"/>
            <a:ext cx="2844800" cy="345373"/>
          </a:xfrm>
          <a:prstGeom prst="rect">
            <a:avLst/>
          </a:prstGeom>
        </p:spPr>
        <p:txBody>
          <a:bodyPr/>
          <a:lstStyle>
            <a:lvl1pPr algn="ctr">
              <a:defRPr sz="1465" b="1">
                <a:solidFill>
                  <a:srgbClr val="222D47"/>
                </a:solidFill>
                <a:latin typeface="Tahoma" panose="020B0604030504040204" pitchFamily="34" charset="0"/>
                <a:cs typeface="Tahoma" panose="020B0604030504040204" pitchFamily="34" charset="0"/>
              </a:defRPr>
            </a:lvl1pPr>
          </a:lstStyle>
          <a:p>
            <a:fld id="{6D496982-6B67-48BF-BE88-CEE75E286A28}" type="slidenum">
              <a:rPr lang="ko-KR" altLang="en-US" smtClean="0"/>
              <a:t>‹#›</a:t>
            </a:fld>
            <a:endParaRPr lang="ko-KR" altLang="en-US"/>
          </a:p>
        </p:txBody>
      </p:sp>
      <p:sp>
        <p:nvSpPr>
          <p:cNvPr id="4" name="텍스트 개체 틀 12"/>
          <p:cNvSpPr>
            <a:spLocks noGrp="1"/>
          </p:cNvSpPr>
          <p:nvPr>
            <p:ph type="body" sz="quarter" idx="10" hasCustomPrompt="1"/>
          </p:nvPr>
        </p:nvSpPr>
        <p:spPr>
          <a:xfrm flipH="1">
            <a:off x="917826" y="270014"/>
            <a:ext cx="10356349" cy="369332"/>
          </a:xfrm>
          <a:prstGeom prst="rect">
            <a:avLst/>
          </a:prstGeom>
        </p:spPr>
        <p:txBody>
          <a:bodyPr wrap="square" lIns="0" tIns="0" rIns="0" bIns="0">
            <a:spAutoFit/>
          </a:bodyPr>
          <a:lstStyle>
            <a:lvl1pPr marL="0" indent="0" algn="ctr">
              <a:lnSpc>
                <a:spcPct val="90000"/>
              </a:lnSpc>
              <a:buNone/>
              <a:defRPr sz="2665" b="1" baseline="0">
                <a:solidFill>
                  <a:schemeClr val="bg1"/>
                </a:solidFill>
                <a:latin typeface="微软雅黑" panose="020B0503020204020204" pitchFamily="34" charset="-122"/>
                <a:ea typeface="微软雅黑" panose="020B0503020204020204" pitchFamily="34" charset="-122"/>
                <a:cs typeface="Tahoma" panose="020B0604030504040204" pitchFamily="34" charset="0"/>
              </a:defRPr>
            </a:lvl1pPr>
          </a:lstStyle>
          <a:p>
            <a:pPr lvl="0"/>
            <a:r>
              <a:rPr lang="en-US" altLang="ko-KR" dirty="0"/>
              <a:t>SLIDE MAIN TITLE</a:t>
            </a:r>
            <a:endParaRPr lang="ko-KR" altLang="en-US" dirty="0"/>
          </a:p>
        </p:txBody>
      </p:sp>
      <p:sp>
        <p:nvSpPr>
          <p:cNvPr id="5" name="텍스트 개체 틀 12"/>
          <p:cNvSpPr>
            <a:spLocks noGrp="1"/>
          </p:cNvSpPr>
          <p:nvPr>
            <p:ph type="body" sz="quarter" idx="13" hasCustomPrompt="1"/>
          </p:nvPr>
        </p:nvSpPr>
        <p:spPr>
          <a:xfrm flipH="1">
            <a:off x="917826" y="744484"/>
            <a:ext cx="10356349" cy="221599"/>
          </a:xfrm>
          <a:prstGeom prst="rect">
            <a:avLst/>
          </a:prstGeom>
        </p:spPr>
        <p:txBody>
          <a:bodyPr wrap="square" lIns="0" tIns="0" rIns="0" bIns="0">
            <a:spAutoFit/>
          </a:bodyPr>
          <a:lstStyle>
            <a:lvl1pPr marL="0" indent="0" algn="ctr">
              <a:lnSpc>
                <a:spcPct val="90000"/>
              </a:lnSpc>
              <a:buNone/>
              <a:defRPr sz="1600" b="1" baseline="0">
                <a:solidFill>
                  <a:schemeClr val="bg1"/>
                </a:solidFill>
                <a:latin typeface="Tahoma" panose="020B0604030504040204" pitchFamily="34" charset="0"/>
                <a:cs typeface="Tahoma" panose="020B0604030504040204" pitchFamily="34" charset="0"/>
              </a:defRPr>
            </a:lvl1pPr>
          </a:lstStyle>
          <a:p>
            <a:pPr lvl="0"/>
            <a:r>
              <a:rPr lang="en-US" altLang="ko-KR"/>
              <a:t>Slide sub title</a:t>
            </a:r>
            <a:endParaRPr lang="ko-KR"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pic>
        <p:nvPicPr>
          <p:cNvPr id="2" name="图片 4" descr="畅捷通云-06.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67284" y="67733"/>
            <a:ext cx="2937933" cy="933451"/>
          </a:xfrm>
          <a:prstGeom prst="rect">
            <a:avLst/>
          </a:prstGeom>
          <a:noFill/>
          <a:ln>
            <a:noFill/>
          </a:ln>
        </p:spPr>
      </p:pic>
      <p:sp>
        <p:nvSpPr>
          <p:cNvPr id="3" name="灯片编号占位符 5"/>
          <p:cNvSpPr>
            <a:spLocks noGrp="1"/>
          </p:cNvSpPr>
          <p:nvPr>
            <p:ph type="sldNum" sz="quarter" idx="10"/>
          </p:nvPr>
        </p:nvSpPr>
        <p:spPr>
          <a:xfrm>
            <a:off x="8737600" y="6356351"/>
            <a:ext cx="2844800" cy="366183"/>
          </a:xfrm>
        </p:spPr>
        <p:txBody>
          <a:bodyPr/>
          <a:lstStyle>
            <a:lvl1pPr>
              <a:defRPr smtClean="0"/>
            </a:lvl1pPr>
          </a:lstStyle>
          <a:p>
            <a:pPr>
              <a:defRPr/>
            </a:pPr>
            <a:fld id="{65CB32C2-7AA9-44FA-86D0-60B12743E6AD}" type="slidenum">
              <a:rPr lang="zh-CN" altLang="en-US"/>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C10596-4CA3-844B-85A1-00419C0B7C1E}" type="datetimeFigureOut">
              <a:rPr kumimoji="1" lang="zh-CN" altLang="en-US" smtClean="0"/>
              <a:t>2022/6/23</a:t>
            </a:fld>
            <a:endParaRPr kumimoji="1"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zh-CN" altLang="en-US"/>
          </a:p>
        </p:txBody>
      </p:sp>
      <p:sp>
        <p:nvSpPr>
          <p:cNvPr id="6" name="幻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42F8A0-C41C-434B-8579-3EA861392498}" type="slidenum">
              <a:rPr kumimoji="1" lang="zh-CN" altLang="en-US" smtClean="0"/>
              <a:t>‹#›</a:t>
            </a:fld>
            <a:endParaRPr kumimoji="1"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6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11.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3.png"/><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67143BA1-94E7-489F-8529-F377B5906A20}"/>
              </a:ext>
            </a:extLst>
          </p:cNvPr>
          <p:cNvPicPr>
            <a:picLocks noChangeAspect="1"/>
          </p:cNvPicPr>
          <p:nvPr/>
        </p:nvPicPr>
        <p:blipFill>
          <a:blip r:embed="rId3"/>
          <a:stretch>
            <a:fillRect/>
          </a:stretch>
        </p:blipFill>
        <p:spPr>
          <a:xfrm>
            <a:off x="0" y="0"/>
            <a:ext cx="12192000" cy="6858000"/>
          </a:xfrm>
          <a:prstGeom prst="rect">
            <a:avLst/>
          </a:prstGeom>
        </p:spPr>
      </p:pic>
      <p:sp>
        <p:nvSpPr>
          <p:cNvPr id="6" name="文本框 5"/>
          <p:cNvSpPr txBox="1"/>
          <p:nvPr/>
        </p:nvSpPr>
        <p:spPr>
          <a:xfrm>
            <a:off x="1680593" y="2167116"/>
            <a:ext cx="8640617" cy="1261884"/>
          </a:xfrm>
          <a:prstGeom prst="rect">
            <a:avLst/>
          </a:prstGeom>
          <a:noFill/>
        </p:spPr>
        <p:txBody>
          <a:bodyPr wrap="square" rtlCol="0">
            <a:spAutoFit/>
          </a:bodyPr>
          <a:lstStyle/>
          <a:p>
            <a:pPr algn="ctr" defTabSz="1219200" fontAlgn="base">
              <a:spcBef>
                <a:spcPct val="0"/>
              </a:spcBef>
              <a:spcAft>
                <a:spcPct val="0"/>
              </a:spcAft>
              <a:defRPr/>
            </a:pPr>
            <a:r>
              <a:rPr lang="zh-CN" altLang="en-US" sz="2800" b="1" dirty="0">
                <a:solidFill>
                  <a:srgbClr val="E60012"/>
                </a:solidFill>
                <a:latin typeface=""/>
                <a:ea typeface="微软雅黑" panose="020B0503020204020204" pitchFamily="34" charset="-122"/>
                <a:cs typeface="+mn-ea"/>
                <a:sym typeface=""/>
              </a:rPr>
              <a:t>提效率、提周转，降成本、降损耗</a:t>
            </a:r>
            <a:endParaRPr lang="en-US" altLang="zh-CN" sz="2800" b="1" dirty="0">
              <a:solidFill>
                <a:srgbClr val="E60012"/>
              </a:solidFill>
              <a:latin typeface=""/>
              <a:ea typeface="微软雅黑" panose="020B0503020204020204" pitchFamily="34" charset="-122"/>
              <a:cs typeface="+mn-ea"/>
              <a:sym typeface=""/>
            </a:endParaRPr>
          </a:p>
          <a:p>
            <a:pPr algn="ctr" defTabSz="1219200" fontAlgn="base">
              <a:spcBef>
                <a:spcPct val="0"/>
              </a:spcBef>
              <a:spcAft>
                <a:spcPct val="0"/>
              </a:spcAft>
              <a:defRPr/>
            </a:pPr>
            <a:r>
              <a:rPr lang="zh-CN" altLang="en-US" sz="4800" b="1" dirty="0">
                <a:solidFill>
                  <a:srgbClr val="E60012"/>
                </a:solidFill>
                <a:latin typeface=""/>
                <a:ea typeface="微软雅黑" panose="020B0503020204020204" pitchFamily="34" charset="-122"/>
                <a:cs typeface="+mn-ea"/>
                <a:sym typeface=""/>
              </a:rPr>
              <a:t>如何实现仓储管理两提两降</a:t>
            </a:r>
          </a:p>
        </p:txBody>
      </p:sp>
      <p:sp>
        <p:nvSpPr>
          <p:cNvPr id="11" name="文本框 10"/>
          <p:cNvSpPr txBox="1"/>
          <p:nvPr/>
        </p:nvSpPr>
        <p:spPr>
          <a:xfrm>
            <a:off x="3862426" y="3821339"/>
            <a:ext cx="4860541" cy="787075"/>
          </a:xfrm>
          <a:prstGeom prst="rect">
            <a:avLst/>
          </a:prstGeom>
          <a:noFill/>
        </p:spPr>
        <p:txBody>
          <a:bodyPr wrap="square" rtlCol="0">
            <a:spAutoFit/>
          </a:bodyPr>
          <a:lstStyle/>
          <a:p>
            <a:pPr algn="ctr">
              <a:lnSpc>
                <a:spcPct val="150000"/>
              </a:lnSpc>
            </a:pPr>
            <a:r>
              <a:rPr kumimoji="1" lang="zh-CN" altLang="en-US" sz="1600" spc="300" dirty="0">
                <a:latin typeface=""/>
                <a:ea typeface="微软雅黑" panose="020B0503020204020204" pitchFamily="34" charset="-122"/>
                <a:cs typeface="+mn-ea"/>
                <a:sym typeface=""/>
              </a:rPr>
              <a:t>畅捷通信息技术股份有限公司</a:t>
            </a:r>
            <a:r>
              <a:rPr kumimoji="1" lang="en-US" altLang="zh-CN" sz="1600" spc="300" dirty="0">
                <a:latin typeface=""/>
                <a:ea typeface="微软雅黑" panose="020B0503020204020204" pitchFamily="34" charset="-122"/>
                <a:cs typeface="+mn-ea"/>
                <a:sym typeface=""/>
              </a:rPr>
              <a:t> </a:t>
            </a:r>
            <a:r>
              <a:rPr kumimoji="1" lang="zh-CN" altLang="en-US" sz="1600" spc="300" dirty="0">
                <a:latin typeface=""/>
                <a:ea typeface="微软雅黑" panose="020B0503020204020204" pitchFamily="34" charset="-122"/>
                <a:cs typeface="+mn-ea"/>
                <a:sym typeface=""/>
              </a:rPr>
              <a:t>陈夏明</a:t>
            </a:r>
            <a:endParaRPr kumimoji="1" lang="en-US" altLang="zh-CN" sz="1600" spc="300" dirty="0">
              <a:latin typeface=""/>
              <a:ea typeface="微软雅黑" panose="020B0503020204020204" pitchFamily="34" charset="-122"/>
              <a:cs typeface="+mn-ea"/>
              <a:sym typeface=""/>
            </a:endParaRPr>
          </a:p>
          <a:p>
            <a:pPr algn="ctr">
              <a:lnSpc>
                <a:spcPct val="150000"/>
              </a:lnSpc>
            </a:pPr>
            <a:r>
              <a:rPr kumimoji="1" lang="zh-CN" altLang="en-US" sz="1600" spc="300" dirty="0">
                <a:latin typeface=""/>
                <a:ea typeface="微软雅黑" panose="020B0503020204020204" pitchFamily="34" charset="-122"/>
                <a:cs typeface="+mn-ea"/>
                <a:sym typeface=""/>
              </a:rPr>
              <a:t>时间：</a:t>
            </a:r>
            <a:r>
              <a:rPr kumimoji="1" lang="en-US" altLang="zh-CN" sz="1600" spc="300" dirty="0">
                <a:latin typeface=""/>
                <a:ea typeface="微软雅黑" panose="020B0503020204020204" pitchFamily="34" charset="-122"/>
                <a:cs typeface="+mn-ea"/>
                <a:sym typeface=""/>
              </a:rPr>
              <a:t>2022.06</a:t>
            </a:r>
            <a:endParaRPr kumimoji="1" lang="zh-CN" altLang="en-US" sz="1600" spc="300" dirty="0">
              <a:latin typeface=""/>
              <a:ea typeface="微软雅黑" panose="020B0503020204020204" pitchFamily="34" charset="-122"/>
              <a:cs typeface="+mn-ea"/>
              <a:sym typeface=""/>
            </a:endParaRPr>
          </a:p>
        </p:txBody>
      </p:sp>
      <p:sp>
        <p:nvSpPr>
          <p:cNvPr id="10" name="矩形 9">
            <a:extLst>
              <a:ext uri="{FF2B5EF4-FFF2-40B4-BE49-F238E27FC236}">
                <a16:creationId xmlns:a16="http://schemas.microsoft.com/office/drawing/2014/main" id="{DAC5C228-F3FC-4395-8346-0210A908BD5A}"/>
              </a:ext>
            </a:extLst>
          </p:cNvPr>
          <p:cNvSpPr/>
          <p:nvPr/>
        </p:nvSpPr>
        <p:spPr>
          <a:xfrm>
            <a:off x="2892354" y="3499341"/>
            <a:ext cx="6408000" cy="45719"/>
          </a:xfrm>
          <a:prstGeom prst="rect">
            <a:avLst/>
          </a:prstGeom>
          <a:gradFill>
            <a:gsLst>
              <a:gs pos="77894">
                <a:srgbClr val="CC4B4B"/>
              </a:gs>
              <a:gs pos="0">
                <a:srgbClr val="E60012"/>
              </a:gs>
              <a:gs pos="99115">
                <a:srgbClr val="AD458C"/>
              </a:gs>
              <a:gs pos="46000">
                <a:srgbClr val="F28948"/>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
              <a:ea typeface="微软雅黑" panose="020B0503020204020204" pitchFamily="34" charset="-122"/>
              <a:cs typeface="+mn-ea"/>
              <a:sym typeface=""/>
            </a:endParaRPr>
          </a:p>
        </p:txBody>
      </p:sp>
      <p:pic>
        <p:nvPicPr>
          <p:cNvPr id="13" name="图片 1" descr="用友和畅捷通logo组合">
            <a:extLst>
              <a:ext uri="{FF2B5EF4-FFF2-40B4-BE49-F238E27FC236}">
                <a16:creationId xmlns:a16="http://schemas.microsoft.com/office/drawing/2014/main" id="{D4EA357B-A4CF-433A-B421-75478D081AB6}"/>
              </a:ext>
            </a:extLst>
          </p:cNvPr>
          <p:cNvPicPr>
            <a:picLocks noChangeAspect="1"/>
          </p:cNvPicPr>
          <p:nvPr/>
        </p:nvPicPr>
        <p:blipFill rotWithShape="1">
          <a:blip r:embed="rId4" cstate="screen"/>
          <a:srcRect/>
          <a:stretch>
            <a:fillRect/>
          </a:stretch>
        </p:blipFill>
        <p:spPr>
          <a:xfrm>
            <a:off x="9832139" y="279741"/>
            <a:ext cx="2096004" cy="865731"/>
          </a:xfrm>
          <a:prstGeom prst="rect">
            <a:avLst/>
          </a:prstGeom>
          <a:noFill/>
          <a:ln w="9525">
            <a:noFill/>
          </a:ln>
        </p:spPr>
      </p:pic>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8CA75EA-E463-6862-7116-2CF5E42CDAC5}"/>
              </a:ext>
            </a:extLst>
          </p:cNvPr>
          <p:cNvSpPr>
            <a:spLocks noGrp="1"/>
          </p:cNvSpPr>
          <p:nvPr>
            <p:ph type="title"/>
          </p:nvPr>
        </p:nvSpPr>
        <p:spPr/>
        <p:txBody>
          <a:bodyPr/>
          <a:lstStyle/>
          <a:p>
            <a:r>
              <a:rPr lang="zh-CN" altLang="en-US" dirty="0"/>
              <a:t>仓储管理提效降本第五步：</a:t>
            </a:r>
            <a:r>
              <a:rPr lang="en-US" altLang="zh-CN" dirty="0"/>
              <a:t> PDA</a:t>
            </a:r>
            <a:r>
              <a:rPr lang="zh-CN" altLang="en-US" dirty="0"/>
              <a:t>作业</a:t>
            </a:r>
          </a:p>
        </p:txBody>
      </p:sp>
      <p:grpSp>
        <p:nvGrpSpPr>
          <p:cNvPr id="3" name="组合 2">
            <a:extLst>
              <a:ext uri="{FF2B5EF4-FFF2-40B4-BE49-F238E27FC236}">
                <a16:creationId xmlns:a16="http://schemas.microsoft.com/office/drawing/2014/main" id="{6880BEB5-5968-FCAA-58BE-9FF6A82C077D}"/>
              </a:ext>
            </a:extLst>
          </p:cNvPr>
          <p:cNvGrpSpPr/>
          <p:nvPr/>
        </p:nvGrpSpPr>
        <p:grpSpPr>
          <a:xfrm>
            <a:off x="308106" y="1260547"/>
            <a:ext cx="3357720" cy="4979972"/>
            <a:chOff x="8523075" y="1260547"/>
            <a:chExt cx="3357720" cy="4979972"/>
          </a:xfrm>
        </p:grpSpPr>
        <p:pic>
          <p:nvPicPr>
            <p:cNvPr id="4" name="图片 3">
              <a:extLst>
                <a:ext uri="{FF2B5EF4-FFF2-40B4-BE49-F238E27FC236}">
                  <a16:creationId xmlns:a16="http://schemas.microsoft.com/office/drawing/2014/main" id="{DAED0793-AD13-08BB-674A-09FD7267A5D0}"/>
                </a:ext>
              </a:extLst>
            </p:cNvPr>
            <p:cNvPicPr>
              <a:picLocks noChangeAspect="1"/>
            </p:cNvPicPr>
            <p:nvPr/>
          </p:nvPicPr>
          <p:blipFill>
            <a:blip r:embed="rId3"/>
            <a:stretch>
              <a:fillRect/>
            </a:stretch>
          </p:blipFill>
          <p:spPr>
            <a:xfrm>
              <a:off x="8523075" y="1260547"/>
              <a:ext cx="3357720" cy="4979972"/>
            </a:xfrm>
            <a:prstGeom prst="rect">
              <a:avLst/>
            </a:prstGeom>
          </p:spPr>
        </p:pic>
        <p:pic>
          <p:nvPicPr>
            <p:cNvPr id="5" name="图片 4">
              <a:extLst>
                <a:ext uri="{FF2B5EF4-FFF2-40B4-BE49-F238E27FC236}">
                  <a16:creationId xmlns:a16="http://schemas.microsoft.com/office/drawing/2014/main" id="{627D675D-4CC3-6FAA-F5FA-383C32D029C6}"/>
                </a:ext>
              </a:extLst>
            </p:cNvPr>
            <p:cNvPicPr>
              <a:picLocks noChangeAspect="1"/>
            </p:cNvPicPr>
            <p:nvPr/>
          </p:nvPicPr>
          <p:blipFill>
            <a:blip r:embed="rId4"/>
            <a:stretch>
              <a:fillRect/>
            </a:stretch>
          </p:blipFill>
          <p:spPr>
            <a:xfrm>
              <a:off x="9119145" y="1741728"/>
              <a:ext cx="2112735" cy="3897072"/>
            </a:xfrm>
            <a:prstGeom prst="rect">
              <a:avLst/>
            </a:prstGeom>
            <a:ln>
              <a:noFill/>
              <a:prstDash val="dashDot"/>
            </a:ln>
          </p:spPr>
        </p:pic>
      </p:grpSp>
      <p:sp>
        <p:nvSpPr>
          <p:cNvPr id="6" name="矩形 5">
            <a:extLst>
              <a:ext uri="{FF2B5EF4-FFF2-40B4-BE49-F238E27FC236}">
                <a16:creationId xmlns:a16="http://schemas.microsoft.com/office/drawing/2014/main" id="{445D5E94-4E62-CA85-C733-DD05103B2E48}"/>
              </a:ext>
            </a:extLst>
          </p:cNvPr>
          <p:cNvSpPr/>
          <p:nvPr/>
        </p:nvSpPr>
        <p:spPr>
          <a:xfrm>
            <a:off x="4064436" y="1029005"/>
            <a:ext cx="7603308" cy="5325817"/>
          </a:xfrm>
          <a:prstGeom prst="rect">
            <a:avLst/>
          </a:prstGeom>
          <a:ln>
            <a:solidFill>
              <a:schemeClr val="accent2"/>
            </a:solidFill>
            <a:prstDash val="dashDot"/>
          </a:ln>
        </p:spPr>
        <p:txBody>
          <a:bodyPr wrap="square">
            <a:spAutoFit/>
          </a:bodyPr>
          <a:lstStyle/>
          <a:p>
            <a:pPr>
              <a:lnSpc>
                <a:spcPct val="150000"/>
              </a:lnSpc>
            </a:pPr>
            <a:r>
              <a:rPr lang="en-US" altLang="zh-CN" sz="1200" b="1" dirty="0">
                <a:latin typeface="微软雅黑" panose="020B0503020204020204" pitchFamily="34" charset="-122"/>
                <a:ea typeface="微软雅黑" panose="020B0503020204020204" pitchFamily="34" charset="-122"/>
              </a:rPr>
              <a:t>T+</a:t>
            </a:r>
            <a:r>
              <a:rPr lang="zh-CN" altLang="zh-CN" sz="1200" b="1" dirty="0">
                <a:latin typeface="微软雅黑" panose="020B0503020204020204" pitchFamily="34" charset="-122"/>
                <a:ea typeface="微软雅黑" panose="020B0503020204020204" pitchFamily="34" charset="-122"/>
              </a:rPr>
              <a:t>移动仓管</a:t>
            </a:r>
            <a:r>
              <a:rPr lang="zh-CN" altLang="en-US" sz="1200" b="1" dirty="0">
                <a:latin typeface="微软雅黑" panose="020B0503020204020204" pitchFamily="34" charset="-122"/>
                <a:ea typeface="微软雅黑" panose="020B0503020204020204" pitchFamily="34" charset="-122"/>
              </a:rPr>
              <a:t>：</a:t>
            </a:r>
            <a:endParaRPr lang="en-US" altLang="zh-CN" sz="1200" b="1" dirty="0">
              <a:latin typeface="微软雅黑" panose="020B0503020204020204" pitchFamily="34" charset="-122"/>
              <a:ea typeface="微软雅黑" panose="020B0503020204020204" pitchFamily="34" charset="-122"/>
            </a:endParaRPr>
          </a:p>
          <a:p>
            <a:pPr>
              <a:lnSpc>
                <a:spcPct val="150000"/>
              </a:lnSpc>
            </a:pPr>
            <a:r>
              <a:rPr lang="zh-CN" altLang="en-US" sz="1200" dirty="0"/>
              <a:t>智能仓库管理系统，具备数据采集、数据传输处理能力，能够实现仓库管理出入库核对、入库上架、拣货、物料管理等各环节的数字化，提升工作效率，提升仓库资源利用率，提高仓储作业准确程度，从而降低成本保障企业高效率运作。  </a:t>
            </a:r>
            <a:endParaRPr lang="en-US" altLang="zh-CN" sz="1200" dirty="0">
              <a:latin typeface="微软雅黑" panose="020B0503020204020204" pitchFamily="34" charset="-122"/>
              <a:ea typeface="微软雅黑" panose="020B0503020204020204" pitchFamily="34" charset="-122"/>
            </a:endParaRPr>
          </a:p>
          <a:p>
            <a:pPr>
              <a:lnSpc>
                <a:spcPct val="150000"/>
              </a:lnSpc>
            </a:pPr>
            <a:endParaRPr lang="en-US" altLang="zh-CN" sz="1200" b="1" dirty="0">
              <a:latin typeface="微软雅黑" panose="020B0503020204020204" pitchFamily="34" charset="-122"/>
              <a:ea typeface="微软雅黑" panose="020B0503020204020204" pitchFamily="34" charset="-122"/>
            </a:endParaRPr>
          </a:p>
          <a:p>
            <a:pPr>
              <a:lnSpc>
                <a:spcPct val="150000"/>
              </a:lnSpc>
            </a:pPr>
            <a:r>
              <a:rPr lang="zh-CN" altLang="en-US" sz="1200" b="1" dirty="0">
                <a:latin typeface="微软雅黑" panose="020B0503020204020204" pitchFamily="34" charset="-122"/>
                <a:ea typeface="微软雅黑" panose="020B0503020204020204" pitchFamily="34" charset="-122"/>
              </a:rPr>
              <a:t>支持功能：</a:t>
            </a:r>
            <a:endParaRPr lang="en-US" altLang="zh-CN" sz="1200" b="1" dirty="0">
              <a:latin typeface="微软雅黑" panose="020B0503020204020204" pitchFamily="34" charset="-122"/>
              <a:ea typeface="微软雅黑" panose="020B0503020204020204" pitchFamily="34" charset="-122"/>
            </a:endParaRPr>
          </a:p>
          <a:p>
            <a:pPr algn="l">
              <a:lnSpc>
                <a:spcPct val="150000"/>
              </a:lnSpc>
            </a:pPr>
            <a:r>
              <a:rPr lang="en-US" altLang="zh-CN" sz="1200" b="1" i="0" dirty="0">
                <a:solidFill>
                  <a:srgbClr val="191919"/>
                </a:solidFill>
                <a:effectLst/>
                <a:latin typeface="PingFang SC"/>
              </a:rPr>
              <a:t>1</a:t>
            </a:r>
            <a:r>
              <a:rPr lang="zh-CN" altLang="en-US" sz="1200" b="1" i="0" dirty="0">
                <a:solidFill>
                  <a:srgbClr val="191919"/>
                </a:solidFill>
                <a:effectLst/>
                <a:latin typeface="PingFang SC"/>
              </a:rPr>
              <a:t>、入库管理</a:t>
            </a:r>
          </a:p>
          <a:p>
            <a:pPr algn="l">
              <a:lnSpc>
                <a:spcPct val="150000"/>
              </a:lnSpc>
            </a:pPr>
            <a:r>
              <a:rPr lang="zh-CN" altLang="en-US" sz="1200" b="0" i="0" dirty="0">
                <a:solidFill>
                  <a:srgbClr val="191919"/>
                </a:solidFill>
                <a:effectLst/>
                <a:latin typeface="PingFang SC"/>
              </a:rPr>
              <a:t>仓库管理员使用</a:t>
            </a:r>
            <a:r>
              <a:rPr lang="en-US" altLang="zh-CN" sz="1200" b="0" i="0" dirty="0">
                <a:solidFill>
                  <a:srgbClr val="191919"/>
                </a:solidFill>
                <a:effectLst/>
                <a:latin typeface="PingFang SC"/>
              </a:rPr>
              <a:t>PDA</a:t>
            </a:r>
            <a:r>
              <a:rPr lang="zh-CN" altLang="en-US" sz="1200" b="0" i="0" dirty="0">
                <a:solidFill>
                  <a:srgbClr val="191919"/>
                </a:solidFill>
                <a:effectLst/>
                <a:latin typeface="PingFang SC"/>
              </a:rPr>
              <a:t>，扫描商品条码，就可以把入库产品的种类、数量、货位等信息进行登记，然后直接上传到后台数据库系统。入库井然有序，大量货物入库依旧可以有条不紊。</a:t>
            </a:r>
          </a:p>
          <a:p>
            <a:pPr algn="l">
              <a:lnSpc>
                <a:spcPct val="150000"/>
              </a:lnSpc>
            </a:pPr>
            <a:r>
              <a:rPr lang="en-US" altLang="zh-CN" sz="1200" b="1" i="0" dirty="0">
                <a:solidFill>
                  <a:srgbClr val="191919"/>
                </a:solidFill>
                <a:effectLst/>
                <a:latin typeface="PingFang SC"/>
              </a:rPr>
              <a:t>2</a:t>
            </a:r>
            <a:r>
              <a:rPr lang="zh-CN" altLang="en-US" sz="1200" b="1" i="0" dirty="0">
                <a:solidFill>
                  <a:srgbClr val="191919"/>
                </a:solidFill>
                <a:effectLst/>
                <a:latin typeface="PingFang SC"/>
              </a:rPr>
              <a:t>、出库管理</a:t>
            </a:r>
          </a:p>
          <a:p>
            <a:pPr algn="l">
              <a:lnSpc>
                <a:spcPct val="150000"/>
              </a:lnSpc>
            </a:pPr>
            <a:r>
              <a:rPr lang="zh-CN" altLang="en-US" sz="1200" b="0" i="0" dirty="0">
                <a:solidFill>
                  <a:srgbClr val="191919"/>
                </a:solidFill>
                <a:effectLst/>
                <a:latin typeface="PingFang SC"/>
              </a:rPr>
              <a:t>根据出库订单，使用</a:t>
            </a:r>
            <a:r>
              <a:rPr lang="en-US" altLang="zh-CN" sz="1200" b="0" i="0" dirty="0">
                <a:solidFill>
                  <a:srgbClr val="191919"/>
                </a:solidFill>
                <a:effectLst/>
                <a:latin typeface="PingFang SC"/>
              </a:rPr>
              <a:t>PDA</a:t>
            </a:r>
            <a:r>
              <a:rPr lang="zh-CN" altLang="en-US" sz="1200" b="0" i="0" dirty="0">
                <a:solidFill>
                  <a:srgbClr val="191919"/>
                </a:solidFill>
                <a:effectLst/>
                <a:latin typeface="PingFang SC"/>
              </a:rPr>
              <a:t>扫描商品条码，输入出库数量，实时上传出库商品详细信息，确保库存状态即时更新。全程使用手持终端，有效避免多拿、少拿、错拿的情况。</a:t>
            </a:r>
          </a:p>
          <a:p>
            <a:pPr algn="l">
              <a:lnSpc>
                <a:spcPct val="150000"/>
              </a:lnSpc>
            </a:pPr>
            <a:r>
              <a:rPr lang="en-US" altLang="zh-CN" sz="1200" b="1" i="0" dirty="0">
                <a:solidFill>
                  <a:srgbClr val="191919"/>
                </a:solidFill>
                <a:effectLst/>
                <a:latin typeface="PingFang SC"/>
              </a:rPr>
              <a:t>3</a:t>
            </a:r>
            <a:r>
              <a:rPr lang="zh-CN" altLang="en-US" sz="1200" b="1" i="0" dirty="0">
                <a:solidFill>
                  <a:srgbClr val="191919"/>
                </a:solidFill>
                <a:effectLst/>
                <a:latin typeface="PingFang SC"/>
              </a:rPr>
              <a:t>、采购验收</a:t>
            </a:r>
          </a:p>
          <a:p>
            <a:pPr algn="l">
              <a:lnSpc>
                <a:spcPct val="150000"/>
              </a:lnSpc>
            </a:pPr>
            <a:r>
              <a:rPr lang="zh-CN" altLang="en-US" sz="1200" b="0" i="0" dirty="0">
                <a:solidFill>
                  <a:srgbClr val="191919"/>
                </a:solidFill>
                <a:effectLst/>
                <a:latin typeface="PingFang SC"/>
              </a:rPr>
              <a:t>验收人员通过</a:t>
            </a:r>
            <a:r>
              <a:rPr lang="en-US" altLang="zh-CN" sz="1200" b="0" i="0" dirty="0">
                <a:solidFill>
                  <a:srgbClr val="191919"/>
                </a:solidFill>
                <a:effectLst/>
                <a:latin typeface="PingFang SC"/>
              </a:rPr>
              <a:t>PDA</a:t>
            </a:r>
            <a:r>
              <a:rPr lang="zh-CN" altLang="en-US" sz="1200" b="0" i="0" dirty="0">
                <a:solidFill>
                  <a:srgbClr val="191919"/>
                </a:solidFill>
                <a:effectLst/>
                <a:latin typeface="PingFang SC"/>
              </a:rPr>
              <a:t>终端对验收区域内的货物进行扫描、采购、收货输入操作，输出为验收单后保留，确认验收操作。</a:t>
            </a:r>
          </a:p>
          <a:p>
            <a:pPr algn="l">
              <a:lnSpc>
                <a:spcPct val="150000"/>
              </a:lnSpc>
            </a:pPr>
            <a:r>
              <a:rPr lang="en-US" altLang="zh-CN" sz="1200" b="1" i="0" dirty="0">
                <a:solidFill>
                  <a:srgbClr val="191919"/>
                </a:solidFill>
                <a:effectLst/>
                <a:latin typeface="PingFang SC"/>
              </a:rPr>
              <a:t>4</a:t>
            </a:r>
            <a:r>
              <a:rPr lang="zh-CN" altLang="en-US" sz="1200" b="1" i="0" dirty="0">
                <a:solidFill>
                  <a:srgbClr val="191919"/>
                </a:solidFill>
                <a:effectLst/>
                <a:latin typeface="PingFang SC"/>
              </a:rPr>
              <a:t>、商品及货位调整</a:t>
            </a:r>
          </a:p>
          <a:p>
            <a:pPr algn="l">
              <a:lnSpc>
                <a:spcPct val="150000"/>
              </a:lnSpc>
            </a:pPr>
            <a:r>
              <a:rPr lang="zh-CN" altLang="en-US" sz="1200" b="0" i="0" dirty="0">
                <a:solidFill>
                  <a:srgbClr val="191919"/>
                </a:solidFill>
                <a:effectLst/>
                <a:latin typeface="PingFang SC"/>
              </a:rPr>
              <a:t>理货员通过</a:t>
            </a:r>
            <a:r>
              <a:rPr lang="en-US" altLang="zh-CN" sz="1200" b="0" i="0" dirty="0">
                <a:solidFill>
                  <a:srgbClr val="191919"/>
                </a:solidFill>
                <a:effectLst/>
                <a:latin typeface="PingFang SC"/>
              </a:rPr>
              <a:t>PDA</a:t>
            </a:r>
            <a:r>
              <a:rPr lang="zh-CN" altLang="en-US" sz="1200" b="0" i="0" dirty="0">
                <a:solidFill>
                  <a:srgbClr val="191919"/>
                </a:solidFill>
                <a:effectLst/>
                <a:latin typeface="PingFang SC"/>
              </a:rPr>
              <a:t>终端进行实时查询、跟踪、调整货位，杜绝货位混乱。</a:t>
            </a:r>
          </a:p>
          <a:p>
            <a:pPr algn="l">
              <a:lnSpc>
                <a:spcPct val="150000"/>
              </a:lnSpc>
            </a:pPr>
            <a:r>
              <a:rPr lang="en-US" altLang="zh-CN" sz="1200" b="1" i="0" dirty="0">
                <a:solidFill>
                  <a:srgbClr val="191919"/>
                </a:solidFill>
                <a:effectLst/>
                <a:latin typeface="PingFang SC"/>
              </a:rPr>
              <a:t>5</a:t>
            </a:r>
            <a:r>
              <a:rPr lang="zh-CN" altLang="en-US" sz="1200" b="1" i="0" dirty="0">
                <a:solidFill>
                  <a:srgbClr val="191919"/>
                </a:solidFill>
                <a:effectLst/>
                <a:latin typeface="PingFang SC"/>
              </a:rPr>
              <a:t>、盘点管理</a:t>
            </a:r>
          </a:p>
          <a:p>
            <a:pPr algn="l">
              <a:lnSpc>
                <a:spcPct val="150000"/>
              </a:lnSpc>
            </a:pPr>
            <a:r>
              <a:rPr lang="zh-CN" altLang="en-US" sz="1200" b="0" i="0" dirty="0">
                <a:solidFill>
                  <a:srgbClr val="191919"/>
                </a:solidFill>
                <a:effectLst/>
                <a:latin typeface="PingFang SC"/>
              </a:rPr>
              <a:t>通过</a:t>
            </a:r>
            <a:r>
              <a:rPr lang="en-US" altLang="zh-CN" sz="1200" b="0" i="0" dirty="0">
                <a:solidFill>
                  <a:srgbClr val="191919"/>
                </a:solidFill>
                <a:effectLst/>
                <a:latin typeface="PingFang SC"/>
              </a:rPr>
              <a:t>PDA</a:t>
            </a:r>
            <a:r>
              <a:rPr lang="zh-CN" altLang="en-US" sz="1200" b="0" i="0" dirty="0">
                <a:solidFill>
                  <a:srgbClr val="191919"/>
                </a:solidFill>
                <a:effectLst/>
                <a:latin typeface="PingFang SC"/>
              </a:rPr>
              <a:t>扫描商品条码，将库存数据实时上传到系统，高效便捷，品类数量一目了然，提高了盘点效率。</a:t>
            </a:r>
          </a:p>
        </p:txBody>
      </p:sp>
    </p:spTree>
    <p:extLst>
      <p:ext uri="{BB962C8B-B14F-4D97-AF65-F5344CB8AC3E}">
        <p14:creationId xmlns:p14="http://schemas.microsoft.com/office/powerpoint/2010/main" val="19490421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60B0425-41F9-7451-9F0A-8F50F2D33FF5}"/>
              </a:ext>
            </a:extLst>
          </p:cNvPr>
          <p:cNvSpPr>
            <a:spLocks noGrp="1"/>
          </p:cNvSpPr>
          <p:nvPr>
            <p:ph type="title"/>
          </p:nvPr>
        </p:nvSpPr>
        <p:spPr/>
        <p:txBody>
          <a:bodyPr/>
          <a:lstStyle/>
          <a:p>
            <a:r>
              <a:rPr lang="zh-CN" altLang="en-US" dirty="0"/>
              <a:t>仓储管理提效降本第五步：</a:t>
            </a:r>
            <a:r>
              <a:rPr lang="en-US" altLang="zh-CN" dirty="0"/>
              <a:t> PDA</a:t>
            </a:r>
            <a:r>
              <a:rPr lang="zh-CN" altLang="en-US" dirty="0"/>
              <a:t>作业（拣货）</a:t>
            </a:r>
          </a:p>
        </p:txBody>
      </p:sp>
      <p:sp>
        <p:nvSpPr>
          <p:cNvPr id="3" name="文本框 2">
            <a:extLst>
              <a:ext uri="{FF2B5EF4-FFF2-40B4-BE49-F238E27FC236}">
                <a16:creationId xmlns:a16="http://schemas.microsoft.com/office/drawing/2014/main" id="{A9FCAC2F-D740-9BBD-5383-35ACB69B7F2F}"/>
              </a:ext>
            </a:extLst>
          </p:cNvPr>
          <p:cNvSpPr txBox="1"/>
          <p:nvPr/>
        </p:nvSpPr>
        <p:spPr>
          <a:xfrm>
            <a:off x="6794382" y="1379577"/>
            <a:ext cx="5334296" cy="5155257"/>
          </a:xfrm>
          <a:prstGeom prst="rect">
            <a:avLst/>
          </a:prstGeom>
          <a:noFill/>
        </p:spPr>
        <p:txBody>
          <a:bodyPr wrap="square" rtlCol="0">
            <a:spAutoFit/>
          </a:bodyPr>
          <a:lstStyle/>
          <a:p>
            <a:pPr marL="171450" indent="-171450">
              <a:lnSpc>
                <a:spcPct val="150000"/>
              </a:lnSpc>
              <a:buFont typeface="Wingdings" panose="05000000000000000000" pitchFamily="2" charset="2"/>
              <a:buChar char="p"/>
            </a:pPr>
            <a:r>
              <a:rPr lang="zh-CN" altLang="en-US" sz="1400" dirty="0"/>
              <a:t>根据订单拣货拉取待检明细，明细</a:t>
            </a:r>
            <a:r>
              <a:rPr lang="zh-CN" altLang="en-US" sz="1400" i="0" dirty="0">
                <a:solidFill>
                  <a:srgbClr val="333333"/>
                </a:solidFill>
                <a:effectLst/>
                <a:latin typeface="Helvetica Neue"/>
              </a:rPr>
              <a:t>显示批号、效期、货位</a:t>
            </a:r>
            <a:endParaRPr lang="en-US" altLang="zh-CN" sz="1400" dirty="0"/>
          </a:p>
          <a:p>
            <a:pPr marL="171450" indent="-171450">
              <a:lnSpc>
                <a:spcPct val="150000"/>
              </a:lnSpc>
              <a:buFont typeface="Wingdings" panose="05000000000000000000" pitchFamily="2" charset="2"/>
              <a:buChar char="p"/>
            </a:pPr>
            <a:r>
              <a:rPr lang="zh-CN" altLang="en-US" sz="1400" i="0" dirty="0">
                <a:solidFill>
                  <a:srgbClr val="333333"/>
                </a:solidFill>
                <a:effectLst/>
                <a:latin typeface="Helvetica Neue"/>
              </a:rPr>
              <a:t>出入库拣货、验货时，发现当前仓库或货位库存不足了，不知道还有哪些仓库和货位有库存，需要在拣货时就查询，便于一气呵成完成拣货</a:t>
            </a:r>
            <a:endParaRPr lang="en-US" altLang="zh-CN" sz="1400" dirty="0"/>
          </a:p>
          <a:p>
            <a:pPr marL="171450" indent="-171450">
              <a:lnSpc>
                <a:spcPct val="150000"/>
              </a:lnSpc>
              <a:buFont typeface="Wingdings" panose="05000000000000000000" pitchFamily="2" charset="2"/>
              <a:buChar char="p"/>
            </a:pPr>
            <a:r>
              <a:rPr lang="zh-CN" altLang="en-US" sz="1400" dirty="0"/>
              <a:t>支持多人共拣一单</a:t>
            </a:r>
            <a:endParaRPr lang="en-US" altLang="zh-CN" sz="1400" dirty="0"/>
          </a:p>
          <a:p>
            <a:pPr marL="171450" indent="-171450">
              <a:lnSpc>
                <a:spcPct val="150000"/>
              </a:lnSpc>
              <a:buFont typeface="Wingdings" panose="05000000000000000000" pitchFamily="2" charset="2"/>
              <a:buChar char="p"/>
            </a:pPr>
            <a:r>
              <a:rPr lang="zh-CN" altLang="en-US" sz="1400" dirty="0"/>
              <a:t>拣货时扫条形码、序列号识别商品，扫库位码识别库位</a:t>
            </a:r>
            <a:endParaRPr lang="en-US" altLang="zh-CN" sz="1400" dirty="0"/>
          </a:p>
          <a:p>
            <a:pPr marL="171450" indent="-171450">
              <a:lnSpc>
                <a:spcPct val="150000"/>
              </a:lnSpc>
              <a:buFont typeface="Wingdings" panose="05000000000000000000" pitchFamily="2" charset="2"/>
              <a:buChar char="p"/>
            </a:pPr>
            <a:r>
              <a:rPr lang="zh-CN" altLang="en-US" sz="1400" dirty="0"/>
              <a:t>验货时 “允许修改仓库</a:t>
            </a:r>
            <a:r>
              <a:rPr lang="en-US" altLang="zh-CN" sz="1400" dirty="0"/>
              <a:t>/</a:t>
            </a:r>
            <a:r>
              <a:rPr lang="zh-CN" altLang="en-US" sz="1400" dirty="0"/>
              <a:t>货位</a:t>
            </a:r>
            <a:r>
              <a:rPr lang="en-US" altLang="zh-CN" sz="1400" dirty="0"/>
              <a:t>/</a:t>
            </a:r>
            <a:r>
              <a:rPr lang="zh-CN" altLang="en-US" sz="1400" dirty="0"/>
              <a:t>批次效期</a:t>
            </a:r>
            <a:r>
              <a:rPr lang="en-US" altLang="zh-CN" sz="1400" dirty="0"/>
              <a:t>/</a:t>
            </a:r>
            <a:r>
              <a:rPr lang="zh-CN" altLang="en-US" sz="1400" dirty="0"/>
              <a:t>自由项”，</a:t>
            </a:r>
            <a:r>
              <a:rPr lang="en-US" altLang="zh-CN" sz="1400" dirty="0"/>
              <a:t>PDA</a:t>
            </a:r>
            <a:r>
              <a:rPr lang="zh-CN" altLang="en-US" sz="1400" dirty="0"/>
              <a:t>上直接验货修改，提升拣货效率</a:t>
            </a:r>
            <a:endParaRPr lang="en-US" altLang="zh-CN" sz="1400" dirty="0"/>
          </a:p>
          <a:p>
            <a:pPr marL="171450" indent="-171450">
              <a:lnSpc>
                <a:spcPct val="150000"/>
              </a:lnSpc>
              <a:buFont typeface="Wingdings" panose="05000000000000000000" pitchFamily="2" charset="2"/>
              <a:buChar char="p"/>
            </a:pPr>
            <a:r>
              <a:rPr lang="zh-CN" altLang="en-US" sz="1400" i="0" dirty="0">
                <a:solidFill>
                  <a:srgbClr val="333333"/>
                </a:solidFill>
                <a:effectLst/>
                <a:latin typeface="Helvetica Neue"/>
              </a:rPr>
              <a:t>出入库页面提醒</a:t>
            </a:r>
            <a:r>
              <a:rPr lang="en-US" altLang="zh-CN" sz="1400" i="0" dirty="0">
                <a:solidFill>
                  <a:srgbClr val="333333"/>
                </a:solidFill>
                <a:effectLst/>
                <a:latin typeface="Helvetica Neue"/>
              </a:rPr>
              <a:t>【</a:t>
            </a:r>
            <a:r>
              <a:rPr lang="zh-CN" altLang="en-US" sz="1400" i="0" dirty="0">
                <a:solidFill>
                  <a:srgbClr val="333333"/>
                </a:solidFill>
                <a:effectLst/>
                <a:latin typeface="Helvetica Neue"/>
              </a:rPr>
              <a:t>下一个：在</a:t>
            </a:r>
            <a:r>
              <a:rPr lang="en-US" altLang="zh-CN" sz="1400" i="0" dirty="0">
                <a:solidFill>
                  <a:srgbClr val="333333"/>
                </a:solidFill>
                <a:effectLst/>
                <a:latin typeface="Helvetica Neue"/>
              </a:rPr>
              <a:t>xx</a:t>
            </a:r>
            <a:r>
              <a:rPr lang="zh-CN" altLang="en-US" sz="1400" i="0" dirty="0">
                <a:solidFill>
                  <a:srgbClr val="333333"/>
                </a:solidFill>
                <a:effectLst/>
                <a:latin typeface="Helvetica Neue"/>
              </a:rPr>
              <a:t>货位拣</a:t>
            </a:r>
            <a:r>
              <a:rPr lang="en-US" altLang="zh-CN" sz="1400" i="0" dirty="0">
                <a:solidFill>
                  <a:srgbClr val="333333"/>
                </a:solidFill>
                <a:effectLst/>
                <a:latin typeface="Helvetica Neue"/>
              </a:rPr>
              <a:t>xx</a:t>
            </a:r>
            <a:r>
              <a:rPr lang="zh-CN" altLang="en-US" sz="1400" i="0" dirty="0">
                <a:solidFill>
                  <a:srgbClr val="333333"/>
                </a:solidFill>
                <a:effectLst/>
                <a:latin typeface="Helvetica Neue"/>
              </a:rPr>
              <a:t>个</a:t>
            </a:r>
            <a:r>
              <a:rPr lang="en-US" altLang="zh-CN" sz="1400" i="0" dirty="0">
                <a:solidFill>
                  <a:srgbClr val="333333"/>
                </a:solidFill>
                <a:effectLst/>
                <a:latin typeface="Helvetica Neue"/>
              </a:rPr>
              <a:t>xx</a:t>
            </a:r>
            <a:r>
              <a:rPr lang="zh-CN" altLang="en-US" sz="1400" i="0" dirty="0">
                <a:solidFill>
                  <a:srgbClr val="333333"/>
                </a:solidFill>
                <a:effectLst/>
                <a:latin typeface="Helvetica Neue"/>
              </a:rPr>
              <a:t>商品</a:t>
            </a:r>
            <a:r>
              <a:rPr lang="en-US" altLang="zh-CN" sz="1400" i="0" dirty="0">
                <a:solidFill>
                  <a:srgbClr val="333333"/>
                </a:solidFill>
                <a:effectLst/>
                <a:latin typeface="Helvetica Neue"/>
              </a:rPr>
              <a:t>】</a:t>
            </a:r>
            <a:r>
              <a:rPr lang="zh-CN" altLang="en-US" sz="1400" i="0" dirty="0">
                <a:solidFill>
                  <a:srgbClr val="333333"/>
                </a:solidFill>
                <a:effectLst/>
                <a:latin typeface="Helvetica Neue"/>
              </a:rPr>
              <a:t>，当前拣货商品“加入已拣”后会自动更新提醒下一个该拣货什么。实现最优拣货路径指引，提升拣货效率</a:t>
            </a:r>
            <a:endParaRPr lang="en-US" altLang="zh-CN" sz="1400" i="0" dirty="0">
              <a:solidFill>
                <a:srgbClr val="333333"/>
              </a:solidFill>
              <a:effectLst/>
              <a:latin typeface="Helvetica Neue"/>
            </a:endParaRPr>
          </a:p>
          <a:p>
            <a:pPr marL="171450" indent="-171450">
              <a:lnSpc>
                <a:spcPct val="150000"/>
              </a:lnSpc>
              <a:buFont typeface="Wingdings" panose="05000000000000000000" pitchFamily="2" charset="2"/>
              <a:buChar char="p"/>
            </a:pPr>
            <a:r>
              <a:rPr lang="zh-CN" altLang="en-US" sz="1400" i="0" dirty="0">
                <a:solidFill>
                  <a:srgbClr val="333333"/>
                </a:solidFill>
                <a:effectLst/>
                <a:latin typeface="Helvetica Neue"/>
              </a:rPr>
              <a:t>入库单据可自动</a:t>
            </a:r>
            <a:r>
              <a:rPr lang="en-US" altLang="zh-CN" sz="1400" i="0" dirty="0">
                <a:solidFill>
                  <a:srgbClr val="333333"/>
                </a:solidFill>
                <a:effectLst/>
                <a:latin typeface="Helvetica Neue"/>
              </a:rPr>
              <a:t>【</a:t>
            </a:r>
            <a:r>
              <a:rPr lang="zh-CN" altLang="en-US" sz="1400" i="0" dirty="0">
                <a:solidFill>
                  <a:srgbClr val="333333"/>
                </a:solidFill>
                <a:effectLst/>
                <a:latin typeface="Helvetica Neue"/>
              </a:rPr>
              <a:t>生批号</a:t>
            </a:r>
            <a:r>
              <a:rPr lang="en-US" altLang="zh-CN" sz="1400" i="0" dirty="0">
                <a:solidFill>
                  <a:srgbClr val="333333"/>
                </a:solidFill>
                <a:effectLst/>
                <a:latin typeface="Helvetica Neue"/>
              </a:rPr>
              <a:t>】</a:t>
            </a:r>
          </a:p>
          <a:p>
            <a:pPr marL="171450" indent="-171450" algn="l">
              <a:lnSpc>
                <a:spcPct val="150000"/>
              </a:lnSpc>
              <a:buFont typeface="Wingdings" panose="05000000000000000000" pitchFamily="2" charset="2"/>
              <a:buChar char="p"/>
            </a:pPr>
            <a:r>
              <a:rPr lang="zh-CN" altLang="en-US" sz="1400" i="0" dirty="0">
                <a:solidFill>
                  <a:srgbClr val="333333"/>
                </a:solidFill>
                <a:effectLst/>
                <a:latin typeface="Helvetica Neue"/>
              </a:rPr>
              <a:t>待拣验明细支持查看库存</a:t>
            </a:r>
          </a:p>
          <a:p>
            <a:endParaRPr lang="en-US" altLang="zh-CN" sz="1400" b="1" i="0" dirty="0">
              <a:solidFill>
                <a:srgbClr val="333333"/>
              </a:solidFill>
              <a:effectLst/>
              <a:latin typeface="Helvetica Neue"/>
            </a:endParaRPr>
          </a:p>
          <a:p>
            <a:endParaRPr lang="en-US" altLang="zh-CN" sz="1400" dirty="0"/>
          </a:p>
          <a:p>
            <a:endParaRPr lang="zh-CN" altLang="en-US" sz="1400" dirty="0"/>
          </a:p>
          <a:p>
            <a:endParaRPr lang="zh-CN" altLang="en-US" sz="1400" dirty="0"/>
          </a:p>
        </p:txBody>
      </p:sp>
      <p:pic>
        <p:nvPicPr>
          <p:cNvPr id="2060" name="Picture 12" descr="移动仓管图片">
            <a:extLst>
              <a:ext uri="{FF2B5EF4-FFF2-40B4-BE49-F238E27FC236}">
                <a16:creationId xmlns:a16="http://schemas.microsoft.com/office/drawing/2014/main" id="{BCDC3F03-214A-EB96-BEA7-470A1A6957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322" y="1386751"/>
            <a:ext cx="6517814" cy="40844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99234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9B2A00E-D2DC-97E1-DEE1-938ACE0C9B34}"/>
              </a:ext>
            </a:extLst>
          </p:cNvPr>
          <p:cNvSpPr>
            <a:spLocks noGrp="1"/>
          </p:cNvSpPr>
          <p:nvPr>
            <p:ph type="title"/>
          </p:nvPr>
        </p:nvSpPr>
        <p:spPr/>
        <p:txBody>
          <a:bodyPr/>
          <a:lstStyle/>
          <a:p>
            <a:r>
              <a:rPr lang="zh-CN" altLang="en-US" dirty="0"/>
              <a:t>仓储管理提效降本第五步：</a:t>
            </a:r>
            <a:r>
              <a:rPr lang="en-US" altLang="zh-CN" dirty="0"/>
              <a:t> PDA</a:t>
            </a:r>
            <a:r>
              <a:rPr lang="zh-CN" altLang="en-US" dirty="0"/>
              <a:t>作业（盘点）</a:t>
            </a:r>
          </a:p>
        </p:txBody>
      </p:sp>
      <p:pic>
        <p:nvPicPr>
          <p:cNvPr id="5122" name="Picture 2" descr="移动仓管图片">
            <a:extLst>
              <a:ext uri="{FF2B5EF4-FFF2-40B4-BE49-F238E27FC236}">
                <a16:creationId xmlns:a16="http://schemas.microsoft.com/office/drawing/2014/main" id="{53E8D71A-8D24-A540-3ED6-88807E9726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931" y="1777670"/>
            <a:ext cx="7212576" cy="4118381"/>
          </a:xfrm>
          <a:prstGeom prst="rect">
            <a:avLst/>
          </a:prstGeom>
          <a:noFill/>
          <a:extLst>
            <a:ext uri="{909E8E84-426E-40DD-AFC4-6F175D3DCCD1}">
              <a14:hiddenFill xmlns:a14="http://schemas.microsoft.com/office/drawing/2010/main">
                <a:solidFill>
                  <a:srgbClr val="FFFFFF"/>
                </a:solidFill>
              </a14:hiddenFill>
            </a:ext>
          </a:extLst>
        </p:spPr>
      </p:pic>
      <p:sp>
        <p:nvSpPr>
          <p:cNvPr id="5" name="文本框 4">
            <a:extLst>
              <a:ext uri="{FF2B5EF4-FFF2-40B4-BE49-F238E27FC236}">
                <a16:creationId xmlns:a16="http://schemas.microsoft.com/office/drawing/2014/main" id="{4D823075-31EF-6DE7-4E05-3B3712ACE9E2}"/>
              </a:ext>
            </a:extLst>
          </p:cNvPr>
          <p:cNvSpPr txBox="1"/>
          <p:nvPr/>
        </p:nvSpPr>
        <p:spPr>
          <a:xfrm>
            <a:off x="7454188" y="2012636"/>
            <a:ext cx="4359860" cy="2154436"/>
          </a:xfrm>
          <a:prstGeom prst="rect">
            <a:avLst/>
          </a:prstGeom>
          <a:noFill/>
        </p:spPr>
        <p:txBody>
          <a:bodyPr wrap="square">
            <a:spAutoFit/>
          </a:bodyPr>
          <a:lstStyle/>
          <a:p>
            <a:pPr algn="l"/>
            <a:endParaRPr lang="en-US" altLang="zh-CN" dirty="0">
              <a:solidFill>
                <a:srgbClr val="333333"/>
              </a:solidFill>
              <a:latin typeface="Helvetica Neue"/>
            </a:endParaRPr>
          </a:p>
          <a:p>
            <a:pPr marL="285750" indent="-285750" algn="l">
              <a:buFont typeface="Wingdings" panose="05000000000000000000" pitchFamily="2" charset="2"/>
              <a:buChar char="p"/>
            </a:pPr>
            <a:r>
              <a:rPr lang="zh-CN" altLang="en-US" sz="1400" i="0" dirty="0">
                <a:solidFill>
                  <a:srgbClr val="333333"/>
                </a:solidFill>
                <a:effectLst/>
                <a:latin typeface="Helvetica Neue"/>
              </a:rPr>
              <a:t>多人一起盘点或单人盘点</a:t>
            </a:r>
            <a:endParaRPr lang="en-US" altLang="zh-CN" sz="1400" i="0" dirty="0">
              <a:solidFill>
                <a:srgbClr val="333333"/>
              </a:solidFill>
              <a:effectLst/>
              <a:latin typeface="Helvetica Neue"/>
            </a:endParaRPr>
          </a:p>
          <a:p>
            <a:pPr marL="285750" indent="-285750" algn="l">
              <a:buFont typeface="Wingdings" panose="05000000000000000000" pitchFamily="2" charset="2"/>
              <a:buChar char="p"/>
            </a:pPr>
            <a:endParaRPr lang="en-US" altLang="zh-CN" sz="1400" dirty="0">
              <a:solidFill>
                <a:srgbClr val="333333"/>
              </a:solidFill>
              <a:latin typeface="Helvetica Neue"/>
            </a:endParaRPr>
          </a:p>
          <a:p>
            <a:pPr marL="285750" indent="-285750">
              <a:buFont typeface="Wingdings" panose="05000000000000000000" pitchFamily="2" charset="2"/>
              <a:buChar char="p"/>
            </a:pPr>
            <a:r>
              <a:rPr lang="zh-CN" altLang="en-US" sz="1400" i="0" dirty="0">
                <a:solidFill>
                  <a:srgbClr val="333333"/>
                </a:solidFill>
                <a:effectLst/>
                <a:latin typeface="Helvetica Neue"/>
              </a:rPr>
              <a:t>多批次（多行）同时拣货、盘点</a:t>
            </a:r>
            <a:endParaRPr lang="en-US" altLang="zh-CN" sz="1400" i="0" dirty="0">
              <a:solidFill>
                <a:srgbClr val="333333"/>
              </a:solidFill>
              <a:effectLst/>
              <a:latin typeface="Helvetica Neue"/>
            </a:endParaRPr>
          </a:p>
          <a:p>
            <a:pPr marL="285750" indent="-285750">
              <a:buFont typeface="Wingdings" panose="05000000000000000000" pitchFamily="2" charset="2"/>
              <a:buChar char="p"/>
            </a:pPr>
            <a:endParaRPr lang="en-US" altLang="zh-CN" sz="1400" dirty="0">
              <a:solidFill>
                <a:srgbClr val="333333"/>
              </a:solidFill>
              <a:latin typeface="Helvetica Neue"/>
            </a:endParaRPr>
          </a:p>
          <a:p>
            <a:pPr marL="285750" indent="-285750">
              <a:buFont typeface="Wingdings" panose="05000000000000000000" pitchFamily="2" charset="2"/>
              <a:buChar char="p"/>
            </a:pPr>
            <a:r>
              <a:rPr lang="zh-CN" altLang="en-US" sz="1400" i="0" dirty="0">
                <a:solidFill>
                  <a:srgbClr val="333333"/>
                </a:solidFill>
                <a:effectLst/>
                <a:latin typeface="Helvetica Neue"/>
              </a:rPr>
              <a:t>支持序列号盘点</a:t>
            </a:r>
            <a:endParaRPr lang="en-US" altLang="zh-CN" sz="1400" i="0" dirty="0">
              <a:solidFill>
                <a:srgbClr val="333333"/>
              </a:solidFill>
              <a:effectLst/>
              <a:latin typeface="Helvetica Neue"/>
            </a:endParaRPr>
          </a:p>
          <a:p>
            <a:pPr marL="285750" indent="-285750">
              <a:buFont typeface="Wingdings" panose="05000000000000000000" pitchFamily="2" charset="2"/>
              <a:buChar char="p"/>
            </a:pPr>
            <a:endParaRPr lang="en-US" altLang="zh-CN" sz="1400" dirty="0">
              <a:solidFill>
                <a:srgbClr val="333333"/>
              </a:solidFill>
              <a:latin typeface="Helvetica Neue"/>
            </a:endParaRPr>
          </a:p>
          <a:p>
            <a:pPr marL="285750" indent="-285750">
              <a:buFont typeface="Wingdings" panose="05000000000000000000" pitchFamily="2" charset="2"/>
              <a:buChar char="p"/>
            </a:pPr>
            <a:r>
              <a:rPr lang="zh-CN" altLang="en-US" sz="1400" b="0" i="0" dirty="0">
                <a:solidFill>
                  <a:srgbClr val="333333"/>
                </a:solidFill>
                <a:effectLst/>
                <a:latin typeface="Helvetica Neue"/>
              </a:rPr>
              <a:t>货位调整，调整时支持按货位调整、按商品调整</a:t>
            </a:r>
            <a:endParaRPr lang="zh-CN" altLang="en-US" sz="1400" i="0" dirty="0">
              <a:solidFill>
                <a:srgbClr val="333333"/>
              </a:solidFill>
              <a:effectLst/>
              <a:latin typeface="Helvetica Neue"/>
            </a:endParaRPr>
          </a:p>
          <a:p>
            <a:pPr algn="l"/>
            <a:endParaRPr lang="zh-CN" altLang="en-US" b="0" i="0" dirty="0">
              <a:solidFill>
                <a:srgbClr val="333333"/>
              </a:solidFill>
              <a:effectLst/>
              <a:latin typeface="Helvetica Neue"/>
            </a:endParaRPr>
          </a:p>
        </p:txBody>
      </p:sp>
    </p:spTree>
    <p:extLst>
      <p:ext uri="{BB962C8B-B14F-4D97-AF65-F5344CB8AC3E}">
        <p14:creationId xmlns:p14="http://schemas.microsoft.com/office/powerpoint/2010/main" val="23951143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AD910C8-3759-5E51-8426-21C2E687A025}"/>
              </a:ext>
            </a:extLst>
          </p:cNvPr>
          <p:cNvSpPr>
            <a:spLocks noGrp="1"/>
          </p:cNvSpPr>
          <p:nvPr>
            <p:ph type="title"/>
          </p:nvPr>
        </p:nvSpPr>
        <p:spPr/>
        <p:txBody>
          <a:bodyPr/>
          <a:lstStyle/>
          <a:p>
            <a:r>
              <a:rPr lang="zh-CN" altLang="en-US" dirty="0"/>
              <a:t>仓储管理提效降本第五步：智能仓储数字化管理</a:t>
            </a:r>
          </a:p>
        </p:txBody>
      </p:sp>
      <p:pic>
        <p:nvPicPr>
          <p:cNvPr id="5" name="图片 7" descr="图片 7">
            <a:extLst>
              <a:ext uri="{FF2B5EF4-FFF2-40B4-BE49-F238E27FC236}">
                <a16:creationId xmlns:a16="http://schemas.microsoft.com/office/drawing/2014/main" id="{C36C1662-F84E-11E1-958F-046E5B648552}"/>
              </a:ext>
            </a:extLst>
          </p:cNvPr>
          <p:cNvPicPr>
            <a:picLocks noChangeAspect="1"/>
          </p:cNvPicPr>
          <p:nvPr/>
        </p:nvPicPr>
        <p:blipFill>
          <a:blip r:embed="rId3"/>
          <a:stretch>
            <a:fillRect/>
          </a:stretch>
        </p:blipFill>
        <p:spPr>
          <a:xfrm>
            <a:off x="488544" y="4688536"/>
            <a:ext cx="6294755" cy="2121536"/>
          </a:xfrm>
          <a:prstGeom prst="rect">
            <a:avLst/>
          </a:prstGeom>
          <a:ln w="12700">
            <a:miter lim="400000"/>
            <a:headEnd/>
            <a:tailEnd/>
          </a:ln>
        </p:spPr>
      </p:pic>
      <p:grpSp>
        <p:nvGrpSpPr>
          <p:cNvPr id="68" name="组合 67">
            <a:extLst>
              <a:ext uri="{FF2B5EF4-FFF2-40B4-BE49-F238E27FC236}">
                <a16:creationId xmlns:a16="http://schemas.microsoft.com/office/drawing/2014/main" id="{3F775BBE-3262-E93C-DDC0-704C0618373F}"/>
              </a:ext>
            </a:extLst>
          </p:cNvPr>
          <p:cNvGrpSpPr/>
          <p:nvPr/>
        </p:nvGrpSpPr>
        <p:grpSpPr>
          <a:xfrm>
            <a:off x="919811" y="962991"/>
            <a:ext cx="10553700" cy="3633470"/>
            <a:chOff x="626" y="1956"/>
            <a:chExt cx="16620" cy="5722"/>
          </a:xfrm>
        </p:grpSpPr>
        <p:sp>
          <p:nvSpPr>
            <p:cNvPr id="69" name="文本框 68">
              <a:extLst>
                <a:ext uri="{FF2B5EF4-FFF2-40B4-BE49-F238E27FC236}">
                  <a16:creationId xmlns:a16="http://schemas.microsoft.com/office/drawing/2014/main" id="{D23E7E75-9033-DE9C-526B-55C2AF87C48A}"/>
                </a:ext>
              </a:extLst>
            </p:cNvPr>
            <p:cNvSpPr txBox="1"/>
            <p:nvPr/>
          </p:nvSpPr>
          <p:spPr>
            <a:xfrm>
              <a:off x="15574" y="3499"/>
              <a:ext cx="1672" cy="386"/>
            </a:xfrm>
            <a:prstGeom prst="rect">
              <a:avLst/>
            </a:prstGeom>
            <a:noFill/>
          </p:spPr>
          <p:txBody>
            <a:bodyPr wrap="square" rtlCol="0">
              <a:spAutoFit/>
            </a:bodyPr>
            <a:lstStyle/>
            <a:p>
              <a:pPr algn="ctr"/>
              <a:r>
                <a:rPr lang="zh-CN" altLang="en-US" sz="1000">
                  <a:latin typeface="微软雅黑" panose="020B0503020204020204" charset="-122"/>
                  <a:ea typeface="微软雅黑" panose="020B0503020204020204" charset="-122"/>
                  <a:cs typeface="微软雅黑" panose="020B0503020204020204" charset="-122"/>
                </a:rPr>
                <a:t>数据通道</a:t>
              </a:r>
            </a:p>
          </p:txBody>
        </p:sp>
        <p:sp>
          <p:nvSpPr>
            <p:cNvPr id="70" name="AutoShape 56">
              <a:extLst>
                <a:ext uri="{FF2B5EF4-FFF2-40B4-BE49-F238E27FC236}">
                  <a16:creationId xmlns:a16="http://schemas.microsoft.com/office/drawing/2014/main" id="{7192BC0F-BF4F-614C-011B-C9F956025C34}"/>
                </a:ext>
              </a:extLst>
            </p:cNvPr>
            <p:cNvSpPr>
              <a:spLocks noChangeArrowheads="1"/>
            </p:cNvSpPr>
            <p:nvPr/>
          </p:nvSpPr>
          <p:spPr bwMode="auto">
            <a:xfrm>
              <a:off x="626" y="3512"/>
              <a:ext cx="1141" cy="892"/>
            </a:xfrm>
            <a:prstGeom prst="flowChartAlternateProcess">
              <a:avLst/>
            </a:prstGeom>
            <a:solidFill>
              <a:srgbClr val="F66302">
                <a:alpha val="67000"/>
              </a:srgbClr>
            </a:solidFill>
            <a:ln w="9525" cap="flat" cmpd="sng" algn="ctr">
              <a:noFill/>
              <a:prstDash val="solid"/>
            </a:ln>
            <a:effectLst/>
          </p:spPr>
          <p:txBody>
            <a:bodyPr wrap="none" lIns="96740" tIns="48369" rIns="96740" bIns="48369" anchor="ctr" anchorCtr="0">
              <a:noAutofit/>
            </a:bodyPr>
            <a:lstStyle/>
            <a:p>
              <a:pPr algn="ctr" defTabSz="815975" fontAlgn="auto">
                <a:spcBef>
                  <a:spcPts val="0"/>
                </a:spcBef>
                <a:spcAft>
                  <a:spcPts val="0"/>
                </a:spcAft>
                <a:defRPr/>
              </a:pPr>
              <a:r>
                <a:rPr lang="zh-CN" altLang="en-US" sz="1200" b="1" kern="0" dirty="0">
                  <a:solidFill>
                    <a:prstClr val="white"/>
                  </a:solidFill>
                  <a:latin typeface="微软雅黑" panose="020B0503020204020204" charset="-122"/>
                  <a:ea typeface="微软雅黑" panose="020B0503020204020204" charset="-122"/>
                  <a:cs typeface="+mn-ea"/>
                  <a:sym typeface="+mn-lt"/>
                </a:rPr>
                <a:t>直采端</a:t>
              </a:r>
            </a:p>
          </p:txBody>
        </p:sp>
        <p:sp>
          <p:nvSpPr>
            <p:cNvPr id="71" name="AutoShape 56">
              <a:extLst>
                <a:ext uri="{FF2B5EF4-FFF2-40B4-BE49-F238E27FC236}">
                  <a16:creationId xmlns:a16="http://schemas.microsoft.com/office/drawing/2014/main" id="{CB081E85-A657-74CB-8F0F-B5404AA6E154}"/>
                </a:ext>
              </a:extLst>
            </p:cNvPr>
            <p:cNvSpPr>
              <a:spLocks noChangeArrowheads="1"/>
            </p:cNvSpPr>
            <p:nvPr/>
          </p:nvSpPr>
          <p:spPr bwMode="auto">
            <a:xfrm>
              <a:off x="626" y="5067"/>
              <a:ext cx="1141" cy="892"/>
            </a:xfrm>
            <a:prstGeom prst="flowChartAlternateProcess">
              <a:avLst/>
            </a:prstGeom>
            <a:solidFill>
              <a:srgbClr val="F66302">
                <a:alpha val="67000"/>
              </a:srgbClr>
            </a:solidFill>
            <a:ln w="9525" cap="flat" cmpd="sng" algn="ctr">
              <a:noFill/>
              <a:prstDash val="solid"/>
            </a:ln>
            <a:effectLst/>
          </p:spPr>
          <p:txBody>
            <a:bodyPr wrap="none" lIns="96740" tIns="48369" rIns="96740" bIns="48369" anchor="ctr" anchorCtr="0">
              <a:noAutofit/>
            </a:bodyPr>
            <a:lstStyle/>
            <a:p>
              <a:pPr algn="ctr" defTabSz="815975" fontAlgn="auto">
                <a:spcBef>
                  <a:spcPts val="0"/>
                </a:spcBef>
                <a:spcAft>
                  <a:spcPts val="0"/>
                </a:spcAft>
                <a:defRPr/>
              </a:pPr>
              <a:r>
                <a:rPr lang="zh-CN" altLang="en-US" sz="1200" b="1" kern="0" dirty="0">
                  <a:solidFill>
                    <a:prstClr val="white"/>
                  </a:solidFill>
                  <a:latin typeface="微软雅黑" panose="020B0503020204020204" charset="-122"/>
                  <a:ea typeface="微软雅黑" panose="020B0503020204020204" charset="-122"/>
                  <a:cs typeface="+mn-ea"/>
                  <a:sym typeface="+mn-lt"/>
                </a:rPr>
                <a:t>分销商</a:t>
              </a:r>
            </a:p>
          </p:txBody>
        </p:sp>
        <p:sp>
          <p:nvSpPr>
            <p:cNvPr id="72" name="Rectangle 19">
              <a:extLst>
                <a:ext uri="{FF2B5EF4-FFF2-40B4-BE49-F238E27FC236}">
                  <a16:creationId xmlns:a16="http://schemas.microsoft.com/office/drawing/2014/main" id="{896A58EE-CB47-1906-8F25-4EE9675BF18F}"/>
                </a:ext>
              </a:extLst>
            </p:cNvPr>
            <p:cNvSpPr>
              <a:spLocks noChangeArrowheads="1"/>
            </p:cNvSpPr>
            <p:nvPr/>
          </p:nvSpPr>
          <p:spPr bwMode="auto">
            <a:xfrm>
              <a:off x="4843" y="1956"/>
              <a:ext cx="9861" cy="391"/>
            </a:xfrm>
            <a:prstGeom prst="rect">
              <a:avLst/>
            </a:prstGeom>
            <a:solidFill>
              <a:srgbClr val="003DAC"/>
            </a:solidFill>
            <a:ln w="9525" cap="flat" cmpd="sng" algn="ctr">
              <a:noFill/>
              <a:prstDash val="solid"/>
            </a:ln>
            <a:effectLst/>
          </p:spPr>
          <p:txBody>
            <a:bodyPr wrap="none" anchor="ctr"/>
            <a:lstStyle>
              <a:lvl1pPr>
                <a:lnSpc>
                  <a:spcPct val="90000"/>
                </a:lnSpc>
                <a:spcBef>
                  <a:spcPts val="1000"/>
                </a:spcBef>
                <a:buFont typeface="Arial" panose="020B0604020202020204" pitchFamily="34" charset="0"/>
                <a:buChar char="•"/>
                <a:defRPr sz="2400">
                  <a:solidFill>
                    <a:schemeClr val="tx1"/>
                  </a:solidFill>
                  <a:latin typeface="Arial" panose="020B0604020202020204" pitchFamily="34" charset="0"/>
                  <a:ea typeface="微软雅黑" panose="020B0503020204020204" charset="-122"/>
                </a:defRPr>
              </a:lvl1pPr>
              <a:lvl2pPr marL="742950" indent="-28575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微软雅黑" panose="020B0503020204020204" charset="-122"/>
                </a:defRPr>
              </a:lvl2pPr>
              <a:lvl3pPr marL="11430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panose="020B0503020204020204" charset="-122"/>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panose="020B0503020204020204" charset="-122"/>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panose="020B050302020402020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charset="-122"/>
                </a:defRPr>
              </a:lvl9pPr>
            </a:lstStyle>
            <a:p>
              <a:pPr algn="ctr" defTabSz="685800" fontAlgn="auto">
                <a:lnSpc>
                  <a:spcPct val="100000"/>
                </a:lnSpc>
                <a:spcBef>
                  <a:spcPct val="0"/>
                </a:spcBef>
                <a:spcAft>
                  <a:spcPts val="0"/>
                </a:spcAft>
                <a:buNone/>
                <a:defRPr/>
              </a:pPr>
              <a:r>
                <a:rPr lang="zh-CN" altLang="en-US" sz="1200" b="1" kern="0" dirty="0">
                  <a:solidFill>
                    <a:srgbClr val="FFFFFF"/>
                  </a:solidFill>
                  <a:latin typeface="微软雅黑" panose="020B0503020204020204" charset="-122"/>
                  <a:cs typeface="+mn-ea"/>
                  <a:sym typeface="+mn-lt"/>
                </a:rPr>
                <a:t>畅捷通</a:t>
              </a:r>
              <a:r>
                <a:rPr lang="en-US" altLang="zh-CN" sz="1200" b="1" kern="0" dirty="0">
                  <a:solidFill>
                    <a:srgbClr val="FFFFFF"/>
                  </a:solidFill>
                  <a:latin typeface="微软雅黑" panose="020B0503020204020204" charset="-122"/>
                  <a:cs typeface="+mn-ea"/>
                  <a:sym typeface="+mn-lt"/>
                </a:rPr>
                <a:t>T+</a:t>
              </a:r>
              <a:endParaRPr lang="zh-CN" altLang="en-US" sz="1200" b="1" kern="0" dirty="0">
                <a:solidFill>
                  <a:srgbClr val="FFFFFF"/>
                </a:solidFill>
                <a:latin typeface="微软雅黑" panose="020B0503020204020204" charset="-122"/>
                <a:cs typeface="+mn-ea"/>
                <a:sym typeface="+mn-lt"/>
              </a:endParaRPr>
            </a:p>
          </p:txBody>
        </p:sp>
        <p:grpSp>
          <p:nvGrpSpPr>
            <p:cNvPr id="73" name="组合 72">
              <a:extLst>
                <a:ext uri="{FF2B5EF4-FFF2-40B4-BE49-F238E27FC236}">
                  <a16:creationId xmlns:a16="http://schemas.microsoft.com/office/drawing/2014/main" id="{CD4A10C7-F937-1857-92BF-5943235A4B1C}"/>
                </a:ext>
              </a:extLst>
            </p:cNvPr>
            <p:cNvGrpSpPr/>
            <p:nvPr/>
          </p:nvGrpSpPr>
          <p:grpSpPr>
            <a:xfrm>
              <a:off x="6469" y="5101"/>
              <a:ext cx="6718" cy="344"/>
              <a:chOff x="6590" y="6622"/>
              <a:chExt cx="7339" cy="481"/>
            </a:xfrm>
          </p:grpSpPr>
          <p:sp>
            <p:nvSpPr>
              <p:cNvPr id="125" name="AutoShape 8">
                <a:extLst>
                  <a:ext uri="{FF2B5EF4-FFF2-40B4-BE49-F238E27FC236}">
                    <a16:creationId xmlns:a16="http://schemas.microsoft.com/office/drawing/2014/main" id="{D37BBA09-B460-ED27-422A-0E1FB6FAD51A}"/>
                  </a:ext>
                </a:extLst>
              </p:cNvPr>
              <p:cNvSpPr>
                <a:spLocks noChangeArrowheads="1"/>
              </p:cNvSpPr>
              <p:nvPr/>
            </p:nvSpPr>
            <p:spPr bwMode="auto">
              <a:xfrm>
                <a:off x="10332" y="6631"/>
                <a:ext cx="1724" cy="469"/>
              </a:xfrm>
              <a:prstGeom prst="flowChartAlternateProcess">
                <a:avLst/>
              </a:prstGeom>
              <a:solidFill>
                <a:srgbClr val="F66302"/>
              </a:solidFill>
              <a:ln w="9525" cap="flat" cmpd="sng" algn="ctr">
                <a:noFill/>
                <a:prstDash val="solid"/>
              </a:ln>
              <a:effectLst/>
            </p:spPr>
            <p:txBody>
              <a:bodyPr wrap="none" lIns="96740" tIns="48369" rIns="96740" bIns="48369">
                <a:noAutofit/>
              </a:bodyPr>
              <a:lstStyle/>
              <a:p>
                <a:pPr algn="ctr" defTabSz="815975" fontAlgn="ctr">
                  <a:spcBef>
                    <a:spcPts val="0"/>
                  </a:spcBef>
                  <a:spcAft>
                    <a:spcPts val="0"/>
                  </a:spcAft>
                  <a:defRPr/>
                </a:pPr>
                <a:r>
                  <a:rPr lang="zh-CN" altLang="en-US" sz="1000" b="1" kern="0" dirty="0">
                    <a:solidFill>
                      <a:prstClr val="white"/>
                    </a:solidFill>
                    <a:latin typeface="微软雅黑" panose="020B0503020204020204" charset="-122"/>
                    <a:ea typeface="微软雅黑" panose="020B0503020204020204" charset="-122"/>
                    <a:cs typeface="+mn-ea"/>
                    <a:sym typeface="+mn-lt"/>
                  </a:rPr>
                  <a:t>仓库</a:t>
                </a:r>
                <a:r>
                  <a:rPr lang="en-US" altLang="zh-CN" sz="1000" b="1" kern="0" dirty="0">
                    <a:solidFill>
                      <a:prstClr val="white"/>
                    </a:solidFill>
                    <a:latin typeface="微软雅黑" panose="020B0503020204020204" charset="-122"/>
                    <a:ea typeface="微软雅黑" panose="020B0503020204020204" charset="-122"/>
                    <a:cs typeface="+mn-ea"/>
                    <a:sym typeface="+mn-lt"/>
                  </a:rPr>
                  <a:t>C</a:t>
                </a:r>
              </a:p>
            </p:txBody>
          </p:sp>
          <p:sp>
            <p:nvSpPr>
              <p:cNvPr id="126" name="AutoShape 56">
                <a:extLst>
                  <a:ext uri="{FF2B5EF4-FFF2-40B4-BE49-F238E27FC236}">
                    <a16:creationId xmlns:a16="http://schemas.microsoft.com/office/drawing/2014/main" id="{26C931ED-6B5D-19AA-592E-8AF6C936EE6D}"/>
                  </a:ext>
                </a:extLst>
              </p:cNvPr>
              <p:cNvSpPr>
                <a:spLocks noChangeArrowheads="1"/>
              </p:cNvSpPr>
              <p:nvPr/>
            </p:nvSpPr>
            <p:spPr bwMode="auto">
              <a:xfrm>
                <a:off x="6590" y="6622"/>
                <a:ext cx="1724" cy="469"/>
              </a:xfrm>
              <a:prstGeom prst="flowChartAlternateProcess">
                <a:avLst/>
              </a:prstGeom>
              <a:solidFill>
                <a:srgbClr val="F66302"/>
              </a:solidFill>
              <a:ln w="9525" cap="flat" cmpd="sng" algn="ctr">
                <a:noFill/>
                <a:prstDash val="solid"/>
              </a:ln>
              <a:effectLst/>
            </p:spPr>
            <p:txBody>
              <a:bodyPr wrap="none" lIns="96740" tIns="48369" rIns="96740" bIns="48369">
                <a:noAutofit/>
              </a:bodyPr>
              <a:lstStyle/>
              <a:p>
                <a:pPr algn="ctr" defTabSz="815975" fontAlgn="ctr">
                  <a:spcBef>
                    <a:spcPts val="0"/>
                  </a:spcBef>
                  <a:spcAft>
                    <a:spcPts val="0"/>
                  </a:spcAft>
                  <a:defRPr/>
                </a:pPr>
                <a:r>
                  <a:rPr lang="zh-CN" altLang="en-US" sz="1000" b="1" kern="0" dirty="0">
                    <a:solidFill>
                      <a:prstClr val="white"/>
                    </a:solidFill>
                    <a:latin typeface="微软雅黑" panose="020B0503020204020204" charset="-122"/>
                    <a:ea typeface="微软雅黑" panose="020B0503020204020204" charset="-122"/>
                    <a:cs typeface="+mn-ea"/>
                    <a:sym typeface="+mn-lt"/>
                  </a:rPr>
                  <a:t>仓库</a:t>
                </a:r>
                <a:r>
                  <a:rPr lang="en-US" altLang="zh-CN" sz="1000" b="1" kern="0" dirty="0">
                    <a:solidFill>
                      <a:prstClr val="white"/>
                    </a:solidFill>
                    <a:latin typeface="微软雅黑" panose="020B0503020204020204" charset="-122"/>
                    <a:ea typeface="微软雅黑" panose="020B0503020204020204" charset="-122"/>
                    <a:cs typeface="+mn-ea"/>
                    <a:sym typeface="+mn-lt"/>
                  </a:rPr>
                  <a:t>A</a:t>
                </a:r>
              </a:p>
            </p:txBody>
          </p:sp>
          <p:sp>
            <p:nvSpPr>
              <p:cNvPr id="127" name="AutoShape 57">
                <a:extLst>
                  <a:ext uri="{FF2B5EF4-FFF2-40B4-BE49-F238E27FC236}">
                    <a16:creationId xmlns:a16="http://schemas.microsoft.com/office/drawing/2014/main" id="{961E3EC7-0DDD-FA14-016E-835EB5B6ADFE}"/>
                  </a:ext>
                </a:extLst>
              </p:cNvPr>
              <p:cNvSpPr>
                <a:spLocks noChangeArrowheads="1"/>
              </p:cNvSpPr>
              <p:nvPr/>
            </p:nvSpPr>
            <p:spPr bwMode="auto">
              <a:xfrm>
                <a:off x="8461" y="6633"/>
                <a:ext cx="1724" cy="469"/>
              </a:xfrm>
              <a:prstGeom prst="flowChartAlternateProcess">
                <a:avLst/>
              </a:prstGeom>
              <a:solidFill>
                <a:srgbClr val="F66302"/>
              </a:solidFill>
              <a:ln w="9525" cap="flat" cmpd="sng" algn="ctr">
                <a:noFill/>
                <a:prstDash val="solid"/>
              </a:ln>
              <a:effectLst/>
            </p:spPr>
            <p:txBody>
              <a:bodyPr wrap="none" lIns="96740" tIns="48369" rIns="96740" bIns="48369">
                <a:noAutofit/>
              </a:bodyPr>
              <a:lstStyle/>
              <a:p>
                <a:pPr algn="ctr" defTabSz="815975" fontAlgn="ctr">
                  <a:spcBef>
                    <a:spcPts val="0"/>
                  </a:spcBef>
                  <a:spcAft>
                    <a:spcPts val="0"/>
                  </a:spcAft>
                  <a:defRPr/>
                </a:pPr>
                <a:r>
                  <a:rPr lang="zh-CN" altLang="ja-JP" sz="1000" b="1" kern="0" dirty="0">
                    <a:solidFill>
                      <a:prstClr val="white"/>
                    </a:solidFill>
                    <a:latin typeface="微软雅黑" panose="020B0503020204020204" charset="-122"/>
                    <a:ea typeface="微软雅黑" panose="020B0503020204020204" charset="-122"/>
                    <a:cs typeface="+mn-ea"/>
                    <a:sym typeface="+mn-lt"/>
                  </a:rPr>
                  <a:t>仓库</a:t>
                </a:r>
                <a:r>
                  <a:rPr lang="en-US" altLang="zh-CN" sz="1000" b="1" kern="0" dirty="0">
                    <a:solidFill>
                      <a:prstClr val="white"/>
                    </a:solidFill>
                    <a:latin typeface="微软雅黑" panose="020B0503020204020204" charset="-122"/>
                    <a:ea typeface="微软雅黑" panose="020B0503020204020204" charset="-122"/>
                    <a:cs typeface="+mn-ea"/>
                    <a:sym typeface="+mn-lt"/>
                  </a:rPr>
                  <a:t>B</a:t>
                </a:r>
              </a:p>
            </p:txBody>
          </p:sp>
          <p:sp>
            <p:nvSpPr>
              <p:cNvPr id="128" name="AutoShape 72">
                <a:extLst>
                  <a:ext uri="{FF2B5EF4-FFF2-40B4-BE49-F238E27FC236}">
                    <a16:creationId xmlns:a16="http://schemas.microsoft.com/office/drawing/2014/main" id="{723E360B-3F30-05CB-D7CD-8D7A4E78C69E}"/>
                  </a:ext>
                </a:extLst>
              </p:cNvPr>
              <p:cNvSpPr>
                <a:spLocks noChangeArrowheads="1"/>
              </p:cNvSpPr>
              <p:nvPr/>
            </p:nvSpPr>
            <p:spPr bwMode="auto">
              <a:xfrm>
                <a:off x="12203" y="6634"/>
                <a:ext cx="1726" cy="469"/>
              </a:xfrm>
              <a:prstGeom prst="flowChartAlternateProcess">
                <a:avLst/>
              </a:prstGeom>
              <a:solidFill>
                <a:srgbClr val="F66302"/>
              </a:solidFill>
              <a:ln w="9525" cap="flat" cmpd="sng" algn="ctr">
                <a:noFill/>
                <a:prstDash val="solid"/>
              </a:ln>
              <a:effectLst/>
            </p:spPr>
            <p:txBody>
              <a:bodyPr wrap="none" lIns="96740" tIns="48369" rIns="96740" bIns="48369">
                <a:noAutofit/>
              </a:bodyPr>
              <a:lstStyle/>
              <a:p>
                <a:pPr algn="ctr" defTabSz="815975" fontAlgn="ctr">
                  <a:spcBef>
                    <a:spcPts val="0"/>
                  </a:spcBef>
                  <a:spcAft>
                    <a:spcPts val="0"/>
                  </a:spcAft>
                  <a:defRPr/>
                </a:pPr>
                <a:r>
                  <a:rPr lang="zh-CN" altLang="en-US" sz="1000" b="1" kern="0" dirty="0">
                    <a:solidFill>
                      <a:prstClr val="white"/>
                    </a:solidFill>
                    <a:latin typeface="微软雅黑" panose="020B0503020204020204" charset="-122"/>
                    <a:ea typeface="微软雅黑" panose="020B0503020204020204" charset="-122"/>
                    <a:cs typeface="+mn-ea"/>
                    <a:sym typeface="+mn-lt"/>
                  </a:rPr>
                  <a:t>仓库</a:t>
                </a:r>
                <a:r>
                  <a:rPr lang="en-US" altLang="zh-CN" sz="1000" b="1" kern="0" dirty="0">
                    <a:solidFill>
                      <a:prstClr val="white"/>
                    </a:solidFill>
                    <a:latin typeface="微软雅黑" panose="020B0503020204020204" charset="-122"/>
                    <a:ea typeface="微软雅黑" panose="020B0503020204020204" charset="-122"/>
                    <a:cs typeface="+mn-ea"/>
                    <a:sym typeface="+mn-lt"/>
                  </a:rPr>
                  <a:t>N</a:t>
                </a:r>
              </a:p>
            </p:txBody>
          </p:sp>
        </p:grpSp>
        <p:sp>
          <p:nvSpPr>
            <p:cNvPr id="74" name="AutoShape 57">
              <a:extLst>
                <a:ext uri="{FF2B5EF4-FFF2-40B4-BE49-F238E27FC236}">
                  <a16:creationId xmlns:a16="http://schemas.microsoft.com/office/drawing/2014/main" id="{4F365729-BE6F-6EB9-B365-DC04A35F99B6}"/>
                </a:ext>
              </a:extLst>
            </p:cNvPr>
            <p:cNvSpPr>
              <a:spLocks noChangeArrowheads="1"/>
            </p:cNvSpPr>
            <p:nvPr/>
          </p:nvSpPr>
          <p:spPr bwMode="auto">
            <a:xfrm>
              <a:off x="2715" y="3578"/>
              <a:ext cx="934" cy="730"/>
            </a:xfrm>
            <a:prstGeom prst="flowChartAlternateProcess">
              <a:avLst/>
            </a:prstGeom>
            <a:solidFill>
              <a:srgbClr val="F66302">
                <a:alpha val="67000"/>
              </a:srgbClr>
            </a:solidFill>
            <a:ln w="9525" cap="flat" cmpd="sng" algn="ctr">
              <a:noFill/>
              <a:prstDash val="solid"/>
            </a:ln>
            <a:effectLst/>
          </p:spPr>
          <p:txBody>
            <a:bodyPr wrap="none" lIns="96740" tIns="48369" rIns="96740" bIns="48369" anchor="ctr" anchorCtr="0">
              <a:noAutofit/>
            </a:bodyPr>
            <a:lstStyle/>
            <a:p>
              <a:pPr algn="ctr" defTabSz="815975" fontAlgn="auto">
                <a:spcBef>
                  <a:spcPts val="0"/>
                </a:spcBef>
                <a:spcAft>
                  <a:spcPts val="0"/>
                </a:spcAft>
                <a:defRPr/>
              </a:pPr>
              <a:r>
                <a:rPr lang="zh-CN" altLang="en-US" sz="1200" b="1" kern="0" dirty="0">
                  <a:solidFill>
                    <a:prstClr val="white"/>
                  </a:solidFill>
                  <a:latin typeface="微软雅黑" panose="020B0503020204020204" charset="-122"/>
                  <a:ea typeface="微软雅黑" panose="020B0503020204020204" charset="-122"/>
                  <a:cs typeface="+mn-ea"/>
                  <a:sym typeface="+mn-lt"/>
                </a:rPr>
                <a:t>客户</a:t>
              </a:r>
            </a:p>
          </p:txBody>
        </p:sp>
        <p:sp>
          <p:nvSpPr>
            <p:cNvPr id="75" name="矩形 74">
              <a:extLst>
                <a:ext uri="{FF2B5EF4-FFF2-40B4-BE49-F238E27FC236}">
                  <a16:creationId xmlns:a16="http://schemas.microsoft.com/office/drawing/2014/main" id="{9499FDAA-D047-746E-2BA2-8B71BF206872}"/>
                </a:ext>
              </a:extLst>
            </p:cNvPr>
            <p:cNvSpPr/>
            <p:nvPr/>
          </p:nvSpPr>
          <p:spPr>
            <a:xfrm>
              <a:off x="4843" y="4677"/>
              <a:ext cx="9860" cy="1825"/>
            </a:xfrm>
            <a:prstGeom prst="rect">
              <a:avLst/>
            </a:prstGeom>
            <a:noFill/>
            <a:ln w="19050" cmpd="sng">
              <a:solidFill>
                <a:schemeClr val="bg1">
                  <a:lumMod val="8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6" name="AutoShape 72">
              <a:extLst>
                <a:ext uri="{FF2B5EF4-FFF2-40B4-BE49-F238E27FC236}">
                  <a16:creationId xmlns:a16="http://schemas.microsoft.com/office/drawing/2014/main" id="{0C84D12C-A481-08B1-3FBC-E96391CACA0A}"/>
                </a:ext>
              </a:extLst>
            </p:cNvPr>
            <p:cNvSpPr>
              <a:spLocks noChangeArrowheads="1"/>
            </p:cNvSpPr>
            <p:nvPr/>
          </p:nvSpPr>
          <p:spPr bwMode="auto">
            <a:xfrm>
              <a:off x="15927" y="4196"/>
              <a:ext cx="934" cy="730"/>
            </a:xfrm>
            <a:prstGeom prst="flowChartAlternateProcess">
              <a:avLst/>
            </a:prstGeom>
            <a:solidFill>
              <a:srgbClr val="F66302">
                <a:alpha val="67000"/>
              </a:srgbClr>
            </a:solidFill>
            <a:ln w="9525" cap="flat" cmpd="sng" algn="ctr">
              <a:noFill/>
              <a:prstDash val="solid"/>
            </a:ln>
            <a:effectLst/>
          </p:spPr>
          <p:txBody>
            <a:bodyPr wrap="none" lIns="96740" tIns="48369" rIns="96740" bIns="48369" anchor="ctr" anchorCtr="0">
              <a:noAutofit/>
            </a:bodyPr>
            <a:lstStyle/>
            <a:p>
              <a:pPr algn="ctr" defTabSz="815975" fontAlgn="auto">
                <a:spcBef>
                  <a:spcPts val="0"/>
                </a:spcBef>
                <a:spcAft>
                  <a:spcPts val="0"/>
                </a:spcAft>
                <a:defRPr/>
              </a:pPr>
              <a:r>
                <a:rPr lang="zh-CN" altLang="en-US" sz="1200" b="1" kern="0" dirty="0">
                  <a:solidFill>
                    <a:prstClr val="white"/>
                  </a:solidFill>
                  <a:latin typeface="微软雅黑" panose="020B0503020204020204" charset="-122"/>
                  <a:ea typeface="微软雅黑" panose="020B0503020204020204" charset="-122"/>
                  <a:cs typeface="+mn-ea"/>
                  <a:sym typeface="+mn-lt"/>
                </a:rPr>
                <a:t>库存</a:t>
              </a:r>
            </a:p>
            <a:p>
              <a:pPr algn="ctr" defTabSz="815975" fontAlgn="auto">
                <a:spcBef>
                  <a:spcPts val="0"/>
                </a:spcBef>
                <a:spcAft>
                  <a:spcPts val="0"/>
                </a:spcAft>
                <a:defRPr/>
              </a:pPr>
              <a:r>
                <a:rPr lang="zh-CN" altLang="en-US" sz="1200" b="1" kern="0" dirty="0">
                  <a:solidFill>
                    <a:prstClr val="white"/>
                  </a:solidFill>
                  <a:latin typeface="微软雅黑" panose="020B0503020204020204" charset="-122"/>
                  <a:ea typeface="微软雅黑" panose="020B0503020204020204" charset="-122"/>
                  <a:cs typeface="+mn-ea"/>
                  <a:sym typeface="+mn-lt"/>
                </a:rPr>
                <a:t>数据</a:t>
              </a:r>
            </a:p>
          </p:txBody>
        </p:sp>
        <p:sp>
          <p:nvSpPr>
            <p:cNvPr id="77" name="AutoShape 72">
              <a:extLst>
                <a:ext uri="{FF2B5EF4-FFF2-40B4-BE49-F238E27FC236}">
                  <a16:creationId xmlns:a16="http://schemas.microsoft.com/office/drawing/2014/main" id="{2AAC1619-4F90-7853-8D27-B63688B944A0}"/>
                </a:ext>
              </a:extLst>
            </p:cNvPr>
            <p:cNvSpPr>
              <a:spLocks noChangeArrowheads="1"/>
            </p:cNvSpPr>
            <p:nvPr/>
          </p:nvSpPr>
          <p:spPr bwMode="auto">
            <a:xfrm>
              <a:off x="15927" y="4984"/>
              <a:ext cx="934" cy="730"/>
            </a:xfrm>
            <a:prstGeom prst="flowChartAlternateProcess">
              <a:avLst/>
            </a:prstGeom>
            <a:solidFill>
              <a:srgbClr val="F66302">
                <a:alpha val="67000"/>
              </a:srgbClr>
            </a:solidFill>
            <a:ln w="9525" cap="flat" cmpd="sng" algn="ctr">
              <a:noFill/>
              <a:prstDash val="solid"/>
            </a:ln>
            <a:effectLst/>
          </p:spPr>
          <p:txBody>
            <a:bodyPr wrap="none" lIns="96740" tIns="48369" rIns="96740" bIns="48369" anchor="ctr" anchorCtr="0">
              <a:noAutofit/>
            </a:bodyPr>
            <a:lstStyle/>
            <a:p>
              <a:pPr algn="ctr" defTabSz="815975" fontAlgn="auto">
                <a:spcBef>
                  <a:spcPts val="0"/>
                </a:spcBef>
                <a:spcAft>
                  <a:spcPts val="0"/>
                </a:spcAft>
                <a:defRPr/>
              </a:pPr>
              <a:r>
                <a:rPr lang="zh-CN" altLang="en-US" sz="1200" b="1" kern="0" dirty="0">
                  <a:solidFill>
                    <a:prstClr val="white"/>
                  </a:solidFill>
                  <a:latin typeface="微软雅黑" panose="020B0503020204020204" charset="-122"/>
                  <a:ea typeface="微软雅黑" panose="020B0503020204020204" charset="-122"/>
                  <a:cs typeface="+mn-ea"/>
                  <a:sym typeface="+mn-lt"/>
                </a:rPr>
                <a:t>单量</a:t>
              </a:r>
            </a:p>
            <a:p>
              <a:pPr algn="ctr" defTabSz="815975" fontAlgn="auto">
                <a:spcBef>
                  <a:spcPts val="0"/>
                </a:spcBef>
                <a:spcAft>
                  <a:spcPts val="0"/>
                </a:spcAft>
                <a:defRPr/>
              </a:pPr>
              <a:r>
                <a:rPr lang="zh-CN" altLang="en-US" sz="1200" b="1" kern="0" dirty="0">
                  <a:solidFill>
                    <a:prstClr val="white"/>
                  </a:solidFill>
                  <a:latin typeface="微软雅黑" panose="020B0503020204020204" charset="-122"/>
                  <a:ea typeface="微软雅黑" panose="020B0503020204020204" charset="-122"/>
                  <a:cs typeface="+mn-ea"/>
                  <a:sym typeface="+mn-lt"/>
                </a:rPr>
                <a:t>数据</a:t>
              </a:r>
            </a:p>
          </p:txBody>
        </p:sp>
        <p:sp>
          <p:nvSpPr>
            <p:cNvPr id="78" name="AutoShape 72">
              <a:extLst>
                <a:ext uri="{FF2B5EF4-FFF2-40B4-BE49-F238E27FC236}">
                  <a16:creationId xmlns:a16="http://schemas.microsoft.com/office/drawing/2014/main" id="{CB2A5DF0-A6D8-46D5-2CF0-0D71FE1B76C2}"/>
                </a:ext>
              </a:extLst>
            </p:cNvPr>
            <p:cNvSpPr>
              <a:spLocks noChangeArrowheads="1"/>
            </p:cNvSpPr>
            <p:nvPr/>
          </p:nvSpPr>
          <p:spPr bwMode="auto">
            <a:xfrm>
              <a:off x="15927" y="5771"/>
              <a:ext cx="934" cy="730"/>
            </a:xfrm>
            <a:prstGeom prst="flowChartAlternateProcess">
              <a:avLst/>
            </a:prstGeom>
            <a:solidFill>
              <a:srgbClr val="F66302">
                <a:alpha val="67000"/>
              </a:srgbClr>
            </a:solidFill>
            <a:ln w="9525" cap="flat" cmpd="sng" algn="ctr">
              <a:noFill/>
              <a:prstDash val="solid"/>
            </a:ln>
            <a:effectLst/>
          </p:spPr>
          <p:txBody>
            <a:bodyPr wrap="none" lIns="96740" tIns="48369" rIns="96740" bIns="48369" anchor="ctr" anchorCtr="0">
              <a:noAutofit/>
            </a:bodyPr>
            <a:lstStyle/>
            <a:p>
              <a:pPr algn="ctr" defTabSz="815975" fontAlgn="auto">
                <a:spcBef>
                  <a:spcPts val="0"/>
                </a:spcBef>
                <a:spcAft>
                  <a:spcPts val="0"/>
                </a:spcAft>
                <a:defRPr/>
              </a:pPr>
              <a:r>
                <a:rPr lang="zh-CN" altLang="en-US" sz="1200" b="1" kern="0" dirty="0">
                  <a:solidFill>
                    <a:prstClr val="white"/>
                  </a:solidFill>
                  <a:latin typeface="微软雅黑" panose="020B0503020204020204" charset="-122"/>
                  <a:ea typeface="微软雅黑" panose="020B0503020204020204" charset="-122"/>
                  <a:cs typeface="+mn-ea"/>
                  <a:sym typeface="+mn-lt"/>
                </a:rPr>
                <a:t>计费</a:t>
              </a:r>
            </a:p>
            <a:p>
              <a:pPr algn="ctr" defTabSz="815975" fontAlgn="auto">
                <a:spcBef>
                  <a:spcPts val="0"/>
                </a:spcBef>
                <a:spcAft>
                  <a:spcPts val="0"/>
                </a:spcAft>
                <a:defRPr/>
              </a:pPr>
              <a:r>
                <a:rPr lang="zh-CN" altLang="en-US" sz="1200" b="1" kern="0" dirty="0">
                  <a:solidFill>
                    <a:prstClr val="white"/>
                  </a:solidFill>
                  <a:latin typeface="微软雅黑" panose="020B0503020204020204" charset="-122"/>
                  <a:ea typeface="微软雅黑" panose="020B0503020204020204" charset="-122"/>
                  <a:cs typeface="+mn-ea"/>
                  <a:sym typeface="+mn-lt"/>
                </a:rPr>
                <a:t>数据</a:t>
              </a:r>
            </a:p>
          </p:txBody>
        </p:sp>
        <p:sp>
          <p:nvSpPr>
            <p:cNvPr id="79" name="TextBox 22">
              <a:extLst>
                <a:ext uri="{FF2B5EF4-FFF2-40B4-BE49-F238E27FC236}">
                  <a16:creationId xmlns:a16="http://schemas.microsoft.com/office/drawing/2014/main" id="{797307CE-6EF1-0DE1-37B5-F0329FCA9845}"/>
                </a:ext>
              </a:extLst>
            </p:cNvPr>
            <p:cNvSpPr txBox="1">
              <a:spLocks noChangeArrowheads="1"/>
            </p:cNvSpPr>
            <p:nvPr/>
          </p:nvSpPr>
          <p:spPr bwMode="auto">
            <a:xfrm>
              <a:off x="7866" y="4632"/>
              <a:ext cx="3792" cy="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微软雅黑" panose="020B0503020204020204" charset="-122"/>
                </a:defRPr>
              </a:lvl1pPr>
              <a:lvl2pPr marL="742950" indent="-285750">
                <a:defRPr>
                  <a:solidFill>
                    <a:schemeClr val="tx1"/>
                  </a:solidFill>
                  <a:latin typeface="Arial" panose="020B0604020202020204" pitchFamily="34" charset="0"/>
                  <a:ea typeface="微软雅黑" panose="020B0503020204020204" charset="-122"/>
                </a:defRPr>
              </a:lvl2pPr>
              <a:lvl3pPr marL="1143000" indent="-228600">
                <a:defRPr>
                  <a:solidFill>
                    <a:schemeClr val="tx1"/>
                  </a:solidFill>
                  <a:latin typeface="Arial" panose="020B0604020202020204" pitchFamily="34" charset="0"/>
                  <a:ea typeface="微软雅黑" panose="020B0503020204020204" charset="-122"/>
                </a:defRPr>
              </a:lvl3pPr>
              <a:lvl4pPr marL="1600200" indent="-228600">
                <a:defRPr>
                  <a:solidFill>
                    <a:schemeClr val="tx1"/>
                  </a:solidFill>
                  <a:latin typeface="Arial" panose="020B0604020202020204" pitchFamily="34" charset="0"/>
                  <a:ea typeface="微软雅黑" panose="020B0503020204020204" charset="-122"/>
                </a:defRPr>
              </a:lvl4pPr>
              <a:lvl5pPr marL="2057400" indent="-228600">
                <a:defRPr>
                  <a:solidFill>
                    <a:schemeClr val="tx1"/>
                  </a:solidFill>
                  <a:latin typeface="Arial" panose="020B0604020202020204"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charset="-122"/>
                </a:defRPr>
              </a:lvl9pPr>
            </a:lstStyle>
            <a:p>
              <a:pPr algn="ctr"/>
              <a:r>
                <a:rPr lang="en-US" altLang="zh-CN" sz="1200" b="1"/>
                <a:t>WMS</a:t>
              </a:r>
              <a:r>
                <a:rPr lang="zh-CN" altLang="en-US" sz="1200" b="1"/>
                <a:t>仓库管理系统</a:t>
              </a:r>
            </a:p>
          </p:txBody>
        </p:sp>
        <p:grpSp>
          <p:nvGrpSpPr>
            <p:cNvPr id="80" name="组合 79">
              <a:extLst>
                <a:ext uri="{FF2B5EF4-FFF2-40B4-BE49-F238E27FC236}">
                  <a16:creationId xmlns:a16="http://schemas.microsoft.com/office/drawing/2014/main" id="{9F4915E6-4CB4-3E59-A058-7E71B1FEC96C}"/>
                </a:ext>
              </a:extLst>
            </p:cNvPr>
            <p:cNvGrpSpPr/>
            <p:nvPr/>
          </p:nvGrpSpPr>
          <p:grpSpPr>
            <a:xfrm>
              <a:off x="5269" y="7226"/>
              <a:ext cx="8653" cy="334"/>
              <a:chOff x="3515" y="9442"/>
              <a:chExt cx="9453" cy="467"/>
            </a:xfrm>
          </p:grpSpPr>
          <p:sp>
            <p:nvSpPr>
              <p:cNvPr id="120" name="AutoShape 8">
                <a:extLst>
                  <a:ext uri="{FF2B5EF4-FFF2-40B4-BE49-F238E27FC236}">
                    <a16:creationId xmlns:a16="http://schemas.microsoft.com/office/drawing/2014/main" id="{348A9558-1AF4-F132-3589-EC2348D5273E}"/>
                  </a:ext>
                </a:extLst>
              </p:cNvPr>
              <p:cNvSpPr>
                <a:spLocks noChangeArrowheads="1"/>
              </p:cNvSpPr>
              <p:nvPr/>
            </p:nvSpPr>
            <p:spPr bwMode="auto">
              <a:xfrm>
                <a:off x="7392" y="9442"/>
                <a:ext cx="1700" cy="452"/>
              </a:xfrm>
              <a:prstGeom prst="flowChartAlternateProcess">
                <a:avLst/>
              </a:prstGeom>
              <a:noFill/>
              <a:ln w="15875" cap="flat" cmpd="sng" algn="ctr">
                <a:solidFill>
                  <a:srgbClr val="F66302"/>
                </a:solidFill>
                <a:prstDash val="solid"/>
              </a:ln>
              <a:effectLst/>
            </p:spPr>
            <p:txBody>
              <a:bodyPr wrap="none" lIns="96740" tIns="48369" rIns="96740" bIns="48369">
                <a:noAutofit/>
              </a:bodyPr>
              <a:lstStyle/>
              <a:p>
                <a:pPr algn="ctr" defTabSz="815975" fontAlgn="auto">
                  <a:spcBef>
                    <a:spcPts val="0"/>
                  </a:spcBef>
                  <a:spcAft>
                    <a:spcPts val="0"/>
                  </a:spcAft>
                  <a:defRPr/>
                </a:pPr>
                <a:r>
                  <a:rPr lang="zh-CN" altLang="ja-JP" sz="1000" b="1" kern="0" dirty="0">
                    <a:solidFill>
                      <a:schemeClr val="tx1"/>
                    </a:solidFill>
                    <a:latin typeface="微软雅黑" panose="020B0503020204020204" charset="-122"/>
                    <a:ea typeface="微软雅黑" panose="020B0503020204020204" charset="-122"/>
                    <a:cs typeface="+mn-ea"/>
                    <a:sym typeface="+mn-lt"/>
                  </a:rPr>
                  <a:t>计费合同</a:t>
                </a:r>
              </a:p>
            </p:txBody>
          </p:sp>
          <p:sp>
            <p:nvSpPr>
              <p:cNvPr id="121" name="AutoShape 56">
                <a:extLst>
                  <a:ext uri="{FF2B5EF4-FFF2-40B4-BE49-F238E27FC236}">
                    <a16:creationId xmlns:a16="http://schemas.microsoft.com/office/drawing/2014/main" id="{9C17F658-383B-0945-DB89-470C0A06AB54}"/>
                  </a:ext>
                </a:extLst>
              </p:cNvPr>
              <p:cNvSpPr>
                <a:spLocks noChangeArrowheads="1"/>
              </p:cNvSpPr>
              <p:nvPr/>
            </p:nvSpPr>
            <p:spPr bwMode="auto">
              <a:xfrm>
                <a:off x="3515" y="9442"/>
                <a:ext cx="1701" cy="452"/>
              </a:xfrm>
              <a:prstGeom prst="flowChartAlternateProcess">
                <a:avLst/>
              </a:prstGeom>
              <a:noFill/>
              <a:ln w="15875" cap="flat" cmpd="sng" algn="ctr">
                <a:solidFill>
                  <a:srgbClr val="F66302"/>
                </a:solidFill>
                <a:prstDash val="solid"/>
              </a:ln>
              <a:effectLst/>
            </p:spPr>
            <p:txBody>
              <a:bodyPr wrap="none" lIns="96740" tIns="48369" rIns="96740" bIns="48369">
                <a:noAutofit/>
              </a:bodyPr>
              <a:lstStyle/>
              <a:p>
                <a:pPr algn="ctr" defTabSz="815975" fontAlgn="t">
                  <a:spcBef>
                    <a:spcPts val="0"/>
                  </a:spcBef>
                  <a:spcAft>
                    <a:spcPts val="0"/>
                  </a:spcAft>
                  <a:defRPr/>
                </a:pPr>
                <a:r>
                  <a:rPr lang="zh-CN" altLang="en-US" sz="1000" b="1" kern="0" dirty="0">
                    <a:solidFill>
                      <a:schemeClr val="tx1"/>
                    </a:solidFill>
                    <a:latin typeface="微软雅黑" panose="020B0503020204020204" charset="-122"/>
                    <a:ea typeface="微软雅黑" panose="020B0503020204020204" charset="-122"/>
                    <a:cs typeface="+mn-ea"/>
                    <a:sym typeface="+mn-lt"/>
                  </a:rPr>
                  <a:t>计费标准</a:t>
                </a:r>
              </a:p>
            </p:txBody>
          </p:sp>
          <p:sp>
            <p:nvSpPr>
              <p:cNvPr id="122" name="AutoShape 57">
                <a:extLst>
                  <a:ext uri="{FF2B5EF4-FFF2-40B4-BE49-F238E27FC236}">
                    <a16:creationId xmlns:a16="http://schemas.microsoft.com/office/drawing/2014/main" id="{134ACDEF-69CD-2D88-706F-7FC9C631EE37}"/>
                  </a:ext>
                </a:extLst>
              </p:cNvPr>
              <p:cNvSpPr>
                <a:spLocks noChangeArrowheads="1"/>
              </p:cNvSpPr>
              <p:nvPr/>
            </p:nvSpPr>
            <p:spPr bwMode="auto">
              <a:xfrm>
                <a:off x="5454" y="9442"/>
                <a:ext cx="1700" cy="452"/>
              </a:xfrm>
              <a:prstGeom prst="flowChartAlternateProcess">
                <a:avLst/>
              </a:prstGeom>
              <a:noFill/>
              <a:ln w="15875" cap="flat" cmpd="sng" algn="ctr">
                <a:solidFill>
                  <a:srgbClr val="F66302"/>
                </a:solidFill>
                <a:prstDash val="solid"/>
              </a:ln>
              <a:effectLst/>
            </p:spPr>
            <p:txBody>
              <a:bodyPr wrap="none" lIns="96740" tIns="48369" rIns="96740" bIns="48369">
                <a:noAutofit/>
              </a:bodyPr>
              <a:lstStyle/>
              <a:p>
                <a:pPr algn="ctr" defTabSz="815975" fontAlgn="auto">
                  <a:spcBef>
                    <a:spcPts val="0"/>
                  </a:spcBef>
                  <a:spcAft>
                    <a:spcPts val="0"/>
                  </a:spcAft>
                  <a:defRPr/>
                </a:pPr>
                <a:r>
                  <a:rPr lang="zh-CN" altLang="ja-JP" sz="1000" b="1" kern="0" dirty="0">
                    <a:solidFill>
                      <a:schemeClr val="tx1"/>
                    </a:solidFill>
                    <a:latin typeface="微软雅黑" panose="020B0503020204020204" charset="-122"/>
                    <a:ea typeface="微软雅黑" panose="020B0503020204020204" charset="-122"/>
                    <a:cs typeface="+mn-ea"/>
                    <a:sym typeface="+mn-lt"/>
                  </a:rPr>
                  <a:t>计费规则</a:t>
                </a:r>
              </a:p>
            </p:txBody>
          </p:sp>
          <p:sp>
            <p:nvSpPr>
              <p:cNvPr id="123" name="AutoShape 72">
                <a:extLst>
                  <a:ext uri="{FF2B5EF4-FFF2-40B4-BE49-F238E27FC236}">
                    <a16:creationId xmlns:a16="http://schemas.microsoft.com/office/drawing/2014/main" id="{18E3760E-1C07-AC95-67FD-FBF3FBE219D3}"/>
                  </a:ext>
                </a:extLst>
              </p:cNvPr>
              <p:cNvSpPr>
                <a:spLocks noChangeArrowheads="1"/>
              </p:cNvSpPr>
              <p:nvPr/>
            </p:nvSpPr>
            <p:spPr bwMode="auto">
              <a:xfrm>
                <a:off x="9330" y="9442"/>
                <a:ext cx="1700" cy="452"/>
              </a:xfrm>
              <a:prstGeom prst="flowChartAlternateProcess">
                <a:avLst/>
              </a:prstGeom>
              <a:noFill/>
              <a:ln w="15875" cap="flat" cmpd="sng" algn="ctr">
                <a:solidFill>
                  <a:srgbClr val="F66302"/>
                </a:solidFill>
                <a:prstDash val="solid"/>
              </a:ln>
              <a:effectLst/>
            </p:spPr>
            <p:txBody>
              <a:bodyPr wrap="none" lIns="96740" tIns="48369" rIns="96740" bIns="48369">
                <a:noAutofit/>
              </a:bodyPr>
              <a:lstStyle/>
              <a:p>
                <a:pPr algn="ctr" defTabSz="815975" fontAlgn="auto">
                  <a:spcBef>
                    <a:spcPts val="0"/>
                  </a:spcBef>
                  <a:spcAft>
                    <a:spcPts val="0"/>
                  </a:spcAft>
                  <a:defRPr/>
                </a:pPr>
                <a:r>
                  <a:rPr lang="zh-CN" altLang="en-US" sz="1000" b="1" kern="0" dirty="0">
                    <a:solidFill>
                      <a:schemeClr val="tx1"/>
                    </a:solidFill>
                    <a:latin typeface="微软雅黑" panose="020B0503020204020204" charset="-122"/>
                    <a:ea typeface="微软雅黑" panose="020B0503020204020204" charset="-122"/>
                    <a:cs typeface="+mn-ea"/>
                    <a:sym typeface="+mn-lt"/>
                  </a:rPr>
                  <a:t>计费台账</a:t>
                </a:r>
              </a:p>
            </p:txBody>
          </p:sp>
          <p:sp>
            <p:nvSpPr>
              <p:cNvPr id="124" name="AutoShape 72">
                <a:extLst>
                  <a:ext uri="{FF2B5EF4-FFF2-40B4-BE49-F238E27FC236}">
                    <a16:creationId xmlns:a16="http://schemas.microsoft.com/office/drawing/2014/main" id="{E39632A8-4A5C-2BF4-A533-4A1DF710E7D5}"/>
                  </a:ext>
                </a:extLst>
              </p:cNvPr>
              <p:cNvSpPr>
                <a:spLocks noChangeArrowheads="1"/>
              </p:cNvSpPr>
              <p:nvPr/>
            </p:nvSpPr>
            <p:spPr bwMode="auto">
              <a:xfrm>
                <a:off x="11268" y="9457"/>
                <a:ext cx="1700" cy="452"/>
              </a:xfrm>
              <a:prstGeom prst="flowChartAlternateProcess">
                <a:avLst/>
              </a:prstGeom>
              <a:noFill/>
              <a:ln w="15875" cap="flat" cmpd="sng" algn="ctr">
                <a:solidFill>
                  <a:srgbClr val="F66302"/>
                </a:solidFill>
                <a:prstDash val="solid"/>
              </a:ln>
              <a:effectLst/>
            </p:spPr>
            <p:txBody>
              <a:bodyPr wrap="none" lIns="96740" tIns="48369" rIns="96740" bIns="48369">
                <a:noAutofit/>
              </a:bodyPr>
              <a:lstStyle/>
              <a:p>
                <a:pPr algn="ctr" defTabSz="815975" fontAlgn="auto">
                  <a:spcBef>
                    <a:spcPts val="0"/>
                  </a:spcBef>
                  <a:spcAft>
                    <a:spcPts val="0"/>
                  </a:spcAft>
                  <a:defRPr/>
                </a:pPr>
                <a:r>
                  <a:rPr lang="zh-CN" altLang="en-US" sz="1000" b="1" kern="0" dirty="0">
                    <a:solidFill>
                      <a:schemeClr val="tx1"/>
                    </a:solidFill>
                    <a:latin typeface="微软雅黑" panose="020B0503020204020204" charset="-122"/>
                    <a:ea typeface="微软雅黑" panose="020B0503020204020204" charset="-122"/>
                    <a:cs typeface="+mn-ea"/>
                    <a:sym typeface="+mn-lt"/>
                  </a:rPr>
                  <a:t>对账单</a:t>
                </a:r>
              </a:p>
            </p:txBody>
          </p:sp>
        </p:grpSp>
        <p:sp>
          <p:nvSpPr>
            <p:cNvPr id="81" name="矩形 80">
              <a:extLst>
                <a:ext uri="{FF2B5EF4-FFF2-40B4-BE49-F238E27FC236}">
                  <a16:creationId xmlns:a16="http://schemas.microsoft.com/office/drawing/2014/main" id="{DD6B7BA9-DD06-126D-CBC5-E22BA55AD619}"/>
                </a:ext>
              </a:extLst>
            </p:cNvPr>
            <p:cNvSpPr/>
            <p:nvPr/>
          </p:nvSpPr>
          <p:spPr>
            <a:xfrm>
              <a:off x="3685" y="6588"/>
              <a:ext cx="12249" cy="1090"/>
            </a:xfrm>
            <a:prstGeom prst="rect">
              <a:avLst/>
            </a:prstGeom>
            <a:noFill/>
            <a:ln w="19050" cmpd="sng">
              <a:solidFill>
                <a:schemeClr val="bg1">
                  <a:lumMod val="8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2" name="TextBox 22">
              <a:extLst>
                <a:ext uri="{FF2B5EF4-FFF2-40B4-BE49-F238E27FC236}">
                  <a16:creationId xmlns:a16="http://schemas.microsoft.com/office/drawing/2014/main" id="{43676724-3798-B670-E632-ED66729426CB}"/>
                </a:ext>
              </a:extLst>
            </p:cNvPr>
            <p:cNvSpPr txBox="1">
              <a:spLocks noChangeArrowheads="1"/>
            </p:cNvSpPr>
            <p:nvPr/>
          </p:nvSpPr>
          <p:spPr bwMode="auto">
            <a:xfrm>
              <a:off x="7920" y="6751"/>
              <a:ext cx="3685" cy="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微软雅黑" panose="020B0503020204020204" charset="-122"/>
                </a:defRPr>
              </a:lvl1pPr>
              <a:lvl2pPr marL="742950" indent="-285750">
                <a:defRPr>
                  <a:solidFill>
                    <a:schemeClr val="tx1"/>
                  </a:solidFill>
                  <a:latin typeface="Arial" panose="020B0604020202020204" pitchFamily="34" charset="0"/>
                  <a:ea typeface="微软雅黑" panose="020B0503020204020204" charset="-122"/>
                </a:defRPr>
              </a:lvl2pPr>
              <a:lvl3pPr marL="1143000" indent="-228600">
                <a:defRPr>
                  <a:solidFill>
                    <a:schemeClr val="tx1"/>
                  </a:solidFill>
                  <a:latin typeface="Arial" panose="020B0604020202020204" pitchFamily="34" charset="0"/>
                  <a:ea typeface="微软雅黑" panose="020B0503020204020204" charset="-122"/>
                </a:defRPr>
              </a:lvl3pPr>
              <a:lvl4pPr marL="1600200" indent="-228600">
                <a:defRPr>
                  <a:solidFill>
                    <a:schemeClr val="tx1"/>
                  </a:solidFill>
                  <a:latin typeface="Arial" panose="020B0604020202020204" pitchFamily="34" charset="0"/>
                  <a:ea typeface="微软雅黑" panose="020B0503020204020204" charset="-122"/>
                </a:defRPr>
              </a:lvl4pPr>
              <a:lvl5pPr marL="2057400" indent="-228600">
                <a:defRPr>
                  <a:solidFill>
                    <a:schemeClr val="tx1"/>
                  </a:solidFill>
                  <a:latin typeface="Arial" panose="020B0604020202020204"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charset="-122"/>
                </a:defRPr>
              </a:lvl9pPr>
            </a:lstStyle>
            <a:p>
              <a:pPr algn="ctr"/>
              <a:r>
                <a:rPr lang="en-US" altLang="zh-CN" sz="1200" b="1"/>
                <a:t>BMS</a:t>
              </a:r>
              <a:r>
                <a:rPr lang="zh-CN" altLang="en-US" sz="1200" b="1"/>
                <a:t>计费管理系统（外部系统）</a:t>
              </a:r>
              <a:endParaRPr lang="en-US" altLang="zh-CN" sz="1200" b="1"/>
            </a:p>
          </p:txBody>
        </p:sp>
        <p:sp>
          <p:nvSpPr>
            <p:cNvPr id="83" name="AutoShape 57">
              <a:extLst>
                <a:ext uri="{FF2B5EF4-FFF2-40B4-BE49-F238E27FC236}">
                  <a16:creationId xmlns:a16="http://schemas.microsoft.com/office/drawing/2014/main" id="{6FDE92D0-2AE6-0DA1-F5B1-24256A75F5AB}"/>
                </a:ext>
              </a:extLst>
            </p:cNvPr>
            <p:cNvSpPr>
              <a:spLocks noChangeArrowheads="1"/>
            </p:cNvSpPr>
            <p:nvPr/>
          </p:nvSpPr>
          <p:spPr bwMode="auto">
            <a:xfrm>
              <a:off x="2715" y="5148"/>
              <a:ext cx="934" cy="730"/>
            </a:xfrm>
            <a:prstGeom prst="flowChartAlternateProcess">
              <a:avLst/>
            </a:prstGeom>
            <a:solidFill>
              <a:srgbClr val="F66302">
                <a:alpha val="67000"/>
              </a:srgbClr>
            </a:solidFill>
            <a:ln w="9525" cap="flat" cmpd="sng" algn="ctr">
              <a:noFill/>
              <a:prstDash val="solid"/>
            </a:ln>
            <a:effectLst/>
          </p:spPr>
          <p:txBody>
            <a:bodyPr wrap="none" lIns="96740" tIns="48369" rIns="96740" bIns="48369" anchor="ctr" anchorCtr="0">
              <a:noAutofit/>
            </a:bodyPr>
            <a:lstStyle/>
            <a:p>
              <a:pPr algn="ctr" defTabSz="815975" fontAlgn="auto">
                <a:spcBef>
                  <a:spcPts val="0"/>
                </a:spcBef>
                <a:spcAft>
                  <a:spcPts val="0"/>
                </a:spcAft>
                <a:defRPr/>
              </a:pPr>
              <a:r>
                <a:rPr lang="zh-CN" altLang="en-US" sz="1200" b="1" kern="0" dirty="0">
                  <a:solidFill>
                    <a:prstClr val="white"/>
                  </a:solidFill>
                  <a:latin typeface="微软雅黑" panose="020B0503020204020204" charset="-122"/>
                  <a:ea typeface="微软雅黑" panose="020B0503020204020204" charset="-122"/>
                  <a:cs typeface="+mn-ea"/>
                  <a:sym typeface="+mn-lt"/>
                </a:rPr>
                <a:t>供应商</a:t>
              </a:r>
            </a:p>
          </p:txBody>
        </p:sp>
        <p:sp>
          <p:nvSpPr>
            <p:cNvPr id="84" name="AutoShape 57">
              <a:extLst>
                <a:ext uri="{FF2B5EF4-FFF2-40B4-BE49-F238E27FC236}">
                  <a16:creationId xmlns:a16="http://schemas.microsoft.com/office/drawing/2014/main" id="{5A578A92-4E37-3EA0-C208-F6D164557904}"/>
                </a:ext>
              </a:extLst>
            </p:cNvPr>
            <p:cNvSpPr>
              <a:spLocks noChangeArrowheads="1"/>
            </p:cNvSpPr>
            <p:nvPr/>
          </p:nvSpPr>
          <p:spPr bwMode="auto">
            <a:xfrm>
              <a:off x="9094" y="3196"/>
              <a:ext cx="1578" cy="323"/>
            </a:xfrm>
            <a:prstGeom prst="flowChartAlternateProcess">
              <a:avLst/>
            </a:prstGeom>
            <a:solidFill>
              <a:srgbClr val="F66302">
                <a:alpha val="70000"/>
              </a:srgbClr>
            </a:solidFill>
            <a:ln w="9525" cap="flat" cmpd="sng" algn="ctr">
              <a:noFill/>
              <a:prstDash val="solid"/>
            </a:ln>
            <a:effectLst/>
          </p:spPr>
          <p:txBody>
            <a:bodyPr wrap="none" lIns="96740" tIns="48369" rIns="96740" bIns="48369">
              <a:noAutofit/>
            </a:bodyPr>
            <a:lstStyle/>
            <a:p>
              <a:pPr algn="ctr" defTabSz="815975" fontAlgn="ctr">
                <a:spcBef>
                  <a:spcPts val="0"/>
                </a:spcBef>
                <a:spcAft>
                  <a:spcPts val="0"/>
                </a:spcAft>
                <a:defRPr/>
              </a:pPr>
              <a:r>
                <a:rPr lang="zh-CN" altLang="en-US" sz="1000" b="1" kern="0" dirty="0">
                  <a:solidFill>
                    <a:prstClr val="white"/>
                  </a:solidFill>
                  <a:latin typeface="微软雅黑" panose="020B0503020204020204" charset="-122"/>
                  <a:ea typeface="微软雅黑" panose="020B0503020204020204" charset="-122"/>
                  <a:cs typeface="+mn-ea"/>
                  <a:sym typeface="+mn-lt"/>
                </a:rPr>
                <a:t>共享库存</a:t>
              </a:r>
            </a:p>
          </p:txBody>
        </p:sp>
        <p:cxnSp>
          <p:nvCxnSpPr>
            <p:cNvPr id="85" name="肘形连接符 42">
              <a:extLst>
                <a:ext uri="{FF2B5EF4-FFF2-40B4-BE49-F238E27FC236}">
                  <a16:creationId xmlns:a16="http://schemas.microsoft.com/office/drawing/2014/main" id="{ED6A74D6-C4F6-8EA0-3E71-2673211D8DC4}"/>
                </a:ext>
              </a:extLst>
            </p:cNvPr>
            <p:cNvCxnSpPr>
              <a:stCxn id="76" idx="0"/>
              <a:endCxn id="72" idx="3"/>
            </p:cNvCxnSpPr>
            <p:nvPr/>
          </p:nvCxnSpPr>
          <p:spPr>
            <a:xfrm rot="16200000" flipV="1">
              <a:off x="14527" y="2329"/>
              <a:ext cx="2044" cy="1690"/>
            </a:xfrm>
            <a:prstGeom prst="bentConnector2">
              <a:avLst/>
            </a:prstGeom>
            <a:ln w="19050">
              <a:solidFill>
                <a:srgbClr val="BFBFBF"/>
              </a:solidFill>
              <a:tailEnd type="arrow"/>
            </a:ln>
          </p:spPr>
          <p:style>
            <a:lnRef idx="1">
              <a:srgbClr val="4472C4"/>
            </a:lnRef>
            <a:fillRef idx="0">
              <a:srgbClr val="4472C4"/>
            </a:fillRef>
            <a:effectRef idx="0">
              <a:srgbClr val="4472C4"/>
            </a:effectRef>
            <a:fontRef idx="minor">
              <a:sysClr val="windowText" lastClr="000000"/>
            </a:fontRef>
          </p:style>
        </p:cxnSp>
        <p:cxnSp>
          <p:nvCxnSpPr>
            <p:cNvPr id="86" name="肘形连接符 43">
              <a:extLst>
                <a:ext uri="{FF2B5EF4-FFF2-40B4-BE49-F238E27FC236}">
                  <a16:creationId xmlns:a16="http://schemas.microsoft.com/office/drawing/2014/main" id="{FB205B80-E86C-7884-8774-6677E2F67568}"/>
                </a:ext>
              </a:extLst>
            </p:cNvPr>
            <p:cNvCxnSpPr>
              <a:stCxn id="78" idx="2"/>
              <a:endCxn id="81" idx="3"/>
            </p:cNvCxnSpPr>
            <p:nvPr/>
          </p:nvCxnSpPr>
          <p:spPr>
            <a:xfrm rot="5400000">
              <a:off x="15848" y="6587"/>
              <a:ext cx="633" cy="460"/>
            </a:xfrm>
            <a:prstGeom prst="bentConnector2">
              <a:avLst/>
            </a:prstGeom>
            <a:ln w="1905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87" name="肘形连接符 44">
              <a:extLst>
                <a:ext uri="{FF2B5EF4-FFF2-40B4-BE49-F238E27FC236}">
                  <a16:creationId xmlns:a16="http://schemas.microsoft.com/office/drawing/2014/main" id="{0A8F8458-7BE4-2909-7C90-EF6A9A24BFD3}"/>
                </a:ext>
              </a:extLst>
            </p:cNvPr>
            <p:cNvCxnSpPr>
              <a:stCxn id="81" idx="1"/>
              <a:endCxn id="83" idx="2"/>
            </p:cNvCxnSpPr>
            <p:nvPr/>
          </p:nvCxnSpPr>
          <p:spPr>
            <a:xfrm rot="10800000">
              <a:off x="3181" y="5878"/>
              <a:ext cx="503" cy="1255"/>
            </a:xfrm>
            <a:prstGeom prst="bentConnector2">
              <a:avLst/>
            </a:prstGeom>
            <a:ln w="19050" cmpd="sng">
              <a:solidFill>
                <a:srgbClr val="BFBFBF"/>
              </a:solidFill>
              <a:prstDash val="solid"/>
              <a:tailEnd type="arrow"/>
            </a:ln>
          </p:spPr>
          <p:style>
            <a:lnRef idx="1">
              <a:srgbClr val="4472C4"/>
            </a:lnRef>
            <a:fillRef idx="0">
              <a:srgbClr val="4472C4"/>
            </a:fillRef>
            <a:effectRef idx="0">
              <a:srgbClr val="4472C4"/>
            </a:effectRef>
            <a:fontRef idx="minor">
              <a:sysClr val="windowText" lastClr="000000"/>
            </a:fontRef>
          </p:style>
        </p:cxnSp>
        <p:sp>
          <p:nvSpPr>
            <p:cNvPr id="88" name="文本框 87">
              <a:extLst>
                <a:ext uri="{FF2B5EF4-FFF2-40B4-BE49-F238E27FC236}">
                  <a16:creationId xmlns:a16="http://schemas.microsoft.com/office/drawing/2014/main" id="{F23F6925-7655-3747-7490-F6EFA2B5B399}"/>
                </a:ext>
              </a:extLst>
            </p:cNvPr>
            <p:cNvSpPr txBox="1"/>
            <p:nvPr/>
          </p:nvSpPr>
          <p:spPr>
            <a:xfrm>
              <a:off x="2679" y="6588"/>
              <a:ext cx="1005" cy="386"/>
            </a:xfrm>
            <a:prstGeom prst="rect">
              <a:avLst/>
            </a:prstGeom>
            <a:noFill/>
          </p:spPr>
          <p:txBody>
            <a:bodyPr wrap="square" rtlCol="0">
              <a:spAutoFit/>
            </a:bodyPr>
            <a:lstStyle/>
            <a:p>
              <a:pPr algn="ctr"/>
              <a:r>
                <a:rPr lang="zh-CN" altLang="en-US" sz="1000">
                  <a:latin typeface="微软雅黑" panose="020B0503020204020204" charset="-122"/>
                  <a:ea typeface="微软雅黑" panose="020B0503020204020204" charset="-122"/>
                  <a:cs typeface="微软雅黑" panose="020B0503020204020204" charset="-122"/>
                </a:rPr>
                <a:t>计费</a:t>
              </a:r>
            </a:p>
          </p:txBody>
        </p:sp>
        <p:cxnSp>
          <p:nvCxnSpPr>
            <p:cNvPr id="89" name="肘形连接符 47">
              <a:extLst>
                <a:ext uri="{FF2B5EF4-FFF2-40B4-BE49-F238E27FC236}">
                  <a16:creationId xmlns:a16="http://schemas.microsoft.com/office/drawing/2014/main" id="{E319E52F-8429-56B1-9583-103D49F404D0}"/>
                </a:ext>
              </a:extLst>
            </p:cNvPr>
            <p:cNvCxnSpPr>
              <a:stCxn id="91" idx="1"/>
              <a:endCxn id="74" idx="3"/>
            </p:cNvCxnSpPr>
            <p:nvPr/>
          </p:nvCxnSpPr>
          <p:spPr>
            <a:xfrm rot="10800000">
              <a:off x="3649" y="3948"/>
              <a:ext cx="1194" cy="0"/>
            </a:xfrm>
            <a:prstGeom prst="bentConnector3">
              <a:avLst>
                <a:gd name="adj1" fmla="val 50000"/>
              </a:avLst>
            </a:prstGeom>
            <a:ln w="19050" cmpd="sng">
              <a:solidFill>
                <a:srgbClr val="BFBFBF"/>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90" name="文本框 89">
              <a:extLst>
                <a:ext uri="{FF2B5EF4-FFF2-40B4-BE49-F238E27FC236}">
                  <a16:creationId xmlns:a16="http://schemas.microsoft.com/office/drawing/2014/main" id="{77D64B21-3325-439B-D371-32FBA89DD89E}"/>
                </a:ext>
              </a:extLst>
            </p:cNvPr>
            <p:cNvSpPr txBox="1"/>
            <p:nvPr/>
          </p:nvSpPr>
          <p:spPr>
            <a:xfrm>
              <a:off x="3431" y="3540"/>
              <a:ext cx="1662" cy="386"/>
            </a:xfrm>
            <a:prstGeom prst="rect">
              <a:avLst/>
            </a:prstGeom>
            <a:noFill/>
          </p:spPr>
          <p:txBody>
            <a:bodyPr wrap="square" rtlCol="0">
              <a:spAutoFit/>
            </a:bodyPr>
            <a:lstStyle/>
            <a:p>
              <a:pPr algn="ctr"/>
              <a:r>
                <a:rPr lang="zh-CN" altLang="en-US" sz="1000">
                  <a:latin typeface="微软雅黑" panose="020B0503020204020204" charset="-122"/>
                  <a:ea typeface="微软雅黑" panose="020B0503020204020204" charset="-122"/>
                  <a:cs typeface="微软雅黑" panose="020B0503020204020204" charset="-122"/>
                </a:rPr>
                <a:t>驱动补货</a:t>
              </a:r>
            </a:p>
          </p:txBody>
        </p:sp>
        <p:sp>
          <p:nvSpPr>
            <p:cNvPr id="91" name="Rectangle 19">
              <a:extLst>
                <a:ext uri="{FF2B5EF4-FFF2-40B4-BE49-F238E27FC236}">
                  <a16:creationId xmlns:a16="http://schemas.microsoft.com/office/drawing/2014/main" id="{8BA4BBC9-C945-1850-4834-2CE5957BF8EA}"/>
                </a:ext>
              </a:extLst>
            </p:cNvPr>
            <p:cNvSpPr>
              <a:spLocks noChangeArrowheads="1"/>
            </p:cNvSpPr>
            <p:nvPr/>
          </p:nvSpPr>
          <p:spPr bwMode="auto">
            <a:xfrm>
              <a:off x="4843" y="3752"/>
              <a:ext cx="9861" cy="391"/>
            </a:xfrm>
            <a:prstGeom prst="rect">
              <a:avLst/>
            </a:prstGeom>
            <a:solidFill>
              <a:srgbClr val="F66302"/>
            </a:solidFill>
            <a:ln w="9525" cap="flat" cmpd="sng" algn="ctr">
              <a:noFill/>
              <a:prstDash val="solid"/>
            </a:ln>
            <a:effectLst/>
          </p:spPr>
          <p:txBody>
            <a:bodyPr wrap="none" anchor="ctr"/>
            <a:lstStyle>
              <a:lvl1pPr>
                <a:lnSpc>
                  <a:spcPct val="90000"/>
                </a:lnSpc>
                <a:spcBef>
                  <a:spcPts val="1000"/>
                </a:spcBef>
                <a:buFont typeface="Arial" panose="020B0604020202020204" pitchFamily="34" charset="0"/>
                <a:buChar char="•"/>
                <a:defRPr sz="2400">
                  <a:solidFill>
                    <a:schemeClr val="tx1"/>
                  </a:solidFill>
                  <a:latin typeface="Arial" panose="020B0604020202020204" pitchFamily="34" charset="0"/>
                  <a:ea typeface="微软雅黑" panose="020B0503020204020204" charset="-122"/>
                </a:defRPr>
              </a:lvl1pPr>
              <a:lvl2pPr marL="742950" indent="-28575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微软雅黑" panose="020B0503020204020204" charset="-122"/>
                </a:defRPr>
              </a:lvl2pPr>
              <a:lvl3pPr marL="11430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panose="020B0503020204020204" charset="-122"/>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panose="020B0503020204020204" charset="-122"/>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微软雅黑" panose="020B050302020402020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微软雅黑" panose="020B0503020204020204" charset="-122"/>
                </a:defRPr>
              </a:lvl9pPr>
            </a:lstStyle>
            <a:p>
              <a:pPr algn="ctr" defTabSz="685800" fontAlgn="auto">
                <a:lnSpc>
                  <a:spcPct val="100000"/>
                </a:lnSpc>
                <a:spcBef>
                  <a:spcPct val="0"/>
                </a:spcBef>
                <a:spcAft>
                  <a:spcPts val="0"/>
                </a:spcAft>
                <a:buNone/>
                <a:defRPr/>
              </a:pPr>
              <a:r>
                <a:rPr lang="en-US" altLang="zh-CN" sz="1200" b="1" kern="0" dirty="0">
                  <a:solidFill>
                    <a:srgbClr val="FFFFFF"/>
                  </a:solidFill>
                  <a:latin typeface="微软雅黑" panose="020B0503020204020204" charset="-122"/>
                  <a:cs typeface="+mn-ea"/>
                  <a:sym typeface="+mn-lt"/>
                </a:rPr>
                <a:t>C-WMS</a:t>
              </a:r>
            </a:p>
          </p:txBody>
        </p:sp>
        <p:sp>
          <p:nvSpPr>
            <p:cNvPr id="92" name="文本框 91">
              <a:extLst>
                <a:ext uri="{FF2B5EF4-FFF2-40B4-BE49-F238E27FC236}">
                  <a16:creationId xmlns:a16="http://schemas.microsoft.com/office/drawing/2014/main" id="{C57F85B3-065C-97F9-7DFF-A8DE5C5556F7}"/>
                </a:ext>
              </a:extLst>
            </p:cNvPr>
            <p:cNvSpPr txBox="1"/>
            <p:nvPr/>
          </p:nvSpPr>
          <p:spPr>
            <a:xfrm>
              <a:off x="1720" y="4544"/>
              <a:ext cx="1005" cy="386"/>
            </a:xfrm>
            <a:prstGeom prst="rect">
              <a:avLst/>
            </a:prstGeom>
            <a:noFill/>
          </p:spPr>
          <p:txBody>
            <a:bodyPr wrap="square" rtlCol="0">
              <a:spAutoFit/>
            </a:bodyPr>
            <a:lstStyle/>
            <a:p>
              <a:pPr algn="ctr"/>
              <a:r>
                <a:rPr lang="zh-CN" altLang="en-US" sz="1000">
                  <a:latin typeface="微软雅黑" panose="020B0503020204020204" charset="-122"/>
                  <a:ea typeface="微软雅黑" panose="020B0503020204020204" charset="-122"/>
                  <a:cs typeface="微软雅黑" panose="020B0503020204020204" charset="-122"/>
                </a:rPr>
                <a:t>出库</a:t>
              </a:r>
            </a:p>
          </p:txBody>
        </p:sp>
        <p:sp>
          <p:nvSpPr>
            <p:cNvPr id="93" name="文本框 92">
              <a:extLst>
                <a:ext uri="{FF2B5EF4-FFF2-40B4-BE49-F238E27FC236}">
                  <a16:creationId xmlns:a16="http://schemas.microsoft.com/office/drawing/2014/main" id="{5A80B9CB-C3DC-914D-5D46-78C2235DCD7A}"/>
                </a:ext>
              </a:extLst>
            </p:cNvPr>
            <p:cNvSpPr txBox="1"/>
            <p:nvPr/>
          </p:nvSpPr>
          <p:spPr>
            <a:xfrm>
              <a:off x="3613" y="4544"/>
              <a:ext cx="1005" cy="386"/>
            </a:xfrm>
            <a:prstGeom prst="rect">
              <a:avLst/>
            </a:prstGeom>
            <a:noFill/>
          </p:spPr>
          <p:txBody>
            <a:bodyPr wrap="square" rtlCol="0">
              <a:spAutoFit/>
            </a:bodyPr>
            <a:lstStyle/>
            <a:p>
              <a:pPr algn="ctr"/>
              <a:r>
                <a:rPr lang="zh-CN" altLang="en-US" sz="1000">
                  <a:latin typeface="微软雅黑" panose="020B0503020204020204" charset="-122"/>
                  <a:ea typeface="微软雅黑" panose="020B0503020204020204" charset="-122"/>
                  <a:cs typeface="微软雅黑" panose="020B0503020204020204" charset="-122"/>
                </a:rPr>
                <a:t>入库</a:t>
              </a:r>
            </a:p>
          </p:txBody>
        </p:sp>
        <p:sp>
          <p:nvSpPr>
            <p:cNvPr id="94" name="上箭头 56">
              <a:extLst>
                <a:ext uri="{FF2B5EF4-FFF2-40B4-BE49-F238E27FC236}">
                  <a16:creationId xmlns:a16="http://schemas.microsoft.com/office/drawing/2014/main" id="{13EBC746-0CD5-FD4A-C49E-DCFC9B1397B4}"/>
                </a:ext>
              </a:extLst>
            </p:cNvPr>
            <p:cNvSpPr/>
            <p:nvPr/>
          </p:nvSpPr>
          <p:spPr>
            <a:xfrm flipH="1" flipV="1">
              <a:off x="9600" y="2347"/>
              <a:ext cx="420" cy="850"/>
            </a:xfrm>
            <a:prstGeom prst="upArrow">
              <a:avLst>
                <a:gd name="adj1" fmla="val 37953"/>
                <a:gd name="adj2" fmla="val 50000"/>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5" name="上箭头 57">
              <a:extLst>
                <a:ext uri="{FF2B5EF4-FFF2-40B4-BE49-F238E27FC236}">
                  <a16:creationId xmlns:a16="http://schemas.microsoft.com/office/drawing/2014/main" id="{7EC2C835-0BCB-A4A1-9F06-7CA8AD274C81}"/>
                </a:ext>
              </a:extLst>
            </p:cNvPr>
            <p:cNvSpPr/>
            <p:nvPr/>
          </p:nvSpPr>
          <p:spPr>
            <a:xfrm>
              <a:off x="9552" y="3528"/>
              <a:ext cx="208" cy="284"/>
            </a:xfrm>
            <a:prstGeom prst="upArrow">
              <a:avLst>
                <a:gd name="adj1" fmla="val 37953"/>
                <a:gd name="adj2" fmla="val 50000"/>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6" name="上箭头 58">
              <a:extLst>
                <a:ext uri="{FF2B5EF4-FFF2-40B4-BE49-F238E27FC236}">
                  <a16:creationId xmlns:a16="http://schemas.microsoft.com/office/drawing/2014/main" id="{768E115D-1A97-CDF3-5528-4C7B0D62DA52}"/>
                </a:ext>
              </a:extLst>
            </p:cNvPr>
            <p:cNvSpPr/>
            <p:nvPr/>
          </p:nvSpPr>
          <p:spPr>
            <a:xfrm flipH="1" flipV="1">
              <a:off x="9953" y="3528"/>
              <a:ext cx="208" cy="284"/>
            </a:xfrm>
            <a:prstGeom prst="upArrow">
              <a:avLst>
                <a:gd name="adj1" fmla="val 37953"/>
                <a:gd name="adj2" fmla="val 50000"/>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7" name="组合 96">
              <a:extLst>
                <a:ext uri="{FF2B5EF4-FFF2-40B4-BE49-F238E27FC236}">
                  <a16:creationId xmlns:a16="http://schemas.microsoft.com/office/drawing/2014/main" id="{13C34F64-BB95-4CCF-3B58-C9C2EDC5F4AE}"/>
                </a:ext>
              </a:extLst>
            </p:cNvPr>
            <p:cNvGrpSpPr/>
            <p:nvPr/>
          </p:nvGrpSpPr>
          <p:grpSpPr>
            <a:xfrm>
              <a:off x="6404" y="5495"/>
              <a:ext cx="6826" cy="1060"/>
              <a:chOff x="6894" y="7292"/>
              <a:chExt cx="7457" cy="1481"/>
            </a:xfrm>
          </p:grpSpPr>
          <p:sp>
            <p:nvSpPr>
              <p:cNvPr id="107" name="文本框 106">
                <a:extLst>
                  <a:ext uri="{FF2B5EF4-FFF2-40B4-BE49-F238E27FC236}">
                    <a16:creationId xmlns:a16="http://schemas.microsoft.com/office/drawing/2014/main" id="{DA6730EB-FA74-670F-A996-9F7D185DE4CC}"/>
                  </a:ext>
                </a:extLst>
              </p:cNvPr>
              <p:cNvSpPr txBox="1"/>
              <p:nvPr/>
            </p:nvSpPr>
            <p:spPr>
              <a:xfrm>
                <a:off x="6920" y="7292"/>
                <a:ext cx="1815" cy="539"/>
              </a:xfrm>
              <a:prstGeom prst="rect">
                <a:avLst/>
              </a:prstGeom>
              <a:noFill/>
            </p:spPr>
            <p:txBody>
              <a:bodyPr wrap="square" rtlCol="0">
                <a:spAutoFit/>
              </a:bodyPr>
              <a:lstStyle/>
              <a:p>
                <a:pPr algn="ctr"/>
                <a:r>
                  <a:rPr lang="zh-CN" altLang="en-US" sz="1000">
                    <a:latin typeface="微软雅黑" panose="020B0503020204020204" charset="-122"/>
                    <a:ea typeface="微软雅黑" panose="020B0503020204020204" charset="-122"/>
                    <a:cs typeface="微软雅黑" panose="020B0503020204020204" charset="-122"/>
                  </a:rPr>
                  <a:t>质检收货</a:t>
                </a:r>
              </a:p>
            </p:txBody>
          </p:sp>
          <p:sp>
            <p:nvSpPr>
              <p:cNvPr id="108" name="文本框 107">
                <a:extLst>
                  <a:ext uri="{FF2B5EF4-FFF2-40B4-BE49-F238E27FC236}">
                    <a16:creationId xmlns:a16="http://schemas.microsoft.com/office/drawing/2014/main" id="{E5A0F4F8-ECB2-5873-85B6-00B6FBACCA0F}"/>
                  </a:ext>
                </a:extLst>
              </p:cNvPr>
              <p:cNvSpPr txBox="1"/>
              <p:nvPr/>
            </p:nvSpPr>
            <p:spPr>
              <a:xfrm>
                <a:off x="6894" y="7734"/>
                <a:ext cx="1866" cy="539"/>
              </a:xfrm>
              <a:prstGeom prst="rect">
                <a:avLst/>
              </a:prstGeom>
              <a:noFill/>
            </p:spPr>
            <p:txBody>
              <a:bodyPr wrap="square" rtlCol="0">
                <a:spAutoFit/>
              </a:bodyPr>
              <a:lstStyle/>
              <a:p>
                <a:pPr algn="ctr"/>
                <a:r>
                  <a:rPr lang="zh-CN" altLang="en-US" sz="1000">
                    <a:latin typeface="微软雅黑" panose="020B0503020204020204" charset="-122"/>
                    <a:ea typeface="微软雅黑" panose="020B0503020204020204" charset="-122"/>
                    <a:cs typeface="微软雅黑" panose="020B0503020204020204" charset="-122"/>
                  </a:rPr>
                  <a:t>上架入储</a:t>
                </a:r>
              </a:p>
            </p:txBody>
          </p:sp>
          <p:sp>
            <p:nvSpPr>
              <p:cNvPr id="109" name="文本框 108">
                <a:extLst>
                  <a:ext uri="{FF2B5EF4-FFF2-40B4-BE49-F238E27FC236}">
                    <a16:creationId xmlns:a16="http://schemas.microsoft.com/office/drawing/2014/main" id="{E2823544-E718-CAB6-642F-6ED6B5778308}"/>
                  </a:ext>
                </a:extLst>
              </p:cNvPr>
              <p:cNvSpPr txBox="1"/>
              <p:nvPr/>
            </p:nvSpPr>
            <p:spPr>
              <a:xfrm>
                <a:off x="8306" y="7292"/>
                <a:ext cx="1783" cy="539"/>
              </a:xfrm>
              <a:prstGeom prst="rect">
                <a:avLst/>
              </a:prstGeom>
              <a:noFill/>
            </p:spPr>
            <p:txBody>
              <a:bodyPr wrap="square" rtlCol="0">
                <a:spAutoFit/>
              </a:bodyPr>
              <a:lstStyle/>
              <a:p>
                <a:pPr algn="ctr"/>
                <a:r>
                  <a:rPr lang="zh-CN" altLang="en-US" sz="1000">
                    <a:latin typeface="微软雅黑" panose="020B0503020204020204" charset="-122"/>
                    <a:ea typeface="微软雅黑" panose="020B0503020204020204" charset="-122"/>
                    <a:cs typeface="微软雅黑" panose="020B0503020204020204" charset="-122"/>
                  </a:rPr>
                  <a:t>订单分析</a:t>
                </a:r>
              </a:p>
            </p:txBody>
          </p:sp>
          <p:sp>
            <p:nvSpPr>
              <p:cNvPr id="110" name="文本框 109">
                <a:extLst>
                  <a:ext uri="{FF2B5EF4-FFF2-40B4-BE49-F238E27FC236}">
                    <a16:creationId xmlns:a16="http://schemas.microsoft.com/office/drawing/2014/main" id="{593CC405-079D-C66D-7854-BE0AB2010DEA}"/>
                  </a:ext>
                </a:extLst>
              </p:cNvPr>
              <p:cNvSpPr txBox="1"/>
              <p:nvPr/>
            </p:nvSpPr>
            <p:spPr>
              <a:xfrm>
                <a:off x="8230" y="7736"/>
                <a:ext cx="1935" cy="539"/>
              </a:xfrm>
              <a:prstGeom prst="rect">
                <a:avLst/>
              </a:prstGeom>
              <a:noFill/>
            </p:spPr>
            <p:txBody>
              <a:bodyPr wrap="square" rtlCol="0">
                <a:spAutoFit/>
              </a:bodyPr>
              <a:lstStyle/>
              <a:p>
                <a:pPr algn="ctr"/>
                <a:r>
                  <a:rPr lang="zh-CN" altLang="en-US" sz="1000">
                    <a:latin typeface="微软雅黑" panose="020B0503020204020204" charset="-122"/>
                    <a:ea typeface="微软雅黑" panose="020B0503020204020204" charset="-122"/>
                    <a:cs typeface="微软雅黑" panose="020B0503020204020204" charset="-122"/>
                  </a:rPr>
                  <a:t>波次分配</a:t>
                </a:r>
              </a:p>
            </p:txBody>
          </p:sp>
          <p:sp>
            <p:nvSpPr>
              <p:cNvPr id="111" name="文本框 110">
                <a:extLst>
                  <a:ext uri="{FF2B5EF4-FFF2-40B4-BE49-F238E27FC236}">
                    <a16:creationId xmlns:a16="http://schemas.microsoft.com/office/drawing/2014/main" id="{9E5AEFFF-093C-5833-3081-95F3E1CC3A9D}"/>
                  </a:ext>
                </a:extLst>
              </p:cNvPr>
              <p:cNvSpPr txBox="1"/>
              <p:nvPr/>
            </p:nvSpPr>
            <p:spPr>
              <a:xfrm>
                <a:off x="9659" y="7292"/>
                <a:ext cx="2019" cy="539"/>
              </a:xfrm>
              <a:prstGeom prst="rect">
                <a:avLst/>
              </a:prstGeom>
              <a:noFill/>
            </p:spPr>
            <p:txBody>
              <a:bodyPr wrap="square" rtlCol="0">
                <a:spAutoFit/>
              </a:bodyPr>
              <a:lstStyle/>
              <a:p>
                <a:pPr algn="ctr"/>
                <a:r>
                  <a:rPr lang="zh-CN" altLang="en-US" sz="1000">
                    <a:latin typeface="微软雅黑" panose="020B0503020204020204" charset="-122"/>
                    <a:ea typeface="微软雅黑" panose="020B0503020204020204" charset="-122"/>
                    <a:cs typeface="微软雅黑" panose="020B0503020204020204" charset="-122"/>
                  </a:rPr>
                  <a:t>仓内补货</a:t>
                </a:r>
              </a:p>
            </p:txBody>
          </p:sp>
          <p:sp>
            <p:nvSpPr>
              <p:cNvPr id="112" name="文本框 111">
                <a:extLst>
                  <a:ext uri="{FF2B5EF4-FFF2-40B4-BE49-F238E27FC236}">
                    <a16:creationId xmlns:a16="http://schemas.microsoft.com/office/drawing/2014/main" id="{D56F7D16-14C1-DD9F-E465-6DE848DB835B}"/>
                  </a:ext>
                </a:extLst>
              </p:cNvPr>
              <p:cNvSpPr txBox="1"/>
              <p:nvPr/>
            </p:nvSpPr>
            <p:spPr>
              <a:xfrm>
                <a:off x="9565" y="7736"/>
                <a:ext cx="2207" cy="539"/>
              </a:xfrm>
              <a:prstGeom prst="rect">
                <a:avLst/>
              </a:prstGeom>
              <a:noFill/>
            </p:spPr>
            <p:txBody>
              <a:bodyPr wrap="square" rtlCol="0">
                <a:spAutoFit/>
              </a:bodyPr>
              <a:lstStyle/>
              <a:p>
                <a:pPr algn="ctr"/>
                <a:r>
                  <a:rPr lang="zh-CN" altLang="en-US" sz="1000">
                    <a:latin typeface="微软雅黑" panose="020B0503020204020204" charset="-122"/>
                    <a:ea typeface="微软雅黑" panose="020B0503020204020204" charset="-122"/>
                    <a:cs typeface="微软雅黑" panose="020B0503020204020204" charset="-122"/>
                  </a:rPr>
                  <a:t>多维拣货</a:t>
                </a:r>
              </a:p>
            </p:txBody>
          </p:sp>
          <p:sp>
            <p:nvSpPr>
              <p:cNvPr id="113" name="文本框 112">
                <a:extLst>
                  <a:ext uri="{FF2B5EF4-FFF2-40B4-BE49-F238E27FC236}">
                    <a16:creationId xmlns:a16="http://schemas.microsoft.com/office/drawing/2014/main" id="{BA5CDB44-5C95-901F-958E-7EAFC4571C88}"/>
                  </a:ext>
                </a:extLst>
              </p:cNvPr>
              <p:cNvSpPr txBox="1"/>
              <p:nvPr/>
            </p:nvSpPr>
            <p:spPr>
              <a:xfrm>
                <a:off x="9628" y="8178"/>
                <a:ext cx="2082" cy="539"/>
              </a:xfrm>
              <a:prstGeom prst="rect">
                <a:avLst/>
              </a:prstGeom>
              <a:noFill/>
            </p:spPr>
            <p:txBody>
              <a:bodyPr wrap="square" rtlCol="0">
                <a:spAutoFit/>
              </a:bodyPr>
              <a:lstStyle/>
              <a:p>
                <a:pPr algn="ctr"/>
                <a:r>
                  <a:rPr lang="zh-CN" altLang="en-US" sz="1000">
                    <a:latin typeface="微软雅黑" panose="020B0503020204020204" charset="-122"/>
                    <a:ea typeface="微软雅黑" panose="020B0503020204020204" charset="-122"/>
                    <a:cs typeface="微软雅黑" panose="020B0503020204020204" charset="-122"/>
                  </a:rPr>
                  <a:t>库存监控</a:t>
                </a:r>
              </a:p>
            </p:txBody>
          </p:sp>
          <p:sp>
            <p:nvSpPr>
              <p:cNvPr id="114" name="文本框 113">
                <a:extLst>
                  <a:ext uri="{FF2B5EF4-FFF2-40B4-BE49-F238E27FC236}">
                    <a16:creationId xmlns:a16="http://schemas.microsoft.com/office/drawing/2014/main" id="{8942401A-A0DB-1CCE-9BD0-51A94A9CB6FE}"/>
                  </a:ext>
                </a:extLst>
              </p:cNvPr>
              <p:cNvSpPr txBox="1"/>
              <p:nvPr/>
            </p:nvSpPr>
            <p:spPr>
              <a:xfrm>
                <a:off x="11248" y="7292"/>
                <a:ext cx="1728" cy="550"/>
              </a:xfrm>
              <a:prstGeom prst="rect">
                <a:avLst/>
              </a:prstGeom>
              <a:noFill/>
            </p:spPr>
            <p:txBody>
              <a:bodyPr wrap="square" rtlCol="0">
                <a:spAutoFit/>
              </a:bodyPr>
              <a:lstStyle/>
              <a:p>
                <a:pPr algn="ctr"/>
                <a:r>
                  <a:rPr lang="zh-CN" altLang="en-US" sz="1000">
                    <a:latin typeface="微软雅黑" panose="020B0503020204020204" charset="-122"/>
                    <a:ea typeface="微软雅黑" panose="020B0503020204020204" charset="-122"/>
                    <a:cs typeface="微软雅黑" panose="020B0503020204020204" charset="-122"/>
                  </a:rPr>
                  <a:t>复核发运</a:t>
                </a:r>
              </a:p>
            </p:txBody>
          </p:sp>
          <p:sp>
            <p:nvSpPr>
              <p:cNvPr id="115" name="文本框 114">
                <a:extLst>
                  <a:ext uri="{FF2B5EF4-FFF2-40B4-BE49-F238E27FC236}">
                    <a16:creationId xmlns:a16="http://schemas.microsoft.com/office/drawing/2014/main" id="{A669A928-FE6B-8466-5F07-EC0BBD423F62}"/>
                  </a:ext>
                </a:extLst>
              </p:cNvPr>
              <p:cNvSpPr txBox="1"/>
              <p:nvPr/>
            </p:nvSpPr>
            <p:spPr>
              <a:xfrm>
                <a:off x="11240" y="7745"/>
                <a:ext cx="1705" cy="550"/>
              </a:xfrm>
              <a:prstGeom prst="rect">
                <a:avLst/>
              </a:prstGeom>
              <a:noFill/>
            </p:spPr>
            <p:txBody>
              <a:bodyPr wrap="square" rtlCol="0">
                <a:spAutoFit/>
              </a:bodyPr>
              <a:lstStyle/>
              <a:p>
                <a:pPr algn="ctr"/>
                <a:r>
                  <a:rPr lang="zh-CN" altLang="en-US" sz="1000">
                    <a:latin typeface="微软雅黑" panose="020B0503020204020204" charset="-122"/>
                    <a:ea typeface="微软雅黑" panose="020B0503020204020204" charset="-122"/>
                    <a:cs typeface="微软雅黑" panose="020B0503020204020204" charset="-122"/>
                  </a:rPr>
                  <a:t>集货交接</a:t>
                </a:r>
              </a:p>
            </p:txBody>
          </p:sp>
          <p:sp>
            <p:nvSpPr>
              <p:cNvPr id="116" name="文本框 115">
                <a:extLst>
                  <a:ext uri="{FF2B5EF4-FFF2-40B4-BE49-F238E27FC236}">
                    <a16:creationId xmlns:a16="http://schemas.microsoft.com/office/drawing/2014/main" id="{53F49D25-DF38-0586-414E-3570ED9D1CC1}"/>
                  </a:ext>
                </a:extLst>
              </p:cNvPr>
              <p:cNvSpPr txBox="1"/>
              <p:nvPr/>
            </p:nvSpPr>
            <p:spPr>
              <a:xfrm>
                <a:off x="11197" y="8193"/>
                <a:ext cx="1831" cy="550"/>
              </a:xfrm>
              <a:prstGeom prst="rect">
                <a:avLst/>
              </a:prstGeom>
              <a:noFill/>
            </p:spPr>
            <p:txBody>
              <a:bodyPr wrap="square" rtlCol="0">
                <a:spAutoFit/>
              </a:bodyPr>
              <a:lstStyle/>
              <a:p>
                <a:pPr algn="ctr"/>
                <a:r>
                  <a:rPr lang="zh-CN" altLang="en-US" sz="1000">
                    <a:latin typeface="微软雅黑" panose="020B0503020204020204" charset="-122"/>
                    <a:ea typeface="微软雅黑" panose="020B0503020204020204" charset="-122"/>
                    <a:cs typeface="微软雅黑" panose="020B0503020204020204" charset="-122"/>
                  </a:rPr>
                  <a:t>云仓协同</a:t>
                </a:r>
              </a:p>
            </p:txBody>
          </p:sp>
          <p:sp>
            <p:nvSpPr>
              <p:cNvPr id="117" name="文本框 116">
                <a:extLst>
                  <a:ext uri="{FF2B5EF4-FFF2-40B4-BE49-F238E27FC236}">
                    <a16:creationId xmlns:a16="http://schemas.microsoft.com/office/drawing/2014/main" id="{8BF183E4-A3BE-7AAF-F5E4-384D6FE740DF}"/>
                  </a:ext>
                </a:extLst>
              </p:cNvPr>
              <p:cNvSpPr txBox="1"/>
              <p:nvPr/>
            </p:nvSpPr>
            <p:spPr>
              <a:xfrm>
                <a:off x="7930" y="8213"/>
                <a:ext cx="2535" cy="560"/>
              </a:xfrm>
              <a:prstGeom prst="rect">
                <a:avLst/>
              </a:prstGeom>
              <a:noFill/>
            </p:spPr>
            <p:txBody>
              <a:bodyPr wrap="square" rtlCol="0">
                <a:spAutoFit/>
              </a:bodyPr>
              <a:lstStyle/>
              <a:p>
                <a:pPr algn="ctr"/>
                <a:r>
                  <a:rPr lang="zh-CN" altLang="en-US" sz="1000">
                    <a:latin typeface="微软雅黑" panose="020B0503020204020204" charset="-122"/>
                    <a:ea typeface="微软雅黑" panose="020B0503020204020204" charset="-122"/>
                    <a:cs typeface="微软雅黑" panose="020B0503020204020204" charset="-122"/>
                  </a:rPr>
                  <a:t>报表分析</a:t>
                </a:r>
              </a:p>
            </p:txBody>
          </p:sp>
          <p:sp>
            <p:nvSpPr>
              <p:cNvPr id="118" name="文本框 117">
                <a:extLst>
                  <a:ext uri="{FF2B5EF4-FFF2-40B4-BE49-F238E27FC236}">
                    <a16:creationId xmlns:a16="http://schemas.microsoft.com/office/drawing/2014/main" id="{4FA41A69-79B1-C6D0-1F89-F9ADBB9B357D}"/>
                  </a:ext>
                </a:extLst>
              </p:cNvPr>
              <p:cNvSpPr txBox="1"/>
              <p:nvPr/>
            </p:nvSpPr>
            <p:spPr>
              <a:xfrm>
                <a:off x="12547" y="7292"/>
                <a:ext cx="1804" cy="571"/>
              </a:xfrm>
              <a:prstGeom prst="rect">
                <a:avLst/>
              </a:prstGeom>
              <a:noFill/>
            </p:spPr>
            <p:txBody>
              <a:bodyPr wrap="square" rtlCol="0">
                <a:spAutoFit/>
              </a:bodyPr>
              <a:lstStyle/>
              <a:p>
                <a:pPr algn="ctr"/>
                <a:r>
                  <a:rPr lang="zh-CN" altLang="en-US" sz="1000">
                    <a:latin typeface="微软雅黑" panose="020B0503020204020204" charset="-122"/>
                    <a:ea typeface="微软雅黑" panose="020B0503020204020204" charset="-122"/>
                    <a:cs typeface="微软雅黑" panose="020B0503020204020204" charset="-122"/>
                  </a:rPr>
                  <a:t>库内加工</a:t>
                </a:r>
              </a:p>
            </p:txBody>
          </p:sp>
          <p:sp>
            <p:nvSpPr>
              <p:cNvPr id="119" name="文本框 118">
                <a:extLst>
                  <a:ext uri="{FF2B5EF4-FFF2-40B4-BE49-F238E27FC236}">
                    <a16:creationId xmlns:a16="http://schemas.microsoft.com/office/drawing/2014/main" id="{3B000420-921D-8B59-EF62-AD11DA64A519}"/>
                  </a:ext>
                </a:extLst>
              </p:cNvPr>
              <p:cNvSpPr txBox="1"/>
              <p:nvPr/>
            </p:nvSpPr>
            <p:spPr>
              <a:xfrm>
                <a:off x="12594" y="7755"/>
                <a:ext cx="1711" cy="571"/>
              </a:xfrm>
              <a:prstGeom prst="rect">
                <a:avLst/>
              </a:prstGeom>
              <a:noFill/>
            </p:spPr>
            <p:txBody>
              <a:bodyPr wrap="square" rtlCol="0">
                <a:spAutoFit/>
              </a:bodyPr>
              <a:lstStyle/>
              <a:p>
                <a:pPr algn="ctr"/>
                <a:r>
                  <a:rPr lang="zh-CN" altLang="en-US" sz="1000">
                    <a:latin typeface="微软雅黑" panose="020B0503020204020204" charset="-122"/>
                    <a:ea typeface="微软雅黑" panose="020B0503020204020204" charset="-122"/>
                    <a:cs typeface="微软雅黑" panose="020B0503020204020204" charset="-122"/>
                  </a:rPr>
                  <a:t>出库发运</a:t>
                </a:r>
              </a:p>
            </p:txBody>
          </p:sp>
        </p:grpSp>
        <p:sp>
          <p:nvSpPr>
            <p:cNvPr id="98" name="上箭头 76">
              <a:extLst>
                <a:ext uri="{FF2B5EF4-FFF2-40B4-BE49-F238E27FC236}">
                  <a16:creationId xmlns:a16="http://schemas.microsoft.com/office/drawing/2014/main" id="{662256F5-82B3-7173-C5CE-1D875B74A674}"/>
                </a:ext>
              </a:extLst>
            </p:cNvPr>
            <p:cNvSpPr/>
            <p:nvPr/>
          </p:nvSpPr>
          <p:spPr>
            <a:xfrm rot="16200000" flipH="1" flipV="1">
              <a:off x="4155" y="5333"/>
              <a:ext cx="162" cy="363"/>
            </a:xfrm>
            <a:prstGeom prst="upArrow">
              <a:avLst>
                <a:gd name="adj1" fmla="val 37953"/>
                <a:gd name="adj2" fmla="val 50000"/>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9" name="上箭头 77">
              <a:extLst>
                <a:ext uri="{FF2B5EF4-FFF2-40B4-BE49-F238E27FC236}">
                  <a16:creationId xmlns:a16="http://schemas.microsoft.com/office/drawing/2014/main" id="{AD094051-E8A3-7A41-D778-1A9946D03C5D}"/>
                </a:ext>
              </a:extLst>
            </p:cNvPr>
            <p:cNvSpPr/>
            <p:nvPr/>
          </p:nvSpPr>
          <p:spPr>
            <a:xfrm rot="5400000" flipV="1">
              <a:off x="2126" y="3778"/>
              <a:ext cx="162" cy="363"/>
            </a:xfrm>
            <a:prstGeom prst="upArrow">
              <a:avLst>
                <a:gd name="adj1" fmla="val 37953"/>
                <a:gd name="adj2" fmla="val 50000"/>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上箭头 78">
              <a:extLst>
                <a:ext uri="{FF2B5EF4-FFF2-40B4-BE49-F238E27FC236}">
                  <a16:creationId xmlns:a16="http://schemas.microsoft.com/office/drawing/2014/main" id="{5146C80F-26B1-D104-0996-603648C5B982}"/>
                </a:ext>
              </a:extLst>
            </p:cNvPr>
            <p:cNvSpPr/>
            <p:nvPr/>
          </p:nvSpPr>
          <p:spPr>
            <a:xfrm rot="5400000" flipV="1">
              <a:off x="2126" y="5333"/>
              <a:ext cx="162" cy="363"/>
            </a:xfrm>
            <a:prstGeom prst="upArrow">
              <a:avLst>
                <a:gd name="adj1" fmla="val 37953"/>
                <a:gd name="adj2" fmla="val 50000"/>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1" name="文本框 100">
              <a:extLst>
                <a:ext uri="{FF2B5EF4-FFF2-40B4-BE49-F238E27FC236}">
                  <a16:creationId xmlns:a16="http://schemas.microsoft.com/office/drawing/2014/main" id="{4AB10FC6-71B8-AA66-1A67-CFB76EDFFA05}"/>
                </a:ext>
              </a:extLst>
            </p:cNvPr>
            <p:cNvSpPr txBox="1"/>
            <p:nvPr/>
          </p:nvSpPr>
          <p:spPr>
            <a:xfrm>
              <a:off x="8547" y="3519"/>
              <a:ext cx="1005" cy="386"/>
            </a:xfrm>
            <a:prstGeom prst="rect">
              <a:avLst/>
            </a:prstGeom>
            <a:noFill/>
          </p:spPr>
          <p:txBody>
            <a:bodyPr wrap="square" rtlCol="0">
              <a:spAutoFit/>
            </a:bodyPr>
            <a:lstStyle/>
            <a:p>
              <a:pPr algn="ctr"/>
              <a:r>
                <a:rPr lang="zh-CN" altLang="en-US" sz="1000">
                  <a:latin typeface="微软雅黑" panose="020B0503020204020204" charset="-122"/>
                  <a:ea typeface="微软雅黑" panose="020B0503020204020204" charset="-122"/>
                  <a:cs typeface="微软雅黑" panose="020B0503020204020204" charset="-122"/>
                </a:rPr>
                <a:t>同步</a:t>
              </a:r>
            </a:p>
          </p:txBody>
        </p:sp>
        <p:sp>
          <p:nvSpPr>
            <p:cNvPr id="102" name="文本框 101">
              <a:extLst>
                <a:ext uri="{FF2B5EF4-FFF2-40B4-BE49-F238E27FC236}">
                  <a16:creationId xmlns:a16="http://schemas.microsoft.com/office/drawing/2014/main" id="{BDE9FE5C-9199-DE0C-8A6D-32D727A92ED1}"/>
                </a:ext>
              </a:extLst>
            </p:cNvPr>
            <p:cNvSpPr txBox="1"/>
            <p:nvPr/>
          </p:nvSpPr>
          <p:spPr>
            <a:xfrm>
              <a:off x="10082" y="3520"/>
              <a:ext cx="1005" cy="386"/>
            </a:xfrm>
            <a:prstGeom prst="rect">
              <a:avLst/>
            </a:prstGeom>
            <a:noFill/>
          </p:spPr>
          <p:txBody>
            <a:bodyPr wrap="square" rtlCol="0">
              <a:spAutoFit/>
            </a:bodyPr>
            <a:lstStyle/>
            <a:p>
              <a:pPr algn="ctr"/>
              <a:r>
                <a:rPr lang="zh-CN" altLang="en-US" sz="1000">
                  <a:latin typeface="微软雅黑" panose="020B0503020204020204" charset="-122"/>
                  <a:ea typeface="微软雅黑" panose="020B0503020204020204" charset="-122"/>
                  <a:cs typeface="微软雅黑" panose="020B0503020204020204" charset="-122"/>
                </a:rPr>
                <a:t>更新</a:t>
              </a:r>
            </a:p>
          </p:txBody>
        </p:sp>
        <p:sp>
          <p:nvSpPr>
            <p:cNvPr id="103" name="上箭头 82">
              <a:extLst>
                <a:ext uri="{FF2B5EF4-FFF2-40B4-BE49-F238E27FC236}">
                  <a16:creationId xmlns:a16="http://schemas.microsoft.com/office/drawing/2014/main" id="{015227BD-0BBA-B90F-DCB2-0B65A9369B6A}"/>
                </a:ext>
              </a:extLst>
            </p:cNvPr>
            <p:cNvSpPr/>
            <p:nvPr/>
          </p:nvSpPr>
          <p:spPr>
            <a:xfrm>
              <a:off x="11960" y="2410"/>
              <a:ext cx="397" cy="1304"/>
            </a:xfrm>
            <a:prstGeom prst="upArrow">
              <a:avLst>
                <a:gd name="adj1" fmla="val 37953"/>
                <a:gd name="adj2" fmla="val 50000"/>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 name="文本框 103">
              <a:extLst>
                <a:ext uri="{FF2B5EF4-FFF2-40B4-BE49-F238E27FC236}">
                  <a16:creationId xmlns:a16="http://schemas.microsoft.com/office/drawing/2014/main" id="{8DE2B502-F3EB-CDE0-D878-8A08A393D212}"/>
                </a:ext>
              </a:extLst>
            </p:cNvPr>
            <p:cNvSpPr txBox="1"/>
            <p:nvPr/>
          </p:nvSpPr>
          <p:spPr>
            <a:xfrm>
              <a:off x="12225" y="3113"/>
              <a:ext cx="1005" cy="386"/>
            </a:xfrm>
            <a:prstGeom prst="rect">
              <a:avLst/>
            </a:prstGeom>
            <a:noFill/>
          </p:spPr>
          <p:txBody>
            <a:bodyPr wrap="square" rtlCol="0" anchor="ctr" anchorCtr="0">
              <a:spAutoFit/>
            </a:bodyPr>
            <a:lstStyle/>
            <a:p>
              <a:pPr algn="ctr"/>
              <a:r>
                <a:rPr lang="zh-CN" altLang="en-US" sz="1000">
                  <a:latin typeface="微软雅黑" panose="020B0503020204020204" charset="-122"/>
                  <a:ea typeface="微软雅黑" panose="020B0503020204020204" charset="-122"/>
                  <a:cs typeface="微软雅黑" panose="020B0503020204020204" charset="-122"/>
                </a:rPr>
                <a:t>反馈</a:t>
              </a:r>
            </a:p>
          </p:txBody>
        </p:sp>
        <p:sp>
          <p:nvSpPr>
            <p:cNvPr id="105" name="上箭头 84">
              <a:extLst>
                <a:ext uri="{FF2B5EF4-FFF2-40B4-BE49-F238E27FC236}">
                  <a16:creationId xmlns:a16="http://schemas.microsoft.com/office/drawing/2014/main" id="{CDDC0E44-8284-FB62-6358-BA2FD18A146F}"/>
                </a:ext>
              </a:extLst>
            </p:cNvPr>
            <p:cNvSpPr/>
            <p:nvPr/>
          </p:nvSpPr>
          <p:spPr>
            <a:xfrm flipV="1">
              <a:off x="6098" y="2410"/>
              <a:ext cx="397" cy="1304"/>
            </a:xfrm>
            <a:prstGeom prst="upArrow">
              <a:avLst>
                <a:gd name="adj1" fmla="val 37953"/>
                <a:gd name="adj2" fmla="val 50000"/>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6" name="文本框 105">
              <a:extLst>
                <a:ext uri="{FF2B5EF4-FFF2-40B4-BE49-F238E27FC236}">
                  <a16:creationId xmlns:a16="http://schemas.microsoft.com/office/drawing/2014/main" id="{2ADE2DBD-A363-258A-7A24-802A5A4D7F7E}"/>
                </a:ext>
              </a:extLst>
            </p:cNvPr>
            <p:cNvSpPr txBox="1"/>
            <p:nvPr/>
          </p:nvSpPr>
          <p:spPr>
            <a:xfrm>
              <a:off x="5093" y="2965"/>
              <a:ext cx="1005" cy="386"/>
            </a:xfrm>
            <a:prstGeom prst="rect">
              <a:avLst/>
            </a:prstGeom>
            <a:noFill/>
          </p:spPr>
          <p:txBody>
            <a:bodyPr wrap="square" rtlCol="0">
              <a:spAutoFit/>
            </a:bodyPr>
            <a:lstStyle/>
            <a:p>
              <a:pPr algn="ctr"/>
              <a:r>
                <a:rPr lang="zh-CN" altLang="en-US" sz="1000">
                  <a:latin typeface="微软雅黑" panose="020B0503020204020204" charset="-122"/>
                  <a:ea typeface="微软雅黑" panose="020B0503020204020204" charset="-122"/>
                  <a:cs typeface="微软雅黑" panose="020B0503020204020204" charset="-122"/>
                </a:rPr>
                <a:t>任务</a:t>
              </a:r>
            </a:p>
          </p:txBody>
        </p:sp>
      </p:grpSp>
      <p:sp>
        <p:nvSpPr>
          <p:cNvPr id="129" name="文本框 128">
            <a:extLst>
              <a:ext uri="{FF2B5EF4-FFF2-40B4-BE49-F238E27FC236}">
                <a16:creationId xmlns:a16="http://schemas.microsoft.com/office/drawing/2014/main" id="{AA58AEF8-A59F-057E-5622-82DF1AA5DFBF}"/>
              </a:ext>
            </a:extLst>
          </p:cNvPr>
          <p:cNvSpPr txBox="1"/>
          <p:nvPr/>
        </p:nvSpPr>
        <p:spPr>
          <a:xfrm>
            <a:off x="6924371" y="5021943"/>
            <a:ext cx="5150206" cy="1169551"/>
          </a:xfrm>
          <a:prstGeom prst="rect">
            <a:avLst/>
          </a:prstGeom>
          <a:noFill/>
        </p:spPr>
        <p:txBody>
          <a:bodyPr wrap="square" rtlCol="0">
            <a:spAutoFit/>
          </a:bodyPr>
          <a:lstStyle/>
          <a:p>
            <a:r>
              <a:rPr lang="en-US" altLang="zh-CN" sz="1400" dirty="0">
                <a:latin typeface="微软雅黑" panose="020B0503020204020204" charset="-122"/>
                <a:ea typeface="微软雅黑" panose="020B0503020204020204" charset="-122"/>
                <a:cs typeface="微软雅黑" panose="020B0503020204020204" charset="-122"/>
                <a:sym typeface="+mn-ea"/>
              </a:rPr>
              <a:t>1</a:t>
            </a:r>
            <a:r>
              <a:rPr lang="zh-CN" altLang="en-US" sz="1400" dirty="0">
                <a:latin typeface="微软雅黑" panose="020B0503020204020204" charset="-122"/>
                <a:ea typeface="微软雅黑" panose="020B0503020204020204" charset="-122"/>
                <a:cs typeface="微软雅黑" panose="020B0503020204020204" charset="-122"/>
                <a:sym typeface="+mn-ea"/>
              </a:rPr>
              <a:t>、多</a:t>
            </a:r>
            <a:r>
              <a:rPr lang="en-US" altLang="zh-CN" sz="1400" dirty="0" err="1">
                <a:latin typeface="微软雅黑" panose="020B0503020204020204" charset="-122"/>
                <a:ea typeface="微软雅黑" panose="020B0503020204020204" charset="-122"/>
                <a:cs typeface="微软雅黑" panose="020B0503020204020204" charset="-122"/>
                <a:sym typeface="+mn-ea"/>
              </a:rPr>
              <a:t>策略（上架策略、审单策略、分配策略、周转策略、拣货策略、货主策略）入储自动推荐</a:t>
            </a:r>
            <a:endParaRPr lang="en-US" altLang="zh-CN" sz="1400" dirty="0">
              <a:latin typeface="微软雅黑" panose="020B0503020204020204" charset="-122"/>
              <a:ea typeface="微软雅黑" panose="020B0503020204020204" charset="-122"/>
              <a:cs typeface="微软雅黑" panose="020B0503020204020204" charset="-122"/>
              <a:sym typeface="+mn-ea"/>
            </a:endParaRPr>
          </a:p>
          <a:p>
            <a:r>
              <a:rPr lang="en-US" altLang="zh-CN" sz="1400" dirty="0">
                <a:latin typeface="微软雅黑" panose="020B0503020204020204" charset="-122"/>
                <a:ea typeface="微软雅黑" panose="020B0503020204020204" charset="-122"/>
                <a:sym typeface="+mn-ea"/>
              </a:rPr>
              <a:t>2</a:t>
            </a:r>
            <a:r>
              <a:rPr lang="zh-CN" altLang="en-US" sz="1400" dirty="0">
                <a:latin typeface="微软雅黑" panose="020B0503020204020204" charset="-122"/>
                <a:ea typeface="微软雅黑" panose="020B0503020204020204" charset="-122"/>
                <a:sym typeface="+mn-ea"/>
              </a:rPr>
              <a:t>、</a:t>
            </a:r>
            <a:r>
              <a:rPr lang="en-US" altLang="zh-CN" sz="1400" dirty="0">
                <a:latin typeface="微软雅黑" panose="020B0503020204020204" charset="-122"/>
                <a:ea typeface="微软雅黑" panose="020B0503020204020204" charset="-122"/>
                <a:cs typeface="微软雅黑" panose="020B0503020204020204" charset="-122"/>
                <a:sym typeface="+mn-ea"/>
              </a:rPr>
              <a:t> </a:t>
            </a:r>
            <a:r>
              <a:rPr lang="zh-CN" altLang="en-US" sz="1400" dirty="0">
                <a:latin typeface="微软雅黑" panose="020B0503020204020204" charset="-122"/>
                <a:ea typeface="微软雅黑" panose="020B0503020204020204" charset="-122"/>
                <a:cs typeface="微软雅黑" panose="020B0503020204020204" charset="-122"/>
                <a:sym typeface="+mn-ea"/>
              </a:rPr>
              <a:t>多</a:t>
            </a:r>
            <a:r>
              <a:rPr lang="en-US" altLang="zh-CN" sz="1400" dirty="0" err="1">
                <a:latin typeface="微软雅黑" panose="020B0503020204020204" charset="-122"/>
                <a:ea typeface="微软雅黑" panose="020B0503020204020204" charset="-122"/>
                <a:cs typeface="微软雅黑" panose="020B0503020204020204" charset="-122"/>
                <a:sym typeface="+mn-ea"/>
              </a:rPr>
              <a:t>维度推荐不同出库的流程</a:t>
            </a:r>
            <a:r>
              <a:rPr lang="zh-CN" altLang="en-US" sz="1400" dirty="0">
                <a:latin typeface="微软雅黑" panose="020B0503020204020204" charset="-122"/>
                <a:ea typeface="微软雅黑" panose="020B0503020204020204" charset="-122"/>
                <a:cs typeface="微软雅黑" panose="020B0503020204020204" charset="-122"/>
                <a:sym typeface="+mn-ea"/>
              </a:rPr>
              <a:t>、</a:t>
            </a:r>
            <a:r>
              <a:rPr lang="en-US" altLang="zh-CN" sz="1400" dirty="0" err="1">
                <a:latin typeface="微软雅黑" panose="020B0503020204020204" charset="-122"/>
                <a:ea typeface="微软雅黑" panose="020B0503020204020204" charset="-122"/>
                <a:cs typeface="微软雅黑" panose="020B0503020204020204" charset="-122"/>
                <a:sym typeface="+mn-ea"/>
              </a:rPr>
              <a:t>作业方式</a:t>
            </a:r>
            <a:r>
              <a:rPr lang="zh-CN" altLang="en-US" sz="1400" dirty="0">
                <a:latin typeface="微软雅黑" panose="020B0503020204020204" charset="-122"/>
                <a:ea typeface="微软雅黑" panose="020B0503020204020204" charset="-122"/>
                <a:cs typeface="微软雅黑" panose="020B0503020204020204" charset="-122"/>
                <a:sym typeface="+mn-ea"/>
              </a:rPr>
              <a:t>和</a:t>
            </a:r>
            <a:r>
              <a:rPr lang="en-US" altLang="zh-CN" sz="1400" dirty="0" err="1">
                <a:latin typeface="微软雅黑" panose="020B0503020204020204" charset="-122"/>
                <a:ea typeface="微软雅黑" panose="020B0503020204020204" charset="-122"/>
                <a:cs typeface="微软雅黑" panose="020B0503020204020204" charset="-122"/>
                <a:sym typeface="+mn-ea"/>
              </a:rPr>
              <a:t>最短的拣货动线</a:t>
            </a:r>
            <a:endParaRPr lang="en-US" altLang="zh-CN" sz="1400" dirty="0">
              <a:latin typeface="微软雅黑" panose="020B0503020204020204" charset="-122"/>
              <a:ea typeface="微软雅黑" panose="020B0503020204020204" charset="-122"/>
              <a:cs typeface="微软雅黑" panose="020B0503020204020204" charset="-122"/>
              <a:sym typeface="+mn-ea"/>
            </a:endParaRPr>
          </a:p>
          <a:p>
            <a:r>
              <a:rPr lang="en-US" altLang="zh-CN" sz="1400" dirty="0">
                <a:latin typeface="微软雅黑" panose="020B0503020204020204" charset="-122"/>
                <a:ea typeface="微软雅黑" panose="020B0503020204020204" charset="-122"/>
                <a:sym typeface="+mn-ea"/>
              </a:rPr>
              <a:t>3</a:t>
            </a:r>
            <a:r>
              <a:rPr lang="zh-CN" altLang="en-US" sz="1400" dirty="0">
                <a:latin typeface="微软雅黑" panose="020B0503020204020204" charset="-122"/>
                <a:ea typeface="微软雅黑" panose="020B0503020204020204" charset="-122"/>
                <a:sym typeface="+mn-ea"/>
              </a:rPr>
              <a:t>、拣选系统、搬运系统、运输系统、分拣系统、打包机、称重机、龙门架采集机、自动贴单机等硬件设备集成</a:t>
            </a:r>
            <a:endParaRPr lang="zh-CN" altLang="en-US" sz="1400" dirty="0"/>
          </a:p>
        </p:txBody>
      </p:sp>
    </p:spTree>
    <p:extLst>
      <p:ext uri="{BB962C8B-B14F-4D97-AF65-F5344CB8AC3E}">
        <p14:creationId xmlns:p14="http://schemas.microsoft.com/office/powerpoint/2010/main" val="18356804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C849BA3-03A8-D500-E73B-987B2630C946}"/>
              </a:ext>
            </a:extLst>
          </p:cNvPr>
          <p:cNvSpPr>
            <a:spLocks noGrp="1"/>
          </p:cNvSpPr>
          <p:nvPr>
            <p:ph type="title"/>
          </p:nvPr>
        </p:nvSpPr>
        <p:spPr/>
        <p:txBody>
          <a:bodyPr/>
          <a:lstStyle/>
          <a:p>
            <a:r>
              <a:rPr lang="zh-CN" altLang="en-US" dirty="0"/>
              <a:t>仓储管理提效降本第六步：制度及绩效管理</a:t>
            </a:r>
          </a:p>
        </p:txBody>
      </p:sp>
      <p:pic>
        <p:nvPicPr>
          <p:cNvPr id="5" name="图片 4" descr="手机屏幕的截图&#10;&#10;中度可信度描述已自动生成">
            <a:extLst>
              <a:ext uri="{FF2B5EF4-FFF2-40B4-BE49-F238E27FC236}">
                <a16:creationId xmlns:a16="http://schemas.microsoft.com/office/drawing/2014/main" id="{902310B7-A094-4302-3DBA-C2B0019FF798}"/>
              </a:ext>
            </a:extLst>
          </p:cNvPr>
          <p:cNvPicPr>
            <a:picLocks noChangeAspect="1"/>
          </p:cNvPicPr>
          <p:nvPr/>
        </p:nvPicPr>
        <p:blipFill>
          <a:blip r:embed="rId3"/>
          <a:stretch>
            <a:fillRect/>
          </a:stretch>
        </p:blipFill>
        <p:spPr>
          <a:xfrm>
            <a:off x="354981" y="1154997"/>
            <a:ext cx="6300652" cy="5441989"/>
          </a:xfrm>
          <a:prstGeom prst="rect">
            <a:avLst/>
          </a:prstGeom>
        </p:spPr>
      </p:pic>
      <p:sp>
        <p:nvSpPr>
          <p:cNvPr id="6" name="文本框 5">
            <a:extLst>
              <a:ext uri="{FF2B5EF4-FFF2-40B4-BE49-F238E27FC236}">
                <a16:creationId xmlns:a16="http://schemas.microsoft.com/office/drawing/2014/main" id="{93CBD6BD-7819-D106-B66C-1F8806D6830E}"/>
              </a:ext>
            </a:extLst>
          </p:cNvPr>
          <p:cNvSpPr txBox="1"/>
          <p:nvPr/>
        </p:nvSpPr>
        <p:spPr>
          <a:xfrm>
            <a:off x="7015397" y="1097374"/>
            <a:ext cx="4564505" cy="2534027"/>
          </a:xfrm>
          <a:prstGeom prst="rect">
            <a:avLst/>
          </a:prstGeom>
          <a:noFill/>
        </p:spPr>
        <p:txBody>
          <a:bodyPr wrap="square" rtlCol="0">
            <a:spAutoFit/>
          </a:bodyPr>
          <a:lstStyle/>
          <a:p>
            <a:pPr>
              <a:lnSpc>
                <a:spcPct val="150000"/>
              </a:lnSpc>
            </a:pPr>
            <a:r>
              <a:rPr lang="zh-CN" altLang="en-US" b="1" dirty="0"/>
              <a:t>制度：</a:t>
            </a:r>
            <a:endParaRPr lang="en-US" altLang="zh-CN" b="1" dirty="0"/>
          </a:p>
          <a:p>
            <a:pPr marL="285750" indent="-285750">
              <a:lnSpc>
                <a:spcPct val="150000"/>
              </a:lnSpc>
              <a:buFont typeface="Wingdings" panose="05000000000000000000" pitchFamily="2" charset="2"/>
              <a:buChar char="p"/>
            </a:pPr>
            <a:r>
              <a:rPr lang="zh-CN" altLang="en-US" dirty="0"/>
              <a:t>日常管理制度</a:t>
            </a:r>
            <a:endParaRPr lang="en-US" altLang="zh-CN" dirty="0"/>
          </a:p>
          <a:p>
            <a:pPr marL="285750" indent="-285750">
              <a:lnSpc>
                <a:spcPct val="150000"/>
              </a:lnSpc>
              <a:buFont typeface="Wingdings" panose="05000000000000000000" pitchFamily="2" charset="2"/>
              <a:buChar char="p"/>
            </a:pPr>
            <a:r>
              <a:rPr lang="zh-CN" altLang="en-US" dirty="0"/>
              <a:t>仓储安全制度</a:t>
            </a:r>
            <a:endParaRPr lang="en-US" altLang="zh-CN" dirty="0"/>
          </a:p>
          <a:p>
            <a:pPr marL="285750" indent="-285750">
              <a:lnSpc>
                <a:spcPct val="150000"/>
              </a:lnSpc>
              <a:buFont typeface="Wingdings" panose="05000000000000000000" pitchFamily="2" charset="2"/>
              <a:buChar char="p"/>
            </a:pPr>
            <a:r>
              <a:rPr lang="zh-CN" altLang="en-US" dirty="0"/>
              <a:t>仓储作业流程、制度</a:t>
            </a:r>
            <a:endParaRPr lang="en-US" altLang="zh-CN" dirty="0"/>
          </a:p>
          <a:p>
            <a:pPr marL="285750" indent="-285750">
              <a:lnSpc>
                <a:spcPct val="150000"/>
              </a:lnSpc>
              <a:buFont typeface="Wingdings" panose="05000000000000000000" pitchFamily="2" charset="2"/>
              <a:buChar char="p"/>
            </a:pPr>
            <a:r>
              <a:rPr lang="zh-CN" altLang="en-US" dirty="0"/>
              <a:t>仓储盘点制度</a:t>
            </a:r>
            <a:endParaRPr lang="en-US" altLang="zh-CN" dirty="0"/>
          </a:p>
          <a:p>
            <a:pPr marL="285750" indent="-285750">
              <a:lnSpc>
                <a:spcPct val="150000"/>
              </a:lnSpc>
              <a:buFont typeface="Wingdings" panose="05000000000000000000" pitchFamily="2" charset="2"/>
              <a:buChar char="p"/>
            </a:pPr>
            <a:r>
              <a:rPr lang="en-US" altLang="zh-CN" dirty="0"/>
              <a:t>……</a:t>
            </a:r>
          </a:p>
        </p:txBody>
      </p:sp>
      <p:sp>
        <p:nvSpPr>
          <p:cNvPr id="10" name="文本框 9">
            <a:extLst>
              <a:ext uri="{FF2B5EF4-FFF2-40B4-BE49-F238E27FC236}">
                <a16:creationId xmlns:a16="http://schemas.microsoft.com/office/drawing/2014/main" id="{91AC7683-5482-7074-6DDF-CA67328105D3}"/>
              </a:ext>
            </a:extLst>
          </p:cNvPr>
          <p:cNvSpPr txBox="1"/>
          <p:nvPr/>
        </p:nvSpPr>
        <p:spPr>
          <a:xfrm>
            <a:off x="7015397" y="3647461"/>
            <a:ext cx="4564505" cy="2949525"/>
          </a:xfrm>
          <a:prstGeom prst="rect">
            <a:avLst/>
          </a:prstGeom>
          <a:noFill/>
        </p:spPr>
        <p:txBody>
          <a:bodyPr wrap="square" rtlCol="0">
            <a:spAutoFit/>
          </a:bodyPr>
          <a:lstStyle/>
          <a:p>
            <a:pPr>
              <a:lnSpc>
                <a:spcPct val="150000"/>
              </a:lnSpc>
            </a:pPr>
            <a:r>
              <a:rPr lang="zh-CN" altLang="en-US" b="1" dirty="0"/>
              <a:t>绩效：</a:t>
            </a:r>
            <a:endParaRPr lang="en-US" altLang="zh-CN" b="1" dirty="0"/>
          </a:p>
          <a:p>
            <a:pPr marL="285750" indent="-285750">
              <a:lnSpc>
                <a:spcPct val="150000"/>
              </a:lnSpc>
              <a:buFont typeface="Wingdings" panose="05000000000000000000" pitchFamily="2" charset="2"/>
              <a:buChar char="p"/>
            </a:pPr>
            <a:r>
              <a:rPr lang="zh-CN" altLang="en-US" dirty="0"/>
              <a:t>库存准确率</a:t>
            </a:r>
            <a:endParaRPr lang="en-US" altLang="zh-CN" dirty="0"/>
          </a:p>
          <a:p>
            <a:pPr marL="285750" indent="-285750">
              <a:lnSpc>
                <a:spcPct val="150000"/>
              </a:lnSpc>
              <a:buFont typeface="Wingdings" panose="05000000000000000000" pitchFamily="2" charset="2"/>
              <a:buChar char="p"/>
            </a:pPr>
            <a:r>
              <a:rPr lang="zh-CN" altLang="en-US" dirty="0"/>
              <a:t>收发货及时准确率</a:t>
            </a:r>
            <a:endParaRPr lang="en-US" altLang="zh-CN" dirty="0"/>
          </a:p>
          <a:p>
            <a:pPr marL="285750" indent="-285750">
              <a:lnSpc>
                <a:spcPct val="150000"/>
              </a:lnSpc>
              <a:buFont typeface="Wingdings" panose="05000000000000000000" pitchFamily="2" charset="2"/>
              <a:buChar char="p"/>
            </a:pPr>
            <a:r>
              <a:rPr lang="zh-CN" altLang="en-US" dirty="0"/>
              <a:t>商品破损率</a:t>
            </a:r>
            <a:endParaRPr lang="en-US" altLang="zh-CN" dirty="0"/>
          </a:p>
          <a:p>
            <a:pPr marL="285750" indent="-285750">
              <a:lnSpc>
                <a:spcPct val="150000"/>
              </a:lnSpc>
              <a:buFont typeface="Wingdings" panose="05000000000000000000" pitchFamily="2" charset="2"/>
              <a:buChar char="p"/>
            </a:pPr>
            <a:r>
              <a:rPr lang="zh-CN" altLang="en-US" dirty="0"/>
              <a:t>库存周转率</a:t>
            </a:r>
            <a:endParaRPr lang="en-US" altLang="zh-CN" dirty="0"/>
          </a:p>
          <a:p>
            <a:pPr marL="285750" indent="-285750">
              <a:lnSpc>
                <a:spcPct val="150000"/>
              </a:lnSpc>
              <a:buFont typeface="Wingdings" panose="05000000000000000000" pitchFamily="2" charset="2"/>
              <a:buChar char="p"/>
            </a:pPr>
            <a:r>
              <a:rPr lang="zh-CN" altLang="en-US" dirty="0"/>
              <a:t>计件工资</a:t>
            </a:r>
            <a:endParaRPr lang="en-US" altLang="zh-CN" dirty="0"/>
          </a:p>
          <a:p>
            <a:pPr marL="285750" indent="-285750">
              <a:lnSpc>
                <a:spcPct val="150000"/>
              </a:lnSpc>
              <a:buFont typeface="Wingdings" panose="05000000000000000000" pitchFamily="2" charset="2"/>
              <a:buChar char="p"/>
            </a:pPr>
            <a:r>
              <a:rPr lang="en-US" altLang="zh-CN" dirty="0"/>
              <a:t>……</a:t>
            </a:r>
          </a:p>
        </p:txBody>
      </p:sp>
    </p:spTree>
    <p:extLst>
      <p:ext uri="{BB962C8B-B14F-4D97-AF65-F5344CB8AC3E}">
        <p14:creationId xmlns:p14="http://schemas.microsoft.com/office/powerpoint/2010/main" val="9842910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B393ABA-2787-F654-DBA1-4BDF82722B4F}"/>
              </a:ext>
            </a:extLst>
          </p:cNvPr>
          <p:cNvSpPr>
            <a:spLocks noGrp="1"/>
          </p:cNvSpPr>
          <p:nvPr>
            <p:ph type="title"/>
          </p:nvPr>
        </p:nvSpPr>
        <p:spPr/>
        <p:txBody>
          <a:bodyPr/>
          <a:lstStyle/>
          <a:p>
            <a:r>
              <a:rPr lang="zh-CN" altLang="en-US" dirty="0"/>
              <a:t>仓储管理提效降本六步法</a:t>
            </a:r>
          </a:p>
        </p:txBody>
      </p:sp>
      <p:sp>
        <p:nvSpPr>
          <p:cNvPr id="6" name="Slide Number Placeholder 29" descr="e7d195523061f1c0f55f9af68525816972d868573ada39bc763F3977967589A5F92C178830C92595A6CE4D0132F8C206B2B04C416AAA86B7FD80AB023F78DAEB544E2F013E11B2B95AD21703D1C90034A379EC9026EFAAF5F7727753EAE97120430A8CF6AD7886971729D4C4FFECEA557D025F8AAAC8A7BF2334526F37FE67A3F86CE9C7E058D80902BD1243837AC6383F6BB8979E74CA62">
            <a:extLst>
              <a:ext uri="{FF2B5EF4-FFF2-40B4-BE49-F238E27FC236}">
                <a16:creationId xmlns:a16="http://schemas.microsoft.com/office/drawing/2014/main" id="{3B1E8C2E-9EA1-CE4F-5A1E-87EB4406CF49}"/>
              </a:ext>
            </a:extLst>
          </p:cNvPr>
          <p:cNvSpPr txBox="1">
            <a:spLocks/>
          </p:cNvSpPr>
          <p:nvPr/>
        </p:nvSpPr>
        <p:spPr>
          <a:xfrm>
            <a:off x="11643206" y="6340867"/>
            <a:ext cx="610241" cy="366183"/>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36B7D2-B98C-44FD-8D04-7EC62A564975}" type="slidenum">
              <a:rPr lang="en-US" smtClean="0"/>
              <a:pPr/>
              <a:t>15</a:t>
            </a:fld>
            <a:endParaRPr lang="en-US" dirty="0"/>
          </a:p>
        </p:txBody>
      </p:sp>
      <p:sp>
        <p:nvSpPr>
          <p:cNvPr id="7" name="Freeform 5" descr="e7d195523061f1c0f55f9af68525816972d868573ada39bc763F3977967589A5F92C178830C92595A6CE4D0132F8C206B2B04C416AAA86B7FD80AB023F78DAEB544E2F013E11B2B95AD21703D1C90034A379EC9026EFAAF5F7727753EAE97120430A8CF6AD7886971729D4C4FFECEA557D025F8AAAC8A7BF2334526F37FE67A3F86CE9C7E058D80902BD1243837AC6383F6BB8979E74CA62">
            <a:extLst>
              <a:ext uri="{FF2B5EF4-FFF2-40B4-BE49-F238E27FC236}">
                <a16:creationId xmlns:a16="http://schemas.microsoft.com/office/drawing/2014/main" id="{2F43947E-7BC7-7672-72CE-E67FD5C99FDD}"/>
              </a:ext>
            </a:extLst>
          </p:cNvPr>
          <p:cNvSpPr/>
          <p:nvPr/>
        </p:nvSpPr>
        <p:spPr bwMode="auto">
          <a:xfrm>
            <a:off x="6106585" y="1553700"/>
            <a:ext cx="2019300" cy="1919817"/>
          </a:xfrm>
          <a:custGeom>
            <a:avLst/>
            <a:gdLst/>
            <a:ahLst/>
            <a:cxnLst>
              <a:cxn ang="0">
                <a:pos x="451" y="262"/>
              </a:cxn>
              <a:cxn ang="0">
                <a:pos x="395" y="429"/>
              </a:cxn>
              <a:cxn ang="0">
                <a:pos x="243" y="385"/>
              </a:cxn>
              <a:cxn ang="0">
                <a:pos x="243" y="384"/>
              </a:cxn>
              <a:cxn ang="0">
                <a:pos x="194" y="318"/>
              </a:cxn>
              <a:cxn ang="0">
                <a:pos x="5" y="240"/>
              </a:cxn>
              <a:cxn ang="0">
                <a:pos x="0" y="240"/>
              </a:cxn>
              <a:cxn ang="0">
                <a:pos x="125" y="120"/>
              </a:cxn>
              <a:cxn ang="0">
                <a:pos x="13" y="0"/>
              </a:cxn>
              <a:cxn ang="0">
                <a:pos x="363" y="148"/>
              </a:cxn>
              <a:cxn ang="0">
                <a:pos x="451" y="262"/>
              </a:cxn>
            </a:cxnLst>
            <a:rect l="0" t="0" r="r" b="b"/>
            <a:pathLst>
              <a:path w="451" h="429">
                <a:moveTo>
                  <a:pt x="451" y="262"/>
                </a:moveTo>
                <a:cubicBezTo>
                  <a:pt x="395" y="429"/>
                  <a:pt x="395" y="429"/>
                  <a:pt x="395" y="429"/>
                </a:cubicBezTo>
                <a:cubicBezTo>
                  <a:pt x="243" y="385"/>
                  <a:pt x="243" y="385"/>
                  <a:pt x="243" y="385"/>
                </a:cubicBezTo>
                <a:cubicBezTo>
                  <a:pt x="243" y="385"/>
                  <a:pt x="243" y="384"/>
                  <a:pt x="243" y="384"/>
                </a:cubicBezTo>
                <a:cubicBezTo>
                  <a:pt x="230" y="360"/>
                  <a:pt x="214" y="338"/>
                  <a:pt x="194" y="318"/>
                </a:cubicBezTo>
                <a:cubicBezTo>
                  <a:pt x="142" y="266"/>
                  <a:pt x="79" y="240"/>
                  <a:pt x="5" y="240"/>
                </a:cubicBezTo>
                <a:cubicBezTo>
                  <a:pt x="4" y="240"/>
                  <a:pt x="2" y="240"/>
                  <a:pt x="0" y="240"/>
                </a:cubicBezTo>
                <a:cubicBezTo>
                  <a:pt x="125" y="120"/>
                  <a:pt x="125" y="120"/>
                  <a:pt x="125" y="120"/>
                </a:cubicBezTo>
                <a:cubicBezTo>
                  <a:pt x="13" y="0"/>
                  <a:pt x="13" y="0"/>
                  <a:pt x="13" y="0"/>
                </a:cubicBezTo>
                <a:cubicBezTo>
                  <a:pt x="149" y="2"/>
                  <a:pt x="266" y="51"/>
                  <a:pt x="363" y="148"/>
                </a:cubicBezTo>
                <a:cubicBezTo>
                  <a:pt x="399" y="183"/>
                  <a:pt x="428" y="222"/>
                  <a:pt x="451" y="262"/>
                </a:cubicBezTo>
                <a:close/>
              </a:path>
            </a:pathLst>
          </a:custGeom>
          <a:solidFill>
            <a:schemeClr val="accent3"/>
          </a:solidFill>
          <a:ln w="9525">
            <a:noFill/>
            <a:round/>
          </a:ln>
        </p:spPr>
        <p:txBody>
          <a:bodyPr vert="horz" wrap="square" lIns="121920" tIns="60960" rIns="121920" bIns="60960" numCol="1" anchor="t" anchorCtr="0" compatLnSpc="1"/>
          <a:lstStyle/>
          <a:p>
            <a:endParaRPr lang="en-US" sz="2400"/>
          </a:p>
        </p:txBody>
      </p:sp>
      <p:sp>
        <p:nvSpPr>
          <p:cNvPr id="8" name="Freeform 6" descr="e7d195523061f1c0f55f9af68525816972d868573ada39bc763F3977967589A5F92C178830C92595A6CE4D0132F8C206B2B04C416AAA86B7FD80AB023F78DAEB544E2F013E11B2B95AD21703D1C90034A379EC9026EFAAF5F7727753EAE97120430A8CF6AD7886971729D4C4FFECEA557D025F8AAAC8A7BF2334526F37FE67A3F86CE9C7E058D80902BD1243837AC6383F6BB8979E74CA62">
            <a:extLst>
              <a:ext uri="{FF2B5EF4-FFF2-40B4-BE49-F238E27FC236}">
                <a16:creationId xmlns:a16="http://schemas.microsoft.com/office/drawing/2014/main" id="{4AF6257C-14DA-2309-D7E6-4B60C21BB01E}"/>
              </a:ext>
            </a:extLst>
          </p:cNvPr>
          <p:cNvSpPr/>
          <p:nvPr/>
        </p:nvSpPr>
        <p:spPr bwMode="auto">
          <a:xfrm>
            <a:off x="7173385" y="2783483"/>
            <a:ext cx="1225551" cy="2368551"/>
          </a:xfrm>
          <a:custGeom>
            <a:avLst/>
            <a:gdLst/>
            <a:ahLst/>
            <a:cxnLst>
              <a:cxn ang="0">
                <a:pos x="220" y="0"/>
              </a:cxn>
              <a:cxn ang="0">
                <a:pos x="274" y="231"/>
              </a:cxn>
              <a:cxn ang="0">
                <a:pos x="202" y="494"/>
              </a:cxn>
              <a:cxn ang="0">
                <a:pos x="32" y="529"/>
              </a:cxn>
              <a:cxn ang="0">
                <a:pos x="0" y="362"/>
              </a:cxn>
              <a:cxn ang="0">
                <a:pos x="34" y="231"/>
              </a:cxn>
              <a:cxn ang="0">
                <a:pos x="12" y="123"/>
              </a:cxn>
              <a:cxn ang="0">
                <a:pos x="166" y="166"/>
              </a:cxn>
              <a:cxn ang="0">
                <a:pos x="220" y="0"/>
              </a:cxn>
            </a:cxnLst>
            <a:rect l="0" t="0" r="r" b="b"/>
            <a:pathLst>
              <a:path w="274" h="529">
                <a:moveTo>
                  <a:pt x="220" y="0"/>
                </a:moveTo>
                <a:cubicBezTo>
                  <a:pt x="256" y="70"/>
                  <a:pt x="274" y="147"/>
                  <a:pt x="274" y="231"/>
                </a:cubicBezTo>
                <a:cubicBezTo>
                  <a:pt x="274" y="329"/>
                  <a:pt x="250" y="416"/>
                  <a:pt x="202" y="494"/>
                </a:cubicBezTo>
                <a:cubicBezTo>
                  <a:pt x="32" y="529"/>
                  <a:pt x="32" y="529"/>
                  <a:pt x="32" y="529"/>
                </a:cubicBezTo>
                <a:cubicBezTo>
                  <a:pt x="0" y="362"/>
                  <a:pt x="0" y="362"/>
                  <a:pt x="0" y="362"/>
                </a:cubicBezTo>
                <a:cubicBezTo>
                  <a:pt x="22" y="323"/>
                  <a:pt x="34" y="279"/>
                  <a:pt x="34" y="231"/>
                </a:cubicBezTo>
                <a:cubicBezTo>
                  <a:pt x="34" y="192"/>
                  <a:pt x="26" y="156"/>
                  <a:pt x="12" y="123"/>
                </a:cubicBezTo>
                <a:cubicBezTo>
                  <a:pt x="166" y="166"/>
                  <a:pt x="166" y="166"/>
                  <a:pt x="166" y="166"/>
                </a:cubicBezTo>
                <a:lnTo>
                  <a:pt x="220" y="0"/>
                </a:lnTo>
                <a:close/>
              </a:path>
            </a:pathLst>
          </a:custGeom>
          <a:solidFill>
            <a:schemeClr val="accent4"/>
          </a:solidFill>
          <a:ln w="9525">
            <a:noFill/>
            <a:round/>
          </a:ln>
        </p:spPr>
        <p:txBody>
          <a:bodyPr vert="horz" wrap="square" lIns="121920" tIns="60960" rIns="121920" bIns="60960" numCol="1" anchor="t" anchorCtr="0" compatLnSpc="1"/>
          <a:lstStyle/>
          <a:p>
            <a:endParaRPr lang="en-US" sz="2400"/>
          </a:p>
        </p:txBody>
      </p:sp>
      <p:sp>
        <p:nvSpPr>
          <p:cNvPr id="9" name="Freeform 7" descr="e7d195523061f1c0f55f9af68525816972d868573ada39bc763F3977967589A5F92C178830C92595A6CE4D0132F8C206B2B04C416AAA86B7FD80AB023F78DAEB544E2F013E11B2B95AD21703D1C90034A379EC9026EFAAF5F7727753EAE97120430A8CF6AD7886971729D4C4FFECEA557D025F8AAAC8A7BF2334526F37FE67A3F86CE9C7E058D80902BD1243837AC6383F6BB8979E74CA62">
            <a:extLst>
              <a:ext uri="{FF2B5EF4-FFF2-40B4-BE49-F238E27FC236}">
                <a16:creationId xmlns:a16="http://schemas.microsoft.com/office/drawing/2014/main" id="{70AABAD6-83EA-D116-8580-7A41CBE967D8}"/>
              </a:ext>
            </a:extLst>
          </p:cNvPr>
          <p:cNvSpPr/>
          <p:nvPr/>
        </p:nvSpPr>
        <p:spPr bwMode="auto">
          <a:xfrm>
            <a:off x="5600700" y="4476816"/>
            <a:ext cx="2432051" cy="1610784"/>
          </a:xfrm>
          <a:custGeom>
            <a:avLst/>
            <a:gdLst/>
            <a:ahLst/>
            <a:cxnLst>
              <a:cxn ang="0">
                <a:pos x="476" y="211"/>
              </a:cxn>
              <a:cxn ang="0">
                <a:pos x="118" y="360"/>
              </a:cxn>
              <a:cxn ang="0">
                <a:pos x="104" y="360"/>
              </a:cxn>
              <a:cxn ang="0">
                <a:pos x="0" y="235"/>
              </a:cxn>
              <a:cxn ang="0">
                <a:pos x="138" y="119"/>
              </a:cxn>
              <a:cxn ang="0">
                <a:pos x="307" y="41"/>
              </a:cxn>
              <a:cxn ang="0">
                <a:pos x="341" y="0"/>
              </a:cxn>
              <a:cxn ang="0">
                <a:pos x="375" y="164"/>
              </a:cxn>
              <a:cxn ang="0">
                <a:pos x="543" y="131"/>
              </a:cxn>
              <a:cxn ang="0">
                <a:pos x="476" y="211"/>
              </a:cxn>
            </a:cxnLst>
            <a:rect l="0" t="0" r="r" b="b"/>
            <a:pathLst>
              <a:path w="543" h="360">
                <a:moveTo>
                  <a:pt x="476" y="211"/>
                </a:moveTo>
                <a:cubicBezTo>
                  <a:pt x="378" y="310"/>
                  <a:pt x="258" y="360"/>
                  <a:pt x="118" y="360"/>
                </a:cubicBezTo>
                <a:cubicBezTo>
                  <a:pt x="113" y="360"/>
                  <a:pt x="109" y="360"/>
                  <a:pt x="104" y="360"/>
                </a:cubicBezTo>
                <a:cubicBezTo>
                  <a:pt x="0" y="235"/>
                  <a:pt x="0" y="235"/>
                  <a:pt x="0" y="235"/>
                </a:cubicBezTo>
                <a:cubicBezTo>
                  <a:pt x="138" y="119"/>
                  <a:pt x="138" y="119"/>
                  <a:pt x="138" y="119"/>
                </a:cubicBezTo>
                <a:cubicBezTo>
                  <a:pt x="203" y="115"/>
                  <a:pt x="259" y="89"/>
                  <a:pt x="307" y="41"/>
                </a:cubicBezTo>
                <a:cubicBezTo>
                  <a:pt x="320" y="28"/>
                  <a:pt x="331" y="14"/>
                  <a:pt x="341" y="0"/>
                </a:cubicBezTo>
                <a:cubicBezTo>
                  <a:pt x="375" y="164"/>
                  <a:pt x="375" y="164"/>
                  <a:pt x="375" y="164"/>
                </a:cubicBezTo>
                <a:cubicBezTo>
                  <a:pt x="543" y="131"/>
                  <a:pt x="543" y="131"/>
                  <a:pt x="543" y="131"/>
                </a:cubicBezTo>
                <a:cubicBezTo>
                  <a:pt x="524" y="159"/>
                  <a:pt x="502" y="186"/>
                  <a:pt x="476" y="211"/>
                </a:cubicBezTo>
                <a:close/>
              </a:path>
            </a:pathLst>
          </a:custGeom>
          <a:solidFill>
            <a:schemeClr val="accent5"/>
          </a:solidFill>
          <a:ln w="9525">
            <a:noFill/>
            <a:round/>
          </a:ln>
        </p:spPr>
        <p:txBody>
          <a:bodyPr vert="horz" wrap="square" lIns="121920" tIns="60960" rIns="121920" bIns="60960" numCol="1" anchor="t" anchorCtr="0" compatLnSpc="1"/>
          <a:lstStyle/>
          <a:p>
            <a:endParaRPr lang="en-US" sz="2400"/>
          </a:p>
        </p:txBody>
      </p:sp>
      <p:sp>
        <p:nvSpPr>
          <p:cNvPr id="10" name="Freeform 8" descr="e7d195523061f1c0f55f9af68525816972d868573ada39bc763F3977967589A5F92C178830C92595A6CE4D0132F8C206B2B04C416AAA86B7FD80AB023F78DAEB544E2F013E11B2B95AD21703D1C90034A379EC9026EFAAF5F7727753EAE97120430A8CF6AD7886971729D4C4FFECEA557D025F8AAAC8A7BF2334526F37FE67A3F86CE9C7E058D80902BD1243837AC6383F6BB8979E74CA62">
            <a:extLst>
              <a:ext uri="{FF2B5EF4-FFF2-40B4-BE49-F238E27FC236}">
                <a16:creationId xmlns:a16="http://schemas.microsoft.com/office/drawing/2014/main" id="{44E32E60-8106-0AAA-F220-79CCC8B900C2}"/>
              </a:ext>
            </a:extLst>
          </p:cNvPr>
          <p:cNvSpPr/>
          <p:nvPr/>
        </p:nvSpPr>
        <p:spPr bwMode="auto">
          <a:xfrm>
            <a:off x="4133851" y="1553699"/>
            <a:ext cx="2457451" cy="1695451"/>
          </a:xfrm>
          <a:custGeom>
            <a:avLst/>
            <a:gdLst/>
            <a:ahLst/>
            <a:cxnLst>
              <a:cxn ang="0">
                <a:pos x="88" y="148"/>
              </a:cxn>
              <a:cxn ang="0">
                <a:pos x="436" y="0"/>
              </a:cxn>
              <a:cxn ang="0">
                <a:pos x="549" y="119"/>
              </a:cxn>
              <a:cxn ang="0">
                <a:pos x="426" y="241"/>
              </a:cxn>
              <a:cxn ang="0">
                <a:pos x="258" y="318"/>
              </a:cxn>
              <a:cxn ang="0">
                <a:pos x="212" y="379"/>
              </a:cxn>
              <a:cxn ang="0">
                <a:pos x="178" y="221"/>
              </a:cxn>
              <a:cxn ang="0">
                <a:pos x="0" y="264"/>
              </a:cxn>
              <a:cxn ang="0">
                <a:pos x="88" y="148"/>
              </a:cxn>
            </a:cxnLst>
            <a:rect l="0" t="0" r="r" b="b"/>
            <a:pathLst>
              <a:path w="549" h="379">
                <a:moveTo>
                  <a:pt x="88" y="148"/>
                </a:moveTo>
                <a:cubicBezTo>
                  <a:pt x="185" y="52"/>
                  <a:pt x="301" y="2"/>
                  <a:pt x="436" y="0"/>
                </a:cubicBezTo>
                <a:cubicBezTo>
                  <a:pt x="549" y="119"/>
                  <a:pt x="549" y="119"/>
                  <a:pt x="549" y="119"/>
                </a:cubicBezTo>
                <a:cubicBezTo>
                  <a:pt x="426" y="241"/>
                  <a:pt x="426" y="241"/>
                  <a:pt x="426" y="241"/>
                </a:cubicBezTo>
                <a:cubicBezTo>
                  <a:pt x="361" y="245"/>
                  <a:pt x="305" y="271"/>
                  <a:pt x="258" y="318"/>
                </a:cubicBezTo>
                <a:cubicBezTo>
                  <a:pt x="239" y="337"/>
                  <a:pt x="224" y="357"/>
                  <a:pt x="212" y="379"/>
                </a:cubicBezTo>
                <a:cubicBezTo>
                  <a:pt x="178" y="221"/>
                  <a:pt x="178" y="221"/>
                  <a:pt x="178" y="221"/>
                </a:cubicBezTo>
                <a:cubicBezTo>
                  <a:pt x="0" y="264"/>
                  <a:pt x="0" y="264"/>
                  <a:pt x="0" y="264"/>
                </a:cubicBezTo>
                <a:cubicBezTo>
                  <a:pt x="23" y="223"/>
                  <a:pt x="52" y="184"/>
                  <a:pt x="88" y="148"/>
                </a:cubicBezTo>
                <a:close/>
              </a:path>
            </a:pathLst>
          </a:custGeom>
          <a:solidFill>
            <a:schemeClr val="accent2"/>
          </a:solidFill>
          <a:ln w="9525">
            <a:noFill/>
            <a:round/>
          </a:ln>
        </p:spPr>
        <p:txBody>
          <a:bodyPr vert="horz" wrap="square" lIns="121920" tIns="60960" rIns="121920" bIns="60960" numCol="1" anchor="t" anchorCtr="0" compatLnSpc="1"/>
          <a:lstStyle/>
          <a:p>
            <a:endParaRPr lang="en-US" sz="2400"/>
          </a:p>
        </p:txBody>
      </p:sp>
      <p:sp>
        <p:nvSpPr>
          <p:cNvPr id="11" name="Freeform 9" descr="e7d195523061f1c0f55f9af68525816972d868573ada39bc763F3977967589A5F92C178830C92595A6CE4D0132F8C206B2B04C416AAA86B7FD80AB023F78DAEB544E2F013E11B2B95AD21703D1C90034A379EC9026EFAAF5F7727753EAE97120430A8CF6AD7886971729D4C4FFECEA557D025F8AAAC8A7BF2334526F37FE67A3F86CE9C7E058D80902BD1243837AC6383F6BB8979E74CA62">
            <a:extLst>
              <a:ext uri="{FF2B5EF4-FFF2-40B4-BE49-F238E27FC236}">
                <a16:creationId xmlns:a16="http://schemas.microsoft.com/office/drawing/2014/main" id="{85C7647D-CCC2-C838-2D66-A75EE706995C}"/>
              </a:ext>
            </a:extLst>
          </p:cNvPr>
          <p:cNvSpPr/>
          <p:nvPr/>
        </p:nvSpPr>
        <p:spPr bwMode="auto">
          <a:xfrm>
            <a:off x="4199468" y="4337116"/>
            <a:ext cx="1934633" cy="1746251"/>
          </a:xfrm>
          <a:custGeom>
            <a:avLst/>
            <a:gdLst/>
            <a:ahLst/>
            <a:cxnLst>
              <a:cxn ang="0">
                <a:pos x="431" y="150"/>
              </a:cxn>
              <a:cxn ang="0">
                <a:pos x="432" y="150"/>
              </a:cxn>
              <a:cxn ang="0">
                <a:pos x="298" y="266"/>
              </a:cxn>
              <a:cxn ang="0">
                <a:pos x="402" y="390"/>
              </a:cxn>
              <a:cxn ang="0">
                <a:pos x="73" y="242"/>
              </a:cxn>
              <a:cxn ang="0">
                <a:pos x="0" y="152"/>
              </a:cxn>
              <a:cxn ang="0">
                <a:pos x="47" y="0"/>
              </a:cxn>
              <a:cxn ang="0">
                <a:pos x="212" y="36"/>
              </a:cxn>
              <a:cxn ang="0">
                <a:pos x="243" y="72"/>
              </a:cxn>
              <a:cxn ang="0">
                <a:pos x="431" y="150"/>
              </a:cxn>
            </a:cxnLst>
            <a:rect l="0" t="0" r="r" b="b"/>
            <a:pathLst>
              <a:path w="432" h="390">
                <a:moveTo>
                  <a:pt x="431" y="150"/>
                </a:moveTo>
                <a:cubicBezTo>
                  <a:pt x="432" y="150"/>
                  <a:pt x="432" y="150"/>
                  <a:pt x="432" y="150"/>
                </a:cubicBezTo>
                <a:cubicBezTo>
                  <a:pt x="298" y="266"/>
                  <a:pt x="298" y="266"/>
                  <a:pt x="298" y="266"/>
                </a:cubicBezTo>
                <a:cubicBezTo>
                  <a:pt x="402" y="390"/>
                  <a:pt x="402" y="390"/>
                  <a:pt x="402" y="390"/>
                </a:cubicBezTo>
                <a:cubicBezTo>
                  <a:pt x="275" y="384"/>
                  <a:pt x="165" y="334"/>
                  <a:pt x="73" y="242"/>
                </a:cubicBezTo>
                <a:cubicBezTo>
                  <a:pt x="45" y="214"/>
                  <a:pt x="20" y="184"/>
                  <a:pt x="0" y="152"/>
                </a:cubicBezTo>
                <a:cubicBezTo>
                  <a:pt x="47" y="0"/>
                  <a:pt x="47" y="0"/>
                  <a:pt x="47" y="0"/>
                </a:cubicBezTo>
                <a:cubicBezTo>
                  <a:pt x="212" y="36"/>
                  <a:pt x="212" y="36"/>
                  <a:pt x="212" y="36"/>
                </a:cubicBezTo>
                <a:cubicBezTo>
                  <a:pt x="221" y="48"/>
                  <a:pt x="232" y="61"/>
                  <a:pt x="243" y="72"/>
                </a:cubicBezTo>
                <a:cubicBezTo>
                  <a:pt x="295" y="124"/>
                  <a:pt x="358" y="150"/>
                  <a:pt x="431" y="150"/>
                </a:cubicBezTo>
                <a:close/>
              </a:path>
            </a:pathLst>
          </a:custGeom>
          <a:solidFill>
            <a:schemeClr val="accent6"/>
          </a:solidFill>
          <a:ln w="9525">
            <a:noFill/>
            <a:round/>
          </a:ln>
        </p:spPr>
        <p:txBody>
          <a:bodyPr vert="horz" wrap="square" lIns="121920" tIns="60960" rIns="121920" bIns="60960" numCol="1" anchor="t" anchorCtr="0" compatLnSpc="1"/>
          <a:lstStyle/>
          <a:p>
            <a:endParaRPr lang="en-US" sz="2400"/>
          </a:p>
        </p:txBody>
      </p:sp>
      <p:sp>
        <p:nvSpPr>
          <p:cNvPr id="12" name="Freeform 10" descr="e7d195523061f1c0f55f9af68525816972d868573ada39bc763F3977967589A5F92C178830C92595A6CE4D0132F8C206B2B04C416AAA86B7FD80AB023F78DAEB544E2F013E11B2B95AD21703D1C90034A379EC9026EFAAF5F7727753EAE97120430A8CF6AD7886971729D4C4FFECEA557D025F8AAAC8A7BF2334526F37FE67A3F86CE9C7E058D80902BD1243837AC6383F6BB8979E74CA62">
            <a:extLst>
              <a:ext uri="{FF2B5EF4-FFF2-40B4-BE49-F238E27FC236}">
                <a16:creationId xmlns:a16="http://schemas.microsoft.com/office/drawing/2014/main" id="{AE629164-A79E-62FD-7FD9-318292DF75E9}"/>
              </a:ext>
            </a:extLst>
          </p:cNvPr>
          <p:cNvSpPr/>
          <p:nvPr/>
        </p:nvSpPr>
        <p:spPr bwMode="auto">
          <a:xfrm>
            <a:off x="3865034" y="2597217"/>
            <a:ext cx="1248833" cy="2366433"/>
          </a:xfrm>
          <a:custGeom>
            <a:avLst/>
            <a:gdLst/>
            <a:ahLst/>
            <a:cxnLst>
              <a:cxn ang="0">
                <a:pos x="53" y="43"/>
              </a:cxn>
              <a:cxn ang="0">
                <a:pos x="229" y="0"/>
              </a:cxn>
              <a:cxn ang="0">
                <a:pos x="264" y="162"/>
              </a:cxn>
              <a:cxn ang="0">
                <a:pos x="240" y="273"/>
              </a:cxn>
              <a:cxn ang="0">
                <a:pos x="279" y="413"/>
              </a:cxn>
              <a:cxn ang="0">
                <a:pos x="115" y="374"/>
              </a:cxn>
              <a:cxn ang="0">
                <a:pos x="115" y="374"/>
              </a:cxn>
              <a:cxn ang="0">
                <a:pos x="68" y="529"/>
              </a:cxn>
              <a:cxn ang="0">
                <a:pos x="0" y="273"/>
              </a:cxn>
              <a:cxn ang="0">
                <a:pos x="53" y="43"/>
              </a:cxn>
            </a:cxnLst>
            <a:rect l="0" t="0" r="r" b="b"/>
            <a:pathLst>
              <a:path w="279" h="529">
                <a:moveTo>
                  <a:pt x="53" y="43"/>
                </a:moveTo>
                <a:cubicBezTo>
                  <a:pt x="229" y="0"/>
                  <a:pt x="229" y="0"/>
                  <a:pt x="229" y="0"/>
                </a:cubicBezTo>
                <a:cubicBezTo>
                  <a:pt x="264" y="162"/>
                  <a:pt x="264" y="162"/>
                  <a:pt x="264" y="162"/>
                </a:cubicBezTo>
                <a:cubicBezTo>
                  <a:pt x="248" y="196"/>
                  <a:pt x="240" y="233"/>
                  <a:pt x="240" y="273"/>
                </a:cubicBezTo>
                <a:cubicBezTo>
                  <a:pt x="240" y="325"/>
                  <a:pt x="253" y="372"/>
                  <a:pt x="279" y="413"/>
                </a:cubicBezTo>
                <a:cubicBezTo>
                  <a:pt x="115" y="374"/>
                  <a:pt x="115" y="374"/>
                  <a:pt x="115" y="374"/>
                </a:cubicBezTo>
                <a:cubicBezTo>
                  <a:pt x="115" y="374"/>
                  <a:pt x="115" y="374"/>
                  <a:pt x="115" y="374"/>
                </a:cubicBezTo>
                <a:cubicBezTo>
                  <a:pt x="68" y="529"/>
                  <a:pt x="68" y="529"/>
                  <a:pt x="68" y="529"/>
                </a:cubicBezTo>
                <a:cubicBezTo>
                  <a:pt x="22" y="453"/>
                  <a:pt x="0" y="368"/>
                  <a:pt x="0" y="273"/>
                </a:cubicBezTo>
                <a:cubicBezTo>
                  <a:pt x="0" y="189"/>
                  <a:pt x="18" y="112"/>
                  <a:pt x="53" y="43"/>
                </a:cubicBezTo>
                <a:close/>
              </a:path>
            </a:pathLst>
          </a:custGeom>
          <a:solidFill>
            <a:schemeClr val="accent1"/>
          </a:solidFill>
          <a:ln w="9525">
            <a:noFill/>
            <a:round/>
          </a:ln>
        </p:spPr>
        <p:txBody>
          <a:bodyPr vert="horz" wrap="square" lIns="121920" tIns="60960" rIns="121920" bIns="60960" numCol="1" anchor="t" anchorCtr="0" compatLnSpc="1"/>
          <a:lstStyle/>
          <a:p>
            <a:endParaRPr lang="en-US" sz="2400"/>
          </a:p>
        </p:txBody>
      </p:sp>
      <p:grpSp>
        <p:nvGrpSpPr>
          <p:cNvPr id="13" name="Group 59" descr="e7d195523061f1c0f55f9af68525816972d868573ada39bc763F3977967589A5F92C178830C92595A6CE4D0132F8C206B2B04C416AAA86B7FD80AB023F78DAEB544E2F013E11B2B95AD21703D1C90034A379EC9026EFAAF5F7727753EAE97120430A8CF6AD7886971729D4C4FFECEA557D025F8AAAC8A7BF2334526F37FE67A3F86CE9C7E058D80902BD1243837AC6383F6BB8979E74CA62">
            <a:extLst>
              <a:ext uri="{FF2B5EF4-FFF2-40B4-BE49-F238E27FC236}">
                <a16:creationId xmlns:a16="http://schemas.microsoft.com/office/drawing/2014/main" id="{DED60A71-58B2-BA26-E169-D25758BB292C}"/>
              </a:ext>
            </a:extLst>
          </p:cNvPr>
          <p:cNvGrpSpPr/>
          <p:nvPr/>
        </p:nvGrpSpPr>
        <p:grpSpPr>
          <a:xfrm>
            <a:off x="8143843" y="5171373"/>
            <a:ext cx="3034927" cy="535526"/>
            <a:chOff x="7154104" y="3206176"/>
            <a:chExt cx="2276195" cy="401644"/>
          </a:xfrm>
        </p:grpSpPr>
        <p:sp>
          <p:nvSpPr>
            <p:cNvPr id="14" name="TextBox 11">
              <a:extLst>
                <a:ext uri="{FF2B5EF4-FFF2-40B4-BE49-F238E27FC236}">
                  <a16:creationId xmlns:a16="http://schemas.microsoft.com/office/drawing/2014/main" id="{94CA3BF0-ADA2-F887-C15E-F4850950EB1F}"/>
                </a:ext>
              </a:extLst>
            </p:cNvPr>
            <p:cNvSpPr txBox="1"/>
            <p:nvPr/>
          </p:nvSpPr>
          <p:spPr>
            <a:xfrm>
              <a:off x="7154105" y="3453979"/>
              <a:ext cx="2276194" cy="153841"/>
            </a:xfrm>
            <a:prstGeom prst="rect">
              <a:avLst/>
            </a:prstGeom>
            <a:noFill/>
          </p:spPr>
          <p:txBody>
            <a:bodyPr wrap="square" lIns="0" tIns="0" rIns="0" bIns="0" rtlCol="0">
              <a:spAutoFit/>
            </a:bodyPr>
            <a:lstStyle/>
            <a:p>
              <a:pPr defTabSz="1219170">
                <a:spcBef>
                  <a:spcPct val="20000"/>
                </a:spcBef>
                <a:defRPr/>
              </a:pPr>
              <a:r>
                <a:rPr lang="zh-CN" altLang="en-US" sz="1333" dirty="0">
                  <a:solidFill>
                    <a:schemeClr val="tx1">
                      <a:lumMod val="50000"/>
                      <a:lumOff val="50000"/>
                    </a:schemeClr>
                  </a:solidFill>
                </a:rPr>
                <a:t>提高效率，减少错误</a:t>
              </a:r>
              <a:r>
                <a:rPr lang="en-US" sz="1333" dirty="0">
                  <a:solidFill>
                    <a:schemeClr val="tx1">
                      <a:lumMod val="50000"/>
                      <a:lumOff val="50000"/>
                    </a:schemeClr>
                  </a:solidFill>
                </a:rPr>
                <a:t>.</a:t>
              </a:r>
              <a:endParaRPr lang="en-US" sz="1333" dirty="0">
                <a:solidFill>
                  <a:schemeClr val="tx1">
                    <a:lumMod val="65000"/>
                    <a:lumOff val="35000"/>
                  </a:schemeClr>
                </a:solidFill>
              </a:endParaRPr>
            </a:p>
          </p:txBody>
        </p:sp>
        <p:sp>
          <p:nvSpPr>
            <p:cNvPr id="15" name="Rectangle 12">
              <a:extLst>
                <a:ext uri="{FF2B5EF4-FFF2-40B4-BE49-F238E27FC236}">
                  <a16:creationId xmlns:a16="http://schemas.microsoft.com/office/drawing/2014/main" id="{5B308573-4178-A41F-165F-1F396377FAC4}"/>
                </a:ext>
              </a:extLst>
            </p:cNvPr>
            <p:cNvSpPr/>
            <p:nvPr/>
          </p:nvSpPr>
          <p:spPr>
            <a:xfrm>
              <a:off x="7154104" y="3206176"/>
              <a:ext cx="1253950" cy="215492"/>
            </a:xfrm>
            <a:prstGeom prst="rect">
              <a:avLst/>
            </a:prstGeom>
          </p:spPr>
          <p:txBody>
            <a:bodyPr wrap="none" lIns="0" tIns="0" rIns="0" bIns="0">
              <a:spAutoFit/>
            </a:bodyPr>
            <a:lstStyle/>
            <a:p>
              <a:r>
                <a:rPr lang="zh-CN" altLang="en-US" sz="1867" b="1" dirty="0">
                  <a:solidFill>
                    <a:schemeClr val="accent5"/>
                  </a:solidFill>
                </a:rPr>
                <a:t>数字化作业工具</a:t>
              </a:r>
              <a:endParaRPr lang="en-US" sz="1867" b="1" dirty="0">
                <a:solidFill>
                  <a:schemeClr val="accent5"/>
                </a:solidFill>
              </a:endParaRPr>
            </a:p>
          </p:txBody>
        </p:sp>
      </p:grpSp>
      <p:grpSp>
        <p:nvGrpSpPr>
          <p:cNvPr id="16" name="Group 58" descr="e7d195523061f1c0f55f9af68525816972d868573ada39bc763F3977967589A5F92C178830C92595A6CE4D0132F8C206B2B04C416AAA86B7FD80AB023F78DAEB544E2F013E11B2B95AD21703D1C90034A379EC9026EFAAF5F7727753EAE97120430A8CF6AD7886971729D4C4FFECEA557D025F8AAAC8A7BF2334526F37FE67A3F86CE9C7E058D80902BD1243837AC6383F6BB8979E74CA62">
            <a:extLst>
              <a:ext uri="{FF2B5EF4-FFF2-40B4-BE49-F238E27FC236}">
                <a16:creationId xmlns:a16="http://schemas.microsoft.com/office/drawing/2014/main" id="{210BDAAC-7874-5EC8-1C16-48D21C9DDD5D}"/>
              </a:ext>
            </a:extLst>
          </p:cNvPr>
          <p:cNvGrpSpPr/>
          <p:nvPr/>
        </p:nvGrpSpPr>
        <p:grpSpPr>
          <a:xfrm>
            <a:off x="8093043" y="1638142"/>
            <a:ext cx="3034927" cy="535526"/>
            <a:chOff x="7174424" y="1352592"/>
            <a:chExt cx="2276195" cy="401644"/>
          </a:xfrm>
        </p:grpSpPr>
        <p:sp>
          <p:nvSpPr>
            <p:cNvPr id="17" name="TextBox 14">
              <a:extLst>
                <a:ext uri="{FF2B5EF4-FFF2-40B4-BE49-F238E27FC236}">
                  <a16:creationId xmlns:a16="http://schemas.microsoft.com/office/drawing/2014/main" id="{966BCA15-4763-17A5-23FF-C49996724745}"/>
                </a:ext>
              </a:extLst>
            </p:cNvPr>
            <p:cNvSpPr txBox="1"/>
            <p:nvPr/>
          </p:nvSpPr>
          <p:spPr>
            <a:xfrm>
              <a:off x="7174424" y="1600395"/>
              <a:ext cx="2276195" cy="153841"/>
            </a:xfrm>
            <a:prstGeom prst="rect">
              <a:avLst/>
            </a:prstGeom>
            <a:noFill/>
          </p:spPr>
          <p:txBody>
            <a:bodyPr wrap="square" lIns="0" tIns="0" rIns="0" bIns="0" rtlCol="0">
              <a:spAutoFit/>
            </a:bodyPr>
            <a:lstStyle/>
            <a:p>
              <a:pPr defTabSz="1219170">
                <a:spcBef>
                  <a:spcPct val="20000"/>
                </a:spcBef>
                <a:defRPr/>
              </a:pPr>
              <a:r>
                <a:rPr lang="zh-CN" altLang="en-US" sz="1333" dirty="0">
                  <a:solidFill>
                    <a:schemeClr val="tx1">
                      <a:lumMod val="50000"/>
                      <a:lumOff val="50000"/>
                    </a:schemeClr>
                  </a:solidFill>
                </a:rPr>
                <a:t>合理指标，智能预警</a:t>
              </a:r>
              <a:endParaRPr lang="en-US" sz="1333" dirty="0">
                <a:solidFill>
                  <a:schemeClr val="tx1">
                    <a:lumMod val="65000"/>
                    <a:lumOff val="35000"/>
                  </a:schemeClr>
                </a:solidFill>
              </a:endParaRPr>
            </a:p>
          </p:txBody>
        </p:sp>
        <p:sp>
          <p:nvSpPr>
            <p:cNvPr id="18" name="Rectangle 15">
              <a:extLst>
                <a:ext uri="{FF2B5EF4-FFF2-40B4-BE49-F238E27FC236}">
                  <a16:creationId xmlns:a16="http://schemas.microsoft.com/office/drawing/2014/main" id="{B3490F1C-C47A-6FC7-2CD1-2FE1DE15C8ED}"/>
                </a:ext>
              </a:extLst>
            </p:cNvPr>
            <p:cNvSpPr/>
            <p:nvPr/>
          </p:nvSpPr>
          <p:spPr>
            <a:xfrm>
              <a:off x="7174424" y="1352592"/>
              <a:ext cx="1433084" cy="215492"/>
            </a:xfrm>
            <a:prstGeom prst="rect">
              <a:avLst/>
            </a:prstGeom>
          </p:spPr>
          <p:txBody>
            <a:bodyPr wrap="none" lIns="0" tIns="0" rIns="0" bIns="0">
              <a:spAutoFit/>
            </a:bodyPr>
            <a:lstStyle/>
            <a:p>
              <a:r>
                <a:rPr lang="zh-CN" altLang="en-US" sz="1867" b="1" dirty="0">
                  <a:solidFill>
                    <a:schemeClr val="accent3"/>
                  </a:solidFill>
                </a:rPr>
                <a:t>制定库存控制参数</a:t>
              </a:r>
              <a:endParaRPr lang="en-US" sz="1867" b="1" dirty="0">
                <a:solidFill>
                  <a:schemeClr val="accent3"/>
                </a:solidFill>
              </a:endParaRPr>
            </a:p>
          </p:txBody>
        </p:sp>
      </p:grpSp>
      <p:grpSp>
        <p:nvGrpSpPr>
          <p:cNvPr id="19" name="Group 56" descr="e7d195523061f1c0f55f9af68525816972d868573ada39bc763F3977967589A5F92C178830C92595A6CE4D0132F8C206B2B04C416AAA86B7FD80AB023F78DAEB544E2F013E11B2B95AD21703D1C90034A379EC9026EFAAF5F7727753EAE97120430A8CF6AD7886971729D4C4FFECEA557D025F8AAAC8A7BF2334526F37FE67A3F86CE9C7E058D80902BD1243837AC6383F6BB8979E74CA62">
            <a:extLst>
              <a:ext uri="{FF2B5EF4-FFF2-40B4-BE49-F238E27FC236}">
                <a16:creationId xmlns:a16="http://schemas.microsoft.com/office/drawing/2014/main" id="{390855D6-071C-986A-6D9D-A2DBC6CD7284}"/>
              </a:ext>
            </a:extLst>
          </p:cNvPr>
          <p:cNvGrpSpPr/>
          <p:nvPr/>
        </p:nvGrpSpPr>
        <p:grpSpPr>
          <a:xfrm>
            <a:off x="987875" y="1638142"/>
            <a:ext cx="3034929" cy="535526"/>
            <a:chOff x="-296510" y="1363501"/>
            <a:chExt cx="2276197" cy="401644"/>
          </a:xfrm>
        </p:grpSpPr>
        <p:sp>
          <p:nvSpPr>
            <p:cNvPr id="20" name="TextBox 17">
              <a:extLst>
                <a:ext uri="{FF2B5EF4-FFF2-40B4-BE49-F238E27FC236}">
                  <a16:creationId xmlns:a16="http://schemas.microsoft.com/office/drawing/2014/main" id="{88216260-CCF7-BC4D-04E7-2DBAA6F7677F}"/>
                </a:ext>
              </a:extLst>
            </p:cNvPr>
            <p:cNvSpPr txBox="1"/>
            <p:nvPr/>
          </p:nvSpPr>
          <p:spPr>
            <a:xfrm>
              <a:off x="-296510" y="1611304"/>
              <a:ext cx="2276196" cy="153841"/>
            </a:xfrm>
            <a:prstGeom prst="rect">
              <a:avLst/>
            </a:prstGeom>
            <a:noFill/>
          </p:spPr>
          <p:txBody>
            <a:bodyPr wrap="square" lIns="0" tIns="0" rIns="0" bIns="0" rtlCol="0">
              <a:spAutoFit/>
            </a:bodyPr>
            <a:lstStyle/>
            <a:p>
              <a:pPr algn="r" defTabSz="1219170">
                <a:spcBef>
                  <a:spcPct val="20000"/>
                </a:spcBef>
                <a:defRPr/>
              </a:pPr>
              <a:endParaRPr lang="en-US" altLang="zh-CN" sz="1333" dirty="0">
                <a:solidFill>
                  <a:schemeClr val="tx1">
                    <a:lumMod val="50000"/>
                    <a:lumOff val="50000"/>
                  </a:schemeClr>
                </a:solidFill>
              </a:endParaRPr>
            </a:p>
          </p:txBody>
        </p:sp>
        <p:sp>
          <p:nvSpPr>
            <p:cNvPr id="21" name="Rectangle 18">
              <a:extLst>
                <a:ext uri="{FF2B5EF4-FFF2-40B4-BE49-F238E27FC236}">
                  <a16:creationId xmlns:a16="http://schemas.microsoft.com/office/drawing/2014/main" id="{51CE1AD6-998C-550D-C8C0-28DD558DAF61}"/>
                </a:ext>
              </a:extLst>
            </p:cNvPr>
            <p:cNvSpPr/>
            <p:nvPr/>
          </p:nvSpPr>
          <p:spPr>
            <a:xfrm>
              <a:off x="904873" y="1363501"/>
              <a:ext cx="1074814" cy="215492"/>
            </a:xfrm>
            <a:prstGeom prst="rect">
              <a:avLst/>
            </a:prstGeom>
          </p:spPr>
          <p:txBody>
            <a:bodyPr wrap="none" lIns="0" tIns="0" rIns="0" bIns="0">
              <a:spAutoFit/>
            </a:bodyPr>
            <a:lstStyle/>
            <a:p>
              <a:pPr algn="r"/>
              <a:r>
                <a:rPr lang="zh-CN" altLang="en-US" sz="1867" b="1" dirty="0">
                  <a:solidFill>
                    <a:schemeClr val="accent2"/>
                  </a:solidFill>
                </a:rPr>
                <a:t>规范商品档案</a:t>
              </a:r>
              <a:endParaRPr lang="en-US" sz="1867" b="1" dirty="0">
                <a:solidFill>
                  <a:schemeClr val="accent2"/>
                </a:solidFill>
              </a:endParaRPr>
            </a:p>
          </p:txBody>
        </p:sp>
      </p:grpSp>
      <p:grpSp>
        <p:nvGrpSpPr>
          <p:cNvPr id="22" name="Group 56" descr="e7d195523061f1c0f55f9af68525816972d868573ada39bc763F3977967589A5F92C178830C92595A6CE4D0132F8C206B2B04C416AAA86B7FD80AB023F78DAEB544E2F013E11B2B95AD21703D1C90034A379EC9026EFAAF5F7727753EAE97120430A8CF6AD7886971729D4C4FFECEA557D025F8AAAC8A7BF2334526F37FE67A3F86CE9C7E058D80902BD1243837AC6383F6BB8979E74CA62">
            <a:extLst>
              <a:ext uri="{FF2B5EF4-FFF2-40B4-BE49-F238E27FC236}">
                <a16:creationId xmlns:a16="http://schemas.microsoft.com/office/drawing/2014/main" id="{DF327768-3309-1F44-BC2F-55C9900A26E6}"/>
              </a:ext>
            </a:extLst>
          </p:cNvPr>
          <p:cNvGrpSpPr/>
          <p:nvPr/>
        </p:nvGrpSpPr>
        <p:grpSpPr>
          <a:xfrm>
            <a:off x="949775" y="5147126"/>
            <a:ext cx="3034928" cy="535526"/>
            <a:chOff x="-296510" y="1363501"/>
            <a:chExt cx="2276196" cy="401644"/>
          </a:xfrm>
        </p:grpSpPr>
        <p:sp>
          <p:nvSpPr>
            <p:cNvPr id="23" name="TextBox 20">
              <a:extLst>
                <a:ext uri="{FF2B5EF4-FFF2-40B4-BE49-F238E27FC236}">
                  <a16:creationId xmlns:a16="http://schemas.microsoft.com/office/drawing/2014/main" id="{44A175A6-9166-5F46-AAF9-FF90D947A9CB}"/>
                </a:ext>
              </a:extLst>
            </p:cNvPr>
            <p:cNvSpPr txBox="1"/>
            <p:nvPr/>
          </p:nvSpPr>
          <p:spPr>
            <a:xfrm>
              <a:off x="-296510" y="1611304"/>
              <a:ext cx="2276196" cy="153841"/>
            </a:xfrm>
            <a:prstGeom prst="rect">
              <a:avLst/>
            </a:prstGeom>
            <a:noFill/>
          </p:spPr>
          <p:txBody>
            <a:bodyPr wrap="square" lIns="0" tIns="0" rIns="0" bIns="0" rtlCol="0">
              <a:spAutoFit/>
            </a:bodyPr>
            <a:lstStyle/>
            <a:p>
              <a:pPr algn="r" defTabSz="1219170">
                <a:spcBef>
                  <a:spcPct val="20000"/>
                </a:spcBef>
                <a:defRPr/>
              </a:pPr>
              <a:r>
                <a:rPr lang="zh-CN" altLang="en-US" sz="1333" dirty="0">
                  <a:solidFill>
                    <a:schemeClr val="tx1">
                      <a:lumMod val="50000"/>
                      <a:lumOff val="50000"/>
                    </a:schemeClr>
                  </a:solidFill>
                </a:rPr>
                <a:t>制度管理，绩效激励</a:t>
              </a:r>
              <a:endParaRPr lang="en-US" sz="1333" dirty="0">
                <a:solidFill>
                  <a:schemeClr val="tx1">
                    <a:lumMod val="65000"/>
                    <a:lumOff val="35000"/>
                  </a:schemeClr>
                </a:solidFill>
              </a:endParaRPr>
            </a:p>
          </p:txBody>
        </p:sp>
        <p:sp>
          <p:nvSpPr>
            <p:cNvPr id="24" name="Rectangle 21">
              <a:extLst>
                <a:ext uri="{FF2B5EF4-FFF2-40B4-BE49-F238E27FC236}">
                  <a16:creationId xmlns:a16="http://schemas.microsoft.com/office/drawing/2014/main" id="{46A723B7-5577-DCE3-9CBA-76FE70E9EE1B}"/>
                </a:ext>
              </a:extLst>
            </p:cNvPr>
            <p:cNvSpPr/>
            <p:nvPr/>
          </p:nvSpPr>
          <p:spPr>
            <a:xfrm>
              <a:off x="1084006" y="1363501"/>
              <a:ext cx="895679" cy="215492"/>
            </a:xfrm>
            <a:prstGeom prst="rect">
              <a:avLst/>
            </a:prstGeom>
          </p:spPr>
          <p:txBody>
            <a:bodyPr wrap="none" lIns="0" tIns="0" rIns="0" bIns="0">
              <a:spAutoFit/>
            </a:bodyPr>
            <a:lstStyle/>
            <a:p>
              <a:pPr algn="r"/>
              <a:r>
                <a:rPr lang="zh-CN" altLang="en-US" sz="1867" b="1" dirty="0">
                  <a:solidFill>
                    <a:schemeClr val="accent6"/>
                  </a:solidFill>
                </a:rPr>
                <a:t>制度及绩效</a:t>
              </a:r>
              <a:endParaRPr lang="en-US" sz="1867" b="1" dirty="0">
                <a:solidFill>
                  <a:schemeClr val="accent6"/>
                </a:solidFill>
              </a:endParaRPr>
            </a:p>
          </p:txBody>
        </p:sp>
      </p:grpSp>
      <p:sp>
        <p:nvSpPr>
          <p:cNvPr id="25" name="Text Placeholder 3" descr="e7d195523061f1c0f55f9af68525816972d868573ada39bc763F3977967589A5F92C178830C92595A6CE4D0132F8C206B2B04C416AAA86B7FD80AB023F78DAEB544E2F013E11B2B95AD21703D1C90034A379EC9026EFAAF5F7727753EAE97120430A8CF6AD7886971729D4C4FFECEA557D025F8AAAC8A7BF2334526F37FE67A3F86CE9C7E058D80902BD1243837AC6383F6BB8979E74CA62">
            <a:extLst>
              <a:ext uri="{FF2B5EF4-FFF2-40B4-BE49-F238E27FC236}">
                <a16:creationId xmlns:a16="http://schemas.microsoft.com/office/drawing/2014/main" id="{EB4FD9C8-F1FB-4575-152B-618B5B0C3904}"/>
              </a:ext>
            </a:extLst>
          </p:cNvPr>
          <p:cNvSpPr txBox="1"/>
          <p:nvPr/>
        </p:nvSpPr>
        <p:spPr>
          <a:xfrm>
            <a:off x="5941373" y="1878294"/>
            <a:ext cx="381515" cy="410433"/>
          </a:xfrm>
          <a:prstGeom prst="rect">
            <a:avLst/>
          </a:prstGeom>
        </p:spPr>
        <p:txBody>
          <a:bodyPr wrap="none" lIns="0" tIns="0" rIns="0" bIns="0" anchor="b">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9170">
              <a:spcBef>
                <a:spcPct val="20000"/>
              </a:spcBef>
              <a:defRPr/>
            </a:pPr>
            <a:r>
              <a:rPr lang="en-US" sz="2667" dirty="0">
                <a:solidFill>
                  <a:schemeClr val="bg1"/>
                </a:solidFill>
              </a:rPr>
              <a:t>02</a:t>
            </a:r>
          </a:p>
        </p:txBody>
      </p:sp>
      <p:sp>
        <p:nvSpPr>
          <p:cNvPr id="26" name="Text Placeholder 3" descr="e7d195523061f1c0f55f9af68525816972d868573ada39bc763F3977967589A5F92C178830C92595A6CE4D0132F8C206B2B04C416AAA86B7FD80AB023F78DAEB544E2F013E11B2B95AD21703D1C90034A379EC9026EFAAF5F7727753EAE97120430A8CF6AD7886971729D4C4FFECEA557D025F8AAAC8A7BF2334526F37FE67A3F86CE9C7E058D80902BD1243837AC6383F6BB8979E74CA62">
            <a:extLst>
              <a:ext uri="{FF2B5EF4-FFF2-40B4-BE49-F238E27FC236}">
                <a16:creationId xmlns:a16="http://schemas.microsoft.com/office/drawing/2014/main" id="{A1AC8FDA-F65E-BD86-5B10-43287B6EF5D9}"/>
              </a:ext>
            </a:extLst>
          </p:cNvPr>
          <p:cNvSpPr txBox="1"/>
          <p:nvPr/>
        </p:nvSpPr>
        <p:spPr>
          <a:xfrm>
            <a:off x="7481621" y="2938457"/>
            <a:ext cx="381515" cy="410433"/>
          </a:xfrm>
          <a:prstGeom prst="rect">
            <a:avLst/>
          </a:prstGeom>
        </p:spPr>
        <p:txBody>
          <a:bodyPr wrap="none" lIns="0" tIns="0" rIns="0" bIns="0" anchor="b">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9170">
              <a:spcBef>
                <a:spcPct val="20000"/>
              </a:spcBef>
              <a:defRPr/>
            </a:pPr>
            <a:r>
              <a:rPr lang="en-US" sz="2667" dirty="0">
                <a:solidFill>
                  <a:schemeClr val="bg1"/>
                </a:solidFill>
              </a:rPr>
              <a:t>03</a:t>
            </a:r>
          </a:p>
        </p:txBody>
      </p:sp>
      <p:sp>
        <p:nvSpPr>
          <p:cNvPr id="27" name="Text Placeholder 3" descr="e7d195523061f1c0f55f9af68525816972d868573ada39bc763F3977967589A5F92C178830C92595A6CE4D0132F8C206B2B04C416AAA86B7FD80AB023F78DAEB544E2F013E11B2B95AD21703D1C90034A379EC9026EFAAF5F7727753EAE97120430A8CF6AD7886971729D4C4FFECEA557D025F8AAAC8A7BF2334526F37FE67A3F86CE9C7E058D80902BD1243837AC6383F6BB8979E74CA62">
            <a:extLst>
              <a:ext uri="{FF2B5EF4-FFF2-40B4-BE49-F238E27FC236}">
                <a16:creationId xmlns:a16="http://schemas.microsoft.com/office/drawing/2014/main" id="{7ED95372-1766-D0E8-0FBE-5BBBDF4AE3DC}"/>
              </a:ext>
            </a:extLst>
          </p:cNvPr>
          <p:cNvSpPr txBox="1"/>
          <p:nvPr/>
        </p:nvSpPr>
        <p:spPr>
          <a:xfrm>
            <a:off x="7364094" y="4628200"/>
            <a:ext cx="381515" cy="410433"/>
          </a:xfrm>
          <a:prstGeom prst="rect">
            <a:avLst/>
          </a:prstGeom>
        </p:spPr>
        <p:txBody>
          <a:bodyPr wrap="none" lIns="0" tIns="0" rIns="0" bIns="0" anchor="b">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9170">
              <a:spcBef>
                <a:spcPct val="20000"/>
              </a:spcBef>
              <a:defRPr/>
            </a:pPr>
            <a:r>
              <a:rPr lang="en-US" sz="2667" dirty="0">
                <a:solidFill>
                  <a:schemeClr val="bg1"/>
                </a:solidFill>
              </a:rPr>
              <a:t>04</a:t>
            </a:r>
          </a:p>
        </p:txBody>
      </p:sp>
      <p:sp>
        <p:nvSpPr>
          <p:cNvPr id="28" name="Text Placeholder 3" descr="e7d195523061f1c0f55f9af68525816972d868573ada39bc763F3977967589A5F92C178830C92595A6CE4D0132F8C206B2B04C416AAA86B7FD80AB023F78DAEB544E2F013E11B2B95AD21703D1C90034A379EC9026EFAAF5F7727753EAE97120430A8CF6AD7886971729D4C4FFECEA557D025F8AAAC8A7BF2334526F37FE67A3F86CE9C7E058D80902BD1243837AC6383F6BB8979E74CA62">
            <a:extLst>
              <a:ext uri="{FF2B5EF4-FFF2-40B4-BE49-F238E27FC236}">
                <a16:creationId xmlns:a16="http://schemas.microsoft.com/office/drawing/2014/main" id="{DFD5DCE3-F0F0-C333-629D-0AA7CF5D4072}"/>
              </a:ext>
            </a:extLst>
          </p:cNvPr>
          <p:cNvSpPr txBox="1"/>
          <p:nvPr/>
        </p:nvSpPr>
        <p:spPr>
          <a:xfrm>
            <a:off x="4447970" y="2761610"/>
            <a:ext cx="381515" cy="410433"/>
          </a:xfrm>
          <a:prstGeom prst="rect">
            <a:avLst/>
          </a:prstGeom>
        </p:spPr>
        <p:txBody>
          <a:bodyPr wrap="none" lIns="0" tIns="0" rIns="0" bIns="0" anchor="b">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9170">
              <a:spcBef>
                <a:spcPct val="20000"/>
              </a:spcBef>
              <a:defRPr/>
            </a:pPr>
            <a:r>
              <a:rPr lang="en-US" sz="2667" dirty="0">
                <a:solidFill>
                  <a:schemeClr val="bg1"/>
                </a:solidFill>
              </a:rPr>
              <a:t>01</a:t>
            </a:r>
          </a:p>
        </p:txBody>
      </p:sp>
      <p:sp>
        <p:nvSpPr>
          <p:cNvPr id="29" name="Text Placeholder 3" descr="e7d195523061f1c0f55f9af68525816972d868573ada39bc763F3977967589A5F92C178830C92595A6CE4D0132F8C206B2B04C416AAA86B7FD80AB023F78DAEB544E2F013E11B2B95AD21703D1C90034A379EC9026EFAAF5F7727753EAE97120430A8CF6AD7886971729D4C4FFECEA557D025F8AAAC8A7BF2334526F37FE67A3F86CE9C7E058D80902BD1243837AC6383F6BB8979E74CA62">
            <a:extLst>
              <a:ext uri="{FF2B5EF4-FFF2-40B4-BE49-F238E27FC236}">
                <a16:creationId xmlns:a16="http://schemas.microsoft.com/office/drawing/2014/main" id="{2A80E300-2E55-FB77-3631-C4DCC34D3A2D}"/>
              </a:ext>
            </a:extLst>
          </p:cNvPr>
          <p:cNvSpPr txBox="1"/>
          <p:nvPr/>
        </p:nvSpPr>
        <p:spPr>
          <a:xfrm>
            <a:off x="5840809" y="5365898"/>
            <a:ext cx="381515" cy="410433"/>
          </a:xfrm>
          <a:prstGeom prst="rect">
            <a:avLst/>
          </a:prstGeom>
        </p:spPr>
        <p:txBody>
          <a:bodyPr wrap="none" lIns="0" tIns="0" rIns="0" bIns="0" anchor="b">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9170">
              <a:spcBef>
                <a:spcPct val="20000"/>
              </a:spcBef>
              <a:defRPr/>
            </a:pPr>
            <a:r>
              <a:rPr lang="en-US" sz="2667" dirty="0">
                <a:solidFill>
                  <a:schemeClr val="bg1"/>
                </a:solidFill>
              </a:rPr>
              <a:t>05</a:t>
            </a:r>
          </a:p>
        </p:txBody>
      </p:sp>
      <p:sp>
        <p:nvSpPr>
          <p:cNvPr id="30" name="Text Placeholder 3" descr="e7d195523061f1c0f55f9af68525816972d868573ada39bc763F3977967589A5F92C178830C92595A6CE4D0132F8C206B2B04C416AAA86B7FD80AB023F78DAEB544E2F013E11B2B95AD21703D1C90034A379EC9026EFAAF5F7727753EAE97120430A8CF6AD7886971729D4C4FFECEA557D025F8AAAC8A7BF2334526F37FE67A3F86CE9C7E058D80902BD1243837AC6383F6BB8979E74CA62">
            <a:extLst>
              <a:ext uri="{FF2B5EF4-FFF2-40B4-BE49-F238E27FC236}">
                <a16:creationId xmlns:a16="http://schemas.microsoft.com/office/drawing/2014/main" id="{8BB139C8-65B3-2D46-F0A2-DB25938E84CB}"/>
              </a:ext>
            </a:extLst>
          </p:cNvPr>
          <p:cNvSpPr txBox="1"/>
          <p:nvPr/>
        </p:nvSpPr>
        <p:spPr>
          <a:xfrm>
            <a:off x="4472626" y="4501200"/>
            <a:ext cx="381515" cy="410433"/>
          </a:xfrm>
          <a:prstGeom prst="rect">
            <a:avLst/>
          </a:prstGeom>
        </p:spPr>
        <p:txBody>
          <a:bodyPr wrap="none" lIns="0" tIns="0" rIns="0" bIns="0" anchor="b">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9170">
              <a:spcBef>
                <a:spcPct val="20000"/>
              </a:spcBef>
              <a:defRPr/>
            </a:pPr>
            <a:r>
              <a:rPr lang="en-US" sz="2667" dirty="0">
                <a:solidFill>
                  <a:schemeClr val="bg1"/>
                </a:solidFill>
              </a:rPr>
              <a:t>06</a:t>
            </a:r>
          </a:p>
        </p:txBody>
      </p:sp>
      <p:sp>
        <p:nvSpPr>
          <p:cNvPr id="31" name="Freeform 122" descr="e7d195523061f1c0f55f9af68525816972d868573ada39bc763F3977967589A5F92C178830C92595A6CE4D0132F8C206B2B04C416AAA86B7FD80AB023F78DAEB544E2F013E11B2B95AD21703D1C90034A379EC9026EFAAF5F7727753EAE97120430A8CF6AD7886971729D4C4FFECEA557D025F8AAAC8A7BF2334526F37FE67A3F86CE9C7E058D80902BD1243837AC6383F6BB8979E74CA62">
            <a:extLst>
              <a:ext uri="{FF2B5EF4-FFF2-40B4-BE49-F238E27FC236}">
                <a16:creationId xmlns:a16="http://schemas.microsoft.com/office/drawing/2014/main" id="{8C4217CD-3908-206B-B4EE-92568C8AD471}"/>
              </a:ext>
            </a:extLst>
          </p:cNvPr>
          <p:cNvSpPr>
            <a:spLocks noEditPoints="1"/>
          </p:cNvSpPr>
          <p:nvPr/>
        </p:nvSpPr>
        <p:spPr bwMode="auto">
          <a:xfrm>
            <a:off x="4155602" y="3495954"/>
            <a:ext cx="585804" cy="459745"/>
          </a:xfrm>
          <a:custGeom>
            <a:avLst/>
            <a:gdLst/>
            <a:ahLst/>
            <a:cxnLst>
              <a:cxn ang="0">
                <a:pos x="57" y="37"/>
              </a:cxn>
              <a:cxn ang="0">
                <a:pos x="38" y="56"/>
              </a:cxn>
              <a:cxn ang="0">
                <a:pos x="34" y="57"/>
              </a:cxn>
              <a:cxn ang="0">
                <a:pos x="31" y="56"/>
              </a:cxn>
              <a:cxn ang="0">
                <a:pos x="4" y="28"/>
              </a:cxn>
              <a:cxn ang="0">
                <a:pos x="0" y="20"/>
              </a:cxn>
              <a:cxn ang="0">
                <a:pos x="0" y="4"/>
              </a:cxn>
              <a:cxn ang="0">
                <a:pos x="5" y="0"/>
              </a:cxn>
              <a:cxn ang="0">
                <a:pos x="21" y="0"/>
              </a:cxn>
              <a:cxn ang="0">
                <a:pos x="29" y="3"/>
              </a:cxn>
              <a:cxn ang="0">
                <a:pos x="57" y="30"/>
              </a:cxn>
              <a:cxn ang="0">
                <a:pos x="58" y="34"/>
              </a:cxn>
              <a:cxn ang="0">
                <a:pos x="57" y="37"/>
              </a:cxn>
              <a:cxn ang="0">
                <a:pos x="13" y="7"/>
              </a:cxn>
              <a:cxn ang="0">
                <a:pos x="8" y="12"/>
              </a:cxn>
              <a:cxn ang="0">
                <a:pos x="13" y="17"/>
              </a:cxn>
              <a:cxn ang="0">
                <a:pos x="17" y="12"/>
              </a:cxn>
              <a:cxn ang="0">
                <a:pos x="13" y="7"/>
              </a:cxn>
              <a:cxn ang="0">
                <a:pos x="71" y="37"/>
              </a:cxn>
              <a:cxn ang="0">
                <a:pos x="52" y="56"/>
              </a:cxn>
              <a:cxn ang="0">
                <a:pos x="49" y="57"/>
              </a:cxn>
              <a:cxn ang="0">
                <a:pos x="45" y="55"/>
              </a:cxn>
              <a:cxn ang="0">
                <a:pos x="63" y="37"/>
              </a:cxn>
              <a:cxn ang="0">
                <a:pos x="64" y="34"/>
              </a:cxn>
              <a:cxn ang="0">
                <a:pos x="63" y="30"/>
              </a:cxn>
              <a:cxn ang="0">
                <a:pos x="35" y="3"/>
              </a:cxn>
              <a:cxn ang="0">
                <a:pos x="27" y="0"/>
              </a:cxn>
              <a:cxn ang="0">
                <a:pos x="36" y="0"/>
              </a:cxn>
              <a:cxn ang="0">
                <a:pos x="44" y="3"/>
              </a:cxn>
              <a:cxn ang="0">
                <a:pos x="71" y="30"/>
              </a:cxn>
              <a:cxn ang="0">
                <a:pos x="73" y="34"/>
              </a:cxn>
              <a:cxn ang="0">
                <a:pos x="71" y="37"/>
              </a:cxn>
            </a:cxnLst>
            <a:rect l="0" t="0" r="r" b="b"/>
            <a:pathLst>
              <a:path w="73" h="57">
                <a:moveTo>
                  <a:pt x="57" y="37"/>
                </a:moveTo>
                <a:cubicBezTo>
                  <a:pt x="38" y="56"/>
                  <a:pt x="38" y="56"/>
                  <a:pt x="38" y="56"/>
                </a:cubicBezTo>
                <a:cubicBezTo>
                  <a:pt x="37" y="57"/>
                  <a:pt x="36" y="57"/>
                  <a:pt x="34" y="57"/>
                </a:cubicBezTo>
                <a:cubicBezTo>
                  <a:pt x="33" y="57"/>
                  <a:pt x="32" y="57"/>
                  <a:pt x="31" y="56"/>
                </a:cubicBezTo>
                <a:cubicBezTo>
                  <a:pt x="4" y="28"/>
                  <a:pt x="4" y="28"/>
                  <a:pt x="4" y="28"/>
                </a:cubicBezTo>
                <a:cubicBezTo>
                  <a:pt x="2" y="27"/>
                  <a:pt x="0" y="23"/>
                  <a:pt x="0" y="20"/>
                </a:cubicBezTo>
                <a:cubicBezTo>
                  <a:pt x="0" y="4"/>
                  <a:pt x="0" y="4"/>
                  <a:pt x="0" y="4"/>
                </a:cubicBezTo>
                <a:cubicBezTo>
                  <a:pt x="0" y="2"/>
                  <a:pt x="3" y="0"/>
                  <a:pt x="5" y="0"/>
                </a:cubicBezTo>
                <a:cubicBezTo>
                  <a:pt x="21" y="0"/>
                  <a:pt x="21" y="0"/>
                  <a:pt x="21" y="0"/>
                </a:cubicBezTo>
                <a:cubicBezTo>
                  <a:pt x="24" y="0"/>
                  <a:pt x="27" y="1"/>
                  <a:pt x="29" y="3"/>
                </a:cubicBezTo>
                <a:cubicBezTo>
                  <a:pt x="57" y="30"/>
                  <a:pt x="57" y="30"/>
                  <a:pt x="57" y="30"/>
                </a:cubicBezTo>
                <a:cubicBezTo>
                  <a:pt x="57" y="31"/>
                  <a:pt x="58" y="32"/>
                  <a:pt x="58" y="34"/>
                </a:cubicBezTo>
                <a:cubicBezTo>
                  <a:pt x="58" y="35"/>
                  <a:pt x="57" y="36"/>
                  <a:pt x="57" y="37"/>
                </a:cubicBezTo>
                <a:close/>
                <a:moveTo>
                  <a:pt x="13" y="7"/>
                </a:moveTo>
                <a:cubicBezTo>
                  <a:pt x="10" y="7"/>
                  <a:pt x="8" y="9"/>
                  <a:pt x="8" y="12"/>
                </a:cubicBezTo>
                <a:cubicBezTo>
                  <a:pt x="8" y="14"/>
                  <a:pt x="10" y="17"/>
                  <a:pt x="13" y="17"/>
                </a:cubicBezTo>
                <a:cubicBezTo>
                  <a:pt x="15" y="17"/>
                  <a:pt x="17" y="14"/>
                  <a:pt x="17" y="12"/>
                </a:cubicBezTo>
                <a:cubicBezTo>
                  <a:pt x="17" y="9"/>
                  <a:pt x="15" y="7"/>
                  <a:pt x="13" y="7"/>
                </a:cubicBezTo>
                <a:close/>
                <a:moveTo>
                  <a:pt x="71" y="37"/>
                </a:moveTo>
                <a:cubicBezTo>
                  <a:pt x="52" y="56"/>
                  <a:pt x="52" y="56"/>
                  <a:pt x="52" y="56"/>
                </a:cubicBezTo>
                <a:cubicBezTo>
                  <a:pt x="52" y="57"/>
                  <a:pt x="50" y="57"/>
                  <a:pt x="49" y="57"/>
                </a:cubicBezTo>
                <a:cubicBezTo>
                  <a:pt x="47" y="57"/>
                  <a:pt x="46" y="56"/>
                  <a:pt x="45" y="55"/>
                </a:cubicBezTo>
                <a:cubicBezTo>
                  <a:pt x="63" y="37"/>
                  <a:pt x="63" y="37"/>
                  <a:pt x="63" y="37"/>
                </a:cubicBezTo>
                <a:cubicBezTo>
                  <a:pt x="63" y="36"/>
                  <a:pt x="64" y="35"/>
                  <a:pt x="64" y="34"/>
                </a:cubicBezTo>
                <a:cubicBezTo>
                  <a:pt x="64" y="32"/>
                  <a:pt x="63" y="31"/>
                  <a:pt x="63" y="30"/>
                </a:cubicBezTo>
                <a:cubicBezTo>
                  <a:pt x="35" y="3"/>
                  <a:pt x="35" y="3"/>
                  <a:pt x="35" y="3"/>
                </a:cubicBezTo>
                <a:cubicBezTo>
                  <a:pt x="34" y="1"/>
                  <a:pt x="30" y="0"/>
                  <a:pt x="27" y="0"/>
                </a:cubicBezTo>
                <a:cubicBezTo>
                  <a:pt x="36" y="0"/>
                  <a:pt x="36" y="0"/>
                  <a:pt x="36" y="0"/>
                </a:cubicBezTo>
                <a:cubicBezTo>
                  <a:pt x="38" y="0"/>
                  <a:pt x="42" y="1"/>
                  <a:pt x="44" y="3"/>
                </a:cubicBezTo>
                <a:cubicBezTo>
                  <a:pt x="71" y="30"/>
                  <a:pt x="71" y="30"/>
                  <a:pt x="71" y="30"/>
                </a:cubicBezTo>
                <a:cubicBezTo>
                  <a:pt x="72" y="31"/>
                  <a:pt x="73" y="32"/>
                  <a:pt x="73" y="34"/>
                </a:cubicBezTo>
                <a:cubicBezTo>
                  <a:pt x="73" y="35"/>
                  <a:pt x="72" y="36"/>
                  <a:pt x="71" y="37"/>
                </a:cubicBezTo>
                <a:close/>
              </a:path>
            </a:pathLst>
          </a:custGeom>
          <a:solidFill>
            <a:schemeClr val="bg1"/>
          </a:solidFill>
          <a:ln w="9525">
            <a:noFill/>
            <a:round/>
          </a:ln>
        </p:spPr>
        <p:txBody>
          <a:bodyPr vert="horz" wrap="square" lIns="121920" tIns="60960" rIns="121920" bIns="60960" numCol="1" anchor="t" anchorCtr="0" compatLnSpc="1"/>
          <a:lstStyle/>
          <a:p>
            <a:endParaRPr lang="en-US" sz="2400"/>
          </a:p>
        </p:txBody>
      </p:sp>
      <p:sp>
        <p:nvSpPr>
          <p:cNvPr id="32" name="Freeform 166" descr="e7d195523061f1c0f55f9af68525816972d868573ada39bc763F3977967589A5F92C178830C92595A6CE4D0132F8C206B2B04C416AAA86B7FD80AB023F78DAEB544E2F013E11B2B95AD21703D1C90034A379EC9026EFAAF5F7727753EAE97120430A8CF6AD7886971729D4C4FFECEA557D025F8AAAC8A7BF2334526F37FE67A3F86CE9C7E058D80902BD1243837AC6383F6BB8979E74CA62">
            <a:extLst>
              <a:ext uri="{FF2B5EF4-FFF2-40B4-BE49-F238E27FC236}">
                <a16:creationId xmlns:a16="http://schemas.microsoft.com/office/drawing/2014/main" id="{EFA8B728-D630-75BB-341D-8C65F0429359}"/>
              </a:ext>
            </a:extLst>
          </p:cNvPr>
          <p:cNvSpPr>
            <a:spLocks noEditPoints="1"/>
          </p:cNvSpPr>
          <p:nvPr/>
        </p:nvSpPr>
        <p:spPr bwMode="auto">
          <a:xfrm>
            <a:off x="5149980" y="2057693"/>
            <a:ext cx="502707" cy="506403"/>
          </a:xfrm>
          <a:custGeom>
            <a:avLst/>
            <a:gdLst/>
            <a:ahLst/>
            <a:cxnLst>
              <a:cxn ang="0">
                <a:pos x="1" y="42"/>
              </a:cxn>
              <a:cxn ang="0">
                <a:pos x="1" y="40"/>
              </a:cxn>
              <a:cxn ang="0">
                <a:pos x="14" y="41"/>
              </a:cxn>
              <a:cxn ang="0">
                <a:pos x="30" y="19"/>
              </a:cxn>
              <a:cxn ang="0">
                <a:pos x="17" y="8"/>
              </a:cxn>
              <a:cxn ang="0">
                <a:pos x="9" y="14"/>
              </a:cxn>
              <a:cxn ang="0">
                <a:pos x="9" y="19"/>
              </a:cxn>
              <a:cxn ang="0">
                <a:pos x="18" y="39"/>
              </a:cxn>
              <a:cxn ang="0">
                <a:pos x="4" y="24"/>
              </a:cxn>
              <a:cxn ang="0">
                <a:pos x="4" y="9"/>
              </a:cxn>
              <a:cxn ang="0">
                <a:pos x="17" y="0"/>
              </a:cxn>
              <a:cxn ang="0">
                <a:pos x="37" y="16"/>
              </a:cxn>
              <a:cxn ang="0">
                <a:pos x="30" y="19"/>
              </a:cxn>
              <a:cxn ang="0">
                <a:pos x="6" y="58"/>
              </a:cxn>
              <a:cxn ang="0">
                <a:pos x="5" y="56"/>
              </a:cxn>
              <a:cxn ang="0">
                <a:pos x="16" y="46"/>
              </a:cxn>
              <a:cxn ang="0">
                <a:pos x="7" y="58"/>
              </a:cxn>
              <a:cxn ang="0">
                <a:pos x="22" y="63"/>
              </a:cxn>
              <a:cxn ang="0">
                <a:pos x="20" y="49"/>
              </a:cxn>
              <a:cxn ang="0">
                <a:pos x="23" y="49"/>
              </a:cxn>
              <a:cxn ang="0">
                <a:pos x="59" y="54"/>
              </a:cxn>
              <a:cxn ang="0">
                <a:pos x="46" y="62"/>
              </a:cxn>
              <a:cxn ang="0">
                <a:pos x="25" y="46"/>
              </a:cxn>
              <a:cxn ang="0">
                <a:pos x="33" y="43"/>
              </a:cxn>
              <a:cxn ang="0">
                <a:pos x="48" y="54"/>
              </a:cxn>
              <a:cxn ang="0">
                <a:pos x="55" y="46"/>
              </a:cxn>
              <a:cxn ang="0">
                <a:pos x="44" y="33"/>
              </a:cxn>
              <a:cxn ang="0">
                <a:pos x="46" y="25"/>
              </a:cxn>
              <a:cxn ang="0">
                <a:pos x="62" y="46"/>
              </a:cxn>
              <a:cxn ang="0">
                <a:pos x="42" y="13"/>
              </a:cxn>
              <a:cxn ang="0">
                <a:pos x="40" y="13"/>
              </a:cxn>
              <a:cxn ang="0">
                <a:pos x="41" y="0"/>
              </a:cxn>
              <a:cxn ang="0">
                <a:pos x="42" y="13"/>
              </a:cxn>
              <a:cxn ang="0">
                <a:pos x="47" y="17"/>
              </a:cxn>
              <a:cxn ang="0">
                <a:pos x="46" y="15"/>
              </a:cxn>
              <a:cxn ang="0">
                <a:pos x="58" y="5"/>
              </a:cxn>
              <a:cxn ang="0">
                <a:pos x="48" y="16"/>
              </a:cxn>
              <a:cxn ang="0">
                <a:pos x="50" y="23"/>
              </a:cxn>
              <a:cxn ang="0">
                <a:pos x="50" y="20"/>
              </a:cxn>
              <a:cxn ang="0">
                <a:pos x="63" y="22"/>
              </a:cxn>
            </a:cxnLst>
            <a:rect l="0" t="0" r="r" b="b"/>
            <a:pathLst>
              <a:path w="63" h="63">
                <a:moveTo>
                  <a:pt x="13" y="42"/>
                </a:moveTo>
                <a:cubicBezTo>
                  <a:pt x="1" y="42"/>
                  <a:pt x="1" y="42"/>
                  <a:pt x="1" y="42"/>
                </a:cubicBezTo>
                <a:cubicBezTo>
                  <a:pt x="0" y="42"/>
                  <a:pt x="0" y="42"/>
                  <a:pt x="0" y="41"/>
                </a:cubicBezTo>
                <a:cubicBezTo>
                  <a:pt x="0" y="40"/>
                  <a:pt x="0" y="40"/>
                  <a:pt x="1" y="40"/>
                </a:cubicBezTo>
                <a:cubicBezTo>
                  <a:pt x="13" y="40"/>
                  <a:pt x="13" y="40"/>
                  <a:pt x="13" y="40"/>
                </a:cubicBezTo>
                <a:cubicBezTo>
                  <a:pt x="14" y="40"/>
                  <a:pt x="14" y="40"/>
                  <a:pt x="14" y="41"/>
                </a:cubicBezTo>
                <a:cubicBezTo>
                  <a:pt x="14" y="42"/>
                  <a:pt x="14" y="42"/>
                  <a:pt x="13" y="42"/>
                </a:cubicBezTo>
                <a:close/>
                <a:moveTo>
                  <a:pt x="30" y="19"/>
                </a:moveTo>
                <a:cubicBezTo>
                  <a:pt x="19" y="9"/>
                  <a:pt x="19" y="9"/>
                  <a:pt x="19" y="9"/>
                </a:cubicBezTo>
                <a:cubicBezTo>
                  <a:pt x="19" y="8"/>
                  <a:pt x="18" y="8"/>
                  <a:pt x="17" y="8"/>
                </a:cubicBezTo>
                <a:cubicBezTo>
                  <a:pt x="16" y="8"/>
                  <a:pt x="15" y="8"/>
                  <a:pt x="14" y="9"/>
                </a:cubicBezTo>
                <a:cubicBezTo>
                  <a:pt x="9" y="14"/>
                  <a:pt x="9" y="14"/>
                  <a:pt x="9" y="14"/>
                </a:cubicBezTo>
                <a:cubicBezTo>
                  <a:pt x="8" y="15"/>
                  <a:pt x="8" y="16"/>
                  <a:pt x="8" y="17"/>
                </a:cubicBezTo>
                <a:cubicBezTo>
                  <a:pt x="8" y="18"/>
                  <a:pt x="8" y="19"/>
                  <a:pt x="9" y="19"/>
                </a:cubicBezTo>
                <a:cubicBezTo>
                  <a:pt x="19" y="30"/>
                  <a:pt x="19" y="30"/>
                  <a:pt x="19" y="30"/>
                </a:cubicBezTo>
                <a:cubicBezTo>
                  <a:pt x="18" y="39"/>
                  <a:pt x="18" y="39"/>
                  <a:pt x="18" y="39"/>
                </a:cubicBezTo>
                <a:cubicBezTo>
                  <a:pt x="18" y="38"/>
                  <a:pt x="17" y="38"/>
                  <a:pt x="16" y="37"/>
                </a:cubicBezTo>
                <a:cubicBezTo>
                  <a:pt x="4" y="24"/>
                  <a:pt x="4" y="24"/>
                  <a:pt x="4" y="24"/>
                </a:cubicBezTo>
                <a:cubicBezTo>
                  <a:pt x="2" y="22"/>
                  <a:pt x="0" y="20"/>
                  <a:pt x="0" y="17"/>
                </a:cubicBezTo>
                <a:cubicBezTo>
                  <a:pt x="0" y="14"/>
                  <a:pt x="2" y="11"/>
                  <a:pt x="4" y="9"/>
                </a:cubicBezTo>
                <a:cubicBezTo>
                  <a:pt x="9" y="3"/>
                  <a:pt x="9" y="3"/>
                  <a:pt x="9" y="3"/>
                </a:cubicBezTo>
                <a:cubicBezTo>
                  <a:pt x="11" y="1"/>
                  <a:pt x="14" y="0"/>
                  <a:pt x="17" y="0"/>
                </a:cubicBezTo>
                <a:cubicBezTo>
                  <a:pt x="20" y="0"/>
                  <a:pt x="23" y="1"/>
                  <a:pt x="25" y="4"/>
                </a:cubicBezTo>
                <a:cubicBezTo>
                  <a:pt x="37" y="16"/>
                  <a:pt x="37" y="16"/>
                  <a:pt x="37" y="16"/>
                </a:cubicBezTo>
                <a:cubicBezTo>
                  <a:pt x="38" y="17"/>
                  <a:pt x="38" y="18"/>
                  <a:pt x="39" y="18"/>
                </a:cubicBezTo>
                <a:lnTo>
                  <a:pt x="30" y="19"/>
                </a:lnTo>
                <a:close/>
                <a:moveTo>
                  <a:pt x="7" y="58"/>
                </a:moveTo>
                <a:cubicBezTo>
                  <a:pt x="6" y="58"/>
                  <a:pt x="6" y="58"/>
                  <a:pt x="6" y="58"/>
                </a:cubicBezTo>
                <a:cubicBezTo>
                  <a:pt x="6" y="58"/>
                  <a:pt x="5" y="58"/>
                  <a:pt x="5" y="58"/>
                </a:cubicBezTo>
                <a:cubicBezTo>
                  <a:pt x="5" y="57"/>
                  <a:pt x="5" y="56"/>
                  <a:pt x="5" y="56"/>
                </a:cubicBezTo>
                <a:cubicBezTo>
                  <a:pt x="15" y="46"/>
                  <a:pt x="15" y="46"/>
                  <a:pt x="15" y="46"/>
                </a:cubicBezTo>
                <a:cubicBezTo>
                  <a:pt x="15" y="46"/>
                  <a:pt x="16" y="46"/>
                  <a:pt x="16" y="46"/>
                </a:cubicBezTo>
                <a:cubicBezTo>
                  <a:pt x="17" y="47"/>
                  <a:pt x="17" y="47"/>
                  <a:pt x="16" y="48"/>
                </a:cubicBezTo>
                <a:lnTo>
                  <a:pt x="7" y="58"/>
                </a:lnTo>
                <a:close/>
                <a:moveTo>
                  <a:pt x="23" y="62"/>
                </a:moveTo>
                <a:cubicBezTo>
                  <a:pt x="23" y="62"/>
                  <a:pt x="22" y="63"/>
                  <a:pt x="22" y="63"/>
                </a:cubicBezTo>
                <a:cubicBezTo>
                  <a:pt x="21" y="63"/>
                  <a:pt x="20" y="62"/>
                  <a:pt x="20" y="62"/>
                </a:cubicBezTo>
                <a:cubicBezTo>
                  <a:pt x="20" y="49"/>
                  <a:pt x="20" y="49"/>
                  <a:pt x="20" y="49"/>
                </a:cubicBezTo>
                <a:cubicBezTo>
                  <a:pt x="20" y="49"/>
                  <a:pt x="21" y="48"/>
                  <a:pt x="22" y="48"/>
                </a:cubicBezTo>
                <a:cubicBezTo>
                  <a:pt x="22" y="48"/>
                  <a:pt x="23" y="49"/>
                  <a:pt x="23" y="49"/>
                </a:cubicBezTo>
                <a:lnTo>
                  <a:pt x="23" y="62"/>
                </a:lnTo>
                <a:close/>
                <a:moveTo>
                  <a:pt x="59" y="54"/>
                </a:moveTo>
                <a:cubicBezTo>
                  <a:pt x="54" y="59"/>
                  <a:pt x="54" y="59"/>
                  <a:pt x="54" y="59"/>
                </a:cubicBezTo>
                <a:cubicBezTo>
                  <a:pt x="51" y="61"/>
                  <a:pt x="49" y="62"/>
                  <a:pt x="46" y="62"/>
                </a:cubicBezTo>
                <a:cubicBezTo>
                  <a:pt x="43" y="62"/>
                  <a:pt x="40" y="61"/>
                  <a:pt x="38" y="59"/>
                </a:cubicBezTo>
                <a:cubicBezTo>
                  <a:pt x="25" y="46"/>
                  <a:pt x="25" y="46"/>
                  <a:pt x="25" y="46"/>
                </a:cubicBezTo>
                <a:cubicBezTo>
                  <a:pt x="25" y="46"/>
                  <a:pt x="24" y="45"/>
                  <a:pt x="24" y="44"/>
                </a:cubicBezTo>
                <a:cubicBezTo>
                  <a:pt x="33" y="43"/>
                  <a:pt x="33" y="43"/>
                  <a:pt x="33" y="43"/>
                </a:cubicBezTo>
                <a:cubicBezTo>
                  <a:pt x="43" y="54"/>
                  <a:pt x="43" y="54"/>
                  <a:pt x="43" y="54"/>
                </a:cubicBezTo>
                <a:cubicBezTo>
                  <a:pt x="45" y="55"/>
                  <a:pt x="47" y="55"/>
                  <a:pt x="48" y="54"/>
                </a:cubicBezTo>
                <a:cubicBezTo>
                  <a:pt x="54" y="48"/>
                  <a:pt x="54" y="48"/>
                  <a:pt x="54" y="48"/>
                </a:cubicBezTo>
                <a:cubicBezTo>
                  <a:pt x="55" y="48"/>
                  <a:pt x="55" y="47"/>
                  <a:pt x="55" y="46"/>
                </a:cubicBezTo>
                <a:cubicBezTo>
                  <a:pt x="55" y="45"/>
                  <a:pt x="55" y="44"/>
                  <a:pt x="54" y="43"/>
                </a:cubicBezTo>
                <a:cubicBezTo>
                  <a:pt x="44" y="33"/>
                  <a:pt x="44" y="33"/>
                  <a:pt x="44" y="33"/>
                </a:cubicBezTo>
                <a:cubicBezTo>
                  <a:pt x="44" y="24"/>
                  <a:pt x="44" y="24"/>
                  <a:pt x="44" y="24"/>
                </a:cubicBezTo>
                <a:cubicBezTo>
                  <a:pt x="45" y="24"/>
                  <a:pt x="46" y="25"/>
                  <a:pt x="46" y="25"/>
                </a:cubicBezTo>
                <a:cubicBezTo>
                  <a:pt x="59" y="38"/>
                  <a:pt x="59" y="38"/>
                  <a:pt x="59" y="38"/>
                </a:cubicBezTo>
                <a:cubicBezTo>
                  <a:pt x="61" y="40"/>
                  <a:pt x="62" y="43"/>
                  <a:pt x="62" y="46"/>
                </a:cubicBezTo>
                <a:cubicBezTo>
                  <a:pt x="62" y="49"/>
                  <a:pt x="61" y="52"/>
                  <a:pt x="59" y="54"/>
                </a:cubicBezTo>
                <a:close/>
                <a:moveTo>
                  <a:pt x="42" y="13"/>
                </a:moveTo>
                <a:cubicBezTo>
                  <a:pt x="42" y="14"/>
                  <a:pt x="42" y="14"/>
                  <a:pt x="41" y="14"/>
                </a:cubicBezTo>
                <a:cubicBezTo>
                  <a:pt x="40" y="14"/>
                  <a:pt x="40" y="14"/>
                  <a:pt x="40" y="13"/>
                </a:cubicBezTo>
                <a:cubicBezTo>
                  <a:pt x="40" y="1"/>
                  <a:pt x="40" y="1"/>
                  <a:pt x="40" y="1"/>
                </a:cubicBezTo>
                <a:cubicBezTo>
                  <a:pt x="40" y="0"/>
                  <a:pt x="40" y="0"/>
                  <a:pt x="41" y="0"/>
                </a:cubicBezTo>
                <a:cubicBezTo>
                  <a:pt x="42" y="0"/>
                  <a:pt x="42" y="0"/>
                  <a:pt x="42" y="1"/>
                </a:cubicBezTo>
                <a:lnTo>
                  <a:pt x="42" y="13"/>
                </a:lnTo>
                <a:close/>
                <a:moveTo>
                  <a:pt x="48" y="16"/>
                </a:moveTo>
                <a:cubicBezTo>
                  <a:pt x="48" y="17"/>
                  <a:pt x="47" y="17"/>
                  <a:pt x="47" y="17"/>
                </a:cubicBezTo>
                <a:cubicBezTo>
                  <a:pt x="47" y="17"/>
                  <a:pt x="47" y="17"/>
                  <a:pt x="46" y="16"/>
                </a:cubicBezTo>
                <a:cubicBezTo>
                  <a:pt x="46" y="16"/>
                  <a:pt x="46" y="15"/>
                  <a:pt x="46" y="15"/>
                </a:cubicBezTo>
                <a:cubicBezTo>
                  <a:pt x="56" y="5"/>
                  <a:pt x="56" y="5"/>
                  <a:pt x="56" y="5"/>
                </a:cubicBezTo>
                <a:cubicBezTo>
                  <a:pt x="56" y="4"/>
                  <a:pt x="57" y="4"/>
                  <a:pt x="58" y="5"/>
                </a:cubicBezTo>
                <a:cubicBezTo>
                  <a:pt x="58" y="5"/>
                  <a:pt x="58" y="6"/>
                  <a:pt x="58" y="7"/>
                </a:cubicBezTo>
                <a:lnTo>
                  <a:pt x="48" y="16"/>
                </a:lnTo>
                <a:close/>
                <a:moveTo>
                  <a:pt x="62" y="23"/>
                </a:moveTo>
                <a:cubicBezTo>
                  <a:pt x="50" y="23"/>
                  <a:pt x="50" y="23"/>
                  <a:pt x="50" y="23"/>
                </a:cubicBezTo>
                <a:cubicBezTo>
                  <a:pt x="49" y="23"/>
                  <a:pt x="48" y="22"/>
                  <a:pt x="48" y="22"/>
                </a:cubicBezTo>
                <a:cubicBezTo>
                  <a:pt x="48" y="21"/>
                  <a:pt x="49" y="20"/>
                  <a:pt x="50" y="20"/>
                </a:cubicBezTo>
                <a:cubicBezTo>
                  <a:pt x="62" y="20"/>
                  <a:pt x="62" y="20"/>
                  <a:pt x="62" y="20"/>
                </a:cubicBezTo>
                <a:cubicBezTo>
                  <a:pt x="62" y="20"/>
                  <a:pt x="63" y="21"/>
                  <a:pt x="63" y="22"/>
                </a:cubicBezTo>
                <a:cubicBezTo>
                  <a:pt x="63" y="22"/>
                  <a:pt x="62" y="23"/>
                  <a:pt x="62" y="23"/>
                </a:cubicBezTo>
                <a:close/>
              </a:path>
            </a:pathLst>
          </a:custGeom>
          <a:solidFill>
            <a:schemeClr val="bg1"/>
          </a:solidFill>
          <a:ln w="9525">
            <a:noFill/>
            <a:round/>
          </a:ln>
        </p:spPr>
        <p:txBody>
          <a:bodyPr vert="horz" wrap="square" lIns="121920" tIns="60960" rIns="121920" bIns="60960" numCol="1" anchor="t" anchorCtr="0" compatLnSpc="1"/>
          <a:lstStyle/>
          <a:p>
            <a:endParaRPr lang="en-US" sz="2400"/>
          </a:p>
        </p:txBody>
      </p:sp>
      <p:sp>
        <p:nvSpPr>
          <p:cNvPr id="33" name="Freeform 40" descr="e7d195523061f1c0f55f9af68525816972d868573ada39bc763F3977967589A5F92C178830C92595A6CE4D0132F8C206B2B04C416AAA86B7FD80AB023F78DAEB544E2F013E11B2B95AD21703D1C90034A379EC9026EFAAF5F7727753EAE97120430A8CF6AD7886971729D4C4FFECEA557D025F8AAAC8A7BF2334526F37FE67A3F86CE9C7E058D80902BD1243837AC6383F6BB8979E74CA62">
            <a:extLst>
              <a:ext uri="{FF2B5EF4-FFF2-40B4-BE49-F238E27FC236}">
                <a16:creationId xmlns:a16="http://schemas.microsoft.com/office/drawing/2014/main" id="{D0943AEC-C409-2742-69C8-A41536999D50}"/>
              </a:ext>
            </a:extLst>
          </p:cNvPr>
          <p:cNvSpPr>
            <a:spLocks noEditPoints="1"/>
          </p:cNvSpPr>
          <p:nvPr/>
        </p:nvSpPr>
        <p:spPr bwMode="auto">
          <a:xfrm>
            <a:off x="6917269" y="2216192"/>
            <a:ext cx="479112" cy="482635"/>
          </a:xfrm>
          <a:custGeom>
            <a:avLst/>
            <a:gdLst/>
            <a:ahLst/>
            <a:cxnLst>
              <a:cxn ang="0">
                <a:pos x="63" y="43"/>
              </a:cxn>
              <a:cxn ang="0">
                <a:pos x="60" y="48"/>
              </a:cxn>
              <a:cxn ang="0">
                <a:pos x="34" y="62"/>
              </a:cxn>
              <a:cxn ang="0">
                <a:pos x="31" y="63"/>
              </a:cxn>
              <a:cxn ang="0">
                <a:pos x="29" y="62"/>
              </a:cxn>
              <a:cxn ang="0">
                <a:pos x="2" y="48"/>
              </a:cxn>
              <a:cxn ang="0">
                <a:pos x="0" y="43"/>
              </a:cxn>
              <a:cxn ang="0">
                <a:pos x="0" y="14"/>
              </a:cxn>
              <a:cxn ang="0">
                <a:pos x="3" y="10"/>
              </a:cxn>
              <a:cxn ang="0">
                <a:pos x="30" y="0"/>
              </a:cxn>
              <a:cxn ang="0">
                <a:pos x="31" y="0"/>
              </a:cxn>
              <a:cxn ang="0">
                <a:pos x="33" y="0"/>
              </a:cxn>
              <a:cxn ang="0">
                <a:pos x="60" y="10"/>
              </a:cxn>
              <a:cxn ang="0">
                <a:pos x="63" y="14"/>
              </a:cxn>
              <a:cxn ang="0">
                <a:pos x="63" y="43"/>
              </a:cxn>
              <a:cxn ang="0">
                <a:pos x="58" y="14"/>
              </a:cxn>
              <a:cxn ang="0">
                <a:pos x="31" y="4"/>
              </a:cxn>
              <a:cxn ang="0">
                <a:pos x="5" y="14"/>
              </a:cxn>
              <a:cxn ang="0">
                <a:pos x="31" y="24"/>
              </a:cxn>
              <a:cxn ang="0">
                <a:pos x="58" y="14"/>
              </a:cxn>
              <a:cxn ang="0">
                <a:pos x="58" y="43"/>
              </a:cxn>
              <a:cxn ang="0">
                <a:pos x="58" y="19"/>
              </a:cxn>
              <a:cxn ang="0">
                <a:pos x="34" y="28"/>
              </a:cxn>
              <a:cxn ang="0">
                <a:pos x="34" y="57"/>
              </a:cxn>
              <a:cxn ang="0">
                <a:pos x="58" y="43"/>
              </a:cxn>
            </a:cxnLst>
            <a:rect l="0" t="0" r="r" b="b"/>
            <a:pathLst>
              <a:path w="63" h="63">
                <a:moveTo>
                  <a:pt x="63" y="43"/>
                </a:moveTo>
                <a:cubicBezTo>
                  <a:pt x="63" y="45"/>
                  <a:pt x="62" y="47"/>
                  <a:pt x="60" y="48"/>
                </a:cubicBezTo>
                <a:cubicBezTo>
                  <a:pt x="34" y="62"/>
                  <a:pt x="34" y="62"/>
                  <a:pt x="34" y="62"/>
                </a:cubicBezTo>
                <a:cubicBezTo>
                  <a:pt x="33" y="63"/>
                  <a:pt x="32" y="63"/>
                  <a:pt x="31" y="63"/>
                </a:cubicBezTo>
                <a:cubicBezTo>
                  <a:pt x="31" y="63"/>
                  <a:pt x="30" y="63"/>
                  <a:pt x="29" y="62"/>
                </a:cubicBezTo>
                <a:cubicBezTo>
                  <a:pt x="2" y="48"/>
                  <a:pt x="2" y="48"/>
                  <a:pt x="2" y="48"/>
                </a:cubicBezTo>
                <a:cubicBezTo>
                  <a:pt x="1" y="47"/>
                  <a:pt x="0" y="45"/>
                  <a:pt x="0" y="43"/>
                </a:cubicBezTo>
                <a:cubicBezTo>
                  <a:pt x="0" y="14"/>
                  <a:pt x="0" y="14"/>
                  <a:pt x="0" y="14"/>
                </a:cubicBezTo>
                <a:cubicBezTo>
                  <a:pt x="0" y="12"/>
                  <a:pt x="1" y="10"/>
                  <a:pt x="3" y="10"/>
                </a:cubicBezTo>
                <a:cubicBezTo>
                  <a:pt x="30" y="0"/>
                  <a:pt x="30" y="0"/>
                  <a:pt x="30" y="0"/>
                </a:cubicBezTo>
                <a:cubicBezTo>
                  <a:pt x="30" y="0"/>
                  <a:pt x="31" y="0"/>
                  <a:pt x="31" y="0"/>
                </a:cubicBezTo>
                <a:cubicBezTo>
                  <a:pt x="32" y="0"/>
                  <a:pt x="32" y="0"/>
                  <a:pt x="33" y="0"/>
                </a:cubicBezTo>
                <a:cubicBezTo>
                  <a:pt x="60" y="10"/>
                  <a:pt x="60" y="10"/>
                  <a:pt x="60" y="10"/>
                </a:cubicBezTo>
                <a:cubicBezTo>
                  <a:pt x="62" y="10"/>
                  <a:pt x="63" y="12"/>
                  <a:pt x="63" y="14"/>
                </a:cubicBezTo>
                <a:lnTo>
                  <a:pt x="63" y="43"/>
                </a:lnTo>
                <a:close/>
                <a:moveTo>
                  <a:pt x="58" y="14"/>
                </a:moveTo>
                <a:cubicBezTo>
                  <a:pt x="31" y="4"/>
                  <a:pt x="31" y="4"/>
                  <a:pt x="31" y="4"/>
                </a:cubicBezTo>
                <a:cubicBezTo>
                  <a:pt x="5" y="14"/>
                  <a:pt x="5" y="14"/>
                  <a:pt x="5" y="14"/>
                </a:cubicBezTo>
                <a:cubicBezTo>
                  <a:pt x="31" y="24"/>
                  <a:pt x="31" y="24"/>
                  <a:pt x="31" y="24"/>
                </a:cubicBezTo>
                <a:lnTo>
                  <a:pt x="58" y="14"/>
                </a:lnTo>
                <a:close/>
                <a:moveTo>
                  <a:pt x="58" y="43"/>
                </a:moveTo>
                <a:cubicBezTo>
                  <a:pt x="58" y="19"/>
                  <a:pt x="58" y="19"/>
                  <a:pt x="58" y="19"/>
                </a:cubicBezTo>
                <a:cubicBezTo>
                  <a:pt x="34" y="28"/>
                  <a:pt x="34" y="28"/>
                  <a:pt x="34" y="28"/>
                </a:cubicBezTo>
                <a:cubicBezTo>
                  <a:pt x="34" y="57"/>
                  <a:pt x="34" y="57"/>
                  <a:pt x="34" y="57"/>
                </a:cubicBezTo>
                <a:lnTo>
                  <a:pt x="58" y="43"/>
                </a:lnTo>
                <a:close/>
              </a:path>
            </a:pathLst>
          </a:custGeom>
          <a:solidFill>
            <a:schemeClr val="bg1"/>
          </a:solidFill>
          <a:ln w="9525">
            <a:noFill/>
            <a:round/>
          </a:ln>
        </p:spPr>
        <p:txBody>
          <a:bodyPr vert="horz" wrap="square" lIns="121920" tIns="60960" rIns="121920" bIns="60960" numCol="1" anchor="t" anchorCtr="0" compatLnSpc="1"/>
          <a:lstStyle/>
          <a:p>
            <a:endParaRPr lang="en-US" sz="2400"/>
          </a:p>
        </p:txBody>
      </p:sp>
      <p:sp>
        <p:nvSpPr>
          <p:cNvPr id="34" name="Freeform 145" descr="e7d195523061f1c0f55f9af68525816972d868573ada39bc763F3977967589A5F92C178830C92595A6CE4D0132F8C206B2B04C416AAA86B7FD80AB023F78DAEB544E2F013E11B2B95AD21703D1C90034A379EC9026EFAAF5F7727753EAE97120430A8CF6AD7886971729D4C4FFECEA557D025F8AAAC8A7BF2334526F37FE67A3F86CE9C7E058D80902BD1243837AC6383F6BB8979E74CA62">
            <a:extLst>
              <a:ext uri="{FF2B5EF4-FFF2-40B4-BE49-F238E27FC236}">
                <a16:creationId xmlns:a16="http://schemas.microsoft.com/office/drawing/2014/main" id="{282DBE11-BE2B-0B1D-6CDE-C70755CDAEB3}"/>
              </a:ext>
            </a:extLst>
          </p:cNvPr>
          <p:cNvSpPr/>
          <p:nvPr/>
        </p:nvSpPr>
        <p:spPr bwMode="auto">
          <a:xfrm>
            <a:off x="7527883" y="3852319"/>
            <a:ext cx="504868" cy="435359"/>
          </a:xfrm>
          <a:custGeom>
            <a:avLst/>
            <a:gdLst/>
            <a:ahLst/>
            <a:cxnLst>
              <a:cxn ang="0">
                <a:pos x="64" y="51"/>
              </a:cxn>
              <a:cxn ang="0">
                <a:pos x="60" y="55"/>
              </a:cxn>
              <a:cxn ang="0">
                <a:pos x="49" y="55"/>
              </a:cxn>
              <a:cxn ang="0">
                <a:pos x="45" y="51"/>
              </a:cxn>
              <a:cxn ang="0">
                <a:pos x="45" y="40"/>
              </a:cxn>
              <a:cxn ang="0">
                <a:pos x="49" y="36"/>
              </a:cxn>
              <a:cxn ang="0">
                <a:pos x="52" y="36"/>
              </a:cxn>
              <a:cxn ang="0">
                <a:pos x="52" y="30"/>
              </a:cxn>
              <a:cxn ang="0">
                <a:pos x="34" y="30"/>
              </a:cxn>
              <a:cxn ang="0">
                <a:pos x="34" y="36"/>
              </a:cxn>
              <a:cxn ang="0">
                <a:pos x="37" y="36"/>
              </a:cxn>
              <a:cxn ang="0">
                <a:pos x="41" y="40"/>
              </a:cxn>
              <a:cxn ang="0">
                <a:pos x="41" y="51"/>
              </a:cxn>
              <a:cxn ang="0">
                <a:pos x="37" y="55"/>
              </a:cxn>
              <a:cxn ang="0">
                <a:pos x="26" y="55"/>
              </a:cxn>
              <a:cxn ang="0">
                <a:pos x="23" y="51"/>
              </a:cxn>
              <a:cxn ang="0">
                <a:pos x="23" y="40"/>
              </a:cxn>
              <a:cxn ang="0">
                <a:pos x="26" y="36"/>
              </a:cxn>
              <a:cxn ang="0">
                <a:pos x="29" y="36"/>
              </a:cxn>
              <a:cxn ang="0">
                <a:pos x="29" y="30"/>
              </a:cxn>
              <a:cxn ang="0">
                <a:pos x="11" y="30"/>
              </a:cxn>
              <a:cxn ang="0">
                <a:pos x="11" y="36"/>
              </a:cxn>
              <a:cxn ang="0">
                <a:pos x="15" y="36"/>
              </a:cxn>
              <a:cxn ang="0">
                <a:pos x="18" y="40"/>
              </a:cxn>
              <a:cxn ang="0">
                <a:pos x="18" y="51"/>
              </a:cxn>
              <a:cxn ang="0">
                <a:pos x="15" y="55"/>
              </a:cxn>
              <a:cxn ang="0">
                <a:pos x="3" y="55"/>
              </a:cxn>
              <a:cxn ang="0">
                <a:pos x="0" y="51"/>
              </a:cxn>
              <a:cxn ang="0">
                <a:pos x="0" y="40"/>
              </a:cxn>
              <a:cxn ang="0">
                <a:pos x="3" y="36"/>
              </a:cxn>
              <a:cxn ang="0">
                <a:pos x="7" y="36"/>
              </a:cxn>
              <a:cxn ang="0">
                <a:pos x="7" y="30"/>
              </a:cxn>
              <a:cxn ang="0">
                <a:pos x="11" y="25"/>
              </a:cxn>
              <a:cxn ang="0">
                <a:pos x="29" y="25"/>
              </a:cxn>
              <a:cxn ang="0">
                <a:pos x="29" y="18"/>
              </a:cxn>
              <a:cxn ang="0">
                <a:pos x="26" y="18"/>
              </a:cxn>
              <a:cxn ang="0">
                <a:pos x="23" y="15"/>
              </a:cxn>
              <a:cxn ang="0">
                <a:pos x="23" y="3"/>
              </a:cxn>
              <a:cxn ang="0">
                <a:pos x="26" y="0"/>
              </a:cxn>
              <a:cxn ang="0">
                <a:pos x="37" y="0"/>
              </a:cxn>
              <a:cxn ang="0">
                <a:pos x="41" y="3"/>
              </a:cxn>
              <a:cxn ang="0">
                <a:pos x="41" y="15"/>
              </a:cxn>
              <a:cxn ang="0">
                <a:pos x="37" y="18"/>
              </a:cxn>
              <a:cxn ang="0">
                <a:pos x="34" y="18"/>
              </a:cxn>
              <a:cxn ang="0">
                <a:pos x="34" y="25"/>
              </a:cxn>
              <a:cxn ang="0">
                <a:pos x="52" y="25"/>
              </a:cxn>
              <a:cxn ang="0">
                <a:pos x="57" y="30"/>
              </a:cxn>
              <a:cxn ang="0">
                <a:pos x="57" y="36"/>
              </a:cxn>
              <a:cxn ang="0">
                <a:pos x="60" y="36"/>
              </a:cxn>
              <a:cxn ang="0">
                <a:pos x="64" y="40"/>
              </a:cxn>
              <a:cxn ang="0">
                <a:pos x="64" y="51"/>
              </a:cxn>
            </a:cxnLst>
            <a:rect l="0" t="0" r="r" b="b"/>
            <a:pathLst>
              <a:path w="64" h="55">
                <a:moveTo>
                  <a:pt x="64" y="51"/>
                </a:moveTo>
                <a:cubicBezTo>
                  <a:pt x="64" y="53"/>
                  <a:pt x="62" y="55"/>
                  <a:pt x="60" y="55"/>
                </a:cubicBezTo>
                <a:cubicBezTo>
                  <a:pt x="49" y="55"/>
                  <a:pt x="49" y="55"/>
                  <a:pt x="49" y="55"/>
                </a:cubicBezTo>
                <a:cubicBezTo>
                  <a:pt x="47" y="55"/>
                  <a:pt x="45" y="53"/>
                  <a:pt x="45" y="51"/>
                </a:cubicBezTo>
                <a:cubicBezTo>
                  <a:pt x="45" y="40"/>
                  <a:pt x="45" y="40"/>
                  <a:pt x="45" y="40"/>
                </a:cubicBezTo>
                <a:cubicBezTo>
                  <a:pt x="45" y="38"/>
                  <a:pt x="47" y="36"/>
                  <a:pt x="49" y="36"/>
                </a:cubicBezTo>
                <a:cubicBezTo>
                  <a:pt x="52" y="36"/>
                  <a:pt x="52" y="36"/>
                  <a:pt x="52" y="36"/>
                </a:cubicBezTo>
                <a:cubicBezTo>
                  <a:pt x="52" y="30"/>
                  <a:pt x="52" y="30"/>
                  <a:pt x="52" y="30"/>
                </a:cubicBezTo>
                <a:cubicBezTo>
                  <a:pt x="34" y="30"/>
                  <a:pt x="34" y="30"/>
                  <a:pt x="34" y="30"/>
                </a:cubicBezTo>
                <a:cubicBezTo>
                  <a:pt x="34" y="36"/>
                  <a:pt x="34" y="36"/>
                  <a:pt x="34" y="36"/>
                </a:cubicBezTo>
                <a:cubicBezTo>
                  <a:pt x="37" y="36"/>
                  <a:pt x="37" y="36"/>
                  <a:pt x="37" y="36"/>
                </a:cubicBezTo>
                <a:cubicBezTo>
                  <a:pt x="39" y="36"/>
                  <a:pt x="41" y="38"/>
                  <a:pt x="41" y="40"/>
                </a:cubicBezTo>
                <a:cubicBezTo>
                  <a:pt x="41" y="51"/>
                  <a:pt x="41" y="51"/>
                  <a:pt x="41" y="51"/>
                </a:cubicBezTo>
                <a:cubicBezTo>
                  <a:pt x="41" y="53"/>
                  <a:pt x="39" y="55"/>
                  <a:pt x="37" y="55"/>
                </a:cubicBezTo>
                <a:cubicBezTo>
                  <a:pt x="26" y="55"/>
                  <a:pt x="26" y="55"/>
                  <a:pt x="26" y="55"/>
                </a:cubicBezTo>
                <a:cubicBezTo>
                  <a:pt x="24" y="55"/>
                  <a:pt x="23" y="53"/>
                  <a:pt x="23" y="51"/>
                </a:cubicBezTo>
                <a:cubicBezTo>
                  <a:pt x="23" y="40"/>
                  <a:pt x="23" y="40"/>
                  <a:pt x="23" y="40"/>
                </a:cubicBezTo>
                <a:cubicBezTo>
                  <a:pt x="23" y="38"/>
                  <a:pt x="24" y="36"/>
                  <a:pt x="26" y="36"/>
                </a:cubicBezTo>
                <a:cubicBezTo>
                  <a:pt x="29" y="36"/>
                  <a:pt x="29" y="36"/>
                  <a:pt x="29" y="36"/>
                </a:cubicBezTo>
                <a:cubicBezTo>
                  <a:pt x="29" y="30"/>
                  <a:pt x="29" y="30"/>
                  <a:pt x="29" y="30"/>
                </a:cubicBezTo>
                <a:cubicBezTo>
                  <a:pt x="11" y="30"/>
                  <a:pt x="11" y="30"/>
                  <a:pt x="11" y="30"/>
                </a:cubicBezTo>
                <a:cubicBezTo>
                  <a:pt x="11" y="36"/>
                  <a:pt x="11" y="36"/>
                  <a:pt x="11" y="36"/>
                </a:cubicBezTo>
                <a:cubicBezTo>
                  <a:pt x="15" y="36"/>
                  <a:pt x="15" y="36"/>
                  <a:pt x="15" y="36"/>
                </a:cubicBezTo>
                <a:cubicBezTo>
                  <a:pt x="17" y="36"/>
                  <a:pt x="18" y="38"/>
                  <a:pt x="18" y="40"/>
                </a:cubicBezTo>
                <a:cubicBezTo>
                  <a:pt x="18" y="51"/>
                  <a:pt x="18" y="51"/>
                  <a:pt x="18" y="51"/>
                </a:cubicBezTo>
                <a:cubicBezTo>
                  <a:pt x="18" y="53"/>
                  <a:pt x="17" y="55"/>
                  <a:pt x="15" y="55"/>
                </a:cubicBezTo>
                <a:cubicBezTo>
                  <a:pt x="3" y="55"/>
                  <a:pt x="3" y="55"/>
                  <a:pt x="3" y="55"/>
                </a:cubicBezTo>
                <a:cubicBezTo>
                  <a:pt x="1" y="55"/>
                  <a:pt x="0" y="53"/>
                  <a:pt x="0" y="51"/>
                </a:cubicBezTo>
                <a:cubicBezTo>
                  <a:pt x="0" y="40"/>
                  <a:pt x="0" y="40"/>
                  <a:pt x="0" y="40"/>
                </a:cubicBezTo>
                <a:cubicBezTo>
                  <a:pt x="0" y="38"/>
                  <a:pt x="1" y="36"/>
                  <a:pt x="3" y="36"/>
                </a:cubicBezTo>
                <a:cubicBezTo>
                  <a:pt x="7" y="36"/>
                  <a:pt x="7" y="36"/>
                  <a:pt x="7" y="36"/>
                </a:cubicBezTo>
                <a:cubicBezTo>
                  <a:pt x="7" y="30"/>
                  <a:pt x="7" y="30"/>
                  <a:pt x="7" y="30"/>
                </a:cubicBezTo>
                <a:cubicBezTo>
                  <a:pt x="7" y="27"/>
                  <a:pt x="9" y="25"/>
                  <a:pt x="11" y="25"/>
                </a:cubicBezTo>
                <a:cubicBezTo>
                  <a:pt x="29" y="25"/>
                  <a:pt x="29" y="25"/>
                  <a:pt x="29" y="25"/>
                </a:cubicBezTo>
                <a:cubicBezTo>
                  <a:pt x="29" y="18"/>
                  <a:pt x="29" y="18"/>
                  <a:pt x="29" y="18"/>
                </a:cubicBezTo>
                <a:cubicBezTo>
                  <a:pt x="26" y="18"/>
                  <a:pt x="26" y="18"/>
                  <a:pt x="26" y="18"/>
                </a:cubicBezTo>
                <a:cubicBezTo>
                  <a:pt x="24" y="18"/>
                  <a:pt x="23" y="17"/>
                  <a:pt x="23" y="15"/>
                </a:cubicBezTo>
                <a:cubicBezTo>
                  <a:pt x="23" y="3"/>
                  <a:pt x="23" y="3"/>
                  <a:pt x="23" y="3"/>
                </a:cubicBezTo>
                <a:cubicBezTo>
                  <a:pt x="23" y="1"/>
                  <a:pt x="24" y="0"/>
                  <a:pt x="26" y="0"/>
                </a:cubicBezTo>
                <a:cubicBezTo>
                  <a:pt x="37" y="0"/>
                  <a:pt x="37" y="0"/>
                  <a:pt x="37" y="0"/>
                </a:cubicBezTo>
                <a:cubicBezTo>
                  <a:pt x="39" y="0"/>
                  <a:pt x="41" y="1"/>
                  <a:pt x="41" y="3"/>
                </a:cubicBezTo>
                <a:cubicBezTo>
                  <a:pt x="41" y="15"/>
                  <a:pt x="41" y="15"/>
                  <a:pt x="41" y="15"/>
                </a:cubicBezTo>
                <a:cubicBezTo>
                  <a:pt x="41" y="17"/>
                  <a:pt x="39" y="18"/>
                  <a:pt x="37" y="18"/>
                </a:cubicBezTo>
                <a:cubicBezTo>
                  <a:pt x="34" y="18"/>
                  <a:pt x="34" y="18"/>
                  <a:pt x="34" y="18"/>
                </a:cubicBezTo>
                <a:cubicBezTo>
                  <a:pt x="34" y="25"/>
                  <a:pt x="34" y="25"/>
                  <a:pt x="34" y="25"/>
                </a:cubicBezTo>
                <a:cubicBezTo>
                  <a:pt x="52" y="25"/>
                  <a:pt x="52" y="25"/>
                  <a:pt x="52" y="25"/>
                </a:cubicBezTo>
                <a:cubicBezTo>
                  <a:pt x="55" y="25"/>
                  <a:pt x="57" y="27"/>
                  <a:pt x="57" y="30"/>
                </a:cubicBezTo>
                <a:cubicBezTo>
                  <a:pt x="57" y="36"/>
                  <a:pt x="57" y="36"/>
                  <a:pt x="57" y="36"/>
                </a:cubicBezTo>
                <a:cubicBezTo>
                  <a:pt x="60" y="36"/>
                  <a:pt x="60" y="36"/>
                  <a:pt x="60" y="36"/>
                </a:cubicBezTo>
                <a:cubicBezTo>
                  <a:pt x="62" y="36"/>
                  <a:pt x="64" y="38"/>
                  <a:pt x="64" y="40"/>
                </a:cubicBezTo>
                <a:lnTo>
                  <a:pt x="64" y="51"/>
                </a:lnTo>
                <a:close/>
              </a:path>
            </a:pathLst>
          </a:custGeom>
          <a:solidFill>
            <a:schemeClr val="bg1"/>
          </a:solidFill>
          <a:ln w="9525">
            <a:noFill/>
            <a:round/>
          </a:ln>
        </p:spPr>
        <p:txBody>
          <a:bodyPr vert="horz" wrap="square" lIns="121920" tIns="60960" rIns="121920" bIns="60960" numCol="1" anchor="t" anchorCtr="0" compatLnSpc="1"/>
          <a:lstStyle/>
          <a:p>
            <a:endParaRPr lang="en-US" sz="2400"/>
          </a:p>
        </p:txBody>
      </p:sp>
      <p:sp>
        <p:nvSpPr>
          <p:cNvPr id="35" name="Freeform 122" descr="e7d195523061f1c0f55f9af68525816972d868573ada39bc763F3977967589A5F92C178830C92595A6CE4D0132F8C206B2B04C416AAA86B7FD80AB023F78DAEB544E2F013E11B2B95AD21703D1C90034A379EC9026EFAAF5F7727753EAE97120430A8CF6AD7886971729D4C4FFECEA557D025F8AAAC8A7BF2334526F37FE67A3F86CE9C7E058D80902BD1243837AC6383F6BB8979E74CA62">
            <a:extLst>
              <a:ext uri="{FF2B5EF4-FFF2-40B4-BE49-F238E27FC236}">
                <a16:creationId xmlns:a16="http://schemas.microsoft.com/office/drawing/2014/main" id="{854360EA-F7E7-778D-65A5-A27C799C8440}"/>
              </a:ext>
            </a:extLst>
          </p:cNvPr>
          <p:cNvSpPr/>
          <p:nvPr/>
        </p:nvSpPr>
        <p:spPr bwMode="auto">
          <a:xfrm>
            <a:off x="6591301" y="5172524"/>
            <a:ext cx="452536" cy="427568"/>
          </a:xfrm>
          <a:custGeom>
            <a:avLst/>
            <a:gdLst/>
            <a:ahLst/>
            <a:cxnLst>
              <a:cxn ang="0">
                <a:pos x="60" y="52"/>
              </a:cxn>
              <a:cxn ang="0">
                <a:pos x="49" y="48"/>
              </a:cxn>
              <a:cxn ang="0">
                <a:pos x="45" y="53"/>
              </a:cxn>
              <a:cxn ang="0">
                <a:pos x="46" y="62"/>
              </a:cxn>
              <a:cxn ang="0">
                <a:pos x="46" y="62"/>
              </a:cxn>
              <a:cxn ang="0">
                <a:pos x="45" y="62"/>
              </a:cxn>
              <a:cxn ang="0">
                <a:pos x="32" y="63"/>
              </a:cxn>
              <a:cxn ang="0">
                <a:pos x="26" y="59"/>
              </a:cxn>
              <a:cxn ang="0">
                <a:pos x="31" y="48"/>
              </a:cxn>
              <a:cxn ang="0">
                <a:pos x="23" y="41"/>
              </a:cxn>
              <a:cxn ang="0">
                <a:pos x="15" y="48"/>
              </a:cxn>
              <a:cxn ang="0">
                <a:pos x="19" y="58"/>
              </a:cxn>
              <a:cxn ang="0">
                <a:pos x="17" y="62"/>
              </a:cxn>
              <a:cxn ang="0">
                <a:pos x="13" y="63"/>
              </a:cxn>
              <a:cxn ang="0">
                <a:pos x="3" y="62"/>
              </a:cxn>
              <a:cxn ang="0">
                <a:pos x="0" y="62"/>
              </a:cxn>
              <a:cxn ang="0">
                <a:pos x="0" y="62"/>
              </a:cxn>
              <a:cxn ang="0">
                <a:pos x="0" y="62"/>
              </a:cxn>
              <a:cxn ang="0">
                <a:pos x="0" y="21"/>
              </a:cxn>
              <a:cxn ang="0">
                <a:pos x="3" y="21"/>
              </a:cxn>
              <a:cxn ang="0">
                <a:pos x="13" y="22"/>
              </a:cxn>
              <a:cxn ang="0">
                <a:pos x="17" y="21"/>
              </a:cxn>
              <a:cxn ang="0">
                <a:pos x="19" y="17"/>
              </a:cxn>
              <a:cxn ang="0">
                <a:pos x="15" y="7"/>
              </a:cxn>
              <a:cxn ang="0">
                <a:pos x="23" y="0"/>
              </a:cxn>
              <a:cxn ang="0">
                <a:pos x="31" y="7"/>
              </a:cxn>
              <a:cxn ang="0">
                <a:pos x="26" y="18"/>
              </a:cxn>
              <a:cxn ang="0">
                <a:pos x="32" y="22"/>
              </a:cxn>
              <a:cxn ang="0">
                <a:pos x="46" y="21"/>
              </a:cxn>
              <a:cxn ang="0">
                <a:pos x="46" y="21"/>
              </a:cxn>
              <a:cxn ang="0">
                <a:pos x="46" y="24"/>
              </a:cxn>
              <a:cxn ang="0">
                <a:pos x="45" y="34"/>
              </a:cxn>
              <a:cxn ang="0">
                <a:pos x="46" y="38"/>
              </a:cxn>
              <a:cxn ang="0">
                <a:pos x="50" y="40"/>
              </a:cxn>
              <a:cxn ang="0">
                <a:pos x="60" y="36"/>
              </a:cxn>
              <a:cxn ang="0">
                <a:pos x="67" y="44"/>
              </a:cxn>
              <a:cxn ang="0">
                <a:pos x="60" y="52"/>
              </a:cxn>
            </a:cxnLst>
            <a:rect l="0" t="0" r="r" b="b"/>
            <a:pathLst>
              <a:path w="67" h="63">
                <a:moveTo>
                  <a:pt x="60" y="52"/>
                </a:moveTo>
                <a:cubicBezTo>
                  <a:pt x="55" y="52"/>
                  <a:pt x="54" y="48"/>
                  <a:pt x="49" y="48"/>
                </a:cubicBezTo>
                <a:cubicBezTo>
                  <a:pt x="46" y="48"/>
                  <a:pt x="45" y="50"/>
                  <a:pt x="45" y="53"/>
                </a:cubicBezTo>
                <a:cubicBezTo>
                  <a:pt x="45" y="56"/>
                  <a:pt x="46" y="59"/>
                  <a:pt x="46" y="62"/>
                </a:cubicBezTo>
                <a:cubicBezTo>
                  <a:pt x="46" y="62"/>
                  <a:pt x="46" y="62"/>
                  <a:pt x="46" y="62"/>
                </a:cubicBezTo>
                <a:cubicBezTo>
                  <a:pt x="46" y="62"/>
                  <a:pt x="45" y="62"/>
                  <a:pt x="45" y="62"/>
                </a:cubicBezTo>
                <a:cubicBezTo>
                  <a:pt x="41" y="62"/>
                  <a:pt x="36" y="63"/>
                  <a:pt x="32" y="63"/>
                </a:cubicBezTo>
                <a:cubicBezTo>
                  <a:pt x="29" y="63"/>
                  <a:pt x="26" y="62"/>
                  <a:pt x="26" y="59"/>
                </a:cubicBezTo>
                <a:cubicBezTo>
                  <a:pt x="26" y="54"/>
                  <a:pt x="31" y="53"/>
                  <a:pt x="31" y="48"/>
                </a:cubicBezTo>
                <a:cubicBezTo>
                  <a:pt x="31" y="44"/>
                  <a:pt x="27" y="41"/>
                  <a:pt x="23" y="41"/>
                </a:cubicBezTo>
                <a:cubicBezTo>
                  <a:pt x="19" y="41"/>
                  <a:pt x="15" y="44"/>
                  <a:pt x="15" y="48"/>
                </a:cubicBezTo>
                <a:cubicBezTo>
                  <a:pt x="15" y="53"/>
                  <a:pt x="19" y="56"/>
                  <a:pt x="19" y="58"/>
                </a:cubicBezTo>
                <a:cubicBezTo>
                  <a:pt x="19" y="60"/>
                  <a:pt x="18" y="61"/>
                  <a:pt x="17" y="62"/>
                </a:cubicBezTo>
                <a:cubicBezTo>
                  <a:pt x="16" y="63"/>
                  <a:pt x="14" y="63"/>
                  <a:pt x="13" y="63"/>
                </a:cubicBezTo>
                <a:cubicBezTo>
                  <a:pt x="9" y="63"/>
                  <a:pt x="6" y="63"/>
                  <a:pt x="3" y="62"/>
                </a:cubicBezTo>
                <a:cubicBezTo>
                  <a:pt x="2" y="62"/>
                  <a:pt x="1" y="62"/>
                  <a:pt x="0" y="62"/>
                </a:cubicBezTo>
                <a:cubicBezTo>
                  <a:pt x="0" y="62"/>
                  <a:pt x="0" y="62"/>
                  <a:pt x="0" y="62"/>
                </a:cubicBezTo>
                <a:cubicBezTo>
                  <a:pt x="0" y="62"/>
                  <a:pt x="0" y="62"/>
                  <a:pt x="0" y="62"/>
                </a:cubicBezTo>
                <a:cubicBezTo>
                  <a:pt x="0" y="21"/>
                  <a:pt x="0" y="21"/>
                  <a:pt x="0" y="21"/>
                </a:cubicBezTo>
                <a:cubicBezTo>
                  <a:pt x="0" y="21"/>
                  <a:pt x="2" y="21"/>
                  <a:pt x="3" y="21"/>
                </a:cubicBezTo>
                <a:cubicBezTo>
                  <a:pt x="6" y="22"/>
                  <a:pt x="9" y="22"/>
                  <a:pt x="13" y="22"/>
                </a:cubicBezTo>
                <a:cubicBezTo>
                  <a:pt x="14" y="22"/>
                  <a:pt x="16" y="22"/>
                  <a:pt x="17" y="21"/>
                </a:cubicBezTo>
                <a:cubicBezTo>
                  <a:pt x="18" y="20"/>
                  <a:pt x="19" y="19"/>
                  <a:pt x="19" y="17"/>
                </a:cubicBezTo>
                <a:cubicBezTo>
                  <a:pt x="19" y="15"/>
                  <a:pt x="15" y="12"/>
                  <a:pt x="15" y="7"/>
                </a:cubicBezTo>
                <a:cubicBezTo>
                  <a:pt x="15" y="3"/>
                  <a:pt x="19" y="0"/>
                  <a:pt x="23" y="0"/>
                </a:cubicBezTo>
                <a:cubicBezTo>
                  <a:pt x="27" y="0"/>
                  <a:pt x="31" y="3"/>
                  <a:pt x="31" y="7"/>
                </a:cubicBezTo>
                <a:cubicBezTo>
                  <a:pt x="31" y="12"/>
                  <a:pt x="26" y="13"/>
                  <a:pt x="26" y="18"/>
                </a:cubicBezTo>
                <a:cubicBezTo>
                  <a:pt x="26" y="21"/>
                  <a:pt x="29" y="22"/>
                  <a:pt x="32" y="22"/>
                </a:cubicBezTo>
                <a:cubicBezTo>
                  <a:pt x="37" y="22"/>
                  <a:pt x="41" y="21"/>
                  <a:pt x="46" y="21"/>
                </a:cubicBezTo>
                <a:cubicBezTo>
                  <a:pt x="46" y="21"/>
                  <a:pt x="46" y="21"/>
                  <a:pt x="46" y="21"/>
                </a:cubicBezTo>
                <a:cubicBezTo>
                  <a:pt x="46" y="21"/>
                  <a:pt x="46" y="23"/>
                  <a:pt x="46" y="24"/>
                </a:cubicBezTo>
                <a:cubicBezTo>
                  <a:pt x="45" y="27"/>
                  <a:pt x="45" y="30"/>
                  <a:pt x="45" y="34"/>
                </a:cubicBezTo>
                <a:cubicBezTo>
                  <a:pt x="45" y="35"/>
                  <a:pt x="45" y="37"/>
                  <a:pt x="46" y="38"/>
                </a:cubicBezTo>
                <a:cubicBezTo>
                  <a:pt x="47" y="39"/>
                  <a:pt x="48" y="40"/>
                  <a:pt x="50" y="40"/>
                </a:cubicBezTo>
                <a:cubicBezTo>
                  <a:pt x="52" y="40"/>
                  <a:pt x="55" y="36"/>
                  <a:pt x="60" y="36"/>
                </a:cubicBezTo>
                <a:cubicBezTo>
                  <a:pt x="64" y="36"/>
                  <a:pt x="67" y="40"/>
                  <a:pt x="67" y="44"/>
                </a:cubicBezTo>
                <a:cubicBezTo>
                  <a:pt x="67" y="49"/>
                  <a:pt x="64" y="52"/>
                  <a:pt x="60" y="52"/>
                </a:cubicBezTo>
                <a:close/>
              </a:path>
            </a:pathLst>
          </a:custGeom>
          <a:solidFill>
            <a:schemeClr val="bg1"/>
          </a:solidFill>
          <a:ln w="9525">
            <a:noFill/>
            <a:round/>
          </a:ln>
        </p:spPr>
        <p:txBody>
          <a:bodyPr vert="horz" wrap="square" lIns="121920" tIns="60960" rIns="121920" bIns="60960" numCol="1" anchor="t" anchorCtr="0" compatLnSpc="1"/>
          <a:lstStyle/>
          <a:p>
            <a:endParaRPr lang="en-US" sz="2400"/>
          </a:p>
        </p:txBody>
      </p:sp>
      <p:sp>
        <p:nvSpPr>
          <p:cNvPr id="36" name="Freeform 107" descr="e7d195523061f1c0f55f9af68525816972d868573ada39bc763F3977967589A5F92C178830C92595A6CE4D0132F8C206B2B04C416AAA86B7FD80AB023F78DAEB544E2F013E11B2B95AD21703D1C90034A379EC9026EFAAF5F7727753EAE97120430A8CF6AD7886971729D4C4FFECEA557D025F8AAAC8A7BF2334526F37FE67A3F86CE9C7E058D80902BD1243837AC6383F6BB8979E74CA62">
            <a:extLst>
              <a:ext uri="{FF2B5EF4-FFF2-40B4-BE49-F238E27FC236}">
                <a16:creationId xmlns:a16="http://schemas.microsoft.com/office/drawing/2014/main" id="{26D24931-AD75-FBAF-9572-4D6C4EB8AB4B}"/>
              </a:ext>
            </a:extLst>
          </p:cNvPr>
          <p:cNvSpPr>
            <a:spLocks noEditPoints="1"/>
          </p:cNvSpPr>
          <p:nvPr/>
        </p:nvSpPr>
        <p:spPr bwMode="auto">
          <a:xfrm>
            <a:off x="4899155" y="4986594"/>
            <a:ext cx="482128" cy="488967"/>
          </a:xfrm>
          <a:custGeom>
            <a:avLst/>
            <a:gdLst/>
            <a:ahLst/>
            <a:cxnLst>
              <a:cxn ang="0">
                <a:pos x="64" y="14"/>
              </a:cxn>
              <a:cxn ang="0">
                <a:pos x="12" y="65"/>
              </a:cxn>
              <a:cxn ang="0">
                <a:pos x="10" y="66"/>
              </a:cxn>
              <a:cxn ang="0">
                <a:pos x="8" y="65"/>
              </a:cxn>
              <a:cxn ang="0">
                <a:pos x="0" y="57"/>
              </a:cxn>
              <a:cxn ang="0">
                <a:pos x="0" y="56"/>
              </a:cxn>
              <a:cxn ang="0">
                <a:pos x="0" y="54"/>
              </a:cxn>
              <a:cxn ang="0">
                <a:pos x="52" y="2"/>
              </a:cxn>
              <a:cxn ang="0">
                <a:pos x="54" y="1"/>
              </a:cxn>
              <a:cxn ang="0">
                <a:pos x="56" y="2"/>
              </a:cxn>
              <a:cxn ang="0">
                <a:pos x="64" y="10"/>
              </a:cxn>
              <a:cxn ang="0">
                <a:pos x="64" y="12"/>
              </a:cxn>
              <a:cxn ang="0">
                <a:pos x="64" y="14"/>
              </a:cxn>
              <a:cxn ang="0">
                <a:pos x="14" y="5"/>
              </a:cxn>
              <a:cxn ang="0">
                <a:pos x="10" y="7"/>
              </a:cxn>
              <a:cxn ang="0">
                <a:pos x="9" y="11"/>
              </a:cxn>
              <a:cxn ang="0">
                <a:pos x="8" y="7"/>
              </a:cxn>
              <a:cxn ang="0">
                <a:pos x="4" y="5"/>
              </a:cxn>
              <a:cxn ang="0">
                <a:pos x="8" y="4"/>
              </a:cxn>
              <a:cxn ang="0">
                <a:pos x="9" y="0"/>
              </a:cxn>
              <a:cxn ang="0">
                <a:pos x="10" y="4"/>
              </a:cxn>
              <a:cxn ang="0">
                <a:pos x="14" y="5"/>
              </a:cxn>
              <a:cxn ang="0">
                <a:pos x="32" y="13"/>
              </a:cxn>
              <a:cxn ang="0">
                <a:pos x="24" y="16"/>
              </a:cxn>
              <a:cxn ang="0">
                <a:pos x="22" y="23"/>
              </a:cxn>
              <a:cxn ang="0">
                <a:pos x="19" y="16"/>
              </a:cxn>
              <a:cxn ang="0">
                <a:pos x="11" y="13"/>
              </a:cxn>
              <a:cxn ang="0">
                <a:pos x="19" y="11"/>
              </a:cxn>
              <a:cxn ang="0">
                <a:pos x="22" y="3"/>
              </a:cxn>
              <a:cxn ang="0">
                <a:pos x="24" y="11"/>
              </a:cxn>
              <a:cxn ang="0">
                <a:pos x="32" y="13"/>
              </a:cxn>
              <a:cxn ang="0">
                <a:pos x="40" y="5"/>
              </a:cxn>
              <a:cxn ang="0">
                <a:pos x="36" y="7"/>
              </a:cxn>
              <a:cxn ang="0">
                <a:pos x="34" y="11"/>
              </a:cxn>
              <a:cxn ang="0">
                <a:pos x="33" y="7"/>
              </a:cxn>
              <a:cxn ang="0">
                <a:pos x="29" y="5"/>
              </a:cxn>
              <a:cxn ang="0">
                <a:pos x="33" y="4"/>
              </a:cxn>
              <a:cxn ang="0">
                <a:pos x="34" y="0"/>
              </a:cxn>
              <a:cxn ang="0">
                <a:pos x="36" y="4"/>
              </a:cxn>
              <a:cxn ang="0">
                <a:pos x="40" y="5"/>
              </a:cxn>
              <a:cxn ang="0">
                <a:pos x="58" y="12"/>
              </a:cxn>
              <a:cxn ang="0">
                <a:pos x="54" y="8"/>
              </a:cxn>
              <a:cxn ang="0">
                <a:pos x="42" y="19"/>
              </a:cxn>
              <a:cxn ang="0">
                <a:pos x="46" y="24"/>
              </a:cxn>
              <a:cxn ang="0">
                <a:pos x="58" y="12"/>
              </a:cxn>
              <a:cxn ang="0">
                <a:pos x="65" y="31"/>
              </a:cxn>
              <a:cxn ang="0">
                <a:pos x="61" y="32"/>
              </a:cxn>
              <a:cxn ang="0">
                <a:pos x="60" y="36"/>
              </a:cxn>
              <a:cxn ang="0">
                <a:pos x="59" y="32"/>
              </a:cxn>
              <a:cxn ang="0">
                <a:pos x="55" y="31"/>
              </a:cxn>
              <a:cxn ang="0">
                <a:pos x="59" y="30"/>
              </a:cxn>
              <a:cxn ang="0">
                <a:pos x="60" y="26"/>
              </a:cxn>
              <a:cxn ang="0">
                <a:pos x="61" y="30"/>
              </a:cxn>
              <a:cxn ang="0">
                <a:pos x="65" y="31"/>
              </a:cxn>
            </a:cxnLst>
            <a:rect l="0" t="0" r="r" b="b"/>
            <a:pathLst>
              <a:path w="65" h="66">
                <a:moveTo>
                  <a:pt x="64" y="14"/>
                </a:moveTo>
                <a:cubicBezTo>
                  <a:pt x="12" y="65"/>
                  <a:pt x="12" y="65"/>
                  <a:pt x="12" y="65"/>
                </a:cubicBezTo>
                <a:cubicBezTo>
                  <a:pt x="11" y="66"/>
                  <a:pt x="11" y="66"/>
                  <a:pt x="10" y="66"/>
                </a:cubicBezTo>
                <a:cubicBezTo>
                  <a:pt x="9" y="66"/>
                  <a:pt x="9" y="66"/>
                  <a:pt x="8" y="65"/>
                </a:cubicBezTo>
                <a:cubicBezTo>
                  <a:pt x="0" y="57"/>
                  <a:pt x="0" y="57"/>
                  <a:pt x="0" y="57"/>
                </a:cubicBezTo>
                <a:cubicBezTo>
                  <a:pt x="0" y="57"/>
                  <a:pt x="0" y="56"/>
                  <a:pt x="0" y="56"/>
                </a:cubicBezTo>
                <a:cubicBezTo>
                  <a:pt x="0" y="55"/>
                  <a:pt x="0" y="54"/>
                  <a:pt x="0" y="54"/>
                </a:cubicBezTo>
                <a:cubicBezTo>
                  <a:pt x="52" y="2"/>
                  <a:pt x="52" y="2"/>
                  <a:pt x="52" y="2"/>
                </a:cubicBezTo>
                <a:cubicBezTo>
                  <a:pt x="52" y="2"/>
                  <a:pt x="53" y="1"/>
                  <a:pt x="54" y="1"/>
                </a:cubicBezTo>
                <a:cubicBezTo>
                  <a:pt x="54" y="1"/>
                  <a:pt x="55" y="2"/>
                  <a:pt x="56" y="2"/>
                </a:cubicBezTo>
                <a:cubicBezTo>
                  <a:pt x="64" y="10"/>
                  <a:pt x="64" y="10"/>
                  <a:pt x="64" y="10"/>
                </a:cubicBezTo>
                <a:cubicBezTo>
                  <a:pt x="64" y="11"/>
                  <a:pt x="64" y="11"/>
                  <a:pt x="64" y="12"/>
                </a:cubicBezTo>
                <a:cubicBezTo>
                  <a:pt x="64" y="13"/>
                  <a:pt x="64" y="13"/>
                  <a:pt x="64" y="14"/>
                </a:cubicBezTo>
                <a:close/>
                <a:moveTo>
                  <a:pt x="14" y="5"/>
                </a:moveTo>
                <a:cubicBezTo>
                  <a:pt x="10" y="7"/>
                  <a:pt x="10" y="7"/>
                  <a:pt x="10" y="7"/>
                </a:cubicBezTo>
                <a:cubicBezTo>
                  <a:pt x="9" y="11"/>
                  <a:pt x="9" y="11"/>
                  <a:pt x="9" y="11"/>
                </a:cubicBezTo>
                <a:cubicBezTo>
                  <a:pt x="8" y="7"/>
                  <a:pt x="8" y="7"/>
                  <a:pt x="8" y="7"/>
                </a:cubicBezTo>
                <a:cubicBezTo>
                  <a:pt x="4" y="5"/>
                  <a:pt x="4" y="5"/>
                  <a:pt x="4" y="5"/>
                </a:cubicBezTo>
                <a:cubicBezTo>
                  <a:pt x="8" y="4"/>
                  <a:pt x="8" y="4"/>
                  <a:pt x="8" y="4"/>
                </a:cubicBezTo>
                <a:cubicBezTo>
                  <a:pt x="9" y="0"/>
                  <a:pt x="9" y="0"/>
                  <a:pt x="9" y="0"/>
                </a:cubicBezTo>
                <a:cubicBezTo>
                  <a:pt x="10" y="4"/>
                  <a:pt x="10" y="4"/>
                  <a:pt x="10" y="4"/>
                </a:cubicBezTo>
                <a:lnTo>
                  <a:pt x="14" y="5"/>
                </a:lnTo>
                <a:close/>
                <a:moveTo>
                  <a:pt x="32" y="13"/>
                </a:moveTo>
                <a:cubicBezTo>
                  <a:pt x="24" y="16"/>
                  <a:pt x="24" y="16"/>
                  <a:pt x="24" y="16"/>
                </a:cubicBezTo>
                <a:cubicBezTo>
                  <a:pt x="22" y="23"/>
                  <a:pt x="22" y="23"/>
                  <a:pt x="22" y="23"/>
                </a:cubicBezTo>
                <a:cubicBezTo>
                  <a:pt x="19" y="16"/>
                  <a:pt x="19" y="16"/>
                  <a:pt x="19" y="16"/>
                </a:cubicBezTo>
                <a:cubicBezTo>
                  <a:pt x="11" y="13"/>
                  <a:pt x="11" y="13"/>
                  <a:pt x="11" y="13"/>
                </a:cubicBezTo>
                <a:cubicBezTo>
                  <a:pt x="19" y="11"/>
                  <a:pt x="19" y="11"/>
                  <a:pt x="19" y="11"/>
                </a:cubicBezTo>
                <a:cubicBezTo>
                  <a:pt x="22" y="3"/>
                  <a:pt x="22" y="3"/>
                  <a:pt x="22" y="3"/>
                </a:cubicBezTo>
                <a:cubicBezTo>
                  <a:pt x="24" y="11"/>
                  <a:pt x="24" y="11"/>
                  <a:pt x="24" y="11"/>
                </a:cubicBezTo>
                <a:lnTo>
                  <a:pt x="32" y="13"/>
                </a:lnTo>
                <a:close/>
                <a:moveTo>
                  <a:pt x="40" y="5"/>
                </a:moveTo>
                <a:cubicBezTo>
                  <a:pt x="36" y="7"/>
                  <a:pt x="36" y="7"/>
                  <a:pt x="36" y="7"/>
                </a:cubicBezTo>
                <a:cubicBezTo>
                  <a:pt x="34" y="11"/>
                  <a:pt x="34" y="11"/>
                  <a:pt x="34" y="11"/>
                </a:cubicBezTo>
                <a:cubicBezTo>
                  <a:pt x="33" y="7"/>
                  <a:pt x="33" y="7"/>
                  <a:pt x="33" y="7"/>
                </a:cubicBezTo>
                <a:cubicBezTo>
                  <a:pt x="29" y="5"/>
                  <a:pt x="29" y="5"/>
                  <a:pt x="29" y="5"/>
                </a:cubicBezTo>
                <a:cubicBezTo>
                  <a:pt x="33" y="4"/>
                  <a:pt x="33" y="4"/>
                  <a:pt x="33" y="4"/>
                </a:cubicBezTo>
                <a:cubicBezTo>
                  <a:pt x="34" y="0"/>
                  <a:pt x="34" y="0"/>
                  <a:pt x="34" y="0"/>
                </a:cubicBezTo>
                <a:cubicBezTo>
                  <a:pt x="36" y="4"/>
                  <a:pt x="36" y="4"/>
                  <a:pt x="36" y="4"/>
                </a:cubicBezTo>
                <a:lnTo>
                  <a:pt x="40" y="5"/>
                </a:lnTo>
                <a:close/>
                <a:moveTo>
                  <a:pt x="58" y="12"/>
                </a:moveTo>
                <a:cubicBezTo>
                  <a:pt x="54" y="8"/>
                  <a:pt x="54" y="8"/>
                  <a:pt x="54" y="8"/>
                </a:cubicBezTo>
                <a:cubicBezTo>
                  <a:pt x="42" y="19"/>
                  <a:pt x="42" y="19"/>
                  <a:pt x="42" y="19"/>
                </a:cubicBezTo>
                <a:cubicBezTo>
                  <a:pt x="46" y="24"/>
                  <a:pt x="46" y="24"/>
                  <a:pt x="46" y="24"/>
                </a:cubicBezTo>
                <a:lnTo>
                  <a:pt x="58" y="12"/>
                </a:lnTo>
                <a:close/>
                <a:moveTo>
                  <a:pt x="65" y="31"/>
                </a:moveTo>
                <a:cubicBezTo>
                  <a:pt x="61" y="32"/>
                  <a:pt x="61" y="32"/>
                  <a:pt x="61" y="32"/>
                </a:cubicBezTo>
                <a:cubicBezTo>
                  <a:pt x="60" y="36"/>
                  <a:pt x="60" y="36"/>
                  <a:pt x="60" y="36"/>
                </a:cubicBezTo>
                <a:cubicBezTo>
                  <a:pt x="59" y="32"/>
                  <a:pt x="59" y="32"/>
                  <a:pt x="59" y="32"/>
                </a:cubicBezTo>
                <a:cubicBezTo>
                  <a:pt x="55" y="31"/>
                  <a:pt x="55" y="31"/>
                  <a:pt x="55" y="31"/>
                </a:cubicBezTo>
                <a:cubicBezTo>
                  <a:pt x="59" y="30"/>
                  <a:pt x="59" y="30"/>
                  <a:pt x="59" y="30"/>
                </a:cubicBezTo>
                <a:cubicBezTo>
                  <a:pt x="60" y="26"/>
                  <a:pt x="60" y="26"/>
                  <a:pt x="60" y="26"/>
                </a:cubicBezTo>
                <a:cubicBezTo>
                  <a:pt x="61" y="30"/>
                  <a:pt x="61" y="30"/>
                  <a:pt x="61" y="30"/>
                </a:cubicBezTo>
                <a:lnTo>
                  <a:pt x="65" y="31"/>
                </a:lnTo>
                <a:close/>
              </a:path>
            </a:pathLst>
          </a:custGeom>
          <a:solidFill>
            <a:schemeClr val="bg1"/>
          </a:solidFill>
          <a:ln w="9525">
            <a:noFill/>
            <a:round/>
          </a:ln>
        </p:spPr>
        <p:txBody>
          <a:bodyPr vert="horz" wrap="square" lIns="121920" tIns="60960" rIns="121920" bIns="60960" numCol="1" anchor="t" anchorCtr="0" compatLnSpc="1"/>
          <a:lstStyle/>
          <a:p>
            <a:endParaRPr lang="en-US" sz="2400"/>
          </a:p>
        </p:txBody>
      </p:sp>
      <p:grpSp>
        <p:nvGrpSpPr>
          <p:cNvPr id="37" name="Group 56" descr="e7d195523061f1c0f55f9af68525816972d868573ada39bc763F3977967589A5F92C178830C92595A6CE4D0132F8C206B2B04C416AAA86B7FD80AB023F78DAEB544E2F013E11B2B95AD21703D1C90034A379EC9026EFAAF5F7727753EAE97120430A8CF6AD7886971729D4C4FFECEA557D025F8AAAC8A7BF2334526F37FE67A3F86CE9C7E058D80902BD1243837AC6383F6BB8979E74CA62">
            <a:extLst>
              <a:ext uri="{FF2B5EF4-FFF2-40B4-BE49-F238E27FC236}">
                <a16:creationId xmlns:a16="http://schemas.microsoft.com/office/drawing/2014/main" id="{36380C80-55F2-5939-BD9F-CEA84C83A63B}"/>
              </a:ext>
            </a:extLst>
          </p:cNvPr>
          <p:cNvGrpSpPr/>
          <p:nvPr/>
        </p:nvGrpSpPr>
        <p:grpSpPr>
          <a:xfrm>
            <a:off x="565728" y="3320155"/>
            <a:ext cx="3034929" cy="1027840"/>
            <a:chOff x="-296510" y="1363501"/>
            <a:chExt cx="2276197" cy="770879"/>
          </a:xfrm>
        </p:grpSpPr>
        <p:sp>
          <p:nvSpPr>
            <p:cNvPr id="38" name="TextBox 36">
              <a:extLst>
                <a:ext uri="{FF2B5EF4-FFF2-40B4-BE49-F238E27FC236}">
                  <a16:creationId xmlns:a16="http://schemas.microsoft.com/office/drawing/2014/main" id="{6C0BA315-A880-AA9D-E042-B5A7BC801A32}"/>
                </a:ext>
              </a:extLst>
            </p:cNvPr>
            <p:cNvSpPr txBox="1"/>
            <p:nvPr/>
          </p:nvSpPr>
          <p:spPr>
            <a:xfrm>
              <a:off x="-296510" y="1611304"/>
              <a:ext cx="2276196" cy="523076"/>
            </a:xfrm>
            <a:prstGeom prst="rect">
              <a:avLst/>
            </a:prstGeom>
            <a:noFill/>
          </p:spPr>
          <p:txBody>
            <a:bodyPr wrap="square" lIns="0" tIns="0" rIns="0" bIns="0" rtlCol="0">
              <a:spAutoFit/>
            </a:bodyPr>
            <a:lstStyle/>
            <a:p>
              <a:pPr algn="r" defTabSz="1219170">
                <a:spcBef>
                  <a:spcPct val="20000"/>
                </a:spcBef>
                <a:defRPr/>
              </a:pPr>
              <a:r>
                <a:rPr lang="zh-CN" altLang="en-US" sz="1333" dirty="0">
                  <a:solidFill>
                    <a:schemeClr val="tx1">
                      <a:lumMod val="50000"/>
                      <a:lumOff val="50000"/>
                    </a:schemeClr>
                  </a:solidFill>
                </a:rPr>
                <a:t>节省库容，减少走动</a:t>
              </a:r>
              <a:endParaRPr lang="en-US" altLang="zh-CN" sz="1333" dirty="0">
                <a:solidFill>
                  <a:schemeClr val="tx1">
                    <a:lumMod val="50000"/>
                    <a:lumOff val="50000"/>
                  </a:schemeClr>
                </a:solidFill>
              </a:endParaRPr>
            </a:p>
            <a:p>
              <a:pPr algn="r" defTabSz="1219170">
                <a:spcBef>
                  <a:spcPct val="20000"/>
                </a:spcBef>
                <a:defRPr/>
              </a:pPr>
              <a:r>
                <a:rPr lang="zh-CN" altLang="en-US" sz="1333" dirty="0">
                  <a:solidFill>
                    <a:schemeClr val="tx1">
                      <a:lumMod val="50000"/>
                      <a:lumOff val="50000"/>
                    </a:schemeClr>
                  </a:solidFill>
                </a:rPr>
                <a:t>减少搬动，减少损坏</a:t>
              </a:r>
              <a:endParaRPr lang="en-US" altLang="zh-CN" sz="1333" dirty="0">
                <a:solidFill>
                  <a:schemeClr val="tx1">
                    <a:lumMod val="50000"/>
                    <a:lumOff val="50000"/>
                  </a:schemeClr>
                </a:solidFill>
              </a:endParaRPr>
            </a:p>
            <a:p>
              <a:pPr algn="r" defTabSz="1219170">
                <a:spcBef>
                  <a:spcPct val="20000"/>
                </a:spcBef>
                <a:defRPr/>
              </a:pPr>
              <a:endParaRPr lang="en-US" sz="1333" dirty="0">
                <a:solidFill>
                  <a:schemeClr val="tx1">
                    <a:lumMod val="65000"/>
                    <a:lumOff val="35000"/>
                  </a:schemeClr>
                </a:solidFill>
              </a:endParaRPr>
            </a:p>
          </p:txBody>
        </p:sp>
        <p:sp>
          <p:nvSpPr>
            <p:cNvPr id="39" name="Rectangle 37">
              <a:extLst>
                <a:ext uri="{FF2B5EF4-FFF2-40B4-BE49-F238E27FC236}">
                  <a16:creationId xmlns:a16="http://schemas.microsoft.com/office/drawing/2014/main" id="{40C63C7D-5A62-024A-2A35-52060B8A91C6}"/>
                </a:ext>
              </a:extLst>
            </p:cNvPr>
            <p:cNvSpPr/>
            <p:nvPr/>
          </p:nvSpPr>
          <p:spPr>
            <a:xfrm>
              <a:off x="904872" y="1363501"/>
              <a:ext cx="1074815" cy="215492"/>
            </a:xfrm>
            <a:prstGeom prst="rect">
              <a:avLst/>
            </a:prstGeom>
          </p:spPr>
          <p:txBody>
            <a:bodyPr wrap="none" lIns="0" tIns="0" rIns="0" bIns="0">
              <a:spAutoFit/>
            </a:bodyPr>
            <a:lstStyle/>
            <a:p>
              <a:pPr algn="r"/>
              <a:r>
                <a:rPr lang="zh-CN" altLang="en-US" sz="1867" b="1" dirty="0">
                  <a:solidFill>
                    <a:schemeClr val="accent1"/>
                  </a:solidFill>
                </a:rPr>
                <a:t>规范区位管理</a:t>
              </a:r>
              <a:endParaRPr lang="en-US" sz="1867" b="1" dirty="0">
                <a:solidFill>
                  <a:schemeClr val="accent1"/>
                </a:solidFill>
              </a:endParaRPr>
            </a:p>
          </p:txBody>
        </p:sp>
      </p:grpSp>
      <p:grpSp>
        <p:nvGrpSpPr>
          <p:cNvPr id="40" name="Group 59" descr="e7d195523061f1c0f55f9af68525816972d868573ada39bc763F3977967589A5F92C178830C92595A6CE4D0132F8C206B2B04C416AAA86B7FD80AB023F78DAEB544E2F013E11B2B95AD21703D1C90034A379EC9026EFAAF5F7727753EAE97120430A8CF6AD7886971729D4C4FFECEA557D025F8AAAC8A7BF2334526F37FE67A3F86CE9C7E058D80902BD1243837AC6383F6BB8979E74CA62">
            <a:extLst>
              <a:ext uri="{FF2B5EF4-FFF2-40B4-BE49-F238E27FC236}">
                <a16:creationId xmlns:a16="http://schemas.microsoft.com/office/drawing/2014/main" id="{E60D8F12-D530-079E-471E-8DFC0A89BB6C}"/>
              </a:ext>
            </a:extLst>
          </p:cNvPr>
          <p:cNvGrpSpPr/>
          <p:nvPr/>
        </p:nvGrpSpPr>
        <p:grpSpPr>
          <a:xfrm>
            <a:off x="8668155" y="3320157"/>
            <a:ext cx="3034927" cy="1027840"/>
            <a:chOff x="7154104" y="3206176"/>
            <a:chExt cx="2276195" cy="770879"/>
          </a:xfrm>
        </p:grpSpPr>
        <p:sp>
          <p:nvSpPr>
            <p:cNvPr id="41" name="TextBox 39">
              <a:extLst>
                <a:ext uri="{FF2B5EF4-FFF2-40B4-BE49-F238E27FC236}">
                  <a16:creationId xmlns:a16="http://schemas.microsoft.com/office/drawing/2014/main" id="{3975DA31-6389-4596-0629-ADCFE5C31A19}"/>
                </a:ext>
              </a:extLst>
            </p:cNvPr>
            <p:cNvSpPr txBox="1"/>
            <p:nvPr/>
          </p:nvSpPr>
          <p:spPr>
            <a:xfrm>
              <a:off x="7154105" y="3453979"/>
              <a:ext cx="2276194" cy="523076"/>
            </a:xfrm>
            <a:prstGeom prst="rect">
              <a:avLst/>
            </a:prstGeom>
            <a:noFill/>
          </p:spPr>
          <p:txBody>
            <a:bodyPr wrap="square" lIns="0" tIns="0" rIns="0" bIns="0" rtlCol="0">
              <a:spAutoFit/>
            </a:bodyPr>
            <a:lstStyle/>
            <a:p>
              <a:pPr defTabSz="1219170">
                <a:spcBef>
                  <a:spcPct val="20000"/>
                </a:spcBef>
                <a:defRPr/>
              </a:pPr>
              <a:r>
                <a:rPr lang="zh-CN" altLang="en-US" sz="1333" dirty="0">
                  <a:solidFill>
                    <a:schemeClr val="tx1">
                      <a:lumMod val="50000"/>
                      <a:lumOff val="50000"/>
                    </a:schemeClr>
                  </a:solidFill>
                </a:rPr>
                <a:t>业务在线，数据实时，数据链清晰</a:t>
              </a:r>
              <a:endParaRPr lang="en-US" altLang="zh-CN" sz="1333" dirty="0">
                <a:solidFill>
                  <a:schemeClr val="tx1">
                    <a:lumMod val="50000"/>
                    <a:lumOff val="50000"/>
                  </a:schemeClr>
                </a:solidFill>
              </a:endParaRPr>
            </a:p>
            <a:p>
              <a:pPr defTabSz="1219170">
                <a:spcBef>
                  <a:spcPct val="20000"/>
                </a:spcBef>
                <a:defRPr/>
              </a:pPr>
              <a:r>
                <a:rPr lang="zh-CN" altLang="en-US" sz="1333" dirty="0">
                  <a:solidFill>
                    <a:schemeClr val="tx1">
                      <a:lumMod val="50000"/>
                      <a:lumOff val="50000"/>
                    </a:schemeClr>
                  </a:solidFill>
                </a:rPr>
                <a:t>流程衔接，消除误差，减少损耗</a:t>
              </a:r>
              <a:endParaRPr lang="en-US" altLang="zh-CN" sz="1333" dirty="0">
                <a:solidFill>
                  <a:schemeClr val="tx1">
                    <a:lumMod val="50000"/>
                    <a:lumOff val="50000"/>
                  </a:schemeClr>
                </a:solidFill>
              </a:endParaRPr>
            </a:p>
            <a:p>
              <a:pPr defTabSz="1219170">
                <a:spcBef>
                  <a:spcPct val="20000"/>
                </a:spcBef>
                <a:defRPr/>
              </a:pPr>
              <a:endParaRPr lang="en-US" sz="1333" dirty="0">
                <a:solidFill>
                  <a:schemeClr val="tx1">
                    <a:lumMod val="65000"/>
                    <a:lumOff val="35000"/>
                  </a:schemeClr>
                </a:solidFill>
              </a:endParaRPr>
            </a:p>
          </p:txBody>
        </p:sp>
        <p:sp>
          <p:nvSpPr>
            <p:cNvPr id="42" name="Rectangle 40">
              <a:extLst>
                <a:ext uri="{FF2B5EF4-FFF2-40B4-BE49-F238E27FC236}">
                  <a16:creationId xmlns:a16="http://schemas.microsoft.com/office/drawing/2014/main" id="{5C9A5316-14D7-69A2-06D5-1D2FB0D561A8}"/>
                </a:ext>
              </a:extLst>
            </p:cNvPr>
            <p:cNvSpPr/>
            <p:nvPr/>
          </p:nvSpPr>
          <p:spPr>
            <a:xfrm>
              <a:off x="7154104" y="3206176"/>
              <a:ext cx="1074814" cy="215492"/>
            </a:xfrm>
            <a:prstGeom prst="rect">
              <a:avLst/>
            </a:prstGeom>
          </p:spPr>
          <p:txBody>
            <a:bodyPr wrap="none" lIns="0" tIns="0" rIns="0" bIns="0">
              <a:spAutoFit/>
            </a:bodyPr>
            <a:lstStyle/>
            <a:p>
              <a:r>
                <a:rPr lang="zh-CN" altLang="en-US" sz="1867" b="1" dirty="0">
                  <a:solidFill>
                    <a:schemeClr val="accent4"/>
                  </a:solidFill>
                </a:rPr>
                <a:t>规范业务流程</a:t>
              </a:r>
              <a:endParaRPr lang="en-US" sz="1867" b="1" dirty="0">
                <a:solidFill>
                  <a:schemeClr val="accent4"/>
                </a:solidFill>
              </a:endParaRPr>
            </a:p>
          </p:txBody>
        </p:sp>
      </p:grpSp>
      <p:sp>
        <p:nvSpPr>
          <p:cNvPr id="43" name="Freeform 31" descr="e7d195523061f1c0f55f9af68525816972d868573ada39bc763F3977967589A5F92C178830C92595A6CE4D0132F8C206B2B04C416AAA86B7FD80AB023F78DAEB544E2F013E11B2B95AD21703D1C90034A379EC9026EFAAF5F7727753EAE97120430A8CF6AD7886971729D4C4FFECEA557D025F8AAAC8A7BF2334526F37FE67A3F86CE9C7E058D80902BD1243837AC6383F6BB8979E74CA62">
            <a:extLst>
              <a:ext uri="{FF2B5EF4-FFF2-40B4-BE49-F238E27FC236}">
                <a16:creationId xmlns:a16="http://schemas.microsoft.com/office/drawing/2014/main" id="{B8C2E438-FFDF-DBC9-7E0B-3DC4B74F9197}"/>
              </a:ext>
            </a:extLst>
          </p:cNvPr>
          <p:cNvSpPr>
            <a:spLocks noEditPoints="1"/>
          </p:cNvSpPr>
          <p:nvPr/>
        </p:nvSpPr>
        <p:spPr bwMode="auto">
          <a:xfrm>
            <a:off x="5597419" y="3264700"/>
            <a:ext cx="1072416" cy="1072416"/>
          </a:xfrm>
          <a:custGeom>
            <a:avLst/>
            <a:gdLst/>
            <a:ahLst/>
            <a:cxnLst>
              <a:cxn ang="0">
                <a:pos x="602" y="178"/>
              </a:cxn>
              <a:cxn ang="0">
                <a:pos x="450" y="390"/>
              </a:cxn>
              <a:cxn ang="0">
                <a:pos x="330" y="390"/>
              </a:cxn>
              <a:cxn ang="0">
                <a:pos x="421" y="339"/>
              </a:cxn>
              <a:cxn ang="0">
                <a:pos x="390" y="781"/>
              </a:cxn>
              <a:cxn ang="0">
                <a:pos x="390" y="0"/>
              </a:cxn>
              <a:cxn ang="0">
                <a:pos x="695" y="522"/>
              </a:cxn>
              <a:cxn ang="0">
                <a:pos x="652" y="488"/>
              </a:cxn>
              <a:cxn ang="0">
                <a:pos x="722" y="405"/>
              </a:cxn>
              <a:cxn ang="0">
                <a:pos x="669" y="375"/>
              </a:cxn>
              <a:cxn ang="0">
                <a:pos x="699" y="268"/>
              </a:cxn>
              <a:cxn ang="0">
                <a:pos x="645" y="275"/>
              </a:cxn>
              <a:cxn ang="0">
                <a:pos x="522" y="85"/>
              </a:cxn>
              <a:cxn ang="0">
                <a:pos x="488" y="129"/>
              </a:cxn>
              <a:cxn ang="0">
                <a:pos x="405" y="58"/>
              </a:cxn>
              <a:cxn ang="0">
                <a:pos x="375" y="111"/>
              </a:cxn>
              <a:cxn ang="0">
                <a:pos x="268" y="81"/>
              </a:cxn>
              <a:cxn ang="0">
                <a:pos x="275" y="136"/>
              </a:cxn>
              <a:cxn ang="0">
                <a:pos x="166" y="145"/>
              </a:cxn>
              <a:cxn ang="0">
                <a:pos x="182" y="203"/>
              </a:cxn>
              <a:cxn ang="0">
                <a:pos x="85" y="258"/>
              </a:cxn>
              <a:cxn ang="0">
                <a:pos x="129" y="292"/>
              </a:cxn>
              <a:cxn ang="0">
                <a:pos x="58" y="375"/>
              </a:cxn>
              <a:cxn ang="0">
                <a:pos x="111" y="405"/>
              </a:cxn>
              <a:cxn ang="0">
                <a:pos x="81" y="512"/>
              </a:cxn>
              <a:cxn ang="0">
                <a:pos x="136" y="506"/>
              </a:cxn>
              <a:cxn ang="0">
                <a:pos x="145" y="614"/>
              </a:cxn>
              <a:cxn ang="0">
                <a:pos x="203" y="598"/>
              </a:cxn>
              <a:cxn ang="0">
                <a:pos x="390" y="723"/>
              </a:cxn>
              <a:cxn ang="0">
                <a:pos x="577" y="598"/>
              </a:cxn>
              <a:cxn ang="0">
                <a:pos x="635" y="614"/>
              </a:cxn>
              <a:cxn ang="0">
                <a:pos x="280" y="599"/>
              </a:cxn>
              <a:cxn ang="0">
                <a:pos x="500" y="555"/>
              </a:cxn>
              <a:cxn ang="0">
                <a:pos x="280" y="599"/>
              </a:cxn>
              <a:cxn ang="0">
                <a:pos x="280" y="599"/>
              </a:cxn>
            </a:cxnLst>
            <a:rect l="0" t="0" r="r" b="b"/>
            <a:pathLst>
              <a:path w="781" h="781">
                <a:moveTo>
                  <a:pt x="421" y="339"/>
                </a:moveTo>
                <a:cubicBezTo>
                  <a:pt x="602" y="178"/>
                  <a:pt x="602" y="178"/>
                  <a:pt x="602" y="178"/>
                </a:cubicBezTo>
                <a:cubicBezTo>
                  <a:pt x="442" y="361"/>
                  <a:pt x="442" y="361"/>
                  <a:pt x="442" y="361"/>
                </a:cubicBezTo>
                <a:cubicBezTo>
                  <a:pt x="447" y="370"/>
                  <a:pt x="450" y="379"/>
                  <a:pt x="450" y="390"/>
                </a:cubicBezTo>
                <a:cubicBezTo>
                  <a:pt x="450" y="423"/>
                  <a:pt x="423" y="450"/>
                  <a:pt x="390" y="450"/>
                </a:cubicBezTo>
                <a:cubicBezTo>
                  <a:pt x="357" y="450"/>
                  <a:pt x="330" y="423"/>
                  <a:pt x="330" y="390"/>
                </a:cubicBezTo>
                <a:cubicBezTo>
                  <a:pt x="330" y="357"/>
                  <a:pt x="357" y="330"/>
                  <a:pt x="390" y="330"/>
                </a:cubicBezTo>
                <a:cubicBezTo>
                  <a:pt x="401" y="330"/>
                  <a:pt x="412" y="334"/>
                  <a:pt x="421" y="339"/>
                </a:cubicBezTo>
                <a:close/>
                <a:moveTo>
                  <a:pt x="781" y="390"/>
                </a:moveTo>
                <a:cubicBezTo>
                  <a:pt x="781" y="605"/>
                  <a:pt x="605" y="781"/>
                  <a:pt x="390" y="781"/>
                </a:cubicBezTo>
                <a:cubicBezTo>
                  <a:pt x="175" y="781"/>
                  <a:pt x="0" y="605"/>
                  <a:pt x="0" y="390"/>
                </a:cubicBezTo>
                <a:cubicBezTo>
                  <a:pt x="0" y="175"/>
                  <a:pt x="175" y="0"/>
                  <a:pt x="390" y="0"/>
                </a:cubicBezTo>
                <a:cubicBezTo>
                  <a:pt x="605" y="0"/>
                  <a:pt x="781" y="175"/>
                  <a:pt x="781" y="390"/>
                </a:cubicBezTo>
                <a:close/>
                <a:moveTo>
                  <a:pt x="695" y="522"/>
                </a:moveTo>
                <a:cubicBezTo>
                  <a:pt x="646" y="503"/>
                  <a:pt x="646" y="503"/>
                  <a:pt x="646" y="503"/>
                </a:cubicBezTo>
                <a:cubicBezTo>
                  <a:pt x="652" y="488"/>
                  <a:pt x="652" y="488"/>
                  <a:pt x="652" y="488"/>
                </a:cubicBezTo>
                <a:cubicBezTo>
                  <a:pt x="701" y="508"/>
                  <a:pt x="701" y="508"/>
                  <a:pt x="701" y="508"/>
                </a:cubicBezTo>
                <a:cubicBezTo>
                  <a:pt x="713" y="476"/>
                  <a:pt x="720" y="442"/>
                  <a:pt x="722" y="405"/>
                </a:cubicBezTo>
                <a:cubicBezTo>
                  <a:pt x="669" y="405"/>
                  <a:pt x="669" y="405"/>
                  <a:pt x="669" y="405"/>
                </a:cubicBezTo>
                <a:cubicBezTo>
                  <a:pt x="669" y="375"/>
                  <a:pt x="669" y="375"/>
                  <a:pt x="669" y="375"/>
                </a:cubicBezTo>
                <a:cubicBezTo>
                  <a:pt x="722" y="375"/>
                  <a:pt x="722" y="375"/>
                  <a:pt x="722" y="375"/>
                </a:cubicBezTo>
                <a:cubicBezTo>
                  <a:pt x="720" y="337"/>
                  <a:pt x="712" y="302"/>
                  <a:pt x="699" y="268"/>
                </a:cubicBezTo>
                <a:cubicBezTo>
                  <a:pt x="651" y="289"/>
                  <a:pt x="651" y="289"/>
                  <a:pt x="651" y="289"/>
                </a:cubicBezTo>
                <a:cubicBezTo>
                  <a:pt x="645" y="275"/>
                  <a:pt x="645" y="275"/>
                  <a:pt x="645" y="275"/>
                </a:cubicBezTo>
                <a:cubicBezTo>
                  <a:pt x="693" y="254"/>
                  <a:pt x="693" y="254"/>
                  <a:pt x="693" y="254"/>
                </a:cubicBezTo>
                <a:cubicBezTo>
                  <a:pt x="659" y="179"/>
                  <a:pt x="598" y="118"/>
                  <a:pt x="522" y="85"/>
                </a:cubicBezTo>
                <a:cubicBezTo>
                  <a:pt x="503" y="134"/>
                  <a:pt x="503" y="134"/>
                  <a:pt x="503" y="134"/>
                </a:cubicBezTo>
                <a:cubicBezTo>
                  <a:pt x="488" y="129"/>
                  <a:pt x="488" y="129"/>
                  <a:pt x="488" y="129"/>
                </a:cubicBezTo>
                <a:cubicBezTo>
                  <a:pt x="508" y="80"/>
                  <a:pt x="508" y="80"/>
                  <a:pt x="508" y="80"/>
                </a:cubicBezTo>
                <a:cubicBezTo>
                  <a:pt x="476" y="67"/>
                  <a:pt x="442" y="60"/>
                  <a:pt x="405" y="58"/>
                </a:cubicBezTo>
                <a:cubicBezTo>
                  <a:pt x="405" y="111"/>
                  <a:pt x="405" y="111"/>
                  <a:pt x="405" y="111"/>
                </a:cubicBezTo>
                <a:cubicBezTo>
                  <a:pt x="375" y="111"/>
                  <a:pt x="375" y="111"/>
                  <a:pt x="375" y="111"/>
                </a:cubicBezTo>
                <a:cubicBezTo>
                  <a:pt x="375" y="58"/>
                  <a:pt x="375" y="58"/>
                  <a:pt x="375" y="58"/>
                </a:cubicBezTo>
                <a:cubicBezTo>
                  <a:pt x="337" y="60"/>
                  <a:pt x="302" y="68"/>
                  <a:pt x="268" y="81"/>
                </a:cubicBezTo>
                <a:cubicBezTo>
                  <a:pt x="289" y="130"/>
                  <a:pt x="289" y="130"/>
                  <a:pt x="289" y="130"/>
                </a:cubicBezTo>
                <a:cubicBezTo>
                  <a:pt x="275" y="136"/>
                  <a:pt x="275" y="136"/>
                  <a:pt x="275" y="136"/>
                </a:cubicBezTo>
                <a:cubicBezTo>
                  <a:pt x="254" y="87"/>
                  <a:pt x="254" y="87"/>
                  <a:pt x="254" y="87"/>
                </a:cubicBezTo>
                <a:cubicBezTo>
                  <a:pt x="222" y="102"/>
                  <a:pt x="192" y="121"/>
                  <a:pt x="166" y="145"/>
                </a:cubicBezTo>
                <a:cubicBezTo>
                  <a:pt x="203" y="182"/>
                  <a:pt x="203" y="182"/>
                  <a:pt x="203" y="182"/>
                </a:cubicBezTo>
                <a:cubicBezTo>
                  <a:pt x="182" y="203"/>
                  <a:pt x="182" y="203"/>
                  <a:pt x="182" y="203"/>
                </a:cubicBezTo>
                <a:cubicBezTo>
                  <a:pt x="145" y="166"/>
                  <a:pt x="145" y="166"/>
                  <a:pt x="145" y="166"/>
                </a:cubicBezTo>
                <a:cubicBezTo>
                  <a:pt x="120" y="193"/>
                  <a:pt x="100" y="224"/>
                  <a:pt x="85" y="258"/>
                </a:cubicBezTo>
                <a:cubicBezTo>
                  <a:pt x="134" y="278"/>
                  <a:pt x="134" y="278"/>
                  <a:pt x="134" y="278"/>
                </a:cubicBezTo>
                <a:cubicBezTo>
                  <a:pt x="129" y="292"/>
                  <a:pt x="129" y="292"/>
                  <a:pt x="129" y="292"/>
                </a:cubicBezTo>
                <a:cubicBezTo>
                  <a:pt x="80" y="272"/>
                  <a:pt x="80" y="272"/>
                  <a:pt x="80" y="272"/>
                </a:cubicBezTo>
                <a:cubicBezTo>
                  <a:pt x="67" y="304"/>
                  <a:pt x="60" y="339"/>
                  <a:pt x="58" y="375"/>
                </a:cubicBezTo>
                <a:cubicBezTo>
                  <a:pt x="111" y="375"/>
                  <a:pt x="111" y="375"/>
                  <a:pt x="111" y="375"/>
                </a:cubicBezTo>
                <a:cubicBezTo>
                  <a:pt x="111" y="405"/>
                  <a:pt x="111" y="405"/>
                  <a:pt x="111" y="405"/>
                </a:cubicBezTo>
                <a:cubicBezTo>
                  <a:pt x="58" y="405"/>
                  <a:pt x="58" y="405"/>
                  <a:pt x="58" y="405"/>
                </a:cubicBezTo>
                <a:cubicBezTo>
                  <a:pt x="60" y="443"/>
                  <a:pt x="68" y="479"/>
                  <a:pt x="81" y="512"/>
                </a:cubicBezTo>
                <a:cubicBezTo>
                  <a:pt x="130" y="492"/>
                  <a:pt x="130" y="492"/>
                  <a:pt x="130" y="492"/>
                </a:cubicBezTo>
                <a:cubicBezTo>
                  <a:pt x="136" y="506"/>
                  <a:pt x="136" y="506"/>
                  <a:pt x="136" y="506"/>
                </a:cubicBezTo>
                <a:cubicBezTo>
                  <a:pt x="87" y="526"/>
                  <a:pt x="87" y="526"/>
                  <a:pt x="87" y="526"/>
                </a:cubicBezTo>
                <a:cubicBezTo>
                  <a:pt x="102" y="558"/>
                  <a:pt x="121" y="588"/>
                  <a:pt x="145" y="614"/>
                </a:cubicBezTo>
                <a:cubicBezTo>
                  <a:pt x="182" y="577"/>
                  <a:pt x="182" y="577"/>
                  <a:pt x="182" y="577"/>
                </a:cubicBezTo>
                <a:cubicBezTo>
                  <a:pt x="203" y="598"/>
                  <a:pt x="203" y="598"/>
                  <a:pt x="203" y="598"/>
                </a:cubicBezTo>
                <a:cubicBezTo>
                  <a:pt x="166" y="635"/>
                  <a:pt x="166" y="635"/>
                  <a:pt x="166" y="635"/>
                </a:cubicBezTo>
                <a:cubicBezTo>
                  <a:pt x="226" y="689"/>
                  <a:pt x="304" y="723"/>
                  <a:pt x="390" y="723"/>
                </a:cubicBezTo>
                <a:cubicBezTo>
                  <a:pt x="476" y="723"/>
                  <a:pt x="555" y="689"/>
                  <a:pt x="614" y="635"/>
                </a:cubicBezTo>
                <a:cubicBezTo>
                  <a:pt x="577" y="598"/>
                  <a:pt x="577" y="598"/>
                  <a:pt x="577" y="598"/>
                </a:cubicBezTo>
                <a:cubicBezTo>
                  <a:pt x="598" y="577"/>
                  <a:pt x="598" y="577"/>
                  <a:pt x="598" y="577"/>
                </a:cubicBezTo>
                <a:cubicBezTo>
                  <a:pt x="635" y="614"/>
                  <a:pt x="635" y="614"/>
                  <a:pt x="635" y="614"/>
                </a:cubicBezTo>
                <a:cubicBezTo>
                  <a:pt x="660" y="587"/>
                  <a:pt x="680" y="556"/>
                  <a:pt x="695" y="522"/>
                </a:cubicBezTo>
                <a:close/>
                <a:moveTo>
                  <a:pt x="280" y="599"/>
                </a:moveTo>
                <a:cubicBezTo>
                  <a:pt x="500" y="599"/>
                  <a:pt x="500" y="599"/>
                  <a:pt x="500" y="599"/>
                </a:cubicBezTo>
                <a:cubicBezTo>
                  <a:pt x="500" y="555"/>
                  <a:pt x="500" y="555"/>
                  <a:pt x="500" y="555"/>
                </a:cubicBezTo>
                <a:cubicBezTo>
                  <a:pt x="280" y="555"/>
                  <a:pt x="280" y="555"/>
                  <a:pt x="280" y="555"/>
                </a:cubicBezTo>
                <a:lnTo>
                  <a:pt x="280" y="599"/>
                </a:lnTo>
                <a:close/>
                <a:moveTo>
                  <a:pt x="280" y="599"/>
                </a:moveTo>
                <a:cubicBezTo>
                  <a:pt x="280" y="599"/>
                  <a:pt x="280" y="599"/>
                  <a:pt x="280" y="599"/>
                </a:cubicBezTo>
              </a:path>
            </a:pathLst>
          </a:custGeom>
          <a:solidFill>
            <a:schemeClr val="bg1">
              <a:lumMod val="65000"/>
            </a:schemeClr>
          </a:solidFill>
          <a:ln w="9525">
            <a:noFill/>
            <a:round/>
          </a:ln>
        </p:spPr>
        <p:txBody>
          <a:bodyPr vert="horz" wrap="square" lIns="121920" tIns="60960" rIns="121920" bIns="60960" numCol="1" anchor="t" anchorCtr="0" compatLnSpc="1"/>
          <a:lstStyle/>
          <a:p>
            <a:endParaRPr lang="en-US" sz="2400"/>
          </a:p>
        </p:txBody>
      </p:sp>
      <p:sp>
        <p:nvSpPr>
          <p:cNvPr id="44" name="文本框 43">
            <a:extLst>
              <a:ext uri="{FF2B5EF4-FFF2-40B4-BE49-F238E27FC236}">
                <a16:creationId xmlns:a16="http://schemas.microsoft.com/office/drawing/2014/main" id="{2DAF0840-34C7-600B-12AB-3F9BA6315312}"/>
              </a:ext>
            </a:extLst>
          </p:cNvPr>
          <p:cNvSpPr txBox="1"/>
          <p:nvPr/>
        </p:nvSpPr>
        <p:spPr>
          <a:xfrm>
            <a:off x="2484915" y="1955834"/>
            <a:ext cx="1796132" cy="297454"/>
          </a:xfrm>
          <a:prstGeom prst="rect">
            <a:avLst/>
          </a:prstGeom>
          <a:noFill/>
        </p:spPr>
        <p:txBody>
          <a:bodyPr wrap="square">
            <a:spAutoFit/>
          </a:bodyPr>
          <a:lstStyle/>
          <a:p>
            <a:pPr defTabSz="1219170">
              <a:spcBef>
                <a:spcPct val="20000"/>
              </a:spcBef>
              <a:defRPr/>
            </a:pPr>
            <a:r>
              <a:rPr lang="zh-CN" altLang="en-US" sz="1333" dirty="0">
                <a:solidFill>
                  <a:schemeClr val="tx1">
                    <a:lumMod val="50000"/>
                    <a:lumOff val="50000"/>
                  </a:schemeClr>
                </a:solidFill>
              </a:rPr>
              <a:t>分类明确，一物一档</a:t>
            </a:r>
          </a:p>
        </p:txBody>
      </p:sp>
    </p:spTree>
    <p:extLst>
      <p:ext uri="{BB962C8B-B14F-4D97-AF65-F5344CB8AC3E}">
        <p14:creationId xmlns:p14="http://schemas.microsoft.com/office/powerpoint/2010/main" val="2578105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p:cTn id="7" dur="500" fill="hold"/>
                                        <p:tgtEl>
                                          <p:spTgt spid="43"/>
                                        </p:tgtEl>
                                        <p:attrNameLst>
                                          <p:attrName>ppt_w</p:attrName>
                                        </p:attrNameLst>
                                      </p:cBhvr>
                                      <p:tavLst>
                                        <p:tav tm="0">
                                          <p:val>
                                            <p:fltVal val="0"/>
                                          </p:val>
                                        </p:tav>
                                        <p:tav tm="100000">
                                          <p:val>
                                            <p:strVal val="#ppt_w"/>
                                          </p:val>
                                        </p:tav>
                                      </p:tavLst>
                                    </p:anim>
                                    <p:anim calcmode="lin" valueType="num">
                                      <p:cBhvr>
                                        <p:cTn id="8" dur="500" fill="hold"/>
                                        <p:tgtEl>
                                          <p:spTgt spid="43"/>
                                        </p:tgtEl>
                                        <p:attrNameLst>
                                          <p:attrName>ppt_h</p:attrName>
                                        </p:attrNameLst>
                                      </p:cBhvr>
                                      <p:tavLst>
                                        <p:tav tm="0">
                                          <p:val>
                                            <p:fltVal val="0"/>
                                          </p:val>
                                        </p:tav>
                                        <p:tav tm="100000">
                                          <p:val>
                                            <p:strVal val="#ppt_h"/>
                                          </p:val>
                                        </p:tav>
                                      </p:tavLst>
                                    </p:anim>
                                    <p:animEffect transition="in" filter="fade">
                                      <p:cBhvr>
                                        <p:cTn id="9" dur="500"/>
                                        <p:tgtEl>
                                          <p:spTgt spid="43"/>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childTnLst>
                                </p:cTn>
                              </p:par>
                            </p:childTnLst>
                          </p:cTn>
                        </p:par>
                        <p:par>
                          <p:cTn id="14" fill="hold">
                            <p:stCondLst>
                              <p:cond delay="1500"/>
                            </p:stCondLst>
                            <p:childTnLst>
                              <p:par>
                                <p:cTn id="15" presetID="53" presetClass="entr" presetSubtype="16" fill="hold" grpId="0" nodeType="afterEffect">
                                  <p:stCondLst>
                                    <p:cond delay="0"/>
                                  </p:stCondLst>
                                  <p:childTnLst>
                                    <p:set>
                                      <p:cBhvr>
                                        <p:cTn id="16" dur="1" fill="hold">
                                          <p:stCondLst>
                                            <p:cond delay="0"/>
                                          </p:stCondLst>
                                        </p:cTn>
                                        <p:tgtEl>
                                          <p:spTgt spid="28"/>
                                        </p:tgtEl>
                                        <p:attrNameLst>
                                          <p:attrName>style.visibility</p:attrName>
                                        </p:attrNameLst>
                                      </p:cBhvr>
                                      <p:to>
                                        <p:strVal val="visible"/>
                                      </p:to>
                                    </p:set>
                                    <p:anim calcmode="lin" valueType="num">
                                      <p:cBhvr>
                                        <p:cTn id="17" dur="500" fill="hold"/>
                                        <p:tgtEl>
                                          <p:spTgt spid="28"/>
                                        </p:tgtEl>
                                        <p:attrNameLst>
                                          <p:attrName>ppt_w</p:attrName>
                                        </p:attrNameLst>
                                      </p:cBhvr>
                                      <p:tavLst>
                                        <p:tav tm="0">
                                          <p:val>
                                            <p:fltVal val="0"/>
                                          </p:val>
                                        </p:tav>
                                        <p:tav tm="100000">
                                          <p:val>
                                            <p:strVal val="#ppt_w"/>
                                          </p:val>
                                        </p:tav>
                                      </p:tavLst>
                                    </p:anim>
                                    <p:anim calcmode="lin" valueType="num">
                                      <p:cBhvr>
                                        <p:cTn id="18" dur="500" fill="hold"/>
                                        <p:tgtEl>
                                          <p:spTgt spid="28"/>
                                        </p:tgtEl>
                                        <p:attrNameLst>
                                          <p:attrName>ppt_h</p:attrName>
                                        </p:attrNameLst>
                                      </p:cBhvr>
                                      <p:tavLst>
                                        <p:tav tm="0">
                                          <p:val>
                                            <p:fltVal val="0"/>
                                          </p:val>
                                        </p:tav>
                                        <p:tav tm="100000">
                                          <p:val>
                                            <p:strVal val="#ppt_h"/>
                                          </p:val>
                                        </p:tav>
                                      </p:tavLst>
                                    </p:anim>
                                    <p:animEffect transition="in" filter="fade">
                                      <p:cBhvr>
                                        <p:cTn id="19" dur="500"/>
                                        <p:tgtEl>
                                          <p:spTgt spid="28"/>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31"/>
                                        </p:tgtEl>
                                        <p:attrNameLst>
                                          <p:attrName>style.visibility</p:attrName>
                                        </p:attrNameLst>
                                      </p:cBhvr>
                                      <p:to>
                                        <p:strVal val="visible"/>
                                      </p:to>
                                    </p:set>
                                    <p:anim calcmode="lin" valueType="num">
                                      <p:cBhvr>
                                        <p:cTn id="22" dur="500" fill="hold"/>
                                        <p:tgtEl>
                                          <p:spTgt spid="31"/>
                                        </p:tgtEl>
                                        <p:attrNameLst>
                                          <p:attrName>ppt_w</p:attrName>
                                        </p:attrNameLst>
                                      </p:cBhvr>
                                      <p:tavLst>
                                        <p:tav tm="0">
                                          <p:val>
                                            <p:fltVal val="0"/>
                                          </p:val>
                                        </p:tav>
                                        <p:tav tm="100000">
                                          <p:val>
                                            <p:strVal val="#ppt_w"/>
                                          </p:val>
                                        </p:tav>
                                      </p:tavLst>
                                    </p:anim>
                                    <p:anim calcmode="lin" valueType="num">
                                      <p:cBhvr>
                                        <p:cTn id="23" dur="500" fill="hold"/>
                                        <p:tgtEl>
                                          <p:spTgt spid="31"/>
                                        </p:tgtEl>
                                        <p:attrNameLst>
                                          <p:attrName>ppt_h</p:attrName>
                                        </p:attrNameLst>
                                      </p:cBhvr>
                                      <p:tavLst>
                                        <p:tav tm="0">
                                          <p:val>
                                            <p:fltVal val="0"/>
                                          </p:val>
                                        </p:tav>
                                        <p:tav tm="100000">
                                          <p:val>
                                            <p:strVal val="#ppt_h"/>
                                          </p:val>
                                        </p:tav>
                                      </p:tavLst>
                                    </p:anim>
                                    <p:animEffect transition="in" filter="fade">
                                      <p:cBhvr>
                                        <p:cTn id="24" dur="500"/>
                                        <p:tgtEl>
                                          <p:spTgt spid="31"/>
                                        </p:tgtEl>
                                      </p:cBhvr>
                                    </p:animEffect>
                                  </p:childTnLst>
                                </p:cTn>
                              </p:par>
                            </p:childTnLst>
                          </p:cTn>
                        </p:par>
                        <p:par>
                          <p:cTn id="25" fill="hold">
                            <p:stCondLst>
                              <p:cond delay="2000"/>
                            </p:stCondLst>
                            <p:childTnLst>
                              <p:par>
                                <p:cTn id="26" presetID="10" presetClass="entr" presetSubtype="0" fill="hold" grpId="0"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childTnLst>
                                </p:cTn>
                              </p:par>
                            </p:childTnLst>
                          </p:cTn>
                        </p:par>
                        <p:par>
                          <p:cTn id="29" fill="hold">
                            <p:stCondLst>
                              <p:cond delay="3000"/>
                            </p:stCondLst>
                            <p:childTnLst>
                              <p:par>
                                <p:cTn id="30" presetID="53" presetClass="entr" presetSubtype="16" fill="hold" grpId="0" nodeType="afterEffect">
                                  <p:stCondLst>
                                    <p:cond delay="0"/>
                                  </p:stCondLst>
                                  <p:childTnLst>
                                    <p:set>
                                      <p:cBhvr>
                                        <p:cTn id="31" dur="1" fill="hold">
                                          <p:stCondLst>
                                            <p:cond delay="0"/>
                                          </p:stCondLst>
                                        </p:cTn>
                                        <p:tgtEl>
                                          <p:spTgt spid="25"/>
                                        </p:tgtEl>
                                        <p:attrNameLst>
                                          <p:attrName>style.visibility</p:attrName>
                                        </p:attrNameLst>
                                      </p:cBhvr>
                                      <p:to>
                                        <p:strVal val="visible"/>
                                      </p:to>
                                    </p:set>
                                    <p:anim calcmode="lin" valueType="num">
                                      <p:cBhvr>
                                        <p:cTn id="32" dur="500" fill="hold"/>
                                        <p:tgtEl>
                                          <p:spTgt spid="25"/>
                                        </p:tgtEl>
                                        <p:attrNameLst>
                                          <p:attrName>ppt_w</p:attrName>
                                        </p:attrNameLst>
                                      </p:cBhvr>
                                      <p:tavLst>
                                        <p:tav tm="0">
                                          <p:val>
                                            <p:fltVal val="0"/>
                                          </p:val>
                                        </p:tav>
                                        <p:tav tm="100000">
                                          <p:val>
                                            <p:strVal val="#ppt_w"/>
                                          </p:val>
                                        </p:tav>
                                      </p:tavLst>
                                    </p:anim>
                                    <p:anim calcmode="lin" valueType="num">
                                      <p:cBhvr>
                                        <p:cTn id="33" dur="500" fill="hold"/>
                                        <p:tgtEl>
                                          <p:spTgt spid="25"/>
                                        </p:tgtEl>
                                        <p:attrNameLst>
                                          <p:attrName>ppt_h</p:attrName>
                                        </p:attrNameLst>
                                      </p:cBhvr>
                                      <p:tavLst>
                                        <p:tav tm="0">
                                          <p:val>
                                            <p:fltVal val="0"/>
                                          </p:val>
                                        </p:tav>
                                        <p:tav tm="100000">
                                          <p:val>
                                            <p:strVal val="#ppt_h"/>
                                          </p:val>
                                        </p:tav>
                                      </p:tavLst>
                                    </p:anim>
                                    <p:animEffect transition="in" filter="fade">
                                      <p:cBhvr>
                                        <p:cTn id="34" dur="500"/>
                                        <p:tgtEl>
                                          <p:spTgt spid="25"/>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32"/>
                                        </p:tgtEl>
                                        <p:attrNameLst>
                                          <p:attrName>style.visibility</p:attrName>
                                        </p:attrNameLst>
                                      </p:cBhvr>
                                      <p:to>
                                        <p:strVal val="visible"/>
                                      </p:to>
                                    </p:set>
                                    <p:anim calcmode="lin" valueType="num">
                                      <p:cBhvr>
                                        <p:cTn id="37" dur="500" fill="hold"/>
                                        <p:tgtEl>
                                          <p:spTgt spid="32"/>
                                        </p:tgtEl>
                                        <p:attrNameLst>
                                          <p:attrName>ppt_w</p:attrName>
                                        </p:attrNameLst>
                                      </p:cBhvr>
                                      <p:tavLst>
                                        <p:tav tm="0">
                                          <p:val>
                                            <p:fltVal val="0"/>
                                          </p:val>
                                        </p:tav>
                                        <p:tav tm="100000">
                                          <p:val>
                                            <p:strVal val="#ppt_w"/>
                                          </p:val>
                                        </p:tav>
                                      </p:tavLst>
                                    </p:anim>
                                    <p:anim calcmode="lin" valueType="num">
                                      <p:cBhvr>
                                        <p:cTn id="38" dur="500" fill="hold"/>
                                        <p:tgtEl>
                                          <p:spTgt spid="32"/>
                                        </p:tgtEl>
                                        <p:attrNameLst>
                                          <p:attrName>ppt_h</p:attrName>
                                        </p:attrNameLst>
                                      </p:cBhvr>
                                      <p:tavLst>
                                        <p:tav tm="0">
                                          <p:val>
                                            <p:fltVal val="0"/>
                                          </p:val>
                                        </p:tav>
                                        <p:tav tm="100000">
                                          <p:val>
                                            <p:strVal val="#ppt_h"/>
                                          </p:val>
                                        </p:tav>
                                      </p:tavLst>
                                    </p:anim>
                                    <p:animEffect transition="in" filter="fade">
                                      <p:cBhvr>
                                        <p:cTn id="39" dur="500"/>
                                        <p:tgtEl>
                                          <p:spTgt spid="32"/>
                                        </p:tgtEl>
                                      </p:cBhvr>
                                    </p:animEffect>
                                  </p:childTnLst>
                                </p:cTn>
                              </p:par>
                            </p:childTnLst>
                          </p:cTn>
                        </p:par>
                        <p:par>
                          <p:cTn id="40" fill="hold">
                            <p:stCondLst>
                              <p:cond delay="3500"/>
                            </p:stCondLst>
                            <p:childTnLst>
                              <p:par>
                                <p:cTn id="41" presetID="10" presetClass="entr" presetSubtype="0" fill="hold" grpId="0" nodeType="after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1000"/>
                                        <p:tgtEl>
                                          <p:spTgt spid="7"/>
                                        </p:tgtEl>
                                      </p:cBhvr>
                                    </p:animEffect>
                                  </p:childTnLst>
                                </p:cTn>
                              </p:par>
                            </p:childTnLst>
                          </p:cTn>
                        </p:par>
                        <p:par>
                          <p:cTn id="44" fill="hold">
                            <p:stCondLst>
                              <p:cond delay="4500"/>
                            </p:stCondLst>
                            <p:childTnLst>
                              <p:par>
                                <p:cTn id="45" presetID="53" presetClass="entr" presetSubtype="16" fill="hold" grpId="0" nodeType="afterEffect">
                                  <p:stCondLst>
                                    <p:cond delay="0"/>
                                  </p:stCondLst>
                                  <p:childTnLst>
                                    <p:set>
                                      <p:cBhvr>
                                        <p:cTn id="46" dur="1" fill="hold">
                                          <p:stCondLst>
                                            <p:cond delay="0"/>
                                          </p:stCondLst>
                                        </p:cTn>
                                        <p:tgtEl>
                                          <p:spTgt spid="26"/>
                                        </p:tgtEl>
                                        <p:attrNameLst>
                                          <p:attrName>style.visibility</p:attrName>
                                        </p:attrNameLst>
                                      </p:cBhvr>
                                      <p:to>
                                        <p:strVal val="visible"/>
                                      </p:to>
                                    </p:set>
                                    <p:anim calcmode="lin" valueType="num">
                                      <p:cBhvr>
                                        <p:cTn id="47" dur="500" fill="hold"/>
                                        <p:tgtEl>
                                          <p:spTgt spid="26"/>
                                        </p:tgtEl>
                                        <p:attrNameLst>
                                          <p:attrName>ppt_w</p:attrName>
                                        </p:attrNameLst>
                                      </p:cBhvr>
                                      <p:tavLst>
                                        <p:tav tm="0">
                                          <p:val>
                                            <p:fltVal val="0"/>
                                          </p:val>
                                        </p:tav>
                                        <p:tav tm="100000">
                                          <p:val>
                                            <p:strVal val="#ppt_w"/>
                                          </p:val>
                                        </p:tav>
                                      </p:tavLst>
                                    </p:anim>
                                    <p:anim calcmode="lin" valueType="num">
                                      <p:cBhvr>
                                        <p:cTn id="48" dur="500" fill="hold"/>
                                        <p:tgtEl>
                                          <p:spTgt spid="26"/>
                                        </p:tgtEl>
                                        <p:attrNameLst>
                                          <p:attrName>ppt_h</p:attrName>
                                        </p:attrNameLst>
                                      </p:cBhvr>
                                      <p:tavLst>
                                        <p:tav tm="0">
                                          <p:val>
                                            <p:fltVal val="0"/>
                                          </p:val>
                                        </p:tav>
                                        <p:tav tm="100000">
                                          <p:val>
                                            <p:strVal val="#ppt_h"/>
                                          </p:val>
                                        </p:tav>
                                      </p:tavLst>
                                    </p:anim>
                                    <p:animEffect transition="in" filter="fade">
                                      <p:cBhvr>
                                        <p:cTn id="49" dur="500"/>
                                        <p:tgtEl>
                                          <p:spTgt spid="26"/>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33"/>
                                        </p:tgtEl>
                                        <p:attrNameLst>
                                          <p:attrName>style.visibility</p:attrName>
                                        </p:attrNameLst>
                                      </p:cBhvr>
                                      <p:to>
                                        <p:strVal val="visible"/>
                                      </p:to>
                                    </p:set>
                                    <p:anim calcmode="lin" valueType="num">
                                      <p:cBhvr>
                                        <p:cTn id="52" dur="500" fill="hold"/>
                                        <p:tgtEl>
                                          <p:spTgt spid="33"/>
                                        </p:tgtEl>
                                        <p:attrNameLst>
                                          <p:attrName>ppt_w</p:attrName>
                                        </p:attrNameLst>
                                      </p:cBhvr>
                                      <p:tavLst>
                                        <p:tav tm="0">
                                          <p:val>
                                            <p:fltVal val="0"/>
                                          </p:val>
                                        </p:tav>
                                        <p:tav tm="100000">
                                          <p:val>
                                            <p:strVal val="#ppt_w"/>
                                          </p:val>
                                        </p:tav>
                                      </p:tavLst>
                                    </p:anim>
                                    <p:anim calcmode="lin" valueType="num">
                                      <p:cBhvr>
                                        <p:cTn id="53" dur="500" fill="hold"/>
                                        <p:tgtEl>
                                          <p:spTgt spid="33"/>
                                        </p:tgtEl>
                                        <p:attrNameLst>
                                          <p:attrName>ppt_h</p:attrName>
                                        </p:attrNameLst>
                                      </p:cBhvr>
                                      <p:tavLst>
                                        <p:tav tm="0">
                                          <p:val>
                                            <p:fltVal val="0"/>
                                          </p:val>
                                        </p:tav>
                                        <p:tav tm="100000">
                                          <p:val>
                                            <p:strVal val="#ppt_h"/>
                                          </p:val>
                                        </p:tav>
                                      </p:tavLst>
                                    </p:anim>
                                    <p:animEffect transition="in" filter="fade">
                                      <p:cBhvr>
                                        <p:cTn id="54" dur="500"/>
                                        <p:tgtEl>
                                          <p:spTgt spid="33"/>
                                        </p:tgtEl>
                                      </p:cBhvr>
                                    </p:animEffect>
                                  </p:childTnLst>
                                </p:cTn>
                              </p:par>
                            </p:childTnLst>
                          </p:cTn>
                        </p:par>
                        <p:par>
                          <p:cTn id="55" fill="hold">
                            <p:stCondLst>
                              <p:cond delay="5000"/>
                            </p:stCondLst>
                            <p:childTnLst>
                              <p:par>
                                <p:cTn id="56" presetID="10" presetClass="entr" presetSubtype="0" fill="hold" grpId="0" nodeType="afterEffect">
                                  <p:stCondLst>
                                    <p:cond delay="0"/>
                                  </p:stCondLst>
                                  <p:childTnLst>
                                    <p:set>
                                      <p:cBhvr>
                                        <p:cTn id="57" dur="1" fill="hold">
                                          <p:stCondLst>
                                            <p:cond delay="0"/>
                                          </p:stCondLst>
                                        </p:cTn>
                                        <p:tgtEl>
                                          <p:spTgt spid="8"/>
                                        </p:tgtEl>
                                        <p:attrNameLst>
                                          <p:attrName>style.visibility</p:attrName>
                                        </p:attrNameLst>
                                      </p:cBhvr>
                                      <p:to>
                                        <p:strVal val="visible"/>
                                      </p:to>
                                    </p:set>
                                    <p:animEffect transition="in" filter="fade">
                                      <p:cBhvr>
                                        <p:cTn id="58" dur="1000"/>
                                        <p:tgtEl>
                                          <p:spTgt spid="8"/>
                                        </p:tgtEl>
                                      </p:cBhvr>
                                    </p:animEffect>
                                  </p:childTnLst>
                                </p:cTn>
                              </p:par>
                            </p:childTnLst>
                          </p:cTn>
                        </p:par>
                        <p:par>
                          <p:cTn id="59" fill="hold">
                            <p:stCondLst>
                              <p:cond delay="6000"/>
                            </p:stCondLst>
                            <p:childTnLst>
                              <p:par>
                                <p:cTn id="60" presetID="53" presetClass="entr" presetSubtype="16" fill="hold" grpId="0" nodeType="afterEffect">
                                  <p:stCondLst>
                                    <p:cond delay="0"/>
                                  </p:stCondLst>
                                  <p:childTnLst>
                                    <p:set>
                                      <p:cBhvr>
                                        <p:cTn id="61" dur="1" fill="hold">
                                          <p:stCondLst>
                                            <p:cond delay="0"/>
                                          </p:stCondLst>
                                        </p:cTn>
                                        <p:tgtEl>
                                          <p:spTgt spid="27"/>
                                        </p:tgtEl>
                                        <p:attrNameLst>
                                          <p:attrName>style.visibility</p:attrName>
                                        </p:attrNameLst>
                                      </p:cBhvr>
                                      <p:to>
                                        <p:strVal val="visible"/>
                                      </p:to>
                                    </p:set>
                                    <p:anim calcmode="lin" valueType="num">
                                      <p:cBhvr>
                                        <p:cTn id="62" dur="500" fill="hold"/>
                                        <p:tgtEl>
                                          <p:spTgt spid="27"/>
                                        </p:tgtEl>
                                        <p:attrNameLst>
                                          <p:attrName>ppt_w</p:attrName>
                                        </p:attrNameLst>
                                      </p:cBhvr>
                                      <p:tavLst>
                                        <p:tav tm="0">
                                          <p:val>
                                            <p:fltVal val="0"/>
                                          </p:val>
                                        </p:tav>
                                        <p:tav tm="100000">
                                          <p:val>
                                            <p:strVal val="#ppt_w"/>
                                          </p:val>
                                        </p:tav>
                                      </p:tavLst>
                                    </p:anim>
                                    <p:anim calcmode="lin" valueType="num">
                                      <p:cBhvr>
                                        <p:cTn id="63" dur="500" fill="hold"/>
                                        <p:tgtEl>
                                          <p:spTgt spid="27"/>
                                        </p:tgtEl>
                                        <p:attrNameLst>
                                          <p:attrName>ppt_h</p:attrName>
                                        </p:attrNameLst>
                                      </p:cBhvr>
                                      <p:tavLst>
                                        <p:tav tm="0">
                                          <p:val>
                                            <p:fltVal val="0"/>
                                          </p:val>
                                        </p:tav>
                                        <p:tav tm="100000">
                                          <p:val>
                                            <p:strVal val="#ppt_h"/>
                                          </p:val>
                                        </p:tav>
                                      </p:tavLst>
                                    </p:anim>
                                    <p:animEffect transition="in" filter="fade">
                                      <p:cBhvr>
                                        <p:cTn id="64" dur="500"/>
                                        <p:tgtEl>
                                          <p:spTgt spid="27"/>
                                        </p:tgtEl>
                                      </p:cBhvr>
                                    </p:animEffect>
                                  </p:childTnLst>
                                </p:cTn>
                              </p:par>
                              <p:par>
                                <p:cTn id="65" presetID="53" presetClass="entr" presetSubtype="16" fill="hold" grpId="0" nodeType="withEffect">
                                  <p:stCondLst>
                                    <p:cond delay="0"/>
                                  </p:stCondLst>
                                  <p:childTnLst>
                                    <p:set>
                                      <p:cBhvr>
                                        <p:cTn id="66" dur="1" fill="hold">
                                          <p:stCondLst>
                                            <p:cond delay="0"/>
                                          </p:stCondLst>
                                        </p:cTn>
                                        <p:tgtEl>
                                          <p:spTgt spid="34"/>
                                        </p:tgtEl>
                                        <p:attrNameLst>
                                          <p:attrName>style.visibility</p:attrName>
                                        </p:attrNameLst>
                                      </p:cBhvr>
                                      <p:to>
                                        <p:strVal val="visible"/>
                                      </p:to>
                                    </p:set>
                                    <p:anim calcmode="lin" valueType="num">
                                      <p:cBhvr>
                                        <p:cTn id="67" dur="500" fill="hold"/>
                                        <p:tgtEl>
                                          <p:spTgt spid="34"/>
                                        </p:tgtEl>
                                        <p:attrNameLst>
                                          <p:attrName>ppt_w</p:attrName>
                                        </p:attrNameLst>
                                      </p:cBhvr>
                                      <p:tavLst>
                                        <p:tav tm="0">
                                          <p:val>
                                            <p:fltVal val="0"/>
                                          </p:val>
                                        </p:tav>
                                        <p:tav tm="100000">
                                          <p:val>
                                            <p:strVal val="#ppt_w"/>
                                          </p:val>
                                        </p:tav>
                                      </p:tavLst>
                                    </p:anim>
                                    <p:anim calcmode="lin" valueType="num">
                                      <p:cBhvr>
                                        <p:cTn id="68" dur="500" fill="hold"/>
                                        <p:tgtEl>
                                          <p:spTgt spid="34"/>
                                        </p:tgtEl>
                                        <p:attrNameLst>
                                          <p:attrName>ppt_h</p:attrName>
                                        </p:attrNameLst>
                                      </p:cBhvr>
                                      <p:tavLst>
                                        <p:tav tm="0">
                                          <p:val>
                                            <p:fltVal val="0"/>
                                          </p:val>
                                        </p:tav>
                                        <p:tav tm="100000">
                                          <p:val>
                                            <p:strVal val="#ppt_h"/>
                                          </p:val>
                                        </p:tav>
                                      </p:tavLst>
                                    </p:anim>
                                    <p:animEffect transition="in" filter="fade">
                                      <p:cBhvr>
                                        <p:cTn id="69" dur="500"/>
                                        <p:tgtEl>
                                          <p:spTgt spid="34"/>
                                        </p:tgtEl>
                                      </p:cBhvr>
                                    </p:animEffect>
                                  </p:childTnLst>
                                </p:cTn>
                              </p:par>
                            </p:childTnLst>
                          </p:cTn>
                        </p:par>
                        <p:par>
                          <p:cTn id="70" fill="hold">
                            <p:stCondLst>
                              <p:cond delay="6500"/>
                            </p:stCondLst>
                            <p:childTnLst>
                              <p:par>
                                <p:cTn id="71" presetID="10" presetClass="entr" presetSubtype="0" fill="hold" grpId="0" nodeType="afterEffect">
                                  <p:stCondLst>
                                    <p:cond delay="0"/>
                                  </p:stCondLst>
                                  <p:childTnLst>
                                    <p:set>
                                      <p:cBhvr>
                                        <p:cTn id="72" dur="1" fill="hold">
                                          <p:stCondLst>
                                            <p:cond delay="0"/>
                                          </p:stCondLst>
                                        </p:cTn>
                                        <p:tgtEl>
                                          <p:spTgt spid="9"/>
                                        </p:tgtEl>
                                        <p:attrNameLst>
                                          <p:attrName>style.visibility</p:attrName>
                                        </p:attrNameLst>
                                      </p:cBhvr>
                                      <p:to>
                                        <p:strVal val="visible"/>
                                      </p:to>
                                    </p:set>
                                    <p:animEffect transition="in" filter="fade">
                                      <p:cBhvr>
                                        <p:cTn id="73" dur="1000"/>
                                        <p:tgtEl>
                                          <p:spTgt spid="9"/>
                                        </p:tgtEl>
                                      </p:cBhvr>
                                    </p:animEffect>
                                  </p:childTnLst>
                                </p:cTn>
                              </p:par>
                            </p:childTnLst>
                          </p:cTn>
                        </p:par>
                        <p:par>
                          <p:cTn id="74" fill="hold">
                            <p:stCondLst>
                              <p:cond delay="7500"/>
                            </p:stCondLst>
                            <p:childTnLst>
                              <p:par>
                                <p:cTn id="75" presetID="53" presetClass="entr" presetSubtype="16" fill="hold" grpId="0" nodeType="afterEffect">
                                  <p:stCondLst>
                                    <p:cond delay="0"/>
                                  </p:stCondLst>
                                  <p:childTnLst>
                                    <p:set>
                                      <p:cBhvr>
                                        <p:cTn id="76" dur="1" fill="hold">
                                          <p:stCondLst>
                                            <p:cond delay="0"/>
                                          </p:stCondLst>
                                        </p:cTn>
                                        <p:tgtEl>
                                          <p:spTgt spid="29"/>
                                        </p:tgtEl>
                                        <p:attrNameLst>
                                          <p:attrName>style.visibility</p:attrName>
                                        </p:attrNameLst>
                                      </p:cBhvr>
                                      <p:to>
                                        <p:strVal val="visible"/>
                                      </p:to>
                                    </p:set>
                                    <p:anim calcmode="lin" valueType="num">
                                      <p:cBhvr>
                                        <p:cTn id="77" dur="500" fill="hold"/>
                                        <p:tgtEl>
                                          <p:spTgt spid="29"/>
                                        </p:tgtEl>
                                        <p:attrNameLst>
                                          <p:attrName>ppt_w</p:attrName>
                                        </p:attrNameLst>
                                      </p:cBhvr>
                                      <p:tavLst>
                                        <p:tav tm="0">
                                          <p:val>
                                            <p:fltVal val="0"/>
                                          </p:val>
                                        </p:tav>
                                        <p:tav tm="100000">
                                          <p:val>
                                            <p:strVal val="#ppt_w"/>
                                          </p:val>
                                        </p:tav>
                                      </p:tavLst>
                                    </p:anim>
                                    <p:anim calcmode="lin" valueType="num">
                                      <p:cBhvr>
                                        <p:cTn id="78" dur="500" fill="hold"/>
                                        <p:tgtEl>
                                          <p:spTgt spid="29"/>
                                        </p:tgtEl>
                                        <p:attrNameLst>
                                          <p:attrName>ppt_h</p:attrName>
                                        </p:attrNameLst>
                                      </p:cBhvr>
                                      <p:tavLst>
                                        <p:tav tm="0">
                                          <p:val>
                                            <p:fltVal val="0"/>
                                          </p:val>
                                        </p:tav>
                                        <p:tav tm="100000">
                                          <p:val>
                                            <p:strVal val="#ppt_h"/>
                                          </p:val>
                                        </p:tav>
                                      </p:tavLst>
                                    </p:anim>
                                    <p:animEffect transition="in" filter="fade">
                                      <p:cBhvr>
                                        <p:cTn id="79" dur="500"/>
                                        <p:tgtEl>
                                          <p:spTgt spid="29"/>
                                        </p:tgtEl>
                                      </p:cBhvr>
                                    </p:animEffect>
                                  </p:childTnLst>
                                </p:cTn>
                              </p:par>
                              <p:par>
                                <p:cTn id="80" presetID="53" presetClass="entr" presetSubtype="16" fill="hold" grpId="0" nodeType="withEffect">
                                  <p:stCondLst>
                                    <p:cond delay="0"/>
                                  </p:stCondLst>
                                  <p:childTnLst>
                                    <p:set>
                                      <p:cBhvr>
                                        <p:cTn id="81" dur="1" fill="hold">
                                          <p:stCondLst>
                                            <p:cond delay="0"/>
                                          </p:stCondLst>
                                        </p:cTn>
                                        <p:tgtEl>
                                          <p:spTgt spid="35"/>
                                        </p:tgtEl>
                                        <p:attrNameLst>
                                          <p:attrName>style.visibility</p:attrName>
                                        </p:attrNameLst>
                                      </p:cBhvr>
                                      <p:to>
                                        <p:strVal val="visible"/>
                                      </p:to>
                                    </p:set>
                                    <p:anim calcmode="lin" valueType="num">
                                      <p:cBhvr>
                                        <p:cTn id="82" dur="500" fill="hold"/>
                                        <p:tgtEl>
                                          <p:spTgt spid="35"/>
                                        </p:tgtEl>
                                        <p:attrNameLst>
                                          <p:attrName>ppt_w</p:attrName>
                                        </p:attrNameLst>
                                      </p:cBhvr>
                                      <p:tavLst>
                                        <p:tav tm="0">
                                          <p:val>
                                            <p:fltVal val="0"/>
                                          </p:val>
                                        </p:tav>
                                        <p:tav tm="100000">
                                          <p:val>
                                            <p:strVal val="#ppt_w"/>
                                          </p:val>
                                        </p:tav>
                                      </p:tavLst>
                                    </p:anim>
                                    <p:anim calcmode="lin" valueType="num">
                                      <p:cBhvr>
                                        <p:cTn id="83" dur="500" fill="hold"/>
                                        <p:tgtEl>
                                          <p:spTgt spid="35"/>
                                        </p:tgtEl>
                                        <p:attrNameLst>
                                          <p:attrName>ppt_h</p:attrName>
                                        </p:attrNameLst>
                                      </p:cBhvr>
                                      <p:tavLst>
                                        <p:tav tm="0">
                                          <p:val>
                                            <p:fltVal val="0"/>
                                          </p:val>
                                        </p:tav>
                                        <p:tav tm="100000">
                                          <p:val>
                                            <p:strVal val="#ppt_h"/>
                                          </p:val>
                                        </p:tav>
                                      </p:tavLst>
                                    </p:anim>
                                    <p:animEffect transition="in" filter="fade">
                                      <p:cBhvr>
                                        <p:cTn id="84" dur="500"/>
                                        <p:tgtEl>
                                          <p:spTgt spid="35"/>
                                        </p:tgtEl>
                                      </p:cBhvr>
                                    </p:animEffect>
                                  </p:childTnLst>
                                </p:cTn>
                              </p:par>
                            </p:childTnLst>
                          </p:cTn>
                        </p:par>
                        <p:par>
                          <p:cTn id="85" fill="hold">
                            <p:stCondLst>
                              <p:cond delay="8000"/>
                            </p:stCondLst>
                            <p:childTnLst>
                              <p:par>
                                <p:cTn id="86" presetID="10" presetClass="entr" presetSubtype="0" fill="hold" grpId="0" nodeType="afterEffect">
                                  <p:stCondLst>
                                    <p:cond delay="0"/>
                                  </p:stCondLst>
                                  <p:childTnLst>
                                    <p:set>
                                      <p:cBhvr>
                                        <p:cTn id="87" dur="1" fill="hold">
                                          <p:stCondLst>
                                            <p:cond delay="0"/>
                                          </p:stCondLst>
                                        </p:cTn>
                                        <p:tgtEl>
                                          <p:spTgt spid="11"/>
                                        </p:tgtEl>
                                        <p:attrNameLst>
                                          <p:attrName>style.visibility</p:attrName>
                                        </p:attrNameLst>
                                      </p:cBhvr>
                                      <p:to>
                                        <p:strVal val="visible"/>
                                      </p:to>
                                    </p:set>
                                    <p:animEffect transition="in" filter="fade">
                                      <p:cBhvr>
                                        <p:cTn id="88" dur="1000"/>
                                        <p:tgtEl>
                                          <p:spTgt spid="11"/>
                                        </p:tgtEl>
                                      </p:cBhvr>
                                    </p:animEffect>
                                  </p:childTnLst>
                                </p:cTn>
                              </p:par>
                            </p:childTnLst>
                          </p:cTn>
                        </p:par>
                        <p:par>
                          <p:cTn id="89" fill="hold">
                            <p:stCondLst>
                              <p:cond delay="9000"/>
                            </p:stCondLst>
                            <p:childTnLst>
                              <p:par>
                                <p:cTn id="90" presetID="53" presetClass="entr" presetSubtype="16" fill="hold" grpId="0" nodeType="afterEffect">
                                  <p:stCondLst>
                                    <p:cond delay="0"/>
                                  </p:stCondLst>
                                  <p:childTnLst>
                                    <p:set>
                                      <p:cBhvr>
                                        <p:cTn id="91" dur="1" fill="hold">
                                          <p:stCondLst>
                                            <p:cond delay="0"/>
                                          </p:stCondLst>
                                        </p:cTn>
                                        <p:tgtEl>
                                          <p:spTgt spid="30"/>
                                        </p:tgtEl>
                                        <p:attrNameLst>
                                          <p:attrName>style.visibility</p:attrName>
                                        </p:attrNameLst>
                                      </p:cBhvr>
                                      <p:to>
                                        <p:strVal val="visible"/>
                                      </p:to>
                                    </p:set>
                                    <p:anim calcmode="lin" valueType="num">
                                      <p:cBhvr>
                                        <p:cTn id="92" dur="500" fill="hold"/>
                                        <p:tgtEl>
                                          <p:spTgt spid="30"/>
                                        </p:tgtEl>
                                        <p:attrNameLst>
                                          <p:attrName>ppt_w</p:attrName>
                                        </p:attrNameLst>
                                      </p:cBhvr>
                                      <p:tavLst>
                                        <p:tav tm="0">
                                          <p:val>
                                            <p:fltVal val="0"/>
                                          </p:val>
                                        </p:tav>
                                        <p:tav tm="100000">
                                          <p:val>
                                            <p:strVal val="#ppt_w"/>
                                          </p:val>
                                        </p:tav>
                                      </p:tavLst>
                                    </p:anim>
                                    <p:anim calcmode="lin" valueType="num">
                                      <p:cBhvr>
                                        <p:cTn id="93" dur="500" fill="hold"/>
                                        <p:tgtEl>
                                          <p:spTgt spid="30"/>
                                        </p:tgtEl>
                                        <p:attrNameLst>
                                          <p:attrName>ppt_h</p:attrName>
                                        </p:attrNameLst>
                                      </p:cBhvr>
                                      <p:tavLst>
                                        <p:tav tm="0">
                                          <p:val>
                                            <p:fltVal val="0"/>
                                          </p:val>
                                        </p:tav>
                                        <p:tav tm="100000">
                                          <p:val>
                                            <p:strVal val="#ppt_h"/>
                                          </p:val>
                                        </p:tav>
                                      </p:tavLst>
                                    </p:anim>
                                    <p:animEffect transition="in" filter="fade">
                                      <p:cBhvr>
                                        <p:cTn id="94" dur="500"/>
                                        <p:tgtEl>
                                          <p:spTgt spid="30"/>
                                        </p:tgtEl>
                                      </p:cBhvr>
                                    </p:animEffect>
                                  </p:childTnLst>
                                </p:cTn>
                              </p:par>
                              <p:par>
                                <p:cTn id="95" presetID="53" presetClass="entr" presetSubtype="16" fill="hold" grpId="0" nodeType="withEffect">
                                  <p:stCondLst>
                                    <p:cond delay="0"/>
                                  </p:stCondLst>
                                  <p:childTnLst>
                                    <p:set>
                                      <p:cBhvr>
                                        <p:cTn id="96" dur="1" fill="hold">
                                          <p:stCondLst>
                                            <p:cond delay="0"/>
                                          </p:stCondLst>
                                        </p:cTn>
                                        <p:tgtEl>
                                          <p:spTgt spid="36"/>
                                        </p:tgtEl>
                                        <p:attrNameLst>
                                          <p:attrName>style.visibility</p:attrName>
                                        </p:attrNameLst>
                                      </p:cBhvr>
                                      <p:to>
                                        <p:strVal val="visible"/>
                                      </p:to>
                                    </p:set>
                                    <p:anim calcmode="lin" valueType="num">
                                      <p:cBhvr>
                                        <p:cTn id="97" dur="500" fill="hold"/>
                                        <p:tgtEl>
                                          <p:spTgt spid="36"/>
                                        </p:tgtEl>
                                        <p:attrNameLst>
                                          <p:attrName>ppt_w</p:attrName>
                                        </p:attrNameLst>
                                      </p:cBhvr>
                                      <p:tavLst>
                                        <p:tav tm="0">
                                          <p:val>
                                            <p:fltVal val="0"/>
                                          </p:val>
                                        </p:tav>
                                        <p:tav tm="100000">
                                          <p:val>
                                            <p:strVal val="#ppt_w"/>
                                          </p:val>
                                        </p:tav>
                                      </p:tavLst>
                                    </p:anim>
                                    <p:anim calcmode="lin" valueType="num">
                                      <p:cBhvr>
                                        <p:cTn id="98" dur="500" fill="hold"/>
                                        <p:tgtEl>
                                          <p:spTgt spid="36"/>
                                        </p:tgtEl>
                                        <p:attrNameLst>
                                          <p:attrName>ppt_h</p:attrName>
                                        </p:attrNameLst>
                                      </p:cBhvr>
                                      <p:tavLst>
                                        <p:tav tm="0">
                                          <p:val>
                                            <p:fltVal val="0"/>
                                          </p:val>
                                        </p:tav>
                                        <p:tav tm="100000">
                                          <p:val>
                                            <p:strVal val="#ppt_h"/>
                                          </p:val>
                                        </p:tav>
                                      </p:tavLst>
                                    </p:anim>
                                    <p:animEffect transition="in" filter="fade">
                                      <p:cBhvr>
                                        <p:cTn id="99" dur="500"/>
                                        <p:tgtEl>
                                          <p:spTgt spid="36"/>
                                        </p:tgtEl>
                                      </p:cBhvr>
                                    </p:animEffect>
                                  </p:childTnLst>
                                </p:cTn>
                              </p:par>
                            </p:childTnLst>
                          </p:cTn>
                        </p:par>
                        <p:par>
                          <p:cTn id="100" fill="hold">
                            <p:stCondLst>
                              <p:cond delay="9500"/>
                            </p:stCondLst>
                            <p:childTnLst>
                              <p:par>
                                <p:cTn id="101" presetID="2" presetClass="entr" presetSubtype="8" accel="50000" decel="50000" fill="hold" nodeType="afterEffect">
                                  <p:stCondLst>
                                    <p:cond delay="0"/>
                                  </p:stCondLst>
                                  <p:childTnLst>
                                    <p:set>
                                      <p:cBhvr>
                                        <p:cTn id="102" dur="1" fill="hold">
                                          <p:stCondLst>
                                            <p:cond delay="0"/>
                                          </p:stCondLst>
                                        </p:cTn>
                                        <p:tgtEl>
                                          <p:spTgt spid="37"/>
                                        </p:tgtEl>
                                        <p:attrNameLst>
                                          <p:attrName>style.visibility</p:attrName>
                                        </p:attrNameLst>
                                      </p:cBhvr>
                                      <p:to>
                                        <p:strVal val="visible"/>
                                      </p:to>
                                    </p:set>
                                    <p:anim calcmode="lin" valueType="num">
                                      <p:cBhvr additive="base">
                                        <p:cTn id="103" dur="500" fill="hold"/>
                                        <p:tgtEl>
                                          <p:spTgt spid="37"/>
                                        </p:tgtEl>
                                        <p:attrNameLst>
                                          <p:attrName>ppt_x</p:attrName>
                                        </p:attrNameLst>
                                      </p:cBhvr>
                                      <p:tavLst>
                                        <p:tav tm="0">
                                          <p:val>
                                            <p:strVal val="0-#ppt_w/2"/>
                                          </p:val>
                                        </p:tav>
                                        <p:tav tm="100000">
                                          <p:val>
                                            <p:strVal val="#ppt_x"/>
                                          </p:val>
                                        </p:tav>
                                      </p:tavLst>
                                    </p:anim>
                                    <p:anim calcmode="lin" valueType="num">
                                      <p:cBhvr additive="base">
                                        <p:cTn id="104" dur="500" fill="hold"/>
                                        <p:tgtEl>
                                          <p:spTgt spid="37"/>
                                        </p:tgtEl>
                                        <p:attrNameLst>
                                          <p:attrName>ppt_y</p:attrName>
                                        </p:attrNameLst>
                                      </p:cBhvr>
                                      <p:tavLst>
                                        <p:tav tm="0">
                                          <p:val>
                                            <p:strVal val="#ppt_y"/>
                                          </p:val>
                                        </p:tav>
                                        <p:tav tm="100000">
                                          <p:val>
                                            <p:strVal val="#ppt_y"/>
                                          </p:val>
                                        </p:tav>
                                      </p:tavLst>
                                    </p:anim>
                                  </p:childTnLst>
                                </p:cTn>
                              </p:par>
                            </p:childTnLst>
                          </p:cTn>
                        </p:par>
                        <p:par>
                          <p:cTn id="105" fill="hold">
                            <p:stCondLst>
                              <p:cond delay="10000"/>
                            </p:stCondLst>
                            <p:childTnLst>
                              <p:par>
                                <p:cTn id="106" presetID="2" presetClass="entr" presetSubtype="8" accel="50000" decel="50000" fill="hold" nodeType="afterEffect">
                                  <p:stCondLst>
                                    <p:cond delay="0"/>
                                  </p:stCondLst>
                                  <p:childTnLst>
                                    <p:set>
                                      <p:cBhvr>
                                        <p:cTn id="107" dur="1" fill="hold">
                                          <p:stCondLst>
                                            <p:cond delay="0"/>
                                          </p:stCondLst>
                                        </p:cTn>
                                        <p:tgtEl>
                                          <p:spTgt spid="19"/>
                                        </p:tgtEl>
                                        <p:attrNameLst>
                                          <p:attrName>style.visibility</p:attrName>
                                        </p:attrNameLst>
                                      </p:cBhvr>
                                      <p:to>
                                        <p:strVal val="visible"/>
                                      </p:to>
                                    </p:set>
                                    <p:anim calcmode="lin" valueType="num">
                                      <p:cBhvr additive="base">
                                        <p:cTn id="108" dur="500" fill="hold"/>
                                        <p:tgtEl>
                                          <p:spTgt spid="19"/>
                                        </p:tgtEl>
                                        <p:attrNameLst>
                                          <p:attrName>ppt_x</p:attrName>
                                        </p:attrNameLst>
                                      </p:cBhvr>
                                      <p:tavLst>
                                        <p:tav tm="0">
                                          <p:val>
                                            <p:strVal val="0-#ppt_w/2"/>
                                          </p:val>
                                        </p:tav>
                                        <p:tav tm="100000">
                                          <p:val>
                                            <p:strVal val="#ppt_x"/>
                                          </p:val>
                                        </p:tav>
                                      </p:tavLst>
                                    </p:anim>
                                    <p:anim calcmode="lin" valueType="num">
                                      <p:cBhvr additive="base">
                                        <p:cTn id="109" dur="500" fill="hold"/>
                                        <p:tgtEl>
                                          <p:spTgt spid="19"/>
                                        </p:tgtEl>
                                        <p:attrNameLst>
                                          <p:attrName>ppt_y</p:attrName>
                                        </p:attrNameLst>
                                      </p:cBhvr>
                                      <p:tavLst>
                                        <p:tav tm="0">
                                          <p:val>
                                            <p:strVal val="#ppt_y"/>
                                          </p:val>
                                        </p:tav>
                                        <p:tav tm="100000">
                                          <p:val>
                                            <p:strVal val="#ppt_y"/>
                                          </p:val>
                                        </p:tav>
                                      </p:tavLst>
                                    </p:anim>
                                  </p:childTnLst>
                                </p:cTn>
                              </p:par>
                            </p:childTnLst>
                          </p:cTn>
                        </p:par>
                        <p:par>
                          <p:cTn id="110" fill="hold">
                            <p:stCondLst>
                              <p:cond delay="10500"/>
                            </p:stCondLst>
                            <p:childTnLst>
                              <p:par>
                                <p:cTn id="111" presetID="2" presetClass="entr" presetSubtype="2" accel="50000" decel="50000" fill="hold" nodeType="afterEffect">
                                  <p:stCondLst>
                                    <p:cond delay="0"/>
                                  </p:stCondLst>
                                  <p:childTnLst>
                                    <p:set>
                                      <p:cBhvr>
                                        <p:cTn id="112" dur="1" fill="hold">
                                          <p:stCondLst>
                                            <p:cond delay="0"/>
                                          </p:stCondLst>
                                        </p:cTn>
                                        <p:tgtEl>
                                          <p:spTgt spid="16"/>
                                        </p:tgtEl>
                                        <p:attrNameLst>
                                          <p:attrName>style.visibility</p:attrName>
                                        </p:attrNameLst>
                                      </p:cBhvr>
                                      <p:to>
                                        <p:strVal val="visible"/>
                                      </p:to>
                                    </p:set>
                                    <p:anim calcmode="lin" valueType="num">
                                      <p:cBhvr additive="base">
                                        <p:cTn id="113" dur="500" fill="hold"/>
                                        <p:tgtEl>
                                          <p:spTgt spid="16"/>
                                        </p:tgtEl>
                                        <p:attrNameLst>
                                          <p:attrName>ppt_x</p:attrName>
                                        </p:attrNameLst>
                                      </p:cBhvr>
                                      <p:tavLst>
                                        <p:tav tm="0">
                                          <p:val>
                                            <p:strVal val="1+#ppt_w/2"/>
                                          </p:val>
                                        </p:tav>
                                        <p:tav tm="100000">
                                          <p:val>
                                            <p:strVal val="#ppt_x"/>
                                          </p:val>
                                        </p:tav>
                                      </p:tavLst>
                                    </p:anim>
                                    <p:anim calcmode="lin" valueType="num">
                                      <p:cBhvr additive="base">
                                        <p:cTn id="114" dur="500" fill="hold"/>
                                        <p:tgtEl>
                                          <p:spTgt spid="16"/>
                                        </p:tgtEl>
                                        <p:attrNameLst>
                                          <p:attrName>ppt_y</p:attrName>
                                        </p:attrNameLst>
                                      </p:cBhvr>
                                      <p:tavLst>
                                        <p:tav tm="0">
                                          <p:val>
                                            <p:strVal val="#ppt_y"/>
                                          </p:val>
                                        </p:tav>
                                        <p:tav tm="100000">
                                          <p:val>
                                            <p:strVal val="#ppt_y"/>
                                          </p:val>
                                        </p:tav>
                                      </p:tavLst>
                                    </p:anim>
                                  </p:childTnLst>
                                </p:cTn>
                              </p:par>
                            </p:childTnLst>
                          </p:cTn>
                        </p:par>
                        <p:par>
                          <p:cTn id="115" fill="hold">
                            <p:stCondLst>
                              <p:cond delay="11000"/>
                            </p:stCondLst>
                            <p:childTnLst>
                              <p:par>
                                <p:cTn id="116" presetID="2" presetClass="entr" presetSubtype="2" accel="50000" decel="50000" fill="hold" nodeType="afterEffect">
                                  <p:stCondLst>
                                    <p:cond delay="0"/>
                                  </p:stCondLst>
                                  <p:childTnLst>
                                    <p:set>
                                      <p:cBhvr>
                                        <p:cTn id="117" dur="1" fill="hold">
                                          <p:stCondLst>
                                            <p:cond delay="0"/>
                                          </p:stCondLst>
                                        </p:cTn>
                                        <p:tgtEl>
                                          <p:spTgt spid="40"/>
                                        </p:tgtEl>
                                        <p:attrNameLst>
                                          <p:attrName>style.visibility</p:attrName>
                                        </p:attrNameLst>
                                      </p:cBhvr>
                                      <p:to>
                                        <p:strVal val="visible"/>
                                      </p:to>
                                    </p:set>
                                    <p:anim calcmode="lin" valueType="num">
                                      <p:cBhvr additive="base">
                                        <p:cTn id="118" dur="500" fill="hold"/>
                                        <p:tgtEl>
                                          <p:spTgt spid="40"/>
                                        </p:tgtEl>
                                        <p:attrNameLst>
                                          <p:attrName>ppt_x</p:attrName>
                                        </p:attrNameLst>
                                      </p:cBhvr>
                                      <p:tavLst>
                                        <p:tav tm="0">
                                          <p:val>
                                            <p:strVal val="1+#ppt_w/2"/>
                                          </p:val>
                                        </p:tav>
                                        <p:tav tm="100000">
                                          <p:val>
                                            <p:strVal val="#ppt_x"/>
                                          </p:val>
                                        </p:tav>
                                      </p:tavLst>
                                    </p:anim>
                                    <p:anim calcmode="lin" valueType="num">
                                      <p:cBhvr additive="base">
                                        <p:cTn id="119" dur="500" fill="hold"/>
                                        <p:tgtEl>
                                          <p:spTgt spid="40"/>
                                        </p:tgtEl>
                                        <p:attrNameLst>
                                          <p:attrName>ppt_y</p:attrName>
                                        </p:attrNameLst>
                                      </p:cBhvr>
                                      <p:tavLst>
                                        <p:tav tm="0">
                                          <p:val>
                                            <p:strVal val="#ppt_y"/>
                                          </p:val>
                                        </p:tav>
                                        <p:tav tm="100000">
                                          <p:val>
                                            <p:strVal val="#ppt_y"/>
                                          </p:val>
                                        </p:tav>
                                      </p:tavLst>
                                    </p:anim>
                                  </p:childTnLst>
                                </p:cTn>
                              </p:par>
                            </p:childTnLst>
                          </p:cTn>
                        </p:par>
                        <p:par>
                          <p:cTn id="120" fill="hold">
                            <p:stCondLst>
                              <p:cond delay="11500"/>
                            </p:stCondLst>
                            <p:childTnLst>
                              <p:par>
                                <p:cTn id="121" presetID="2" presetClass="entr" presetSubtype="2" accel="50000" decel="50000" fill="hold" nodeType="afterEffect">
                                  <p:stCondLst>
                                    <p:cond delay="0"/>
                                  </p:stCondLst>
                                  <p:childTnLst>
                                    <p:set>
                                      <p:cBhvr>
                                        <p:cTn id="122" dur="1" fill="hold">
                                          <p:stCondLst>
                                            <p:cond delay="0"/>
                                          </p:stCondLst>
                                        </p:cTn>
                                        <p:tgtEl>
                                          <p:spTgt spid="13"/>
                                        </p:tgtEl>
                                        <p:attrNameLst>
                                          <p:attrName>style.visibility</p:attrName>
                                        </p:attrNameLst>
                                      </p:cBhvr>
                                      <p:to>
                                        <p:strVal val="visible"/>
                                      </p:to>
                                    </p:set>
                                    <p:anim calcmode="lin" valueType="num">
                                      <p:cBhvr additive="base">
                                        <p:cTn id="123" dur="500" fill="hold"/>
                                        <p:tgtEl>
                                          <p:spTgt spid="13"/>
                                        </p:tgtEl>
                                        <p:attrNameLst>
                                          <p:attrName>ppt_x</p:attrName>
                                        </p:attrNameLst>
                                      </p:cBhvr>
                                      <p:tavLst>
                                        <p:tav tm="0">
                                          <p:val>
                                            <p:strVal val="1+#ppt_w/2"/>
                                          </p:val>
                                        </p:tav>
                                        <p:tav tm="100000">
                                          <p:val>
                                            <p:strVal val="#ppt_x"/>
                                          </p:val>
                                        </p:tav>
                                      </p:tavLst>
                                    </p:anim>
                                    <p:anim calcmode="lin" valueType="num">
                                      <p:cBhvr additive="base">
                                        <p:cTn id="124" dur="500" fill="hold"/>
                                        <p:tgtEl>
                                          <p:spTgt spid="13"/>
                                        </p:tgtEl>
                                        <p:attrNameLst>
                                          <p:attrName>ppt_y</p:attrName>
                                        </p:attrNameLst>
                                      </p:cBhvr>
                                      <p:tavLst>
                                        <p:tav tm="0">
                                          <p:val>
                                            <p:strVal val="#ppt_y"/>
                                          </p:val>
                                        </p:tav>
                                        <p:tav tm="100000">
                                          <p:val>
                                            <p:strVal val="#ppt_y"/>
                                          </p:val>
                                        </p:tav>
                                      </p:tavLst>
                                    </p:anim>
                                  </p:childTnLst>
                                </p:cTn>
                              </p:par>
                            </p:childTnLst>
                          </p:cTn>
                        </p:par>
                        <p:par>
                          <p:cTn id="125" fill="hold">
                            <p:stCondLst>
                              <p:cond delay="12000"/>
                            </p:stCondLst>
                            <p:childTnLst>
                              <p:par>
                                <p:cTn id="126" presetID="2" presetClass="entr" presetSubtype="8" accel="50000" decel="50000" fill="hold" nodeType="afterEffect">
                                  <p:stCondLst>
                                    <p:cond delay="0"/>
                                  </p:stCondLst>
                                  <p:childTnLst>
                                    <p:set>
                                      <p:cBhvr>
                                        <p:cTn id="127" dur="1" fill="hold">
                                          <p:stCondLst>
                                            <p:cond delay="0"/>
                                          </p:stCondLst>
                                        </p:cTn>
                                        <p:tgtEl>
                                          <p:spTgt spid="22"/>
                                        </p:tgtEl>
                                        <p:attrNameLst>
                                          <p:attrName>style.visibility</p:attrName>
                                        </p:attrNameLst>
                                      </p:cBhvr>
                                      <p:to>
                                        <p:strVal val="visible"/>
                                      </p:to>
                                    </p:set>
                                    <p:anim calcmode="lin" valueType="num">
                                      <p:cBhvr additive="base">
                                        <p:cTn id="128" dur="500" fill="hold"/>
                                        <p:tgtEl>
                                          <p:spTgt spid="22"/>
                                        </p:tgtEl>
                                        <p:attrNameLst>
                                          <p:attrName>ppt_x</p:attrName>
                                        </p:attrNameLst>
                                      </p:cBhvr>
                                      <p:tavLst>
                                        <p:tav tm="0">
                                          <p:val>
                                            <p:strVal val="0-#ppt_w/2"/>
                                          </p:val>
                                        </p:tav>
                                        <p:tav tm="100000">
                                          <p:val>
                                            <p:strVal val="#ppt_x"/>
                                          </p:val>
                                        </p:tav>
                                      </p:tavLst>
                                    </p:anim>
                                    <p:anim calcmode="lin" valueType="num">
                                      <p:cBhvr additive="base">
                                        <p:cTn id="129" dur="5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25" grpId="0"/>
      <p:bldP spid="26" grpId="0"/>
      <p:bldP spid="27" grpId="0"/>
      <p:bldP spid="28" grpId="0"/>
      <p:bldP spid="29" grpId="0"/>
      <p:bldP spid="30" grpId="0"/>
      <p:bldP spid="31" grpId="0" animBg="1"/>
      <p:bldP spid="32" grpId="0" animBg="1"/>
      <p:bldP spid="33" grpId="0" animBg="1"/>
      <p:bldP spid="34" grpId="0" animBg="1"/>
      <p:bldP spid="35" grpId="0" animBg="1"/>
      <p:bldP spid="36" grpId="0" animBg="1"/>
      <p:bldP spid="4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999E1DC1-572A-4FE3-8797-EA81EC84C7C8}"/>
              </a:ext>
            </a:extLst>
          </p:cNvPr>
          <p:cNvPicPr>
            <a:picLocks noChangeAspect="1"/>
          </p:cNvPicPr>
          <p:nvPr/>
        </p:nvPicPr>
        <p:blipFill>
          <a:blip r:embed="rId2"/>
          <a:stretch>
            <a:fillRect/>
          </a:stretch>
        </p:blipFill>
        <p:spPr>
          <a:xfrm>
            <a:off x="0" y="0"/>
            <a:ext cx="12192000" cy="6858000"/>
          </a:xfrm>
          <a:prstGeom prst="rect">
            <a:avLst/>
          </a:prstGeom>
        </p:spPr>
      </p:pic>
      <p:pic>
        <p:nvPicPr>
          <p:cNvPr id="11268" name="图片 4" descr="C:\Users\jiasy\Desktop\819128006731326231.jpg819128006731326231"/>
          <p:cNvPicPr>
            <a:picLocks noChangeAspect="1"/>
          </p:cNvPicPr>
          <p:nvPr/>
        </p:nvPicPr>
        <p:blipFill>
          <a:blip r:embed="rId3"/>
          <a:stretch>
            <a:fillRect/>
          </a:stretch>
        </p:blipFill>
        <p:spPr>
          <a:xfrm>
            <a:off x="5027285" y="2359776"/>
            <a:ext cx="2137444" cy="2138448"/>
          </a:xfrm>
          <a:prstGeom prst="rect">
            <a:avLst/>
          </a:prstGeom>
          <a:noFill/>
          <a:ln w="9525">
            <a:noFill/>
          </a:ln>
        </p:spPr>
      </p:pic>
      <p:pic>
        <p:nvPicPr>
          <p:cNvPr id="7" name="图片 1" descr="用友和畅捷通logo组合">
            <a:extLst>
              <a:ext uri="{FF2B5EF4-FFF2-40B4-BE49-F238E27FC236}">
                <a16:creationId xmlns:a16="http://schemas.microsoft.com/office/drawing/2014/main" id="{87DC593D-AF9A-46C8-AA80-3084493FE717}"/>
              </a:ext>
            </a:extLst>
          </p:cNvPr>
          <p:cNvPicPr>
            <a:picLocks noChangeAspect="1"/>
          </p:cNvPicPr>
          <p:nvPr/>
        </p:nvPicPr>
        <p:blipFill rotWithShape="1">
          <a:blip r:embed="rId4" cstate="screen"/>
          <a:srcRect/>
          <a:stretch>
            <a:fillRect/>
          </a:stretch>
        </p:blipFill>
        <p:spPr>
          <a:xfrm>
            <a:off x="5047998" y="1230717"/>
            <a:ext cx="2096004" cy="865731"/>
          </a:xfrm>
          <a:prstGeom prst="rect">
            <a:avLst/>
          </a:prstGeom>
          <a:noFill/>
          <a:ln w="9525">
            <a:noFill/>
          </a:ln>
        </p:spPr>
      </p:pic>
      <p:sp>
        <p:nvSpPr>
          <p:cNvPr id="8" name="矩形 7">
            <a:extLst>
              <a:ext uri="{FF2B5EF4-FFF2-40B4-BE49-F238E27FC236}">
                <a16:creationId xmlns:a16="http://schemas.microsoft.com/office/drawing/2014/main" id="{85FA3FF9-2092-484E-9E97-BFA07A856963}"/>
              </a:ext>
            </a:extLst>
          </p:cNvPr>
          <p:cNvSpPr/>
          <p:nvPr/>
        </p:nvSpPr>
        <p:spPr>
          <a:xfrm>
            <a:off x="0" y="6720114"/>
            <a:ext cx="12192000" cy="137886"/>
          </a:xfrm>
          <a:prstGeom prst="rect">
            <a:avLst/>
          </a:prstGeom>
          <a:solidFill>
            <a:srgbClr val="EE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spTree>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latin typeface=""/>
                <a:sym typeface=""/>
              </a:rPr>
              <a:t>您企业的仓库，是不是也存在这样一些情况</a:t>
            </a:r>
          </a:p>
        </p:txBody>
      </p:sp>
      <p:sp>
        <p:nvSpPr>
          <p:cNvPr id="7" name="Freeform 71"/>
          <p:cNvSpPr>
            <a:spLocks noEditPoints="1"/>
          </p:cNvSpPr>
          <p:nvPr/>
        </p:nvSpPr>
        <p:spPr bwMode="auto">
          <a:xfrm flipH="1">
            <a:off x="8483353" y="709089"/>
            <a:ext cx="3770985" cy="3209163"/>
          </a:xfrm>
          <a:custGeom>
            <a:avLst/>
            <a:gdLst>
              <a:gd name="T0" fmla="*/ 881 w 1104"/>
              <a:gd name="T1" fmla="*/ 119 h 938"/>
              <a:gd name="T2" fmla="*/ 834 w 1104"/>
              <a:gd name="T3" fmla="*/ 182 h 938"/>
              <a:gd name="T4" fmla="*/ 513 w 1104"/>
              <a:gd name="T5" fmla="*/ 191 h 938"/>
              <a:gd name="T6" fmla="*/ 17 w 1104"/>
              <a:gd name="T7" fmla="*/ 1 h 938"/>
              <a:gd name="T8" fmla="*/ 16 w 1104"/>
              <a:gd name="T9" fmla="*/ 2 h 938"/>
              <a:gd name="T10" fmla="*/ 135 w 1104"/>
              <a:gd name="T11" fmla="*/ 137 h 938"/>
              <a:gd name="T12" fmla="*/ 37 w 1104"/>
              <a:gd name="T13" fmla="*/ 496 h 938"/>
              <a:gd name="T14" fmla="*/ 502 w 1104"/>
              <a:gd name="T15" fmla="*/ 210 h 938"/>
              <a:gd name="T16" fmla="*/ 250 w 1104"/>
              <a:gd name="T17" fmla="*/ 509 h 938"/>
              <a:gd name="T18" fmla="*/ 1 w 1104"/>
              <a:gd name="T19" fmla="*/ 735 h 938"/>
              <a:gd name="T20" fmla="*/ 250 w 1104"/>
              <a:gd name="T21" fmla="*/ 770 h 938"/>
              <a:gd name="T22" fmla="*/ 823 w 1104"/>
              <a:gd name="T23" fmla="*/ 938 h 938"/>
              <a:gd name="T24" fmla="*/ 262 w 1104"/>
              <a:gd name="T25" fmla="*/ 525 h 938"/>
              <a:gd name="T26" fmla="*/ 554 w 1104"/>
              <a:gd name="T27" fmla="*/ 682 h 938"/>
              <a:gd name="T28" fmla="*/ 802 w 1104"/>
              <a:gd name="T29" fmla="*/ 802 h 938"/>
              <a:gd name="T30" fmla="*/ 1091 w 1104"/>
              <a:gd name="T31" fmla="*/ 488 h 938"/>
              <a:gd name="T32" fmla="*/ 763 w 1104"/>
              <a:gd name="T33" fmla="*/ 319 h 938"/>
              <a:gd name="T34" fmla="*/ 780 w 1104"/>
              <a:gd name="T35" fmla="*/ 288 h 938"/>
              <a:gd name="T36" fmla="*/ 855 w 1104"/>
              <a:gd name="T37" fmla="*/ 444 h 938"/>
              <a:gd name="T38" fmla="*/ 857 w 1104"/>
              <a:gd name="T39" fmla="*/ 437 h 938"/>
              <a:gd name="T40" fmla="*/ 761 w 1104"/>
              <a:gd name="T41" fmla="*/ 319 h 938"/>
              <a:gd name="T42" fmla="*/ 760 w 1104"/>
              <a:gd name="T43" fmla="*/ 320 h 938"/>
              <a:gd name="T44" fmla="*/ 760 w 1104"/>
              <a:gd name="T45" fmla="*/ 320 h 938"/>
              <a:gd name="T46" fmla="*/ 742 w 1104"/>
              <a:gd name="T47" fmla="*/ 311 h 938"/>
              <a:gd name="T48" fmla="*/ 524 w 1104"/>
              <a:gd name="T49" fmla="*/ 211 h 938"/>
              <a:gd name="T50" fmla="*/ 493 w 1104"/>
              <a:gd name="T51" fmla="*/ 228 h 938"/>
              <a:gd name="T52" fmla="*/ 739 w 1104"/>
              <a:gd name="T53" fmla="*/ 356 h 938"/>
              <a:gd name="T54" fmla="*/ 260 w 1104"/>
              <a:gd name="T55" fmla="*/ 514 h 938"/>
              <a:gd name="T56" fmla="*/ 855 w 1104"/>
              <a:gd name="T57" fmla="*/ 445 h 938"/>
              <a:gd name="T58" fmla="*/ 858 w 1104"/>
              <a:gd name="T59" fmla="*/ 435 h 938"/>
              <a:gd name="T60" fmla="*/ 1079 w 1104"/>
              <a:gd name="T61" fmla="*/ 475 h 938"/>
              <a:gd name="T62" fmla="*/ 863 w 1104"/>
              <a:gd name="T63" fmla="*/ 131 h 938"/>
              <a:gd name="T64" fmla="*/ 1083 w 1104"/>
              <a:gd name="T65" fmla="*/ 465 h 938"/>
              <a:gd name="T66" fmla="*/ 773 w 1104"/>
              <a:gd name="T67" fmla="*/ 286 h 938"/>
              <a:gd name="T68" fmla="*/ 525 w 1104"/>
              <a:gd name="T69" fmla="*/ 207 h 938"/>
              <a:gd name="T70" fmla="*/ 833 w 1104"/>
              <a:gd name="T71" fmla="*/ 184 h 938"/>
              <a:gd name="T72" fmla="*/ 161 w 1104"/>
              <a:gd name="T73" fmla="*/ 139 h 938"/>
              <a:gd name="T74" fmla="*/ 19 w 1104"/>
              <a:gd name="T75" fmla="*/ 4 h 938"/>
              <a:gd name="T76" fmla="*/ 145 w 1104"/>
              <a:gd name="T77" fmla="*/ 150 h 938"/>
              <a:gd name="T78" fmla="*/ 500 w 1104"/>
              <a:gd name="T79" fmla="*/ 204 h 938"/>
              <a:gd name="T80" fmla="*/ 239 w 1104"/>
              <a:gd name="T81" fmla="*/ 528 h 938"/>
              <a:gd name="T82" fmla="*/ 237 w 1104"/>
              <a:gd name="T83" fmla="*/ 755 h 938"/>
              <a:gd name="T84" fmla="*/ 262 w 1104"/>
              <a:gd name="T85" fmla="*/ 759 h 938"/>
              <a:gd name="T86" fmla="*/ 261 w 1104"/>
              <a:gd name="T87" fmla="*/ 527 h 938"/>
              <a:gd name="T88" fmla="*/ 262 w 1104"/>
              <a:gd name="T89" fmla="*/ 517 h 938"/>
              <a:gd name="T90" fmla="*/ 543 w 1104"/>
              <a:gd name="T91" fmla="*/ 663 h 938"/>
              <a:gd name="T92" fmla="*/ 566 w 1104"/>
              <a:gd name="T93" fmla="*/ 675 h 938"/>
              <a:gd name="T94" fmla="*/ 1080 w 1104"/>
              <a:gd name="T95" fmla="*/ 480 h 9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104" h="938">
                <a:moveTo>
                  <a:pt x="1091" y="462"/>
                </a:moveTo>
                <a:cubicBezTo>
                  <a:pt x="1089" y="462"/>
                  <a:pt x="1087" y="463"/>
                  <a:pt x="1085" y="464"/>
                </a:cubicBezTo>
                <a:cubicBezTo>
                  <a:pt x="875" y="130"/>
                  <a:pt x="875" y="130"/>
                  <a:pt x="875" y="130"/>
                </a:cubicBezTo>
                <a:cubicBezTo>
                  <a:pt x="879" y="127"/>
                  <a:pt x="881" y="123"/>
                  <a:pt x="881" y="119"/>
                </a:cubicBezTo>
                <a:cubicBezTo>
                  <a:pt x="881" y="112"/>
                  <a:pt x="875" y="106"/>
                  <a:pt x="868" y="106"/>
                </a:cubicBezTo>
                <a:cubicBezTo>
                  <a:pt x="861" y="106"/>
                  <a:pt x="855" y="112"/>
                  <a:pt x="855" y="119"/>
                </a:cubicBezTo>
                <a:cubicBezTo>
                  <a:pt x="855" y="124"/>
                  <a:pt x="858" y="128"/>
                  <a:pt x="861" y="130"/>
                </a:cubicBezTo>
                <a:cubicBezTo>
                  <a:pt x="834" y="182"/>
                  <a:pt x="834" y="182"/>
                  <a:pt x="834" y="182"/>
                </a:cubicBezTo>
                <a:cubicBezTo>
                  <a:pt x="674" y="1"/>
                  <a:pt x="674" y="1"/>
                  <a:pt x="674" y="1"/>
                </a:cubicBezTo>
                <a:cubicBezTo>
                  <a:pt x="673" y="0"/>
                  <a:pt x="673" y="0"/>
                  <a:pt x="673" y="0"/>
                </a:cubicBezTo>
                <a:cubicBezTo>
                  <a:pt x="520" y="193"/>
                  <a:pt x="520" y="193"/>
                  <a:pt x="520" y="193"/>
                </a:cubicBezTo>
                <a:cubicBezTo>
                  <a:pt x="518" y="192"/>
                  <a:pt x="516" y="191"/>
                  <a:pt x="513" y="191"/>
                </a:cubicBezTo>
                <a:cubicBezTo>
                  <a:pt x="509" y="191"/>
                  <a:pt x="505" y="194"/>
                  <a:pt x="502" y="197"/>
                </a:cubicBezTo>
                <a:cubicBezTo>
                  <a:pt x="17" y="1"/>
                  <a:pt x="17" y="1"/>
                  <a:pt x="17" y="1"/>
                </a:cubicBezTo>
                <a:cubicBezTo>
                  <a:pt x="17" y="1"/>
                  <a:pt x="17" y="1"/>
                  <a:pt x="17" y="1"/>
                </a:cubicBezTo>
                <a:cubicBezTo>
                  <a:pt x="17" y="1"/>
                  <a:pt x="17" y="1"/>
                  <a:pt x="17" y="1"/>
                </a:cubicBezTo>
                <a:cubicBezTo>
                  <a:pt x="16" y="1"/>
                  <a:pt x="16" y="1"/>
                  <a:pt x="16" y="1"/>
                </a:cubicBezTo>
                <a:cubicBezTo>
                  <a:pt x="16" y="1"/>
                  <a:pt x="16" y="1"/>
                  <a:pt x="16" y="1"/>
                </a:cubicBezTo>
                <a:cubicBezTo>
                  <a:pt x="16" y="2"/>
                  <a:pt x="16" y="2"/>
                  <a:pt x="16" y="2"/>
                </a:cubicBezTo>
                <a:cubicBezTo>
                  <a:pt x="16" y="2"/>
                  <a:pt x="16" y="2"/>
                  <a:pt x="16" y="2"/>
                </a:cubicBezTo>
                <a:cubicBezTo>
                  <a:pt x="16" y="2"/>
                  <a:pt x="16" y="2"/>
                  <a:pt x="16" y="2"/>
                </a:cubicBezTo>
                <a:cubicBezTo>
                  <a:pt x="16" y="2"/>
                  <a:pt x="16" y="2"/>
                  <a:pt x="16" y="2"/>
                </a:cubicBezTo>
                <a:cubicBezTo>
                  <a:pt x="138" y="129"/>
                  <a:pt x="138" y="129"/>
                  <a:pt x="138" y="129"/>
                </a:cubicBezTo>
                <a:cubicBezTo>
                  <a:pt x="136" y="131"/>
                  <a:pt x="135" y="134"/>
                  <a:pt x="135" y="137"/>
                </a:cubicBezTo>
                <a:cubicBezTo>
                  <a:pt x="135" y="143"/>
                  <a:pt x="139" y="147"/>
                  <a:pt x="144" y="149"/>
                </a:cubicBezTo>
                <a:cubicBezTo>
                  <a:pt x="52" y="484"/>
                  <a:pt x="52" y="484"/>
                  <a:pt x="52" y="484"/>
                </a:cubicBezTo>
                <a:cubicBezTo>
                  <a:pt x="52" y="484"/>
                  <a:pt x="51" y="483"/>
                  <a:pt x="50" y="483"/>
                </a:cubicBezTo>
                <a:cubicBezTo>
                  <a:pt x="43" y="483"/>
                  <a:pt x="37" y="489"/>
                  <a:pt x="37" y="496"/>
                </a:cubicBezTo>
                <a:cubicBezTo>
                  <a:pt x="37" y="503"/>
                  <a:pt x="43" y="509"/>
                  <a:pt x="50" y="509"/>
                </a:cubicBezTo>
                <a:cubicBezTo>
                  <a:pt x="57" y="509"/>
                  <a:pt x="63" y="503"/>
                  <a:pt x="63" y="496"/>
                </a:cubicBezTo>
                <a:cubicBezTo>
                  <a:pt x="63" y="494"/>
                  <a:pt x="62" y="492"/>
                  <a:pt x="61" y="490"/>
                </a:cubicBezTo>
                <a:cubicBezTo>
                  <a:pt x="502" y="210"/>
                  <a:pt x="502" y="210"/>
                  <a:pt x="502" y="210"/>
                </a:cubicBezTo>
                <a:cubicBezTo>
                  <a:pt x="503" y="211"/>
                  <a:pt x="503" y="212"/>
                  <a:pt x="504" y="213"/>
                </a:cubicBezTo>
                <a:cubicBezTo>
                  <a:pt x="495" y="224"/>
                  <a:pt x="495" y="224"/>
                  <a:pt x="495" y="224"/>
                </a:cubicBezTo>
                <a:cubicBezTo>
                  <a:pt x="255" y="510"/>
                  <a:pt x="255" y="510"/>
                  <a:pt x="255" y="510"/>
                </a:cubicBezTo>
                <a:cubicBezTo>
                  <a:pt x="254" y="509"/>
                  <a:pt x="252" y="509"/>
                  <a:pt x="250" y="509"/>
                </a:cubicBezTo>
                <a:cubicBezTo>
                  <a:pt x="243" y="509"/>
                  <a:pt x="237" y="514"/>
                  <a:pt x="237" y="521"/>
                </a:cubicBezTo>
                <a:cubicBezTo>
                  <a:pt x="237" y="523"/>
                  <a:pt x="238" y="525"/>
                  <a:pt x="238" y="527"/>
                </a:cubicBezTo>
                <a:cubicBezTo>
                  <a:pt x="0" y="735"/>
                  <a:pt x="0" y="735"/>
                  <a:pt x="0" y="735"/>
                </a:cubicBezTo>
                <a:cubicBezTo>
                  <a:pt x="1" y="735"/>
                  <a:pt x="1" y="735"/>
                  <a:pt x="1" y="735"/>
                </a:cubicBezTo>
                <a:cubicBezTo>
                  <a:pt x="1" y="736"/>
                  <a:pt x="1" y="736"/>
                  <a:pt x="1" y="736"/>
                </a:cubicBezTo>
                <a:cubicBezTo>
                  <a:pt x="237" y="756"/>
                  <a:pt x="237" y="756"/>
                  <a:pt x="237" y="756"/>
                </a:cubicBezTo>
                <a:cubicBezTo>
                  <a:pt x="237" y="756"/>
                  <a:pt x="237" y="757"/>
                  <a:pt x="237" y="757"/>
                </a:cubicBezTo>
                <a:cubicBezTo>
                  <a:pt x="237" y="764"/>
                  <a:pt x="243" y="770"/>
                  <a:pt x="250" y="770"/>
                </a:cubicBezTo>
                <a:cubicBezTo>
                  <a:pt x="256" y="770"/>
                  <a:pt x="260" y="766"/>
                  <a:pt x="262" y="760"/>
                </a:cubicBezTo>
                <a:cubicBezTo>
                  <a:pt x="810" y="923"/>
                  <a:pt x="810" y="923"/>
                  <a:pt x="810" y="923"/>
                </a:cubicBezTo>
                <a:cubicBezTo>
                  <a:pt x="810" y="924"/>
                  <a:pt x="810" y="924"/>
                  <a:pt x="810" y="925"/>
                </a:cubicBezTo>
                <a:cubicBezTo>
                  <a:pt x="810" y="932"/>
                  <a:pt x="816" y="938"/>
                  <a:pt x="823" y="938"/>
                </a:cubicBezTo>
                <a:cubicBezTo>
                  <a:pt x="830" y="938"/>
                  <a:pt x="835" y="932"/>
                  <a:pt x="835" y="925"/>
                </a:cubicBezTo>
                <a:cubicBezTo>
                  <a:pt x="835" y="918"/>
                  <a:pt x="830" y="912"/>
                  <a:pt x="823" y="912"/>
                </a:cubicBezTo>
                <a:cubicBezTo>
                  <a:pt x="818" y="912"/>
                  <a:pt x="814" y="915"/>
                  <a:pt x="811" y="919"/>
                </a:cubicBezTo>
                <a:cubicBezTo>
                  <a:pt x="262" y="525"/>
                  <a:pt x="262" y="525"/>
                  <a:pt x="262" y="525"/>
                </a:cubicBezTo>
                <a:cubicBezTo>
                  <a:pt x="262" y="525"/>
                  <a:pt x="262" y="525"/>
                  <a:pt x="262" y="525"/>
                </a:cubicBezTo>
                <a:cubicBezTo>
                  <a:pt x="542" y="665"/>
                  <a:pt x="542" y="665"/>
                  <a:pt x="542" y="665"/>
                </a:cubicBezTo>
                <a:cubicBezTo>
                  <a:pt x="542" y="666"/>
                  <a:pt x="541" y="668"/>
                  <a:pt x="541" y="670"/>
                </a:cubicBezTo>
                <a:cubicBezTo>
                  <a:pt x="541" y="677"/>
                  <a:pt x="547" y="682"/>
                  <a:pt x="554" y="682"/>
                </a:cubicBezTo>
                <a:cubicBezTo>
                  <a:pt x="559" y="682"/>
                  <a:pt x="563" y="680"/>
                  <a:pt x="565" y="676"/>
                </a:cubicBezTo>
                <a:cubicBezTo>
                  <a:pt x="791" y="784"/>
                  <a:pt x="791" y="784"/>
                  <a:pt x="791" y="784"/>
                </a:cubicBezTo>
                <a:cubicBezTo>
                  <a:pt x="790" y="785"/>
                  <a:pt x="790" y="787"/>
                  <a:pt x="790" y="789"/>
                </a:cubicBezTo>
                <a:cubicBezTo>
                  <a:pt x="790" y="796"/>
                  <a:pt x="795" y="802"/>
                  <a:pt x="802" y="802"/>
                </a:cubicBezTo>
                <a:cubicBezTo>
                  <a:pt x="809" y="802"/>
                  <a:pt x="815" y="796"/>
                  <a:pt x="815" y="789"/>
                </a:cubicBezTo>
                <a:cubicBezTo>
                  <a:pt x="815" y="786"/>
                  <a:pt x="814" y="784"/>
                  <a:pt x="813" y="782"/>
                </a:cubicBezTo>
                <a:cubicBezTo>
                  <a:pt x="1083" y="485"/>
                  <a:pt x="1083" y="485"/>
                  <a:pt x="1083" y="485"/>
                </a:cubicBezTo>
                <a:cubicBezTo>
                  <a:pt x="1085" y="487"/>
                  <a:pt x="1088" y="488"/>
                  <a:pt x="1091" y="488"/>
                </a:cubicBezTo>
                <a:cubicBezTo>
                  <a:pt x="1098" y="488"/>
                  <a:pt x="1104" y="482"/>
                  <a:pt x="1104" y="475"/>
                </a:cubicBezTo>
                <a:cubicBezTo>
                  <a:pt x="1104" y="468"/>
                  <a:pt x="1098" y="462"/>
                  <a:pt x="1091" y="462"/>
                </a:cubicBezTo>
                <a:close/>
                <a:moveTo>
                  <a:pt x="1080" y="469"/>
                </a:moveTo>
                <a:cubicBezTo>
                  <a:pt x="763" y="319"/>
                  <a:pt x="763" y="319"/>
                  <a:pt x="763" y="319"/>
                </a:cubicBezTo>
                <a:cubicBezTo>
                  <a:pt x="768" y="310"/>
                  <a:pt x="768" y="310"/>
                  <a:pt x="768" y="310"/>
                </a:cubicBezTo>
                <a:cubicBezTo>
                  <a:pt x="769" y="311"/>
                  <a:pt x="771" y="312"/>
                  <a:pt x="773" y="312"/>
                </a:cubicBezTo>
                <a:cubicBezTo>
                  <a:pt x="781" y="312"/>
                  <a:pt x="786" y="306"/>
                  <a:pt x="786" y="299"/>
                </a:cubicBezTo>
                <a:cubicBezTo>
                  <a:pt x="786" y="295"/>
                  <a:pt x="784" y="291"/>
                  <a:pt x="780" y="288"/>
                </a:cubicBezTo>
                <a:cubicBezTo>
                  <a:pt x="834" y="185"/>
                  <a:pt x="834" y="185"/>
                  <a:pt x="834" y="185"/>
                </a:cubicBezTo>
                <a:cubicBezTo>
                  <a:pt x="1082" y="466"/>
                  <a:pt x="1082" y="466"/>
                  <a:pt x="1082" y="466"/>
                </a:cubicBezTo>
                <a:cubicBezTo>
                  <a:pt x="1081" y="467"/>
                  <a:pt x="1081" y="468"/>
                  <a:pt x="1080" y="469"/>
                </a:cubicBezTo>
                <a:close/>
                <a:moveTo>
                  <a:pt x="855" y="444"/>
                </a:moveTo>
                <a:cubicBezTo>
                  <a:pt x="676" y="465"/>
                  <a:pt x="676" y="465"/>
                  <a:pt x="676" y="465"/>
                </a:cubicBezTo>
                <a:cubicBezTo>
                  <a:pt x="703" y="420"/>
                  <a:pt x="703" y="420"/>
                  <a:pt x="703" y="420"/>
                </a:cubicBezTo>
                <a:cubicBezTo>
                  <a:pt x="740" y="357"/>
                  <a:pt x="740" y="357"/>
                  <a:pt x="740" y="357"/>
                </a:cubicBezTo>
                <a:cubicBezTo>
                  <a:pt x="857" y="437"/>
                  <a:pt x="857" y="437"/>
                  <a:pt x="857" y="437"/>
                </a:cubicBezTo>
                <a:cubicBezTo>
                  <a:pt x="856" y="438"/>
                  <a:pt x="855" y="441"/>
                  <a:pt x="855" y="443"/>
                </a:cubicBezTo>
                <a:cubicBezTo>
                  <a:pt x="855" y="443"/>
                  <a:pt x="855" y="444"/>
                  <a:pt x="855" y="444"/>
                </a:cubicBezTo>
                <a:close/>
                <a:moveTo>
                  <a:pt x="766" y="310"/>
                </a:moveTo>
                <a:cubicBezTo>
                  <a:pt x="761" y="319"/>
                  <a:pt x="761" y="319"/>
                  <a:pt x="761" y="319"/>
                </a:cubicBezTo>
                <a:cubicBezTo>
                  <a:pt x="746" y="311"/>
                  <a:pt x="746" y="311"/>
                  <a:pt x="746" y="311"/>
                </a:cubicBezTo>
                <a:cubicBezTo>
                  <a:pt x="762" y="305"/>
                  <a:pt x="762" y="305"/>
                  <a:pt x="762" y="305"/>
                </a:cubicBezTo>
                <a:cubicBezTo>
                  <a:pt x="763" y="307"/>
                  <a:pt x="764" y="308"/>
                  <a:pt x="766" y="310"/>
                </a:cubicBezTo>
                <a:close/>
                <a:moveTo>
                  <a:pt x="760" y="320"/>
                </a:moveTo>
                <a:cubicBezTo>
                  <a:pt x="740" y="355"/>
                  <a:pt x="740" y="355"/>
                  <a:pt x="740" y="355"/>
                </a:cubicBezTo>
                <a:cubicBezTo>
                  <a:pt x="702" y="330"/>
                  <a:pt x="702" y="330"/>
                  <a:pt x="702" y="330"/>
                </a:cubicBezTo>
                <a:cubicBezTo>
                  <a:pt x="744" y="312"/>
                  <a:pt x="744" y="312"/>
                  <a:pt x="744" y="312"/>
                </a:cubicBezTo>
                <a:lnTo>
                  <a:pt x="760" y="320"/>
                </a:lnTo>
                <a:close/>
                <a:moveTo>
                  <a:pt x="701" y="329"/>
                </a:moveTo>
                <a:cubicBezTo>
                  <a:pt x="525" y="209"/>
                  <a:pt x="525" y="209"/>
                  <a:pt x="525" y="209"/>
                </a:cubicBezTo>
                <a:cubicBezTo>
                  <a:pt x="525" y="209"/>
                  <a:pt x="525" y="209"/>
                  <a:pt x="525" y="209"/>
                </a:cubicBezTo>
                <a:cubicBezTo>
                  <a:pt x="742" y="311"/>
                  <a:pt x="742" y="311"/>
                  <a:pt x="742" y="311"/>
                </a:cubicBezTo>
                <a:lnTo>
                  <a:pt x="701" y="329"/>
                </a:lnTo>
                <a:close/>
                <a:moveTo>
                  <a:pt x="505" y="214"/>
                </a:moveTo>
                <a:cubicBezTo>
                  <a:pt x="507" y="215"/>
                  <a:pt x="510" y="217"/>
                  <a:pt x="513" y="217"/>
                </a:cubicBezTo>
                <a:cubicBezTo>
                  <a:pt x="518" y="217"/>
                  <a:pt x="522" y="214"/>
                  <a:pt x="524" y="211"/>
                </a:cubicBezTo>
                <a:cubicBezTo>
                  <a:pt x="699" y="329"/>
                  <a:pt x="699" y="329"/>
                  <a:pt x="699" y="329"/>
                </a:cubicBezTo>
                <a:cubicBezTo>
                  <a:pt x="259" y="513"/>
                  <a:pt x="259" y="513"/>
                  <a:pt x="259" y="513"/>
                </a:cubicBezTo>
                <a:cubicBezTo>
                  <a:pt x="259" y="512"/>
                  <a:pt x="258" y="511"/>
                  <a:pt x="257" y="511"/>
                </a:cubicBezTo>
                <a:cubicBezTo>
                  <a:pt x="493" y="228"/>
                  <a:pt x="493" y="228"/>
                  <a:pt x="493" y="228"/>
                </a:cubicBezTo>
                <a:lnTo>
                  <a:pt x="505" y="214"/>
                </a:lnTo>
                <a:close/>
                <a:moveTo>
                  <a:pt x="260" y="514"/>
                </a:moveTo>
                <a:cubicBezTo>
                  <a:pt x="701" y="330"/>
                  <a:pt x="701" y="330"/>
                  <a:pt x="701" y="330"/>
                </a:cubicBezTo>
                <a:cubicBezTo>
                  <a:pt x="739" y="356"/>
                  <a:pt x="739" y="356"/>
                  <a:pt x="739" y="356"/>
                </a:cubicBezTo>
                <a:cubicBezTo>
                  <a:pt x="701" y="420"/>
                  <a:pt x="701" y="420"/>
                  <a:pt x="701" y="420"/>
                </a:cubicBezTo>
                <a:cubicBezTo>
                  <a:pt x="674" y="466"/>
                  <a:pt x="674" y="466"/>
                  <a:pt x="674" y="466"/>
                </a:cubicBezTo>
                <a:cubicBezTo>
                  <a:pt x="261" y="515"/>
                  <a:pt x="261" y="515"/>
                  <a:pt x="261" y="515"/>
                </a:cubicBezTo>
                <a:cubicBezTo>
                  <a:pt x="261" y="515"/>
                  <a:pt x="261" y="514"/>
                  <a:pt x="260" y="514"/>
                </a:cubicBezTo>
                <a:close/>
                <a:moveTo>
                  <a:pt x="566" y="665"/>
                </a:moveTo>
                <a:cubicBezTo>
                  <a:pt x="565" y="662"/>
                  <a:pt x="563" y="661"/>
                  <a:pt x="562" y="659"/>
                </a:cubicBezTo>
                <a:cubicBezTo>
                  <a:pt x="675" y="467"/>
                  <a:pt x="675" y="467"/>
                  <a:pt x="675" y="467"/>
                </a:cubicBezTo>
                <a:cubicBezTo>
                  <a:pt x="855" y="445"/>
                  <a:pt x="855" y="445"/>
                  <a:pt x="855" y="445"/>
                </a:cubicBezTo>
                <a:cubicBezTo>
                  <a:pt x="857" y="451"/>
                  <a:pt x="862" y="456"/>
                  <a:pt x="868" y="456"/>
                </a:cubicBezTo>
                <a:cubicBezTo>
                  <a:pt x="875" y="456"/>
                  <a:pt x="881" y="450"/>
                  <a:pt x="881" y="443"/>
                </a:cubicBezTo>
                <a:cubicBezTo>
                  <a:pt x="881" y="436"/>
                  <a:pt x="875" y="430"/>
                  <a:pt x="868" y="430"/>
                </a:cubicBezTo>
                <a:cubicBezTo>
                  <a:pt x="864" y="430"/>
                  <a:pt x="860" y="432"/>
                  <a:pt x="858" y="435"/>
                </a:cubicBezTo>
                <a:cubicBezTo>
                  <a:pt x="741" y="356"/>
                  <a:pt x="741" y="356"/>
                  <a:pt x="741" y="356"/>
                </a:cubicBezTo>
                <a:cubicBezTo>
                  <a:pt x="762" y="320"/>
                  <a:pt x="762" y="320"/>
                  <a:pt x="762" y="320"/>
                </a:cubicBezTo>
                <a:cubicBezTo>
                  <a:pt x="1080" y="470"/>
                  <a:pt x="1080" y="470"/>
                  <a:pt x="1080" y="470"/>
                </a:cubicBezTo>
                <a:cubicBezTo>
                  <a:pt x="1079" y="472"/>
                  <a:pt x="1079" y="473"/>
                  <a:pt x="1079" y="475"/>
                </a:cubicBezTo>
                <a:cubicBezTo>
                  <a:pt x="1079" y="476"/>
                  <a:pt x="1079" y="477"/>
                  <a:pt x="1079" y="479"/>
                </a:cubicBezTo>
                <a:cubicBezTo>
                  <a:pt x="786" y="585"/>
                  <a:pt x="786" y="585"/>
                  <a:pt x="786" y="585"/>
                </a:cubicBezTo>
                <a:lnTo>
                  <a:pt x="566" y="665"/>
                </a:lnTo>
                <a:close/>
                <a:moveTo>
                  <a:pt x="863" y="131"/>
                </a:moveTo>
                <a:cubicBezTo>
                  <a:pt x="864" y="132"/>
                  <a:pt x="866" y="132"/>
                  <a:pt x="868" y="132"/>
                </a:cubicBezTo>
                <a:cubicBezTo>
                  <a:pt x="870" y="132"/>
                  <a:pt x="872" y="131"/>
                  <a:pt x="874" y="130"/>
                </a:cubicBezTo>
                <a:cubicBezTo>
                  <a:pt x="1084" y="465"/>
                  <a:pt x="1084" y="465"/>
                  <a:pt x="1084" y="465"/>
                </a:cubicBezTo>
                <a:cubicBezTo>
                  <a:pt x="1084" y="465"/>
                  <a:pt x="1084" y="465"/>
                  <a:pt x="1083" y="465"/>
                </a:cubicBezTo>
                <a:cubicBezTo>
                  <a:pt x="835" y="184"/>
                  <a:pt x="835" y="184"/>
                  <a:pt x="835" y="184"/>
                </a:cubicBezTo>
                <a:lnTo>
                  <a:pt x="863" y="131"/>
                </a:lnTo>
                <a:close/>
                <a:moveTo>
                  <a:pt x="779" y="288"/>
                </a:moveTo>
                <a:cubicBezTo>
                  <a:pt x="777" y="287"/>
                  <a:pt x="775" y="286"/>
                  <a:pt x="773" y="286"/>
                </a:cubicBezTo>
                <a:cubicBezTo>
                  <a:pt x="766" y="286"/>
                  <a:pt x="761" y="292"/>
                  <a:pt x="761" y="299"/>
                </a:cubicBezTo>
                <a:cubicBezTo>
                  <a:pt x="761" y="301"/>
                  <a:pt x="761" y="302"/>
                  <a:pt x="761" y="303"/>
                </a:cubicBezTo>
                <a:cubicBezTo>
                  <a:pt x="744" y="311"/>
                  <a:pt x="744" y="311"/>
                  <a:pt x="744" y="311"/>
                </a:cubicBezTo>
                <a:cubicBezTo>
                  <a:pt x="525" y="207"/>
                  <a:pt x="525" y="207"/>
                  <a:pt x="525" y="207"/>
                </a:cubicBezTo>
                <a:cubicBezTo>
                  <a:pt x="526" y="206"/>
                  <a:pt x="526" y="205"/>
                  <a:pt x="526" y="204"/>
                </a:cubicBezTo>
                <a:cubicBezTo>
                  <a:pt x="526" y="200"/>
                  <a:pt x="524" y="196"/>
                  <a:pt x="521" y="194"/>
                </a:cubicBezTo>
                <a:cubicBezTo>
                  <a:pt x="673" y="2"/>
                  <a:pt x="673" y="2"/>
                  <a:pt x="673" y="2"/>
                </a:cubicBezTo>
                <a:cubicBezTo>
                  <a:pt x="833" y="184"/>
                  <a:pt x="833" y="184"/>
                  <a:pt x="833" y="184"/>
                </a:cubicBezTo>
                <a:lnTo>
                  <a:pt x="779" y="288"/>
                </a:lnTo>
                <a:close/>
                <a:moveTo>
                  <a:pt x="502" y="199"/>
                </a:moveTo>
                <a:cubicBezTo>
                  <a:pt x="502" y="199"/>
                  <a:pt x="501" y="199"/>
                  <a:pt x="501" y="200"/>
                </a:cubicBezTo>
                <a:cubicBezTo>
                  <a:pt x="161" y="139"/>
                  <a:pt x="161" y="139"/>
                  <a:pt x="161" y="139"/>
                </a:cubicBezTo>
                <a:cubicBezTo>
                  <a:pt x="161" y="138"/>
                  <a:pt x="161" y="138"/>
                  <a:pt x="161" y="137"/>
                </a:cubicBezTo>
                <a:cubicBezTo>
                  <a:pt x="161" y="130"/>
                  <a:pt x="155" y="124"/>
                  <a:pt x="148" y="124"/>
                </a:cubicBezTo>
                <a:cubicBezTo>
                  <a:pt x="145" y="124"/>
                  <a:pt x="142" y="126"/>
                  <a:pt x="139" y="128"/>
                </a:cubicBezTo>
                <a:cubicBezTo>
                  <a:pt x="19" y="4"/>
                  <a:pt x="19" y="4"/>
                  <a:pt x="19" y="4"/>
                </a:cubicBezTo>
                <a:lnTo>
                  <a:pt x="502" y="199"/>
                </a:lnTo>
                <a:close/>
                <a:moveTo>
                  <a:pt x="61" y="489"/>
                </a:moveTo>
                <a:cubicBezTo>
                  <a:pt x="59" y="487"/>
                  <a:pt x="57" y="485"/>
                  <a:pt x="54" y="484"/>
                </a:cubicBezTo>
                <a:cubicBezTo>
                  <a:pt x="145" y="150"/>
                  <a:pt x="145" y="150"/>
                  <a:pt x="145" y="150"/>
                </a:cubicBezTo>
                <a:cubicBezTo>
                  <a:pt x="146" y="150"/>
                  <a:pt x="147" y="150"/>
                  <a:pt x="148" y="150"/>
                </a:cubicBezTo>
                <a:cubicBezTo>
                  <a:pt x="154" y="150"/>
                  <a:pt x="159" y="146"/>
                  <a:pt x="160" y="140"/>
                </a:cubicBezTo>
                <a:cubicBezTo>
                  <a:pt x="501" y="201"/>
                  <a:pt x="501" y="201"/>
                  <a:pt x="501" y="201"/>
                </a:cubicBezTo>
                <a:cubicBezTo>
                  <a:pt x="501" y="202"/>
                  <a:pt x="500" y="203"/>
                  <a:pt x="500" y="204"/>
                </a:cubicBezTo>
                <a:cubicBezTo>
                  <a:pt x="500" y="206"/>
                  <a:pt x="501" y="208"/>
                  <a:pt x="502" y="209"/>
                </a:cubicBezTo>
                <a:lnTo>
                  <a:pt x="61" y="489"/>
                </a:lnTo>
                <a:close/>
                <a:moveTo>
                  <a:pt x="2" y="735"/>
                </a:moveTo>
                <a:cubicBezTo>
                  <a:pt x="239" y="528"/>
                  <a:pt x="239" y="528"/>
                  <a:pt x="239" y="528"/>
                </a:cubicBezTo>
                <a:cubicBezTo>
                  <a:pt x="241" y="531"/>
                  <a:pt x="245" y="534"/>
                  <a:pt x="249" y="534"/>
                </a:cubicBezTo>
                <a:cubicBezTo>
                  <a:pt x="252" y="744"/>
                  <a:pt x="252" y="744"/>
                  <a:pt x="252" y="744"/>
                </a:cubicBezTo>
                <a:cubicBezTo>
                  <a:pt x="251" y="744"/>
                  <a:pt x="251" y="744"/>
                  <a:pt x="250" y="744"/>
                </a:cubicBezTo>
                <a:cubicBezTo>
                  <a:pt x="244" y="744"/>
                  <a:pt x="238" y="749"/>
                  <a:pt x="237" y="755"/>
                </a:cubicBezTo>
                <a:lnTo>
                  <a:pt x="2" y="735"/>
                </a:lnTo>
                <a:close/>
                <a:moveTo>
                  <a:pt x="811" y="920"/>
                </a:moveTo>
                <a:cubicBezTo>
                  <a:pt x="811" y="921"/>
                  <a:pt x="810" y="921"/>
                  <a:pt x="810" y="922"/>
                </a:cubicBezTo>
                <a:cubicBezTo>
                  <a:pt x="262" y="759"/>
                  <a:pt x="262" y="759"/>
                  <a:pt x="262" y="759"/>
                </a:cubicBezTo>
                <a:cubicBezTo>
                  <a:pt x="263" y="758"/>
                  <a:pt x="263" y="758"/>
                  <a:pt x="263" y="757"/>
                </a:cubicBezTo>
                <a:cubicBezTo>
                  <a:pt x="263" y="751"/>
                  <a:pt x="259" y="746"/>
                  <a:pt x="253" y="744"/>
                </a:cubicBezTo>
                <a:cubicBezTo>
                  <a:pt x="251" y="534"/>
                  <a:pt x="251" y="534"/>
                  <a:pt x="251" y="534"/>
                </a:cubicBezTo>
                <a:cubicBezTo>
                  <a:pt x="255" y="534"/>
                  <a:pt x="259" y="531"/>
                  <a:pt x="261" y="527"/>
                </a:cubicBezTo>
                <a:lnTo>
                  <a:pt x="811" y="920"/>
                </a:lnTo>
                <a:close/>
                <a:moveTo>
                  <a:pt x="263" y="523"/>
                </a:moveTo>
                <a:cubicBezTo>
                  <a:pt x="263" y="522"/>
                  <a:pt x="263" y="522"/>
                  <a:pt x="263" y="521"/>
                </a:cubicBezTo>
                <a:cubicBezTo>
                  <a:pt x="263" y="520"/>
                  <a:pt x="262" y="518"/>
                  <a:pt x="262" y="517"/>
                </a:cubicBezTo>
                <a:cubicBezTo>
                  <a:pt x="673" y="467"/>
                  <a:pt x="673" y="467"/>
                  <a:pt x="673" y="467"/>
                </a:cubicBezTo>
                <a:cubicBezTo>
                  <a:pt x="560" y="658"/>
                  <a:pt x="560" y="658"/>
                  <a:pt x="560" y="658"/>
                </a:cubicBezTo>
                <a:cubicBezTo>
                  <a:pt x="558" y="657"/>
                  <a:pt x="556" y="657"/>
                  <a:pt x="554" y="657"/>
                </a:cubicBezTo>
                <a:cubicBezTo>
                  <a:pt x="549" y="657"/>
                  <a:pt x="545" y="660"/>
                  <a:pt x="543" y="663"/>
                </a:cubicBezTo>
                <a:lnTo>
                  <a:pt x="263" y="523"/>
                </a:lnTo>
                <a:close/>
                <a:moveTo>
                  <a:pt x="802" y="777"/>
                </a:moveTo>
                <a:cubicBezTo>
                  <a:pt x="798" y="777"/>
                  <a:pt x="794" y="779"/>
                  <a:pt x="792" y="782"/>
                </a:cubicBezTo>
                <a:cubicBezTo>
                  <a:pt x="566" y="675"/>
                  <a:pt x="566" y="675"/>
                  <a:pt x="566" y="675"/>
                </a:cubicBezTo>
                <a:cubicBezTo>
                  <a:pt x="567" y="673"/>
                  <a:pt x="567" y="671"/>
                  <a:pt x="567" y="670"/>
                </a:cubicBezTo>
                <a:cubicBezTo>
                  <a:pt x="567" y="668"/>
                  <a:pt x="567" y="667"/>
                  <a:pt x="566" y="666"/>
                </a:cubicBezTo>
                <a:cubicBezTo>
                  <a:pt x="777" y="590"/>
                  <a:pt x="777" y="590"/>
                  <a:pt x="777" y="590"/>
                </a:cubicBezTo>
                <a:cubicBezTo>
                  <a:pt x="1080" y="480"/>
                  <a:pt x="1080" y="480"/>
                  <a:pt x="1080" y="480"/>
                </a:cubicBezTo>
                <a:cubicBezTo>
                  <a:pt x="1080" y="481"/>
                  <a:pt x="1081" y="483"/>
                  <a:pt x="1082" y="484"/>
                </a:cubicBezTo>
                <a:cubicBezTo>
                  <a:pt x="812" y="781"/>
                  <a:pt x="812" y="781"/>
                  <a:pt x="812" y="781"/>
                </a:cubicBezTo>
                <a:cubicBezTo>
                  <a:pt x="809" y="778"/>
                  <a:pt x="806" y="777"/>
                  <a:pt x="802" y="777"/>
                </a:cubicBezTo>
                <a:close/>
              </a:path>
            </a:pathLst>
          </a:custGeom>
          <a:solidFill>
            <a:schemeClr val="bg1">
              <a:alpha val="27000"/>
            </a:schemeClr>
          </a:solidFill>
          <a:ln>
            <a:noFill/>
          </a:ln>
        </p:spPr>
        <p:txBody>
          <a:bodyPr vert="horz" wrap="square" lIns="91440" tIns="45720" rIns="91440" bIns="45720" numCol="1" anchor="t" anchorCtr="0" compatLnSpc="1"/>
          <a:lstStyle/>
          <a:p>
            <a:endParaRPr lang="id-ID">
              <a:latin typeface=""/>
              <a:ea typeface="微软雅黑" panose="020B0503020204020204" pitchFamily="34" charset="-122"/>
              <a:sym typeface=""/>
            </a:endParaRPr>
          </a:p>
        </p:txBody>
      </p:sp>
      <p:sp>
        <p:nvSpPr>
          <p:cNvPr id="6" name="文本框 5">
            <a:extLst>
              <a:ext uri="{FF2B5EF4-FFF2-40B4-BE49-F238E27FC236}">
                <a16:creationId xmlns:a16="http://schemas.microsoft.com/office/drawing/2014/main" id="{576F99B0-806B-4AC9-C7C2-E1CE497B2A2F}"/>
              </a:ext>
            </a:extLst>
          </p:cNvPr>
          <p:cNvSpPr txBox="1"/>
          <p:nvPr/>
        </p:nvSpPr>
        <p:spPr>
          <a:xfrm>
            <a:off x="636422" y="1214323"/>
            <a:ext cx="2626157" cy="369332"/>
          </a:xfrm>
          <a:prstGeom prst="rect">
            <a:avLst/>
          </a:prstGeom>
          <a:noFill/>
        </p:spPr>
        <p:txBody>
          <a:bodyPr wrap="square" rtlCol="0">
            <a:spAutoFit/>
          </a:bodyPr>
          <a:lstStyle/>
          <a:p>
            <a:endParaRPr lang="zh-CN" altLang="en-US"/>
          </a:p>
        </p:txBody>
      </p:sp>
      <p:sp>
        <p:nvSpPr>
          <p:cNvPr id="3" name="文本框 2">
            <a:extLst>
              <a:ext uri="{FF2B5EF4-FFF2-40B4-BE49-F238E27FC236}">
                <a16:creationId xmlns:a16="http://schemas.microsoft.com/office/drawing/2014/main" id="{5B48E07C-1696-753C-E522-D7A42368A5AF}"/>
              </a:ext>
            </a:extLst>
          </p:cNvPr>
          <p:cNvSpPr txBox="1"/>
          <p:nvPr/>
        </p:nvSpPr>
        <p:spPr>
          <a:xfrm>
            <a:off x="552377" y="1583655"/>
            <a:ext cx="7230996" cy="2536400"/>
          </a:xfrm>
          <a:prstGeom prst="rect">
            <a:avLst/>
          </a:prstGeom>
          <a:noFill/>
        </p:spPr>
        <p:txBody>
          <a:bodyPr wrap="square" rtlCol="0">
            <a:spAutoFit/>
          </a:bodyPr>
          <a:lstStyle/>
          <a:p>
            <a:pPr>
              <a:lnSpc>
                <a:spcPct val="150000"/>
              </a:lnSpc>
            </a:pPr>
            <a:r>
              <a:rPr lang="en-US" altLang="zh-CN" dirty="0">
                <a:latin typeface="+mn-ea"/>
              </a:rPr>
              <a:t>1</a:t>
            </a:r>
            <a:r>
              <a:rPr lang="zh-CN" altLang="en-US" dirty="0">
                <a:latin typeface="+mn-ea"/>
              </a:rPr>
              <a:t>、有的货物短缺无法发出，有的货物却呆滞积压</a:t>
            </a:r>
            <a:endParaRPr lang="en-US" altLang="zh-CN" dirty="0">
              <a:latin typeface="+mn-ea"/>
            </a:endParaRPr>
          </a:p>
          <a:p>
            <a:pPr>
              <a:lnSpc>
                <a:spcPct val="150000"/>
              </a:lnSpc>
            </a:pPr>
            <a:r>
              <a:rPr lang="en-US" altLang="zh-CN" dirty="0">
                <a:latin typeface="+mn-ea"/>
              </a:rPr>
              <a:t>2</a:t>
            </a:r>
            <a:r>
              <a:rPr lang="zh-CN" altLang="en-US" dirty="0">
                <a:latin typeface="+mn-ea"/>
              </a:rPr>
              <a:t>、每月都有商品过期或因为呆滞时间过长造成质变进行处理</a:t>
            </a:r>
            <a:endParaRPr lang="en-US" altLang="zh-CN" dirty="0">
              <a:latin typeface="+mn-ea"/>
            </a:endParaRPr>
          </a:p>
          <a:p>
            <a:pPr>
              <a:lnSpc>
                <a:spcPct val="150000"/>
              </a:lnSpc>
            </a:pPr>
            <a:r>
              <a:rPr lang="en-US" altLang="zh-CN" dirty="0">
                <a:latin typeface="+mn-ea"/>
              </a:rPr>
              <a:t>3</a:t>
            </a:r>
            <a:r>
              <a:rPr lang="zh-CN" altLang="en-US" dirty="0">
                <a:latin typeface="+mn-ea"/>
              </a:rPr>
              <a:t>、商品拣货效率低下，一个仓管人员一天拣不了多少单</a:t>
            </a:r>
            <a:endParaRPr lang="en-US" altLang="zh-CN" dirty="0">
              <a:latin typeface="+mn-ea"/>
            </a:endParaRPr>
          </a:p>
          <a:p>
            <a:pPr>
              <a:lnSpc>
                <a:spcPct val="150000"/>
              </a:lnSpc>
            </a:pPr>
            <a:r>
              <a:rPr lang="en-US" altLang="zh-CN" dirty="0">
                <a:latin typeface="+mn-ea"/>
              </a:rPr>
              <a:t>4</a:t>
            </a:r>
            <a:r>
              <a:rPr lang="zh-CN" altLang="en-US" dirty="0">
                <a:latin typeface="+mn-ea"/>
              </a:rPr>
              <a:t>、经常出现错发漏发超发，造成客户投诉及损失</a:t>
            </a:r>
            <a:endParaRPr lang="en-US" altLang="zh-CN" dirty="0">
              <a:latin typeface="+mn-ea"/>
            </a:endParaRPr>
          </a:p>
          <a:p>
            <a:pPr>
              <a:lnSpc>
                <a:spcPct val="150000"/>
              </a:lnSpc>
            </a:pPr>
            <a:r>
              <a:rPr lang="en-US" altLang="zh-CN" dirty="0">
                <a:latin typeface="+mn-ea"/>
              </a:rPr>
              <a:t>5</a:t>
            </a:r>
            <a:r>
              <a:rPr lang="zh-CN" altLang="en-US" dirty="0">
                <a:latin typeface="+mn-ea"/>
              </a:rPr>
              <a:t>、经常出现客户订单发货不及时造成客户满意度低</a:t>
            </a:r>
            <a:endParaRPr lang="en-US" altLang="zh-CN" dirty="0">
              <a:latin typeface="+mn-ea"/>
            </a:endParaRPr>
          </a:p>
          <a:p>
            <a:pPr>
              <a:lnSpc>
                <a:spcPct val="150000"/>
              </a:lnSpc>
            </a:pPr>
            <a:r>
              <a:rPr lang="en-US" altLang="zh-CN" dirty="0">
                <a:latin typeface="+mn-ea"/>
              </a:rPr>
              <a:t>6</a:t>
            </a:r>
            <a:r>
              <a:rPr lang="zh-CN" altLang="en-US" dirty="0">
                <a:latin typeface="+mn-ea"/>
              </a:rPr>
              <a:t>、每月盘点时，大量的盘盈盘亏无法定位到责任人</a:t>
            </a:r>
            <a:endParaRPr lang="en-US" altLang="zh-CN" dirty="0">
              <a:latin typeface="+mn-ea"/>
            </a:endParaRPr>
          </a:p>
        </p:txBody>
      </p:sp>
      <p:pic>
        <p:nvPicPr>
          <p:cNvPr id="5" name="图片 4" descr="桌子上有许多商店&#10;&#10;中度可信度描述已自动生成">
            <a:extLst>
              <a:ext uri="{FF2B5EF4-FFF2-40B4-BE49-F238E27FC236}">
                <a16:creationId xmlns:a16="http://schemas.microsoft.com/office/drawing/2014/main" id="{36FB8656-7D56-5BD5-4611-475CC20813BA}"/>
              </a:ext>
            </a:extLst>
          </p:cNvPr>
          <p:cNvPicPr>
            <a:picLocks noChangeAspect="1"/>
          </p:cNvPicPr>
          <p:nvPr/>
        </p:nvPicPr>
        <p:blipFill>
          <a:blip r:embed="rId3"/>
          <a:stretch>
            <a:fillRect/>
          </a:stretch>
        </p:blipFill>
        <p:spPr>
          <a:xfrm>
            <a:off x="8073699" y="1583655"/>
            <a:ext cx="3183689" cy="4378147"/>
          </a:xfrm>
          <a:prstGeom prst="rect">
            <a:avLst/>
          </a:prstGeom>
        </p:spPr>
      </p:pic>
      <p:sp>
        <p:nvSpPr>
          <p:cNvPr id="8" name="文本框 7">
            <a:extLst>
              <a:ext uri="{FF2B5EF4-FFF2-40B4-BE49-F238E27FC236}">
                <a16:creationId xmlns:a16="http://schemas.microsoft.com/office/drawing/2014/main" id="{6993300A-FD2E-8B8F-56A7-9747FAE6E0C1}"/>
              </a:ext>
            </a:extLst>
          </p:cNvPr>
          <p:cNvSpPr txBox="1"/>
          <p:nvPr/>
        </p:nvSpPr>
        <p:spPr>
          <a:xfrm>
            <a:off x="636422" y="5252417"/>
            <a:ext cx="6440327" cy="369332"/>
          </a:xfrm>
          <a:prstGeom prst="rect">
            <a:avLst/>
          </a:prstGeom>
          <a:solidFill>
            <a:srgbClr val="FF0000"/>
          </a:solidFill>
        </p:spPr>
        <p:txBody>
          <a:bodyPr wrap="square" rtlCol="0">
            <a:spAutoFit/>
          </a:bodyPr>
          <a:lstStyle/>
          <a:p>
            <a:pPr algn="ctr"/>
            <a:r>
              <a:rPr lang="zh-CN" altLang="en-US" dirty="0">
                <a:solidFill>
                  <a:schemeClr val="bg1"/>
                </a:solidFill>
              </a:rPr>
              <a:t>高成本       高损耗       低效率             低周转</a:t>
            </a:r>
          </a:p>
        </p:txBody>
      </p:sp>
      <p:sp>
        <p:nvSpPr>
          <p:cNvPr id="9" name="箭头: 下 8">
            <a:extLst>
              <a:ext uri="{FF2B5EF4-FFF2-40B4-BE49-F238E27FC236}">
                <a16:creationId xmlns:a16="http://schemas.microsoft.com/office/drawing/2014/main" id="{F944B293-FEE3-1529-7769-B4C62845D7EC}"/>
              </a:ext>
            </a:extLst>
          </p:cNvPr>
          <p:cNvSpPr/>
          <p:nvPr/>
        </p:nvSpPr>
        <p:spPr>
          <a:xfrm>
            <a:off x="2889504" y="4538916"/>
            <a:ext cx="1228798" cy="559778"/>
          </a:xfrm>
          <a:prstGeom prst="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479BF93-A4DB-7E62-16AC-A819F7E473A8}"/>
              </a:ext>
            </a:extLst>
          </p:cNvPr>
          <p:cNvSpPr>
            <a:spLocks noGrp="1"/>
          </p:cNvSpPr>
          <p:nvPr>
            <p:ph type="title"/>
          </p:nvPr>
        </p:nvSpPr>
        <p:spPr/>
        <p:txBody>
          <a:bodyPr/>
          <a:lstStyle/>
          <a:p>
            <a:r>
              <a:rPr lang="zh-CN" altLang="en-US" dirty="0"/>
              <a:t>而发生这些问题的原因，主要有：</a:t>
            </a:r>
          </a:p>
        </p:txBody>
      </p:sp>
      <p:sp>
        <p:nvSpPr>
          <p:cNvPr id="3" name="文本框 2">
            <a:extLst>
              <a:ext uri="{FF2B5EF4-FFF2-40B4-BE49-F238E27FC236}">
                <a16:creationId xmlns:a16="http://schemas.microsoft.com/office/drawing/2014/main" id="{6A955566-75CD-5D42-377A-935DBEDBD129}"/>
              </a:ext>
            </a:extLst>
          </p:cNvPr>
          <p:cNvSpPr txBox="1"/>
          <p:nvPr/>
        </p:nvSpPr>
        <p:spPr>
          <a:xfrm>
            <a:off x="297946" y="1801970"/>
            <a:ext cx="6290231" cy="3332322"/>
          </a:xfrm>
          <a:prstGeom prst="rect">
            <a:avLst/>
          </a:prstGeom>
          <a:noFill/>
        </p:spPr>
        <p:txBody>
          <a:bodyPr wrap="square" rtlCol="0">
            <a:spAutoFit/>
          </a:bodyPr>
          <a:lstStyle/>
          <a:p>
            <a:pPr marL="285750" indent="-285750">
              <a:lnSpc>
                <a:spcPct val="200000"/>
              </a:lnSpc>
              <a:buFont typeface="Wingdings" panose="05000000000000000000" pitchFamily="2" charset="2"/>
              <a:buChar char="p"/>
            </a:pPr>
            <a:r>
              <a:rPr lang="zh-CN" altLang="en-US" dirty="0"/>
              <a:t>仓库商品资料管理不规范</a:t>
            </a:r>
            <a:endParaRPr lang="en-US" altLang="zh-CN" dirty="0"/>
          </a:p>
          <a:p>
            <a:pPr marL="285750" indent="-285750">
              <a:lnSpc>
                <a:spcPct val="200000"/>
              </a:lnSpc>
              <a:buFont typeface="Wingdings" panose="05000000000000000000" pitchFamily="2" charset="2"/>
              <a:buChar char="p"/>
            </a:pPr>
            <a:r>
              <a:rPr lang="zh-CN" altLang="en-US" dirty="0"/>
              <a:t>缺乏储位管理，库内规划不合理，产品堆放没有严格区分</a:t>
            </a:r>
            <a:endParaRPr lang="en-US" altLang="zh-CN" dirty="0"/>
          </a:p>
          <a:p>
            <a:pPr marL="285750" indent="-285750">
              <a:lnSpc>
                <a:spcPct val="200000"/>
              </a:lnSpc>
              <a:buFont typeface="Wingdings" panose="05000000000000000000" pitchFamily="2" charset="2"/>
              <a:buChar char="p"/>
            </a:pPr>
            <a:r>
              <a:rPr lang="zh-CN" altLang="en-US" dirty="0"/>
              <a:t>缺乏体系化的库存控制指标及方案</a:t>
            </a:r>
            <a:endParaRPr lang="en-US" altLang="zh-CN" dirty="0"/>
          </a:p>
          <a:p>
            <a:pPr marL="285750" indent="-285750">
              <a:lnSpc>
                <a:spcPct val="200000"/>
              </a:lnSpc>
              <a:buFont typeface="Wingdings" panose="05000000000000000000" pitchFamily="2" charset="2"/>
              <a:buChar char="p"/>
            </a:pPr>
            <a:r>
              <a:rPr lang="zh-CN" altLang="en-US" dirty="0"/>
              <a:t>仓库和其他部门业务流程没有衔接好</a:t>
            </a:r>
            <a:endParaRPr lang="en-US" altLang="zh-CN" dirty="0"/>
          </a:p>
          <a:p>
            <a:pPr marL="285750" indent="-285750">
              <a:lnSpc>
                <a:spcPct val="200000"/>
              </a:lnSpc>
              <a:buFont typeface="Wingdings" panose="05000000000000000000" pitchFamily="2" charset="2"/>
              <a:buChar char="p"/>
            </a:pPr>
            <a:r>
              <a:rPr lang="zh-CN" altLang="en-US" dirty="0"/>
              <a:t>拣货靠人工作业，人为判断，仓库收发数据滞后</a:t>
            </a:r>
            <a:endParaRPr lang="en-US" altLang="zh-CN" dirty="0"/>
          </a:p>
          <a:p>
            <a:pPr marL="285750" indent="-285750">
              <a:lnSpc>
                <a:spcPct val="200000"/>
              </a:lnSpc>
              <a:buFont typeface="Wingdings" panose="05000000000000000000" pitchFamily="2" charset="2"/>
              <a:buChar char="p"/>
            </a:pPr>
            <a:r>
              <a:rPr lang="zh-CN" altLang="en-US" dirty="0"/>
              <a:t>制度不清，考核未落实</a:t>
            </a:r>
            <a:endParaRPr lang="en-US" altLang="zh-CN" dirty="0"/>
          </a:p>
        </p:txBody>
      </p:sp>
      <p:sp>
        <p:nvSpPr>
          <p:cNvPr id="4" name="圆角矩形 19">
            <a:extLst>
              <a:ext uri="{FF2B5EF4-FFF2-40B4-BE49-F238E27FC236}">
                <a16:creationId xmlns:a16="http://schemas.microsoft.com/office/drawing/2014/main" id="{3C8DC13D-36ED-315E-AC3B-EF15A74177B0}"/>
              </a:ext>
            </a:extLst>
          </p:cNvPr>
          <p:cNvSpPr/>
          <p:nvPr/>
        </p:nvSpPr>
        <p:spPr>
          <a:xfrm>
            <a:off x="6693899" y="1801970"/>
            <a:ext cx="5116195" cy="3410585"/>
          </a:xfrm>
          <a:prstGeom prst="roundRect">
            <a:avLst>
              <a:gd name="adj" fmla="val 7708"/>
            </a:avLst>
          </a:prstGeom>
          <a:blipFill rotWithShape="1">
            <a:blip r:embed="rId2"/>
            <a:stretch>
              <a:fillRect t="-5000" b="-1000"/>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sz="1200" dirty="0">
              <a:solidFill>
                <a:schemeClr val="bg1"/>
              </a:solidFill>
              <a:latin typeface="微软雅黑" panose="020B0503020204020204" charset="-122"/>
              <a:ea typeface="微软雅黑" panose="020B0503020204020204" charset="-122"/>
              <a:cs typeface="微软雅黑" panose="020B0503020204020204" charset="-122"/>
              <a:sym typeface="+mn-ea"/>
            </a:endParaRPr>
          </a:p>
        </p:txBody>
      </p:sp>
    </p:spTree>
    <p:extLst>
      <p:ext uri="{BB962C8B-B14F-4D97-AF65-F5344CB8AC3E}">
        <p14:creationId xmlns:p14="http://schemas.microsoft.com/office/powerpoint/2010/main" val="14906623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2800350"/>
            <a:ext cx="12192000" cy="1435100"/>
          </a:xfrm>
          <a:prstGeom prst="rect">
            <a:avLst/>
          </a:prstGeom>
          <a:pattFill prst="wdUpDiag">
            <a:fgClr>
              <a:srgbClr val="E60000"/>
            </a:fgClr>
            <a:bgClr>
              <a:srgbClr val="C00000"/>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
              <a:ea typeface="微软雅黑" panose="020B0503020204020204" pitchFamily="34" charset="-122"/>
              <a:cs typeface="+mn-ea"/>
              <a:sym typeface=""/>
            </a:endParaRPr>
          </a:p>
        </p:txBody>
      </p:sp>
      <p:sp>
        <p:nvSpPr>
          <p:cNvPr id="2" name="矩形 1"/>
          <p:cNvSpPr/>
          <p:nvPr/>
        </p:nvSpPr>
        <p:spPr>
          <a:xfrm>
            <a:off x="3182383" y="3225513"/>
            <a:ext cx="5827237" cy="707886"/>
          </a:xfrm>
          <a:prstGeom prst="rect">
            <a:avLst/>
          </a:prstGeom>
        </p:spPr>
        <p:txBody>
          <a:bodyPr wrap="none">
            <a:spAutoFit/>
          </a:bodyPr>
          <a:lstStyle/>
          <a:p>
            <a:pPr lvl="0" algn="ctr" defTabSz="1219200">
              <a:defRPr/>
            </a:pPr>
            <a:r>
              <a:rPr lang="zh-CN" altLang="en-US" sz="4000" b="1" kern="1200" dirty="0">
                <a:solidFill>
                  <a:schemeClr val="bg1"/>
                </a:solidFill>
                <a:latin typeface=""/>
                <a:ea typeface="微软雅黑" panose="020B0503020204020204" pitchFamily="34" charset="-122"/>
                <a:cs typeface="+mn-ea"/>
                <a:sym typeface=""/>
              </a:rPr>
              <a:t>仓储管理提效降本六步法</a:t>
            </a:r>
          </a:p>
        </p:txBody>
      </p:sp>
      <p:sp>
        <p:nvSpPr>
          <p:cNvPr id="5" name="文本框 4"/>
          <p:cNvSpPr txBox="1"/>
          <p:nvPr/>
        </p:nvSpPr>
        <p:spPr>
          <a:xfrm>
            <a:off x="4375484" y="1760538"/>
            <a:ext cx="3441033" cy="830997"/>
          </a:xfrm>
          <a:prstGeom prst="rect">
            <a:avLst/>
          </a:prstGeom>
          <a:noFill/>
        </p:spPr>
        <p:txBody>
          <a:bodyPr wrap="square">
            <a:spAutoFit/>
          </a:bodyPr>
          <a:lstStyle/>
          <a:p>
            <a:pPr algn="ctr"/>
            <a:r>
              <a:rPr lang="zh-CN" altLang="en-US" sz="4800" b="1" dirty="0">
                <a:solidFill>
                  <a:srgbClr val="E60012"/>
                </a:solidFill>
                <a:latin typeface=""/>
                <a:ea typeface="微软雅黑" panose="020B0503020204020204" pitchFamily="34" charset="-122"/>
                <a:cs typeface="+mn-ea"/>
                <a:sym typeface=""/>
              </a:rPr>
              <a:t>解决方案</a:t>
            </a:r>
            <a:endParaRPr lang="zh-CN" altLang="en-US" sz="4800" dirty="0">
              <a:solidFill>
                <a:srgbClr val="E60012"/>
              </a:solidFill>
              <a:latin typeface=""/>
              <a:ea typeface="微软雅黑" panose="020B0503020204020204" pitchFamily="34" charset="-122"/>
              <a:cs typeface="+mn-ea"/>
              <a:sym typeface=""/>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C4BA580-B6D9-A41E-734B-C184F83781FB}"/>
              </a:ext>
            </a:extLst>
          </p:cNvPr>
          <p:cNvSpPr>
            <a:spLocks noGrp="1"/>
          </p:cNvSpPr>
          <p:nvPr>
            <p:ph type="title"/>
          </p:nvPr>
        </p:nvSpPr>
        <p:spPr/>
        <p:txBody>
          <a:bodyPr/>
          <a:lstStyle/>
          <a:p>
            <a:r>
              <a:rPr lang="zh-CN" altLang="en-US" dirty="0"/>
              <a:t>仓储管理提效降本第一步：规范区位管理</a:t>
            </a:r>
          </a:p>
        </p:txBody>
      </p:sp>
      <p:pic>
        <p:nvPicPr>
          <p:cNvPr id="1026" name="Picture 2">
            <a:extLst>
              <a:ext uri="{FF2B5EF4-FFF2-40B4-BE49-F238E27FC236}">
                <a16:creationId xmlns:a16="http://schemas.microsoft.com/office/drawing/2014/main" id="{84A30B8D-48A5-43B7-5744-57273D0259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837" y="1850189"/>
            <a:ext cx="7052188" cy="4103850"/>
          </a:xfrm>
          <a:prstGeom prst="rect">
            <a:avLst/>
          </a:prstGeom>
          <a:noFill/>
          <a:extLst>
            <a:ext uri="{909E8E84-426E-40DD-AFC4-6F175D3DCCD1}">
              <a14:hiddenFill xmlns:a14="http://schemas.microsoft.com/office/drawing/2010/main">
                <a:solidFill>
                  <a:srgbClr val="FFFFFF"/>
                </a:solidFill>
              </a14:hiddenFill>
            </a:ext>
          </a:extLst>
        </p:spPr>
      </p:pic>
      <p:sp>
        <p:nvSpPr>
          <p:cNvPr id="7" name="文本框 6">
            <a:extLst>
              <a:ext uri="{FF2B5EF4-FFF2-40B4-BE49-F238E27FC236}">
                <a16:creationId xmlns:a16="http://schemas.microsoft.com/office/drawing/2014/main" id="{7536B978-8BD7-2FB9-F4A9-FF3B509F6B5D}"/>
              </a:ext>
            </a:extLst>
          </p:cNvPr>
          <p:cNvSpPr txBox="1"/>
          <p:nvPr/>
        </p:nvSpPr>
        <p:spPr>
          <a:xfrm>
            <a:off x="7207045" y="1701511"/>
            <a:ext cx="4752444" cy="4401205"/>
          </a:xfrm>
          <a:prstGeom prst="rect">
            <a:avLst/>
          </a:prstGeom>
          <a:noFill/>
        </p:spPr>
        <p:txBody>
          <a:bodyPr wrap="square">
            <a:spAutoFit/>
          </a:bodyPr>
          <a:lstStyle/>
          <a:p>
            <a:pPr algn="l"/>
            <a:r>
              <a:rPr lang="en-US" altLang="zh-CN" sz="1400" b="1" i="0" dirty="0">
                <a:solidFill>
                  <a:srgbClr val="333333"/>
                </a:solidFill>
                <a:effectLst/>
                <a:latin typeface="PingFang SC"/>
              </a:rPr>
              <a:t>1</a:t>
            </a:r>
            <a:r>
              <a:rPr lang="zh-CN" altLang="en-US" sz="1400" b="1" i="0" dirty="0">
                <a:solidFill>
                  <a:srgbClr val="333333"/>
                </a:solidFill>
                <a:effectLst/>
                <a:latin typeface="PingFang SC"/>
              </a:rPr>
              <a:t>、面向通道进行保管</a:t>
            </a:r>
          </a:p>
          <a:p>
            <a:pPr algn="l"/>
            <a:r>
              <a:rPr lang="zh-CN" altLang="en-US" sz="1400" b="0" i="0" dirty="0">
                <a:solidFill>
                  <a:srgbClr val="333333"/>
                </a:solidFill>
                <a:effectLst/>
                <a:latin typeface="PingFang SC"/>
              </a:rPr>
              <a:t>为使物品出入库方便，容易在仓库内移动，基本条件是将物品面向通道保管。</a:t>
            </a:r>
          </a:p>
          <a:p>
            <a:pPr algn="l"/>
            <a:r>
              <a:rPr lang="en-US" altLang="zh-CN" sz="1400" b="1" i="0" dirty="0">
                <a:solidFill>
                  <a:srgbClr val="333333"/>
                </a:solidFill>
                <a:effectLst/>
                <a:latin typeface="PingFang SC"/>
              </a:rPr>
              <a:t>2</a:t>
            </a:r>
            <a:r>
              <a:rPr lang="zh-CN" altLang="en-US" sz="1400" b="1" i="0" dirty="0">
                <a:solidFill>
                  <a:srgbClr val="333333"/>
                </a:solidFill>
                <a:effectLst/>
                <a:latin typeface="PingFang SC"/>
              </a:rPr>
              <a:t>、尽可能地向高处码放，提高保管效率</a:t>
            </a:r>
          </a:p>
          <a:p>
            <a:pPr algn="l"/>
            <a:r>
              <a:rPr lang="zh-CN" altLang="en-US" sz="1400" b="0" i="0" dirty="0">
                <a:solidFill>
                  <a:srgbClr val="333333"/>
                </a:solidFill>
                <a:effectLst/>
                <a:latin typeface="PingFang SC"/>
              </a:rPr>
              <a:t>有效利用库内容积应尽量向高处码放，为防止破损，保证安全，应当尽可能使用棚架等保管设备。</a:t>
            </a:r>
          </a:p>
          <a:p>
            <a:pPr algn="l"/>
            <a:r>
              <a:rPr lang="en-US" altLang="zh-CN" sz="1400" b="1" i="0" dirty="0">
                <a:solidFill>
                  <a:srgbClr val="333333"/>
                </a:solidFill>
                <a:effectLst/>
                <a:latin typeface="PingFang SC"/>
              </a:rPr>
              <a:t>3</a:t>
            </a:r>
            <a:r>
              <a:rPr lang="zh-CN" altLang="en-US" sz="1400" b="1" i="0" dirty="0">
                <a:solidFill>
                  <a:srgbClr val="333333"/>
                </a:solidFill>
                <a:effectLst/>
                <a:latin typeface="PingFang SC"/>
              </a:rPr>
              <a:t>、根据出库频率选定位置</a:t>
            </a:r>
          </a:p>
          <a:p>
            <a:pPr algn="l"/>
            <a:r>
              <a:rPr lang="zh-CN" altLang="en-US" sz="1400" b="0" i="0" dirty="0">
                <a:solidFill>
                  <a:srgbClr val="333333"/>
                </a:solidFill>
                <a:effectLst/>
                <a:latin typeface="PingFang SC"/>
              </a:rPr>
              <a:t>出货和进货频率高的物品应放在靠近出入口，易于作业的地方；流动性差的物品放在距离出入口稍远的地方；季节性物品则依其季节特性来选定放置的场所。</a:t>
            </a:r>
          </a:p>
          <a:p>
            <a:pPr algn="l"/>
            <a:r>
              <a:rPr lang="en-US" altLang="zh-CN" sz="1400" b="1" i="0" dirty="0">
                <a:solidFill>
                  <a:srgbClr val="333333"/>
                </a:solidFill>
                <a:effectLst/>
                <a:latin typeface="PingFang SC"/>
              </a:rPr>
              <a:t>4</a:t>
            </a:r>
            <a:r>
              <a:rPr lang="zh-CN" altLang="en-US" sz="1400" b="1" i="0" dirty="0">
                <a:solidFill>
                  <a:srgbClr val="333333"/>
                </a:solidFill>
                <a:effectLst/>
                <a:latin typeface="PingFang SC"/>
              </a:rPr>
              <a:t>、同一品种在同一地方保管</a:t>
            </a:r>
          </a:p>
          <a:p>
            <a:pPr algn="l"/>
            <a:r>
              <a:rPr lang="zh-CN" altLang="en-US" sz="1400" b="0" i="0" dirty="0">
                <a:solidFill>
                  <a:srgbClr val="333333"/>
                </a:solidFill>
                <a:effectLst/>
                <a:latin typeface="PingFang SC"/>
              </a:rPr>
              <a:t>为提高作业效率和保管效率同一物品或类似物品应放在同一地方保管，员工对库内物品放置位置的熟悉程度直接影响着出入库的时间，将类似的物品放在邻近的地方也是提高效率的重要方法。</a:t>
            </a:r>
          </a:p>
          <a:p>
            <a:pPr algn="l"/>
            <a:r>
              <a:rPr lang="en-US" altLang="zh-CN" sz="1400" b="1" i="0" dirty="0">
                <a:solidFill>
                  <a:srgbClr val="333333"/>
                </a:solidFill>
                <a:effectLst/>
                <a:latin typeface="PingFang SC"/>
              </a:rPr>
              <a:t>5</a:t>
            </a:r>
            <a:r>
              <a:rPr lang="zh-CN" altLang="en-US" sz="1400" b="1" i="0" dirty="0">
                <a:solidFill>
                  <a:srgbClr val="333333"/>
                </a:solidFill>
                <a:effectLst/>
                <a:latin typeface="PingFang SC"/>
              </a:rPr>
              <a:t>、根据物品重量安排保管的位置</a:t>
            </a:r>
          </a:p>
          <a:p>
            <a:pPr algn="l"/>
            <a:r>
              <a:rPr lang="zh-CN" altLang="en-US" sz="1400" b="0" i="0" dirty="0">
                <a:solidFill>
                  <a:srgbClr val="333333"/>
                </a:solidFill>
                <a:effectLst/>
                <a:latin typeface="PingFang SC"/>
              </a:rPr>
              <a:t>安排放置场所时，当然要把重的东西放在下边，把轻的东西放在货架的上边。需要人工搬运的大型物品则以腰部的高度为基准。这对于提高效率、保证安全是一项重要的原则。</a:t>
            </a:r>
          </a:p>
        </p:txBody>
      </p:sp>
    </p:spTree>
    <p:extLst>
      <p:ext uri="{BB962C8B-B14F-4D97-AF65-F5344CB8AC3E}">
        <p14:creationId xmlns:p14="http://schemas.microsoft.com/office/powerpoint/2010/main" val="38142672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190E7E1-416B-64A6-6261-13F6009D18F3}"/>
              </a:ext>
            </a:extLst>
          </p:cNvPr>
          <p:cNvSpPr>
            <a:spLocks noGrp="1"/>
          </p:cNvSpPr>
          <p:nvPr>
            <p:ph type="title"/>
          </p:nvPr>
        </p:nvSpPr>
        <p:spPr/>
        <p:txBody>
          <a:bodyPr/>
          <a:lstStyle/>
          <a:p>
            <a:r>
              <a:rPr lang="zh-CN" altLang="en-US" dirty="0"/>
              <a:t>仓储管理提效降本第二步：规范存货档案管理</a:t>
            </a:r>
          </a:p>
        </p:txBody>
      </p:sp>
      <p:sp>
        <p:nvSpPr>
          <p:cNvPr id="60" name="文本框 59">
            <a:extLst>
              <a:ext uri="{FF2B5EF4-FFF2-40B4-BE49-F238E27FC236}">
                <a16:creationId xmlns:a16="http://schemas.microsoft.com/office/drawing/2014/main" id="{DA260753-3961-2C90-3B7F-8F4A91D1158D}"/>
              </a:ext>
            </a:extLst>
          </p:cNvPr>
          <p:cNvSpPr txBox="1"/>
          <p:nvPr/>
        </p:nvSpPr>
        <p:spPr>
          <a:xfrm>
            <a:off x="3671073" y="2152885"/>
            <a:ext cx="3358479" cy="1661993"/>
          </a:xfrm>
          <a:prstGeom prst="rect">
            <a:avLst/>
          </a:prstGeom>
          <a:noFill/>
        </p:spPr>
        <p:txBody>
          <a:bodyPr wrap="square" rtlCol="0">
            <a:spAutoFit/>
          </a:bodyPr>
          <a:lstStyle/>
          <a:p>
            <a:r>
              <a:rPr lang="zh-CN" altLang="en-US" dirty="0"/>
              <a:t>存货档案管理的意义：</a:t>
            </a:r>
            <a:endParaRPr lang="en-US" altLang="zh-CN" dirty="0"/>
          </a:p>
          <a:p>
            <a:pPr marL="285750" indent="-285750">
              <a:buFont typeface="Wingdings" panose="05000000000000000000" pitchFamily="2" charset="2"/>
              <a:buChar char="Ø"/>
            </a:pPr>
            <a:r>
              <a:rPr lang="zh-CN" altLang="en-US" sz="1400" dirty="0"/>
              <a:t>增强存货资料的正确性</a:t>
            </a:r>
            <a:endParaRPr lang="en-US" altLang="zh-CN" sz="1400" dirty="0"/>
          </a:p>
          <a:p>
            <a:pPr marL="285750" indent="-285750">
              <a:buFont typeface="Wingdings" panose="05000000000000000000" pitchFamily="2" charset="2"/>
              <a:buChar char="Ø"/>
            </a:pPr>
            <a:r>
              <a:rPr lang="zh-CN" altLang="en-US" sz="1400" dirty="0"/>
              <a:t>提高存货管理的效率</a:t>
            </a:r>
            <a:endParaRPr lang="en-US" altLang="zh-CN" sz="1400" dirty="0"/>
          </a:p>
          <a:p>
            <a:pPr marL="285750" indent="-285750">
              <a:buFont typeface="Wingdings" panose="05000000000000000000" pitchFamily="2" charset="2"/>
              <a:buChar char="Ø"/>
            </a:pPr>
            <a:r>
              <a:rPr lang="zh-CN" altLang="en-US" sz="1400" dirty="0"/>
              <a:t>利于电脑的管理</a:t>
            </a:r>
            <a:endParaRPr lang="en-US" altLang="zh-CN" sz="1400" dirty="0"/>
          </a:p>
          <a:p>
            <a:pPr marL="285750" indent="-285750">
              <a:buFont typeface="Wingdings" panose="05000000000000000000" pitchFamily="2" charset="2"/>
              <a:buChar char="Ø"/>
            </a:pPr>
            <a:r>
              <a:rPr lang="zh-CN" altLang="en-US" sz="1400" dirty="0"/>
              <a:t>降低存货库存、降低成本</a:t>
            </a:r>
            <a:endParaRPr lang="en-US" altLang="zh-CN" sz="1400" dirty="0"/>
          </a:p>
          <a:p>
            <a:pPr marL="285750" indent="-285750">
              <a:buFont typeface="Wingdings" panose="05000000000000000000" pitchFamily="2" charset="2"/>
              <a:buChar char="Ø"/>
            </a:pPr>
            <a:r>
              <a:rPr lang="zh-CN" altLang="en-US" sz="1400" dirty="0"/>
              <a:t>防止存货舞弊事件发生</a:t>
            </a:r>
            <a:endParaRPr lang="en-US" altLang="zh-CN" sz="1400" dirty="0"/>
          </a:p>
          <a:p>
            <a:pPr marL="285750" indent="-285750">
              <a:buFont typeface="Wingdings" panose="05000000000000000000" pitchFamily="2" charset="2"/>
              <a:buChar char="Ø"/>
            </a:pPr>
            <a:r>
              <a:rPr lang="zh-CN" altLang="en-US" sz="1400" dirty="0"/>
              <a:t>便于存货领用</a:t>
            </a:r>
            <a:endParaRPr lang="en-US" altLang="zh-CN" sz="1400" dirty="0"/>
          </a:p>
        </p:txBody>
      </p:sp>
      <p:sp>
        <p:nvSpPr>
          <p:cNvPr id="61" name="文本框 60">
            <a:extLst>
              <a:ext uri="{FF2B5EF4-FFF2-40B4-BE49-F238E27FC236}">
                <a16:creationId xmlns:a16="http://schemas.microsoft.com/office/drawing/2014/main" id="{16548D42-A26B-765C-9367-320EB6823DD9}"/>
              </a:ext>
            </a:extLst>
          </p:cNvPr>
          <p:cNvSpPr txBox="1"/>
          <p:nvPr/>
        </p:nvSpPr>
        <p:spPr>
          <a:xfrm>
            <a:off x="236524" y="2152885"/>
            <a:ext cx="3358479" cy="1231106"/>
          </a:xfrm>
          <a:prstGeom prst="rect">
            <a:avLst/>
          </a:prstGeom>
          <a:noFill/>
        </p:spPr>
        <p:txBody>
          <a:bodyPr wrap="square" rtlCol="0">
            <a:spAutoFit/>
          </a:bodyPr>
          <a:lstStyle/>
          <a:p>
            <a:r>
              <a:rPr lang="zh-CN" altLang="en-US" dirty="0"/>
              <a:t>存货档案规范性要求：</a:t>
            </a:r>
            <a:endParaRPr lang="en-US" altLang="zh-CN" dirty="0"/>
          </a:p>
          <a:p>
            <a:pPr marL="285750" indent="-285750">
              <a:buFont typeface="Wingdings" panose="05000000000000000000" pitchFamily="2" charset="2"/>
              <a:buChar char="Ø"/>
            </a:pPr>
            <a:r>
              <a:rPr lang="zh-CN" altLang="en-US" sz="1400" dirty="0"/>
              <a:t>分类明确</a:t>
            </a:r>
            <a:endParaRPr lang="en-US" altLang="zh-CN" sz="1400" dirty="0"/>
          </a:p>
          <a:p>
            <a:pPr marL="285750" indent="-285750">
              <a:buFont typeface="Wingdings" panose="05000000000000000000" pitchFamily="2" charset="2"/>
              <a:buChar char="Ø"/>
            </a:pPr>
            <a:r>
              <a:rPr lang="zh-CN" altLang="en-US" sz="1400" dirty="0"/>
              <a:t>档案唯一</a:t>
            </a:r>
            <a:endParaRPr lang="en-US" altLang="zh-CN" sz="1400" dirty="0"/>
          </a:p>
          <a:p>
            <a:pPr marL="285750" indent="-285750">
              <a:buFont typeface="Wingdings" panose="05000000000000000000" pitchFamily="2" charset="2"/>
              <a:buChar char="Ø"/>
            </a:pPr>
            <a:r>
              <a:rPr lang="zh-CN" altLang="en-US" sz="1400" dirty="0"/>
              <a:t>单位准确</a:t>
            </a:r>
            <a:endParaRPr lang="en-US" altLang="zh-CN" sz="1400" dirty="0"/>
          </a:p>
          <a:p>
            <a:pPr marL="285750" indent="-285750">
              <a:buFont typeface="Wingdings" panose="05000000000000000000" pitchFamily="2" charset="2"/>
              <a:buChar char="Ø"/>
            </a:pPr>
            <a:r>
              <a:rPr lang="zh-CN" altLang="en-US" sz="1400" dirty="0"/>
              <a:t>科学编码</a:t>
            </a:r>
            <a:endParaRPr lang="en-US" altLang="zh-CN" sz="1400" dirty="0"/>
          </a:p>
        </p:txBody>
      </p:sp>
      <p:graphicFrame>
        <p:nvGraphicFramePr>
          <p:cNvPr id="62" name="表格 62">
            <a:extLst>
              <a:ext uri="{FF2B5EF4-FFF2-40B4-BE49-F238E27FC236}">
                <a16:creationId xmlns:a16="http://schemas.microsoft.com/office/drawing/2014/main" id="{9DC560F3-7CBF-AA7A-99FC-851DDAE5AA02}"/>
              </a:ext>
            </a:extLst>
          </p:cNvPr>
          <p:cNvGraphicFramePr>
            <a:graphicFrameLocks noGrp="1"/>
          </p:cNvGraphicFramePr>
          <p:nvPr>
            <p:extLst>
              <p:ext uri="{D42A27DB-BD31-4B8C-83A1-F6EECF244321}">
                <p14:modId xmlns:p14="http://schemas.microsoft.com/office/powerpoint/2010/main" val="2701459331"/>
              </p:ext>
            </p:extLst>
          </p:nvPr>
        </p:nvGraphicFramePr>
        <p:xfrm>
          <a:off x="236524" y="5128363"/>
          <a:ext cx="6131816" cy="1112520"/>
        </p:xfrm>
        <a:graphic>
          <a:graphicData uri="http://schemas.openxmlformats.org/drawingml/2006/table">
            <a:tbl>
              <a:tblPr firstRow="1" bandRow="1">
                <a:tableStyleId>{21E4AEA4-8DFA-4A89-87EB-49C32662AFE0}</a:tableStyleId>
              </a:tblPr>
              <a:tblGrid>
                <a:gridCol w="1532954">
                  <a:extLst>
                    <a:ext uri="{9D8B030D-6E8A-4147-A177-3AD203B41FA5}">
                      <a16:colId xmlns:a16="http://schemas.microsoft.com/office/drawing/2014/main" val="3322227504"/>
                    </a:ext>
                  </a:extLst>
                </a:gridCol>
                <a:gridCol w="1532954">
                  <a:extLst>
                    <a:ext uri="{9D8B030D-6E8A-4147-A177-3AD203B41FA5}">
                      <a16:colId xmlns:a16="http://schemas.microsoft.com/office/drawing/2014/main" val="2844277126"/>
                    </a:ext>
                  </a:extLst>
                </a:gridCol>
                <a:gridCol w="1532954">
                  <a:extLst>
                    <a:ext uri="{9D8B030D-6E8A-4147-A177-3AD203B41FA5}">
                      <a16:colId xmlns:a16="http://schemas.microsoft.com/office/drawing/2014/main" val="167149115"/>
                    </a:ext>
                  </a:extLst>
                </a:gridCol>
                <a:gridCol w="1532954">
                  <a:extLst>
                    <a:ext uri="{9D8B030D-6E8A-4147-A177-3AD203B41FA5}">
                      <a16:colId xmlns:a16="http://schemas.microsoft.com/office/drawing/2014/main" val="3879069339"/>
                    </a:ext>
                  </a:extLst>
                </a:gridCol>
              </a:tblGrid>
              <a:tr h="370840">
                <a:tc>
                  <a:txBody>
                    <a:bodyPr/>
                    <a:lstStyle/>
                    <a:p>
                      <a:pPr algn="ctr"/>
                      <a:r>
                        <a:rPr lang="zh-CN" altLang="en-US" sz="1200" dirty="0"/>
                        <a:t>*</a:t>
                      </a:r>
                    </a:p>
                  </a:txBody>
                  <a:tcPr/>
                </a:tc>
                <a:tc>
                  <a:txBody>
                    <a:bodyPr/>
                    <a:lstStyle/>
                    <a:p>
                      <a:pPr algn="ctr"/>
                      <a:r>
                        <a:rPr lang="zh-CN" altLang="en-US" sz="1200" dirty="0"/>
                        <a:t>**</a:t>
                      </a:r>
                    </a:p>
                  </a:txBody>
                  <a:tcPr/>
                </a:tc>
                <a:tc>
                  <a:txBody>
                    <a:bodyPr/>
                    <a:lstStyle/>
                    <a:p>
                      <a:pPr algn="ctr"/>
                      <a:r>
                        <a:rPr lang="zh-CN" altLang="en-US" sz="1200" dirty="0"/>
                        <a:t>**</a:t>
                      </a:r>
                    </a:p>
                  </a:txBody>
                  <a:tcPr/>
                </a:tc>
                <a:tc>
                  <a:txBody>
                    <a:bodyPr/>
                    <a:lstStyle/>
                    <a:p>
                      <a:pPr algn="ctr"/>
                      <a:r>
                        <a:rPr lang="zh-CN" altLang="en-US" sz="1200" dirty="0"/>
                        <a:t>****</a:t>
                      </a:r>
                    </a:p>
                  </a:txBody>
                  <a:tcPr/>
                </a:tc>
                <a:extLst>
                  <a:ext uri="{0D108BD9-81ED-4DB2-BD59-A6C34878D82A}">
                    <a16:rowId xmlns:a16="http://schemas.microsoft.com/office/drawing/2014/main" val="2837570929"/>
                  </a:ext>
                </a:extLst>
              </a:tr>
              <a:tr h="370840">
                <a:tc>
                  <a:txBody>
                    <a:bodyPr/>
                    <a:lstStyle/>
                    <a:p>
                      <a:pPr algn="ctr"/>
                      <a:r>
                        <a:rPr lang="zh-CN" altLang="en-US" sz="1200" dirty="0"/>
                        <a:t>第</a:t>
                      </a:r>
                      <a:r>
                        <a:rPr lang="en-US" altLang="zh-CN" sz="1200" dirty="0"/>
                        <a:t>1</a:t>
                      </a:r>
                      <a:r>
                        <a:rPr lang="zh-CN" altLang="en-US" sz="1200" dirty="0"/>
                        <a:t>位</a:t>
                      </a:r>
                    </a:p>
                  </a:txBody>
                  <a:tcPr/>
                </a:tc>
                <a:tc>
                  <a:txBody>
                    <a:bodyPr/>
                    <a:lstStyle/>
                    <a:p>
                      <a:pPr algn="ctr"/>
                      <a:r>
                        <a:rPr lang="zh-CN" altLang="en-US" sz="1200" dirty="0"/>
                        <a:t>第</a:t>
                      </a:r>
                      <a:r>
                        <a:rPr lang="en-US" altLang="zh-CN" sz="1200" dirty="0"/>
                        <a:t>2-3</a:t>
                      </a:r>
                      <a:r>
                        <a:rPr lang="zh-CN" altLang="en-US" sz="1200" dirty="0"/>
                        <a:t>位</a:t>
                      </a:r>
                    </a:p>
                  </a:txBody>
                  <a:tcPr/>
                </a:tc>
                <a:tc>
                  <a:txBody>
                    <a:bodyPr/>
                    <a:lstStyle/>
                    <a:p>
                      <a:pPr algn="ctr"/>
                      <a:r>
                        <a:rPr lang="zh-CN" altLang="en-US" sz="1200" dirty="0"/>
                        <a:t>第</a:t>
                      </a:r>
                      <a:r>
                        <a:rPr lang="en-US" altLang="zh-CN" sz="1200" dirty="0"/>
                        <a:t>4-5</a:t>
                      </a:r>
                      <a:r>
                        <a:rPr lang="zh-CN" altLang="en-US" sz="1200" dirty="0"/>
                        <a:t>位</a:t>
                      </a:r>
                    </a:p>
                  </a:txBody>
                  <a:tcPr/>
                </a:tc>
                <a:tc>
                  <a:txBody>
                    <a:bodyPr/>
                    <a:lstStyle/>
                    <a:p>
                      <a:pPr algn="ctr"/>
                      <a:r>
                        <a:rPr lang="zh-CN" altLang="en-US" sz="1200" dirty="0"/>
                        <a:t>第</a:t>
                      </a:r>
                      <a:r>
                        <a:rPr lang="en-US" altLang="zh-CN" sz="1200" dirty="0"/>
                        <a:t>6-9</a:t>
                      </a:r>
                      <a:r>
                        <a:rPr lang="zh-CN" altLang="en-US" sz="1200" dirty="0"/>
                        <a:t>位</a:t>
                      </a:r>
                    </a:p>
                  </a:txBody>
                  <a:tcPr/>
                </a:tc>
                <a:extLst>
                  <a:ext uri="{0D108BD9-81ED-4DB2-BD59-A6C34878D82A}">
                    <a16:rowId xmlns:a16="http://schemas.microsoft.com/office/drawing/2014/main" val="3772212587"/>
                  </a:ext>
                </a:extLst>
              </a:tr>
              <a:tr h="370840">
                <a:tc>
                  <a:txBody>
                    <a:bodyPr/>
                    <a:lstStyle/>
                    <a:p>
                      <a:pPr algn="ctr"/>
                      <a:r>
                        <a:rPr lang="zh-CN" altLang="en-US" sz="1200" dirty="0"/>
                        <a:t>存货大类</a:t>
                      </a:r>
                    </a:p>
                  </a:txBody>
                  <a:tcPr/>
                </a:tc>
                <a:tc>
                  <a:txBody>
                    <a:bodyPr/>
                    <a:lstStyle/>
                    <a:p>
                      <a:pPr algn="ctr"/>
                      <a:r>
                        <a:rPr lang="zh-CN" altLang="en-US" sz="1200" dirty="0"/>
                        <a:t>存货小类</a:t>
                      </a:r>
                    </a:p>
                  </a:txBody>
                  <a:tcPr/>
                </a:tc>
                <a:tc>
                  <a:txBody>
                    <a:bodyPr/>
                    <a:lstStyle/>
                    <a:p>
                      <a:pPr algn="ctr"/>
                      <a:r>
                        <a:rPr lang="zh-CN" altLang="en-US" sz="1200" dirty="0"/>
                        <a:t>特性吗</a:t>
                      </a:r>
                    </a:p>
                  </a:txBody>
                  <a:tcPr/>
                </a:tc>
                <a:tc>
                  <a:txBody>
                    <a:bodyPr/>
                    <a:lstStyle/>
                    <a:p>
                      <a:pPr algn="ctr"/>
                      <a:r>
                        <a:rPr lang="zh-CN" altLang="en-US" sz="1200" dirty="0"/>
                        <a:t>流水号</a:t>
                      </a:r>
                    </a:p>
                  </a:txBody>
                  <a:tcPr/>
                </a:tc>
                <a:extLst>
                  <a:ext uri="{0D108BD9-81ED-4DB2-BD59-A6C34878D82A}">
                    <a16:rowId xmlns:a16="http://schemas.microsoft.com/office/drawing/2014/main" val="3998639217"/>
                  </a:ext>
                </a:extLst>
              </a:tr>
            </a:tbl>
          </a:graphicData>
        </a:graphic>
      </p:graphicFrame>
      <p:sp>
        <p:nvSpPr>
          <p:cNvPr id="64" name="文本框 63">
            <a:extLst>
              <a:ext uri="{FF2B5EF4-FFF2-40B4-BE49-F238E27FC236}">
                <a16:creationId xmlns:a16="http://schemas.microsoft.com/office/drawing/2014/main" id="{0B4DB703-61C6-A80D-1991-8B304CEC2038}"/>
              </a:ext>
            </a:extLst>
          </p:cNvPr>
          <p:cNvSpPr txBox="1"/>
          <p:nvPr/>
        </p:nvSpPr>
        <p:spPr>
          <a:xfrm>
            <a:off x="378816" y="4292030"/>
            <a:ext cx="2497090" cy="800219"/>
          </a:xfrm>
          <a:prstGeom prst="rect">
            <a:avLst/>
          </a:prstGeom>
          <a:noFill/>
        </p:spPr>
        <p:txBody>
          <a:bodyPr wrap="square">
            <a:spAutoFit/>
          </a:bodyPr>
          <a:lstStyle/>
          <a:p>
            <a:r>
              <a:rPr lang="zh-CN" altLang="en-US" dirty="0"/>
              <a:t>编码原则：</a:t>
            </a:r>
            <a:endParaRPr lang="en-US" altLang="zh-CN" dirty="0"/>
          </a:p>
          <a:p>
            <a:pPr marL="285750" indent="-285750">
              <a:buFont typeface="Wingdings" panose="05000000000000000000" pitchFamily="2" charset="2"/>
              <a:buChar char="Ø"/>
            </a:pPr>
            <a:r>
              <a:rPr lang="zh-CN" altLang="en-US" sz="1400" dirty="0"/>
              <a:t>一贯性</a:t>
            </a:r>
            <a:endParaRPr lang="en-US" altLang="zh-CN" sz="1400" dirty="0"/>
          </a:p>
          <a:p>
            <a:pPr marL="285750" indent="-285750">
              <a:buFont typeface="Wingdings" panose="05000000000000000000" pitchFamily="2" charset="2"/>
              <a:buChar char="Ø"/>
            </a:pPr>
            <a:r>
              <a:rPr lang="zh-CN" altLang="en-US" sz="1400" dirty="0"/>
              <a:t>按分类展开</a:t>
            </a:r>
            <a:endParaRPr lang="en-US" altLang="zh-CN" sz="1400" dirty="0"/>
          </a:p>
        </p:txBody>
      </p:sp>
      <p:sp>
        <p:nvSpPr>
          <p:cNvPr id="65" name="文本框 64">
            <a:extLst>
              <a:ext uri="{FF2B5EF4-FFF2-40B4-BE49-F238E27FC236}">
                <a16:creationId xmlns:a16="http://schemas.microsoft.com/office/drawing/2014/main" id="{E4E7C461-CC53-0CEB-60E9-A7318D42EFC0}"/>
              </a:ext>
            </a:extLst>
          </p:cNvPr>
          <p:cNvSpPr txBox="1"/>
          <p:nvPr/>
        </p:nvSpPr>
        <p:spPr>
          <a:xfrm>
            <a:off x="170790" y="1922516"/>
            <a:ext cx="6197549" cy="2015621"/>
          </a:xfrm>
          <a:prstGeom prst="rect">
            <a:avLst/>
          </a:prstGeom>
          <a:noFill/>
          <a:ln>
            <a:solidFill>
              <a:schemeClr val="accent2">
                <a:lumMod val="75000"/>
              </a:schemeClr>
            </a:solidFill>
          </a:ln>
        </p:spPr>
        <p:txBody>
          <a:bodyPr wrap="square" rtlCol="0">
            <a:noAutofit/>
          </a:bodyPr>
          <a:lstStyle/>
          <a:p>
            <a:endParaRPr lang="zh-CN" altLang="en-US" dirty="0"/>
          </a:p>
        </p:txBody>
      </p:sp>
      <p:pic>
        <p:nvPicPr>
          <p:cNvPr id="66" name="图片 65">
            <a:extLst>
              <a:ext uri="{FF2B5EF4-FFF2-40B4-BE49-F238E27FC236}">
                <a16:creationId xmlns:a16="http://schemas.microsoft.com/office/drawing/2014/main" id="{05A93605-EB52-E788-50A1-7938C441DC07}"/>
              </a:ext>
            </a:extLst>
          </p:cNvPr>
          <p:cNvPicPr>
            <a:picLocks noChangeAspect="1"/>
          </p:cNvPicPr>
          <p:nvPr/>
        </p:nvPicPr>
        <p:blipFill>
          <a:blip r:embed="rId2"/>
          <a:stretch>
            <a:fillRect/>
          </a:stretch>
        </p:blipFill>
        <p:spPr>
          <a:xfrm>
            <a:off x="7088459" y="1923207"/>
            <a:ext cx="5005903" cy="2530192"/>
          </a:xfrm>
          <a:prstGeom prst="rect">
            <a:avLst/>
          </a:prstGeom>
          <a:ln w="6350">
            <a:solidFill>
              <a:schemeClr val="tx1">
                <a:lumMod val="50000"/>
                <a:lumOff val="50000"/>
              </a:schemeClr>
            </a:solidFill>
            <a:prstDash val="solid"/>
          </a:ln>
        </p:spPr>
      </p:pic>
      <p:sp>
        <p:nvSpPr>
          <p:cNvPr id="68" name="矩形 67">
            <a:extLst>
              <a:ext uri="{FF2B5EF4-FFF2-40B4-BE49-F238E27FC236}">
                <a16:creationId xmlns:a16="http://schemas.microsoft.com/office/drawing/2014/main" id="{9DAEFBAF-2E3A-7C05-8065-74A637CA3B57}"/>
              </a:ext>
            </a:extLst>
          </p:cNvPr>
          <p:cNvSpPr/>
          <p:nvPr/>
        </p:nvSpPr>
        <p:spPr>
          <a:xfrm>
            <a:off x="8582050" y="1554497"/>
            <a:ext cx="1826141" cy="338554"/>
          </a:xfrm>
          <a:prstGeom prst="rect">
            <a:avLst/>
          </a:prstGeom>
        </p:spPr>
        <p:txBody>
          <a:bodyPr wrap="none">
            <a:spAutoFit/>
          </a:bodyPr>
          <a:lstStyle/>
          <a:p>
            <a:r>
              <a:rPr lang="zh-CN" altLang="en-US" sz="1600" b="1" dirty="0">
                <a:solidFill>
                  <a:srgbClr val="E60000"/>
                </a:solidFill>
                <a:latin typeface=""/>
                <a:ea typeface="微软雅黑" panose="020B0503020204020204" pitchFamily="34" charset="-122"/>
                <a:sym typeface=""/>
              </a:rPr>
              <a:t>存货档案自动验重</a:t>
            </a:r>
          </a:p>
        </p:txBody>
      </p:sp>
      <p:pic>
        <p:nvPicPr>
          <p:cNvPr id="71" name="图片 70">
            <a:extLst>
              <a:ext uri="{FF2B5EF4-FFF2-40B4-BE49-F238E27FC236}">
                <a16:creationId xmlns:a16="http://schemas.microsoft.com/office/drawing/2014/main" id="{AEAF4853-2F62-4E58-DEB5-51982479DCB4}"/>
              </a:ext>
            </a:extLst>
          </p:cNvPr>
          <p:cNvPicPr>
            <a:picLocks noChangeAspect="1"/>
          </p:cNvPicPr>
          <p:nvPr/>
        </p:nvPicPr>
        <p:blipFill>
          <a:blip r:embed="rId3"/>
          <a:stretch>
            <a:fillRect/>
          </a:stretch>
        </p:blipFill>
        <p:spPr>
          <a:xfrm>
            <a:off x="7088459" y="5015964"/>
            <a:ext cx="5005903" cy="843042"/>
          </a:xfrm>
          <a:prstGeom prst="rect">
            <a:avLst/>
          </a:prstGeom>
          <a:ln w="6350">
            <a:solidFill>
              <a:schemeClr val="tx1">
                <a:lumMod val="50000"/>
                <a:lumOff val="50000"/>
              </a:schemeClr>
            </a:solidFill>
            <a:prstDash val="solid"/>
          </a:ln>
        </p:spPr>
      </p:pic>
      <p:sp>
        <p:nvSpPr>
          <p:cNvPr id="72" name="文本框 71">
            <a:extLst>
              <a:ext uri="{FF2B5EF4-FFF2-40B4-BE49-F238E27FC236}">
                <a16:creationId xmlns:a16="http://schemas.microsoft.com/office/drawing/2014/main" id="{DFE280AD-BBB2-4E0B-843D-AA162485E4D7}"/>
              </a:ext>
            </a:extLst>
          </p:cNvPr>
          <p:cNvSpPr txBox="1"/>
          <p:nvPr/>
        </p:nvSpPr>
        <p:spPr>
          <a:xfrm>
            <a:off x="6990944" y="1027502"/>
            <a:ext cx="5201056" cy="5525591"/>
          </a:xfrm>
          <a:prstGeom prst="rect">
            <a:avLst/>
          </a:prstGeom>
          <a:noFill/>
          <a:ln>
            <a:solidFill>
              <a:schemeClr val="accent2">
                <a:lumMod val="75000"/>
              </a:schemeClr>
            </a:solidFill>
          </a:ln>
        </p:spPr>
        <p:txBody>
          <a:bodyPr wrap="square" rtlCol="0">
            <a:spAutoFit/>
          </a:bodyPr>
          <a:lstStyle/>
          <a:p>
            <a:endParaRPr lang="zh-CN" altLang="en-US" dirty="0"/>
          </a:p>
        </p:txBody>
      </p:sp>
      <p:sp>
        <p:nvSpPr>
          <p:cNvPr id="73" name="矩形 72">
            <a:extLst>
              <a:ext uri="{FF2B5EF4-FFF2-40B4-BE49-F238E27FC236}">
                <a16:creationId xmlns:a16="http://schemas.microsoft.com/office/drawing/2014/main" id="{A9E47A2C-02B9-BA10-2666-687BADA3E2D3}"/>
              </a:ext>
            </a:extLst>
          </p:cNvPr>
          <p:cNvSpPr/>
          <p:nvPr/>
        </p:nvSpPr>
        <p:spPr>
          <a:xfrm>
            <a:off x="8448708" y="4677410"/>
            <a:ext cx="2852063" cy="338554"/>
          </a:xfrm>
          <a:prstGeom prst="rect">
            <a:avLst/>
          </a:prstGeom>
        </p:spPr>
        <p:txBody>
          <a:bodyPr wrap="none">
            <a:spAutoFit/>
          </a:bodyPr>
          <a:lstStyle/>
          <a:p>
            <a:r>
              <a:rPr lang="zh-CN" altLang="en-US" sz="1600" b="1" dirty="0">
                <a:solidFill>
                  <a:srgbClr val="E60000"/>
                </a:solidFill>
                <a:latin typeface=""/>
                <a:ea typeface="微软雅黑" panose="020B0503020204020204" pitchFamily="34" charset="-122"/>
                <a:sym typeface=""/>
              </a:rPr>
              <a:t>条码管理支持对照码、解析码</a:t>
            </a:r>
          </a:p>
        </p:txBody>
      </p:sp>
      <p:sp>
        <p:nvSpPr>
          <p:cNvPr id="74" name="箭头: 右 73">
            <a:extLst>
              <a:ext uri="{FF2B5EF4-FFF2-40B4-BE49-F238E27FC236}">
                <a16:creationId xmlns:a16="http://schemas.microsoft.com/office/drawing/2014/main" id="{1AEF9EF7-15CA-41BC-79AC-F6361177CD6F}"/>
              </a:ext>
            </a:extLst>
          </p:cNvPr>
          <p:cNvSpPr/>
          <p:nvPr/>
        </p:nvSpPr>
        <p:spPr>
          <a:xfrm>
            <a:off x="2909360" y="2321391"/>
            <a:ext cx="460086" cy="737771"/>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6" name="文本框 75">
            <a:extLst>
              <a:ext uri="{FF2B5EF4-FFF2-40B4-BE49-F238E27FC236}">
                <a16:creationId xmlns:a16="http://schemas.microsoft.com/office/drawing/2014/main" id="{9B8E8916-1CB9-812C-0565-9A5BAC878C8D}"/>
              </a:ext>
            </a:extLst>
          </p:cNvPr>
          <p:cNvSpPr txBox="1"/>
          <p:nvPr/>
        </p:nvSpPr>
        <p:spPr>
          <a:xfrm>
            <a:off x="3174069" y="4593039"/>
            <a:ext cx="2061565" cy="523220"/>
          </a:xfrm>
          <a:prstGeom prst="rect">
            <a:avLst/>
          </a:prstGeom>
          <a:noFill/>
        </p:spPr>
        <p:txBody>
          <a:bodyPr wrap="square">
            <a:spAutoFit/>
          </a:bodyPr>
          <a:lstStyle/>
          <a:p>
            <a:pPr marL="285750" indent="-285750">
              <a:buFont typeface="Wingdings" panose="05000000000000000000" pitchFamily="2" charset="2"/>
              <a:buChar char="Ø"/>
            </a:pPr>
            <a:r>
              <a:rPr lang="zh-CN" altLang="en-US" sz="1400" dirty="0"/>
              <a:t>组织性</a:t>
            </a:r>
            <a:endParaRPr lang="en-US" altLang="zh-CN" sz="1400" dirty="0"/>
          </a:p>
          <a:p>
            <a:pPr marL="285750" indent="-285750">
              <a:buFont typeface="Wingdings" panose="05000000000000000000" pitchFamily="2" charset="2"/>
              <a:buChar char="Ø"/>
            </a:pPr>
            <a:r>
              <a:rPr lang="zh-CN" altLang="en-US" sz="1400" dirty="0"/>
              <a:t>适应电脑管理</a:t>
            </a:r>
            <a:endParaRPr lang="en-US" altLang="zh-CN" sz="1400" dirty="0"/>
          </a:p>
        </p:txBody>
      </p:sp>
      <p:sp>
        <p:nvSpPr>
          <p:cNvPr id="78" name="文本框 77">
            <a:extLst>
              <a:ext uri="{FF2B5EF4-FFF2-40B4-BE49-F238E27FC236}">
                <a16:creationId xmlns:a16="http://schemas.microsoft.com/office/drawing/2014/main" id="{175E83B9-9E9A-3C7F-D953-804321354D82}"/>
              </a:ext>
            </a:extLst>
          </p:cNvPr>
          <p:cNvSpPr txBox="1"/>
          <p:nvPr/>
        </p:nvSpPr>
        <p:spPr>
          <a:xfrm>
            <a:off x="4770893" y="4593039"/>
            <a:ext cx="2061565" cy="523220"/>
          </a:xfrm>
          <a:prstGeom prst="rect">
            <a:avLst/>
          </a:prstGeom>
          <a:noFill/>
        </p:spPr>
        <p:txBody>
          <a:bodyPr wrap="square">
            <a:spAutoFit/>
          </a:bodyPr>
          <a:lstStyle/>
          <a:p>
            <a:pPr marL="285750" indent="-285750">
              <a:buFont typeface="Wingdings" panose="05000000000000000000" pitchFamily="2" charset="2"/>
              <a:buChar char="Ø"/>
            </a:pPr>
            <a:r>
              <a:rPr lang="zh-CN" altLang="en-US" sz="1400" dirty="0"/>
              <a:t>充足性</a:t>
            </a:r>
            <a:endParaRPr lang="en-US" altLang="zh-CN" sz="1400" dirty="0"/>
          </a:p>
          <a:p>
            <a:pPr marL="285750" indent="-285750">
              <a:buFont typeface="Wingdings" panose="05000000000000000000" pitchFamily="2" charset="2"/>
              <a:buChar char="Ø"/>
            </a:pPr>
            <a:r>
              <a:rPr lang="zh-CN" altLang="en-US" sz="1400" dirty="0"/>
              <a:t>易记性</a:t>
            </a:r>
          </a:p>
        </p:txBody>
      </p:sp>
      <p:sp>
        <p:nvSpPr>
          <p:cNvPr id="80" name="文本框 79">
            <a:extLst>
              <a:ext uri="{FF2B5EF4-FFF2-40B4-BE49-F238E27FC236}">
                <a16:creationId xmlns:a16="http://schemas.microsoft.com/office/drawing/2014/main" id="{DD6EFF3B-FEDF-6B5C-41DE-CAD1CC1F04A2}"/>
              </a:ext>
            </a:extLst>
          </p:cNvPr>
          <p:cNvSpPr txBox="1"/>
          <p:nvPr/>
        </p:nvSpPr>
        <p:spPr>
          <a:xfrm>
            <a:off x="1893282" y="4569029"/>
            <a:ext cx="1287475" cy="523220"/>
          </a:xfrm>
          <a:prstGeom prst="rect">
            <a:avLst/>
          </a:prstGeom>
          <a:noFill/>
        </p:spPr>
        <p:txBody>
          <a:bodyPr wrap="square">
            <a:spAutoFit/>
          </a:bodyPr>
          <a:lstStyle/>
          <a:p>
            <a:pPr marL="285750" indent="-285750">
              <a:buFont typeface="Wingdings" panose="05000000000000000000" pitchFamily="2" charset="2"/>
              <a:buChar char="Ø"/>
            </a:pPr>
            <a:r>
              <a:rPr lang="zh-CN" altLang="en-US" sz="1400" dirty="0"/>
              <a:t>唯一性</a:t>
            </a:r>
            <a:endParaRPr lang="en-US" altLang="zh-CN" sz="1400" dirty="0"/>
          </a:p>
          <a:p>
            <a:pPr marL="285750" indent="-285750">
              <a:buFont typeface="Wingdings" panose="05000000000000000000" pitchFamily="2" charset="2"/>
              <a:buChar char="Ø"/>
            </a:pPr>
            <a:r>
              <a:rPr lang="zh-CN" altLang="en-US" sz="1400" dirty="0"/>
              <a:t>可伸缩性</a:t>
            </a:r>
          </a:p>
        </p:txBody>
      </p:sp>
    </p:spTree>
    <p:extLst>
      <p:ext uri="{BB962C8B-B14F-4D97-AF65-F5344CB8AC3E}">
        <p14:creationId xmlns:p14="http://schemas.microsoft.com/office/powerpoint/2010/main" val="25380106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1A23949-01D5-A8AE-07C1-0B6D84286AC3}"/>
              </a:ext>
            </a:extLst>
          </p:cNvPr>
          <p:cNvSpPr>
            <a:spLocks noGrp="1"/>
          </p:cNvSpPr>
          <p:nvPr>
            <p:ph type="title"/>
          </p:nvPr>
        </p:nvSpPr>
        <p:spPr/>
        <p:txBody>
          <a:bodyPr/>
          <a:lstStyle/>
          <a:p>
            <a:r>
              <a:rPr lang="zh-CN" altLang="en-US" dirty="0"/>
              <a:t>仓储管理提效降本第三步：库存控制</a:t>
            </a:r>
          </a:p>
        </p:txBody>
      </p:sp>
      <p:pic>
        <p:nvPicPr>
          <p:cNvPr id="49" name="图片 48" descr="图片包含 表格&#10;&#10;描述已自动生成">
            <a:extLst>
              <a:ext uri="{FF2B5EF4-FFF2-40B4-BE49-F238E27FC236}">
                <a16:creationId xmlns:a16="http://schemas.microsoft.com/office/drawing/2014/main" id="{52763165-2E82-9B6A-F841-F698814099A3}"/>
              </a:ext>
            </a:extLst>
          </p:cNvPr>
          <p:cNvPicPr>
            <a:picLocks noChangeAspect="1"/>
          </p:cNvPicPr>
          <p:nvPr/>
        </p:nvPicPr>
        <p:blipFill>
          <a:blip r:embed="rId3"/>
          <a:stretch>
            <a:fillRect/>
          </a:stretch>
        </p:blipFill>
        <p:spPr>
          <a:xfrm>
            <a:off x="316570" y="1040794"/>
            <a:ext cx="5531134" cy="2902099"/>
          </a:xfrm>
          <a:prstGeom prst="rect">
            <a:avLst/>
          </a:prstGeom>
        </p:spPr>
      </p:pic>
      <p:pic>
        <p:nvPicPr>
          <p:cNvPr id="53" name="图片 52" descr="图形用户界面, 应用程序&#10;&#10;描述已自动生成">
            <a:extLst>
              <a:ext uri="{FF2B5EF4-FFF2-40B4-BE49-F238E27FC236}">
                <a16:creationId xmlns:a16="http://schemas.microsoft.com/office/drawing/2014/main" id="{00714F61-F467-61DE-DC7D-A4B89DDD98E7}"/>
              </a:ext>
            </a:extLst>
          </p:cNvPr>
          <p:cNvPicPr>
            <a:picLocks noChangeAspect="1"/>
          </p:cNvPicPr>
          <p:nvPr/>
        </p:nvPicPr>
        <p:blipFill>
          <a:blip r:embed="rId4"/>
          <a:stretch>
            <a:fillRect/>
          </a:stretch>
        </p:blipFill>
        <p:spPr>
          <a:xfrm>
            <a:off x="6344296" y="1040794"/>
            <a:ext cx="5531134" cy="2893162"/>
          </a:xfrm>
          <a:prstGeom prst="rect">
            <a:avLst/>
          </a:prstGeom>
        </p:spPr>
      </p:pic>
      <p:graphicFrame>
        <p:nvGraphicFramePr>
          <p:cNvPr id="61" name="表格 3">
            <a:extLst>
              <a:ext uri="{FF2B5EF4-FFF2-40B4-BE49-F238E27FC236}">
                <a16:creationId xmlns:a16="http://schemas.microsoft.com/office/drawing/2014/main" id="{3CC95623-CE95-7012-D7C1-0210903396D6}"/>
              </a:ext>
            </a:extLst>
          </p:cNvPr>
          <p:cNvGraphicFramePr>
            <a:graphicFrameLocks noGrp="1"/>
          </p:cNvGraphicFramePr>
          <p:nvPr>
            <p:extLst>
              <p:ext uri="{D42A27DB-BD31-4B8C-83A1-F6EECF244321}">
                <p14:modId xmlns:p14="http://schemas.microsoft.com/office/powerpoint/2010/main" val="1042926427"/>
              </p:ext>
            </p:extLst>
          </p:nvPr>
        </p:nvGraphicFramePr>
        <p:xfrm>
          <a:off x="316570" y="4238277"/>
          <a:ext cx="11497479" cy="2108200"/>
        </p:xfrm>
        <a:graphic>
          <a:graphicData uri="http://schemas.openxmlformats.org/drawingml/2006/table">
            <a:tbl>
              <a:tblPr firstRow="1" bandRow="1">
                <a:tableStyleId>{21E4AEA4-8DFA-4A89-87EB-49C32662AFE0}</a:tableStyleId>
              </a:tblPr>
              <a:tblGrid>
                <a:gridCol w="1857432">
                  <a:extLst>
                    <a:ext uri="{9D8B030D-6E8A-4147-A177-3AD203B41FA5}">
                      <a16:colId xmlns:a16="http://schemas.microsoft.com/office/drawing/2014/main" val="1192523384"/>
                    </a:ext>
                  </a:extLst>
                </a:gridCol>
                <a:gridCol w="2312921">
                  <a:extLst>
                    <a:ext uri="{9D8B030D-6E8A-4147-A177-3AD203B41FA5}">
                      <a16:colId xmlns:a16="http://schemas.microsoft.com/office/drawing/2014/main" val="2332772224"/>
                    </a:ext>
                  </a:extLst>
                </a:gridCol>
                <a:gridCol w="2330182">
                  <a:extLst>
                    <a:ext uri="{9D8B030D-6E8A-4147-A177-3AD203B41FA5}">
                      <a16:colId xmlns:a16="http://schemas.microsoft.com/office/drawing/2014/main" val="3125687909"/>
                    </a:ext>
                  </a:extLst>
                </a:gridCol>
                <a:gridCol w="2399223">
                  <a:extLst>
                    <a:ext uri="{9D8B030D-6E8A-4147-A177-3AD203B41FA5}">
                      <a16:colId xmlns:a16="http://schemas.microsoft.com/office/drawing/2014/main" val="3389946609"/>
                    </a:ext>
                  </a:extLst>
                </a:gridCol>
                <a:gridCol w="2597721">
                  <a:extLst>
                    <a:ext uri="{9D8B030D-6E8A-4147-A177-3AD203B41FA5}">
                      <a16:colId xmlns:a16="http://schemas.microsoft.com/office/drawing/2014/main" val="2880664813"/>
                    </a:ext>
                  </a:extLst>
                </a:gridCol>
              </a:tblGrid>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400" dirty="0"/>
                        <a:t>库存量参数</a:t>
                      </a:r>
                      <a:endParaRPr lang="en-US" altLang="zh-CN" sz="1400" dirty="0"/>
                    </a:p>
                  </a:txBody>
                  <a:tcPr/>
                </a:tc>
                <a:tc>
                  <a:txBody>
                    <a:bodyPr/>
                    <a:lstStyle/>
                    <a:p>
                      <a:pPr algn="ctr"/>
                      <a:r>
                        <a:rPr lang="zh-CN" altLang="en-US" sz="1400" dirty="0"/>
                        <a:t>库存可用量控制</a:t>
                      </a:r>
                    </a:p>
                  </a:txBody>
                  <a:tcPr/>
                </a:tc>
                <a:tc>
                  <a:txBody>
                    <a:bodyPr/>
                    <a:lstStyle/>
                    <a:p>
                      <a:pPr algn="ctr"/>
                      <a:r>
                        <a:rPr lang="zh-CN" altLang="en-US" sz="1400" dirty="0"/>
                        <a:t>库存控制</a:t>
                      </a:r>
                    </a:p>
                  </a:txBody>
                  <a:tcPr/>
                </a:tc>
                <a:tc>
                  <a:txBody>
                    <a:bodyPr/>
                    <a:lstStyle/>
                    <a:p>
                      <a:pPr algn="ctr"/>
                      <a:r>
                        <a:rPr lang="zh-CN" altLang="en-US" sz="1400" dirty="0"/>
                        <a:t>库存相关报表分析</a:t>
                      </a:r>
                    </a:p>
                  </a:txBody>
                  <a:tcPr/>
                </a:tc>
                <a:tc>
                  <a:txBody>
                    <a:bodyPr/>
                    <a:lstStyle/>
                    <a:p>
                      <a:pPr algn="ctr"/>
                      <a:r>
                        <a:rPr lang="zh-CN" altLang="en-US" sz="1400" dirty="0"/>
                        <a:t>库存关键指标预警</a:t>
                      </a:r>
                    </a:p>
                  </a:txBody>
                  <a:tcPr/>
                </a:tc>
                <a:extLst>
                  <a:ext uri="{0D108BD9-81ED-4DB2-BD59-A6C34878D82A}">
                    <a16:rowId xmlns:a16="http://schemas.microsoft.com/office/drawing/2014/main" val="1700972635"/>
                  </a:ext>
                </a:extLst>
              </a:tr>
              <a:tr h="370840">
                <a:tc>
                  <a:txBody>
                    <a:bodyPr/>
                    <a:lstStyle/>
                    <a:p>
                      <a:r>
                        <a:rPr lang="zh-CN" altLang="en-US" sz="1200" dirty="0"/>
                        <a:t>最低库存</a:t>
                      </a:r>
                      <a:endParaRPr lang="en-US" altLang="zh-CN" sz="1200" dirty="0"/>
                    </a:p>
                    <a:p>
                      <a:r>
                        <a:rPr lang="zh-CN" altLang="en-US" sz="1200" dirty="0"/>
                        <a:t>最高库存</a:t>
                      </a:r>
                      <a:endParaRPr lang="en-US" altLang="zh-CN" sz="1200" dirty="0"/>
                    </a:p>
                    <a:p>
                      <a:r>
                        <a:rPr lang="zh-CN" altLang="en-US" sz="1200" dirty="0"/>
                        <a:t>安全库存</a:t>
                      </a:r>
                      <a:endParaRPr lang="en-US" altLang="zh-CN" sz="1200" dirty="0"/>
                    </a:p>
                    <a:p>
                      <a:r>
                        <a:rPr lang="zh-CN" altLang="en-US" sz="1200" dirty="0"/>
                        <a:t>标准周转天数</a:t>
                      </a:r>
                      <a:endParaRPr lang="en-US" altLang="zh-CN" sz="1200" dirty="0"/>
                    </a:p>
                    <a:p>
                      <a:r>
                        <a:rPr lang="zh-CN" altLang="en-US" sz="1200" dirty="0"/>
                        <a:t>补货销量天数</a:t>
                      </a:r>
                      <a:endParaRPr lang="en-US" altLang="zh-CN" sz="1200" dirty="0"/>
                    </a:p>
                    <a:p>
                      <a:r>
                        <a:rPr lang="zh-CN" altLang="en-US" sz="1200" dirty="0"/>
                        <a:t>补货提前天数</a:t>
                      </a:r>
                      <a:endParaRPr lang="en-US" altLang="zh-CN" sz="1200" dirty="0"/>
                    </a:p>
                    <a:p>
                      <a:r>
                        <a:rPr lang="zh-CN" altLang="en-US" sz="1200" dirty="0"/>
                        <a:t>批量采购</a:t>
                      </a:r>
                      <a:r>
                        <a:rPr lang="en-US" altLang="zh-CN" sz="1200" dirty="0"/>
                        <a:t>/</a:t>
                      </a:r>
                      <a:r>
                        <a:rPr lang="zh-CN" altLang="en-US" sz="1200" dirty="0"/>
                        <a:t>生产</a:t>
                      </a:r>
                      <a:endParaRPr lang="en-US" altLang="zh-CN" sz="1200" dirty="0"/>
                    </a:p>
                    <a:p>
                      <a:r>
                        <a:rPr lang="en-US" altLang="zh-CN" sz="1200" dirty="0"/>
                        <a:t>…….</a:t>
                      </a:r>
                    </a:p>
                    <a:p>
                      <a:endParaRPr lang="zh-CN" altLang="en-US" sz="1200" dirty="0"/>
                    </a:p>
                  </a:txBody>
                  <a:tcPr/>
                </a:tc>
                <a:tc>
                  <a:txBody>
                    <a:bodyPr/>
                    <a:lstStyle/>
                    <a:p>
                      <a:r>
                        <a:rPr lang="zh-CN" altLang="en-US" sz="1200" dirty="0"/>
                        <a:t>销售占用</a:t>
                      </a:r>
                      <a:endParaRPr lang="en-US" altLang="zh-CN" sz="1200" dirty="0"/>
                    </a:p>
                    <a:p>
                      <a:r>
                        <a:rPr lang="zh-CN" altLang="en-US" sz="1200" dirty="0"/>
                        <a:t>采购在途</a:t>
                      </a:r>
                      <a:endParaRPr lang="en-US" altLang="zh-CN" sz="1200" dirty="0"/>
                    </a:p>
                    <a:p>
                      <a:r>
                        <a:rPr lang="zh-CN" altLang="en-US" sz="1200" dirty="0"/>
                        <a:t>生产待发</a:t>
                      </a:r>
                      <a:endParaRPr lang="en-US" altLang="zh-CN" sz="1200" dirty="0"/>
                    </a:p>
                    <a:p>
                      <a:r>
                        <a:rPr lang="zh-CN" altLang="en-US" sz="1200" dirty="0"/>
                        <a:t>生产待入</a:t>
                      </a:r>
                      <a:endParaRPr lang="en-US" altLang="zh-CN" sz="1200" dirty="0"/>
                    </a:p>
                    <a:p>
                      <a:r>
                        <a:rPr lang="en-US" altLang="zh-CN" sz="1200" dirty="0"/>
                        <a:t>…….</a:t>
                      </a:r>
                    </a:p>
                    <a:p>
                      <a:endParaRPr lang="zh-CN" altLang="en-US" sz="1200" dirty="0"/>
                    </a:p>
                  </a:txBody>
                  <a:tcPr/>
                </a:tc>
                <a:tc>
                  <a:txBody>
                    <a:bodyPr/>
                    <a:lstStyle/>
                    <a:p>
                      <a:r>
                        <a:rPr lang="zh-CN" altLang="en-US" sz="1200" dirty="0"/>
                        <a:t>最高最低库存控制</a:t>
                      </a:r>
                      <a:endParaRPr lang="en-US" altLang="zh-CN" sz="1200" dirty="0"/>
                    </a:p>
                    <a:p>
                      <a:r>
                        <a:rPr lang="zh-CN" altLang="en-US" sz="1200" dirty="0"/>
                        <a:t>零出库控制</a:t>
                      </a:r>
                      <a:endParaRPr lang="en-US" altLang="zh-CN" sz="1200" dirty="0"/>
                    </a:p>
                    <a:p>
                      <a:r>
                        <a:rPr lang="zh-CN" altLang="en-US" sz="1200" dirty="0"/>
                        <a:t>采购必有订单</a:t>
                      </a:r>
                      <a:endParaRPr lang="en-US" altLang="zh-CN" sz="1200" dirty="0"/>
                    </a:p>
                    <a:p>
                      <a:r>
                        <a:rPr lang="zh-CN" altLang="en-US" sz="1200" dirty="0"/>
                        <a:t>销售必有订单</a:t>
                      </a:r>
                      <a:endParaRPr lang="en-US" altLang="zh-CN" sz="1200" dirty="0"/>
                    </a:p>
                    <a:p>
                      <a:r>
                        <a:rPr lang="zh-CN" altLang="en-US" sz="1200" dirty="0"/>
                        <a:t>超额领料控制</a:t>
                      </a:r>
                      <a:endParaRPr lang="en-US" altLang="zh-CN" sz="1200" dirty="0"/>
                    </a:p>
                    <a:p>
                      <a:r>
                        <a:rPr lang="en-US" altLang="zh-CN" sz="1200" dirty="0"/>
                        <a:t>……</a:t>
                      </a:r>
                      <a:endParaRPr lang="zh-CN" altLang="en-US" sz="1200" dirty="0"/>
                    </a:p>
                  </a:txBody>
                  <a:tcPr/>
                </a:tc>
                <a:tc>
                  <a:txBody>
                    <a:bodyPr/>
                    <a:lstStyle/>
                    <a:p>
                      <a:r>
                        <a:rPr lang="zh-CN" altLang="en-US" sz="1200" dirty="0"/>
                        <a:t>库存周转分析</a:t>
                      </a:r>
                      <a:endParaRPr lang="en-US" altLang="zh-CN" sz="1200" dirty="0"/>
                    </a:p>
                    <a:p>
                      <a:r>
                        <a:rPr lang="zh-CN" altLang="en-US" sz="1200" dirty="0"/>
                        <a:t>库存呆滞分析</a:t>
                      </a:r>
                      <a:endParaRPr lang="en-US" altLang="zh-CN" sz="1200" dirty="0"/>
                    </a:p>
                    <a:p>
                      <a:r>
                        <a:rPr lang="zh-CN" altLang="en-US" sz="1200" dirty="0"/>
                        <a:t>库龄分析</a:t>
                      </a:r>
                      <a:endParaRPr lang="en-US" altLang="zh-CN" sz="1200" dirty="0"/>
                    </a:p>
                    <a:p>
                      <a:r>
                        <a:rPr lang="zh-CN" altLang="en-US" sz="1200" dirty="0"/>
                        <a:t>资金占用分析</a:t>
                      </a:r>
                      <a:endParaRPr lang="en-US" altLang="zh-CN" sz="1200" dirty="0"/>
                    </a:p>
                    <a:p>
                      <a:r>
                        <a:rPr lang="zh-CN" altLang="en-US" sz="1200" dirty="0"/>
                        <a:t>齐套分析</a:t>
                      </a:r>
                      <a:endParaRPr lang="en-US" altLang="zh-CN" sz="1200" dirty="0"/>
                    </a:p>
                    <a:p>
                      <a:r>
                        <a:rPr lang="zh-CN" altLang="en-US" sz="1200" dirty="0"/>
                        <a:t>收发汇总</a:t>
                      </a:r>
                      <a:r>
                        <a:rPr lang="en-US" altLang="zh-CN" sz="1200" dirty="0"/>
                        <a:t>/</a:t>
                      </a:r>
                      <a:r>
                        <a:rPr lang="zh-CN" altLang="en-US" sz="1200" dirty="0"/>
                        <a:t>明细</a:t>
                      </a:r>
                      <a:endParaRPr lang="en-US" altLang="zh-CN" sz="1200" dirty="0"/>
                    </a:p>
                    <a:p>
                      <a:r>
                        <a:rPr lang="zh-CN" altLang="en-US" sz="1200" dirty="0"/>
                        <a:t>商品标签</a:t>
                      </a:r>
                      <a:endParaRPr lang="en-US" altLang="zh-CN" sz="1200" dirty="0"/>
                    </a:p>
                    <a:p>
                      <a:r>
                        <a:rPr lang="en-US" altLang="zh-CN" sz="1200" dirty="0"/>
                        <a:t>……</a:t>
                      </a:r>
                    </a:p>
                    <a:p>
                      <a:endParaRPr lang="zh-CN" altLang="en-US" sz="1200" dirty="0"/>
                    </a:p>
                  </a:txBody>
                  <a:tcPr/>
                </a:tc>
                <a:tc>
                  <a:txBody>
                    <a:bodyPr/>
                    <a:lstStyle/>
                    <a:p>
                      <a:r>
                        <a:rPr lang="zh-CN" altLang="en-US" sz="1200" dirty="0"/>
                        <a:t>效期预警</a:t>
                      </a:r>
                      <a:endParaRPr lang="en-US" altLang="zh-CN" sz="1200" dirty="0"/>
                    </a:p>
                    <a:p>
                      <a:r>
                        <a:rPr lang="zh-CN" altLang="en-US" sz="1200" dirty="0"/>
                        <a:t>最低</a:t>
                      </a:r>
                      <a:r>
                        <a:rPr lang="en-US" altLang="zh-CN" sz="1200" dirty="0"/>
                        <a:t>/</a:t>
                      </a:r>
                      <a:r>
                        <a:rPr lang="zh-CN" altLang="en-US" sz="1200" dirty="0"/>
                        <a:t>最高库存预警</a:t>
                      </a:r>
                      <a:endParaRPr lang="en-US" altLang="zh-CN" sz="1200" dirty="0"/>
                    </a:p>
                    <a:p>
                      <a:r>
                        <a:rPr lang="zh-CN" altLang="en-US" sz="1200" dirty="0"/>
                        <a:t>采购</a:t>
                      </a:r>
                      <a:r>
                        <a:rPr lang="en-US" altLang="zh-CN" sz="1200" dirty="0"/>
                        <a:t>/</a:t>
                      </a:r>
                      <a:r>
                        <a:rPr lang="zh-CN" altLang="en-US" sz="1200" dirty="0"/>
                        <a:t>要货到期预警</a:t>
                      </a:r>
                      <a:endParaRPr lang="en-US" altLang="zh-CN" sz="1200" dirty="0"/>
                    </a:p>
                    <a:p>
                      <a:r>
                        <a:rPr lang="zh-CN" altLang="en-US" sz="1200" dirty="0"/>
                        <a:t>销售备货预警</a:t>
                      </a:r>
                      <a:endParaRPr lang="en-US" altLang="zh-CN" sz="1200" dirty="0"/>
                    </a:p>
                    <a:p>
                      <a:r>
                        <a:rPr lang="zh-CN" altLang="en-US" sz="1200" dirty="0"/>
                        <a:t>超额领料预警</a:t>
                      </a:r>
                      <a:endParaRPr lang="en-US" altLang="zh-CN" sz="1200" dirty="0"/>
                    </a:p>
                    <a:p>
                      <a:r>
                        <a:rPr lang="en-US" altLang="zh-CN" sz="1200" dirty="0"/>
                        <a:t>…...</a:t>
                      </a:r>
                      <a:endParaRPr lang="zh-CN" altLang="en-US" sz="1200" dirty="0"/>
                    </a:p>
                    <a:p>
                      <a:endParaRPr lang="zh-CN" altLang="en-US" sz="1200" dirty="0"/>
                    </a:p>
                  </a:txBody>
                  <a:tcPr/>
                </a:tc>
                <a:extLst>
                  <a:ext uri="{0D108BD9-81ED-4DB2-BD59-A6C34878D82A}">
                    <a16:rowId xmlns:a16="http://schemas.microsoft.com/office/drawing/2014/main" val="3909962048"/>
                  </a:ext>
                </a:extLst>
              </a:tr>
            </a:tbl>
          </a:graphicData>
        </a:graphic>
      </p:graphicFrame>
    </p:spTree>
    <p:extLst>
      <p:ext uri="{BB962C8B-B14F-4D97-AF65-F5344CB8AC3E}">
        <p14:creationId xmlns:p14="http://schemas.microsoft.com/office/powerpoint/2010/main" val="7216333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34F456C-9396-424B-52C0-E3FB547F988E}"/>
              </a:ext>
            </a:extLst>
          </p:cNvPr>
          <p:cNvSpPr>
            <a:spLocks noGrp="1"/>
          </p:cNvSpPr>
          <p:nvPr>
            <p:ph type="title"/>
          </p:nvPr>
        </p:nvSpPr>
        <p:spPr/>
        <p:txBody>
          <a:bodyPr/>
          <a:lstStyle/>
          <a:p>
            <a:r>
              <a:rPr lang="zh-CN" altLang="en-US" dirty="0"/>
              <a:t>仓储管理提效降本第四步：业务流程</a:t>
            </a:r>
          </a:p>
        </p:txBody>
      </p:sp>
      <p:sp>
        <p:nvSpPr>
          <p:cNvPr id="39" name="文本框 38">
            <a:extLst>
              <a:ext uri="{FF2B5EF4-FFF2-40B4-BE49-F238E27FC236}">
                <a16:creationId xmlns:a16="http://schemas.microsoft.com/office/drawing/2014/main" id="{741CC81A-8B60-7F03-EAFA-B2ED12C941ED}"/>
              </a:ext>
            </a:extLst>
          </p:cNvPr>
          <p:cNvSpPr txBox="1"/>
          <p:nvPr/>
        </p:nvSpPr>
        <p:spPr>
          <a:xfrm>
            <a:off x="197628" y="1889510"/>
            <a:ext cx="8977325" cy="4862243"/>
          </a:xfrm>
          <a:prstGeom prst="rect">
            <a:avLst/>
          </a:prstGeom>
          <a:solidFill>
            <a:schemeClr val="bg1"/>
          </a:solidFill>
        </p:spPr>
        <p:txBody>
          <a:bodyPr wrap="square" rtlCol="0">
            <a:noAutofit/>
          </a:bodyPr>
          <a:lstStyle/>
          <a:p>
            <a:endParaRPr lang="zh-CN" altLang="en-US" dirty="0"/>
          </a:p>
        </p:txBody>
      </p:sp>
      <p:sp>
        <p:nvSpPr>
          <p:cNvPr id="40" name="矩形: 圆角 39">
            <a:extLst>
              <a:ext uri="{FF2B5EF4-FFF2-40B4-BE49-F238E27FC236}">
                <a16:creationId xmlns:a16="http://schemas.microsoft.com/office/drawing/2014/main" id="{59F4FE81-DEC3-C40C-BF60-128FF4E17F5E}"/>
              </a:ext>
            </a:extLst>
          </p:cNvPr>
          <p:cNvSpPr/>
          <p:nvPr/>
        </p:nvSpPr>
        <p:spPr>
          <a:xfrm>
            <a:off x="395435" y="2962814"/>
            <a:ext cx="1170215" cy="326572"/>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t>①销售订单</a:t>
            </a:r>
          </a:p>
        </p:txBody>
      </p:sp>
      <p:cxnSp>
        <p:nvCxnSpPr>
          <p:cNvPr id="41" name="直接箭头连接符 40">
            <a:extLst>
              <a:ext uri="{FF2B5EF4-FFF2-40B4-BE49-F238E27FC236}">
                <a16:creationId xmlns:a16="http://schemas.microsoft.com/office/drawing/2014/main" id="{007ACF15-1CEA-150A-459B-FAEACC43BBB1}"/>
              </a:ext>
            </a:extLst>
          </p:cNvPr>
          <p:cNvCxnSpPr>
            <a:cxnSpLocks/>
            <a:stCxn id="40" idx="2"/>
          </p:cNvCxnSpPr>
          <p:nvPr/>
        </p:nvCxnSpPr>
        <p:spPr>
          <a:xfrm flipH="1">
            <a:off x="980542" y="3289386"/>
            <a:ext cx="1" cy="384432"/>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42" name="矩形: 圆角 41">
            <a:extLst>
              <a:ext uri="{FF2B5EF4-FFF2-40B4-BE49-F238E27FC236}">
                <a16:creationId xmlns:a16="http://schemas.microsoft.com/office/drawing/2014/main" id="{9EDB593D-EE08-8157-1DEA-AD472BD4EEFA}"/>
              </a:ext>
            </a:extLst>
          </p:cNvPr>
          <p:cNvSpPr/>
          <p:nvPr/>
        </p:nvSpPr>
        <p:spPr>
          <a:xfrm>
            <a:off x="395435" y="5705337"/>
            <a:ext cx="1170215" cy="326572"/>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a:t>③销售出库单</a:t>
            </a:r>
          </a:p>
        </p:txBody>
      </p:sp>
      <p:sp>
        <p:nvSpPr>
          <p:cNvPr id="43" name="流程图: 接点 42">
            <a:extLst>
              <a:ext uri="{FF2B5EF4-FFF2-40B4-BE49-F238E27FC236}">
                <a16:creationId xmlns:a16="http://schemas.microsoft.com/office/drawing/2014/main" id="{C052D596-1BF2-9564-5FD9-FB431130CC96}"/>
              </a:ext>
            </a:extLst>
          </p:cNvPr>
          <p:cNvSpPr/>
          <p:nvPr/>
        </p:nvSpPr>
        <p:spPr>
          <a:xfrm>
            <a:off x="2295184" y="3368120"/>
            <a:ext cx="1017751" cy="1010119"/>
          </a:xfrm>
          <a:prstGeom prst="flowChartConnector">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t>仓库</a:t>
            </a:r>
          </a:p>
        </p:txBody>
      </p:sp>
      <p:sp>
        <p:nvSpPr>
          <p:cNvPr id="45" name="矩形: 圆角 44">
            <a:extLst>
              <a:ext uri="{FF2B5EF4-FFF2-40B4-BE49-F238E27FC236}">
                <a16:creationId xmlns:a16="http://schemas.microsoft.com/office/drawing/2014/main" id="{A8C3C6F1-66B6-5A80-9E0D-8B50A5B5AEC7}"/>
              </a:ext>
            </a:extLst>
          </p:cNvPr>
          <p:cNvSpPr/>
          <p:nvPr/>
        </p:nvSpPr>
        <p:spPr>
          <a:xfrm>
            <a:off x="395434" y="3701139"/>
            <a:ext cx="1170215" cy="326572"/>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t>②销货单</a:t>
            </a:r>
          </a:p>
        </p:txBody>
      </p:sp>
      <p:sp>
        <p:nvSpPr>
          <p:cNvPr id="46" name="矩形: 圆角 45">
            <a:extLst>
              <a:ext uri="{FF2B5EF4-FFF2-40B4-BE49-F238E27FC236}">
                <a16:creationId xmlns:a16="http://schemas.microsoft.com/office/drawing/2014/main" id="{1A57F376-04C5-3895-47E9-7D06DA043D30}"/>
              </a:ext>
            </a:extLst>
          </p:cNvPr>
          <p:cNvSpPr/>
          <p:nvPr/>
        </p:nvSpPr>
        <p:spPr>
          <a:xfrm>
            <a:off x="4089719" y="2133777"/>
            <a:ext cx="1170215" cy="326572"/>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t>请购单</a:t>
            </a:r>
          </a:p>
        </p:txBody>
      </p:sp>
      <p:sp>
        <p:nvSpPr>
          <p:cNvPr id="47" name="矩形: 圆角 46">
            <a:extLst>
              <a:ext uri="{FF2B5EF4-FFF2-40B4-BE49-F238E27FC236}">
                <a16:creationId xmlns:a16="http://schemas.microsoft.com/office/drawing/2014/main" id="{2C5662C3-959D-10B7-B6EE-80F2A4AE3F91}"/>
              </a:ext>
            </a:extLst>
          </p:cNvPr>
          <p:cNvSpPr/>
          <p:nvPr/>
        </p:nvSpPr>
        <p:spPr>
          <a:xfrm>
            <a:off x="4089719" y="3776701"/>
            <a:ext cx="1170215" cy="326572"/>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t>①采购订单</a:t>
            </a:r>
          </a:p>
        </p:txBody>
      </p:sp>
      <p:sp>
        <p:nvSpPr>
          <p:cNvPr id="48" name="矩形: 圆角 47">
            <a:extLst>
              <a:ext uri="{FF2B5EF4-FFF2-40B4-BE49-F238E27FC236}">
                <a16:creationId xmlns:a16="http://schemas.microsoft.com/office/drawing/2014/main" id="{0B8289A4-4304-452A-F1EA-E6422F24BFD2}"/>
              </a:ext>
            </a:extLst>
          </p:cNvPr>
          <p:cNvSpPr/>
          <p:nvPr/>
        </p:nvSpPr>
        <p:spPr>
          <a:xfrm>
            <a:off x="4090687" y="5714092"/>
            <a:ext cx="1170215" cy="326572"/>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a:t>③采购入库单</a:t>
            </a:r>
          </a:p>
        </p:txBody>
      </p:sp>
      <p:sp>
        <p:nvSpPr>
          <p:cNvPr id="49" name="流程图: 决策 48">
            <a:extLst>
              <a:ext uri="{FF2B5EF4-FFF2-40B4-BE49-F238E27FC236}">
                <a16:creationId xmlns:a16="http://schemas.microsoft.com/office/drawing/2014/main" id="{CA52013C-B62E-BF74-E184-FA19DE16DBBF}"/>
              </a:ext>
            </a:extLst>
          </p:cNvPr>
          <p:cNvSpPr/>
          <p:nvPr/>
        </p:nvSpPr>
        <p:spPr>
          <a:xfrm>
            <a:off x="4295511" y="2895758"/>
            <a:ext cx="758630" cy="445534"/>
          </a:xfrm>
          <a:prstGeom prst="flowChartDecision">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a:t>审批</a:t>
            </a:r>
          </a:p>
        </p:txBody>
      </p:sp>
      <p:cxnSp>
        <p:nvCxnSpPr>
          <p:cNvPr id="50" name="直接箭头连接符 49">
            <a:extLst>
              <a:ext uri="{FF2B5EF4-FFF2-40B4-BE49-F238E27FC236}">
                <a16:creationId xmlns:a16="http://schemas.microsoft.com/office/drawing/2014/main" id="{474DD353-108D-B840-5CCF-3CA74DBBAEE8}"/>
              </a:ext>
            </a:extLst>
          </p:cNvPr>
          <p:cNvCxnSpPr>
            <a:cxnSpLocks/>
            <a:stCxn id="46" idx="2"/>
            <a:endCxn id="49" idx="0"/>
          </p:cNvCxnSpPr>
          <p:nvPr/>
        </p:nvCxnSpPr>
        <p:spPr>
          <a:xfrm flipH="1">
            <a:off x="4674826" y="2460349"/>
            <a:ext cx="1" cy="435409"/>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51" name="直接箭头连接符 50">
            <a:extLst>
              <a:ext uri="{FF2B5EF4-FFF2-40B4-BE49-F238E27FC236}">
                <a16:creationId xmlns:a16="http://schemas.microsoft.com/office/drawing/2014/main" id="{E0B8E942-BE12-23F0-07FE-C6E3D7D83B28}"/>
              </a:ext>
            </a:extLst>
          </p:cNvPr>
          <p:cNvCxnSpPr>
            <a:cxnSpLocks/>
            <a:stCxn id="49" idx="2"/>
            <a:endCxn id="47" idx="0"/>
          </p:cNvCxnSpPr>
          <p:nvPr/>
        </p:nvCxnSpPr>
        <p:spPr>
          <a:xfrm>
            <a:off x="4674826" y="3341292"/>
            <a:ext cx="1" cy="435409"/>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52" name="矩形: 圆角 51">
            <a:extLst>
              <a:ext uri="{FF2B5EF4-FFF2-40B4-BE49-F238E27FC236}">
                <a16:creationId xmlns:a16="http://schemas.microsoft.com/office/drawing/2014/main" id="{50425BB6-B0E0-2985-1647-9BB535A4DA27}"/>
              </a:ext>
            </a:extLst>
          </p:cNvPr>
          <p:cNvSpPr/>
          <p:nvPr/>
        </p:nvSpPr>
        <p:spPr>
          <a:xfrm>
            <a:off x="4090687" y="4546295"/>
            <a:ext cx="1170215" cy="326572"/>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t>②进货单</a:t>
            </a:r>
          </a:p>
        </p:txBody>
      </p:sp>
      <p:cxnSp>
        <p:nvCxnSpPr>
          <p:cNvPr id="53" name="直接箭头连接符 52">
            <a:extLst>
              <a:ext uri="{FF2B5EF4-FFF2-40B4-BE49-F238E27FC236}">
                <a16:creationId xmlns:a16="http://schemas.microsoft.com/office/drawing/2014/main" id="{8E5D22F3-ACA6-D219-151F-4C0E9C6B3949}"/>
              </a:ext>
            </a:extLst>
          </p:cNvPr>
          <p:cNvCxnSpPr>
            <a:cxnSpLocks/>
            <a:stCxn id="47" idx="2"/>
            <a:endCxn id="52" idx="0"/>
          </p:cNvCxnSpPr>
          <p:nvPr/>
        </p:nvCxnSpPr>
        <p:spPr>
          <a:xfrm>
            <a:off x="4674827" y="4103273"/>
            <a:ext cx="968" cy="443022"/>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54" name="文本框 53">
            <a:extLst>
              <a:ext uri="{FF2B5EF4-FFF2-40B4-BE49-F238E27FC236}">
                <a16:creationId xmlns:a16="http://schemas.microsoft.com/office/drawing/2014/main" id="{BFF7F579-E353-E429-89AD-AB38C0C6D01D}"/>
              </a:ext>
            </a:extLst>
          </p:cNvPr>
          <p:cNvSpPr txBox="1"/>
          <p:nvPr/>
        </p:nvSpPr>
        <p:spPr>
          <a:xfrm>
            <a:off x="4388248" y="3368120"/>
            <a:ext cx="1460656" cy="430887"/>
          </a:xfrm>
          <a:prstGeom prst="rect">
            <a:avLst/>
          </a:prstGeom>
          <a:noFill/>
        </p:spPr>
        <p:txBody>
          <a:bodyPr wrap="square" rtlCol="0">
            <a:spAutoFit/>
          </a:bodyPr>
          <a:lstStyle/>
          <a:p>
            <a:pPr marL="285750" indent="-285750">
              <a:buFont typeface="Arial" panose="020B0604020202020204" pitchFamily="34" charset="0"/>
              <a:buChar char="•"/>
            </a:pPr>
            <a:r>
              <a:rPr lang="zh-CN" altLang="en-US" sz="1100" dirty="0"/>
              <a:t>采购进价策略</a:t>
            </a:r>
            <a:endParaRPr lang="en-US" altLang="zh-CN" sz="1100" dirty="0"/>
          </a:p>
          <a:p>
            <a:pPr marL="285750" indent="-285750">
              <a:buFont typeface="Arial" panose="020B0604020202020204" pitchFamily="34" charset="0"/>
              <a:buChar char="•"/>
            </a:pPr>
            <a:r>
              <a:rPr lang="zh-CN" altLang="en-US" sz="1100" dirty="0"/>
              <a:t>存货最高采购价</a:t>
            </a:r>
          </a:p>
        </p:txBody>
      </p:sp>
      <p:sp>
        <p:nvSpPr>
          <p:cNvPr id="55" name="矩形: 圆角 54">
            <a:extLst>
              <a:ext uri="{FF2B5EF4-FFF2-40B4-BE49-F238E27FC236}">
                <a16:creationId xmlns:a16="http://schemas.microsoft.com/office/drawing/2014/main" id="{9CFDB6A7-6092-2F8E-76E4-A38401AA3AE5}"/>
              </a:ext>
            </a:extLst>
          </p:cNvPr>
          <p:cNvSpPr/>
          <p:nvPr/>
        </p:nvSpPr>
        <p:spPr>
          <a:xfrm>
            <a:off x="6067817" y="3386202"/>
            <a:ext cx="1170215" cy="326572"/>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t>MRP</a:t>
            </a:r>
            <a:endParaRPr lang="zh-CN" altLang="en-US" sz="1200" dirty="0"/>
          </a:p>
        </p:txBody>
      </p:sp>
      <p:sp>
        <p:nvSpPr>
          <p:cNvPr id="56" name="文本框 55">
            <a:extLst>
              <a:ext uri="{FF2B5EF4-FFF2-40B4-BE49-F238E27FC236}">
                <a16:creationId xmlns:a16="http://schemas.microsoft.com/office/drawing/2014/main" id="{58FA0B54-730B-E7AE-3C6E-85CC8ABA51AC}"/>
              </a:ext>
            </a:extLst>
          </p:cNvPr>
          <p:cNvSpPr txBox="1"/>
          <p:nvPr/>
        </p:nvSpPr>
        <p:spPr>
          <a:xfrm>
            <a:off x="5944017" y="3712774"/>
            <a:ext cx="1627369" cy="1215717"/>
          </a:xfrm>
          <a:prstGeom prst="rect">
            <a:avLst/>
          </a:prstGeom>
          <a:noFill/>
        </p:spPr>
        <p:txBody>
          <a:bodyPr wrap="square" rtlCol="0">
            <a:spAutoFit/>
          </a:bodyPr>
          <a:lstStyle/>
          <a:p>
            <a:pPr marL="171450" indent="-171450">
              <a:buFont typeface="Arial" panose="020B0604020202020204" pitchFamily="34" charset="0"/>
              <a:buChar char="•"/>
            </a:pPr>
            <a:r>
              <a:rPr lang="zh-CN" altLang="en-US" sz="1100" dirty="0">
                <a:latin typeface="+mn-ea"/>
              </a:rPr>
              <a:t>可用量参数</a:t>
            </a:r>
            <a:endParaRPr lang="en-US" altLang="zh-CN" sz="1100" dirty="0">
              <a:latin typeface="+mn-ea"/>
            </a:endParaRPr>
          </a:p>
          <a:p>
            <a:pPr marL="171450" indent="-171450">
              <a:buFont typeface="Arial" panose="020B0604020202020204" pitchFamily="34" charset="0"/>
              <a:buChar char="•"/>
            </a:pPr>
            <a:r>
              <a:rPr lang="zh-CN" altLang="en-US" sz="1100" dirty="0">
                <a:latin typeface="+mn-ea"/>
              </a:rPr>
              <a:t>参与运算仓库</a:t>
            </a:r>
            <a:endParaRPr lang="en-US" altLang="zh-CN" sz="1100" dirty="0">
              <a:latin typeface="+mn-ea"/>
            </a:endParaRPr>
          </a:p>
          <a:p>
            <a:pPr marL="171450" indent="-171450">
              <a:buFont typeface="Arial" panose="020B0604020202020204" pitchFamily="34" charset="0"/>
              <a:buChar char="•"/>
            </a:pPr>
            <a:r>
              <a:rPr lang="zh-CN" altLang="en-US" sz="1100" dirty="0">
                <a:latin typeface="+mn-ea"/>
              </a:rPr>
              <a:t>安全库存，最低库存</a:t>
            </a:r>
            <a:endParaRPr lang="en-US" altLang="zh-CN" sz="1100" dirty="0">
              <a:latin typeface="+mn-ea"/>
            </a:endParaRPr>
          </a:p>
          <a:p>
            <a:pPr marL="171450" indent="-171450">
              <a:buFont typeface="Arial" panose="020B0604020202020204" pitchFamily="34" charset="0"/>
              <a:buChar char="•"/>
            </a:pPr>
            <a:r>
              <a:rPr lang="zh-CN" altLang="en-US" sz="1100" dirty="0">
                <a:latin typeface="+mn-ea"/>
              </a:rPr>
              <a:t>最小采购量</a:t>
            </a:r>
            <a:endParaRPr lang="en-US" altLang="zh-CN" sz="1100" dirty="0">
              <a:latin typeface="+mn-ea"/>
            </a:endParaRPr>
          </a:p>
          <a:p>
            <a:pPr marL="171450" indent="-171450">
              <a:buFont typeface="Arial" panose="020B0604020202020204" pitchFamily="34" charset="0"/>
              <a:buChar char="•"/>
            </a:pPr>
            <a:r>
              <a:rPr lang="zh-CN" altLang="en-US" sz="1100" dirty="0">
                <a:solidFill>
                  <a:srgbClr val="FF0000"/>
                </a:solidFill>
                <a:latin typeface="+mn-ea"/>
              </a:rPr>
              <a:t>物料清单</a:t>
            </a:r>
            <a:endParaRPr lang="en-US" altLang="zh-CN" sz="1100" dirty="0">
              <a:solidFill>
                <a:srgbClr val="FF0000"/>
              </a:solidFill>
              <a:latin typeface="+mn-ea"/>
            </a:endParaRPr>
          </a:p>
          <a:p>
            <a:endParaRPr lang="zh-CN" altLang="en-US" dirty="0"/>
          </a:p>
        </p:txBody>
      </p:sp>
      <p:sp>
        <p:nvSpPr>
          <p:cNvPr id="57" name="矩形: 圆角 56">
            <a:extLst>
              <a:ext uri="{FF2B5EF4-FFF2-40B4-BE49-F238E27FC236}">
                <a16:creationId xmlns:a16="http://schemas.microsoft.com/office/drawing/2014/main" id="{A6C77039-7F40-CC74-AAAC-1D4E62DED1CA}"/>
              </a:ext>
            </a:extLst>
          </p:cNvPr>
          <p:cNvSpPr/>
          <p:nvPr/>
        </p:nvSpPr>
        <p:spPr>
          <a:xfrm>
            <a:off x="7811967" y="2967232"/>
            <a:ext cx="1170215" cy="326572"/>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a:t>销售订单</a:t>
            </a:r>
          </a:p>
        </p:txBody>
      </p:sp>
      <p:sp>
        <p:nvSpPr>
          <p:cNvPr id="58" name="矩形: 圆角 57">
            <a:extLst>
              <a:ext uri="{FF2B5EF4-FFF2-40B4-BE49-F238E27FC236}">
                <a16:creationId xmlns:a16="http://schemas.microsoft.com/office/drawing/2014/main" id="{F4EBB495-CB41-8E94-FFA7-73E4369CD6FF}"/>
              </a:ext>
            </a:extLst>
          </p:cNvPr>
          <p:cNvSpPr/>
          <p:nvPr/>
        </p:nvSpPr>
        <p:spPr>
          <a:xfrm>
            <a:off x="7811964" y="3394993"/>
            <a:ext cx="1170215" cy="326572"/>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a:t>预测单</a:t>
            </a:r>
          </a:p>
        </p:txBody>
      </p:sp>
      <p:sp>
        <p:nvSpPr>
          <p:cNvPr id="60" name="矩形: 圆角 59">
            <a:extLst>
              <a:ext uri="{FF2B5EF4-FFF2-40B4-BE49-F238E27FC236}">
                <a16:creationId xmlns:a16="http://schemas.microsoft.com/office/drawing/2014/main" id="{98986F94-E101-959F-945A-F732FCC656E5}"/>
              </a:ext>
            </a:extLst>
          </p:cNvPr>
          <p:cNvSpPr/>
          <p:nvPr/>
        </p:nvSpPr>
        <p:spPr>
          <a:xfrm>
            <a:off x="7835620" y="3837609"/>
            <a:ext cx="1170215" cy="326572"/>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a:t>要货单</a:t>
            </a:r>
          </a:p>
        </p:txBody>
      </p:sp>
      <p:sp>
        <p:nvSpPr>
          <p:cNvPr id="62" name="文本框 61">
            <a:extLst>
              <a:ext uri="{FF2B5EF4-FFF2-40B4-BE49-F238E27FC236}">
                <a16:creationId xmlns:a16="http://schemas.microsoft.com/office/drawing/2014/main" id="{DB8BC8A0-2A88-CE34-A774-6287AEEED2B6}"/>
              </a:ext>
            </a:extLst>
          </p:cNvPr>
          <p:cNvSpPr txBox="1"/>
          <p:nvPr/>
        </p:nvSpPr>
        <p:spPr>
          <a:xfrm>
            <a:off x="7931618" y="2618799"/>
            <a:ext cx="902811" cy="307777"/>
          </a:xfrm>
          <a:prstGeom prst="rect">
            <a:avLst/>
          </a:prstGeom>
          <a:noFill/>
        </p:spPr>
        <p:txBody>
          <a:bodyPr wrap="square" rtlCol="0">
            <a:spAutoFit/>
          </a:bodyPr>
          <a:lstStyle/>
          <a:p>
            <a:r>
              <a:rPr lang="zh-CN" altLang="en-US" sz="1400" dirty="0"/>
              <a:t>采购来源</a:t>
            </a:r>
          </a:p>
        </p:txBody>
      </p:sp>
      <p:cxnSp>
        <p:nvCxnSpPr>
          <p:cNvPr id="63" name="直接箭头连接符 62">
            <a:extLst>
              <a:ext uri="{FF2B5EF4-FFF2-40B4-BE49-F238E27FC236}">
                <a16:creationId xmlns:a16="http://schemas.microsoft.com/office/drawing/2014/main" id="{6F0994D0-E119-E5F5-2C06-C8AB48CCFE08}"/>
              </a:ext>
            </a:extLst>
          </p:cNvPr>
          <p:cNvCxnSpPr>
            <a:cxnSpLocks/>
            <a:stCxn id="45" idx="3"/>
            <a:endCxn id="43" idx="2"/>
          </p:cNvCxnSpPr>
          <p:nvPr/>
        </p:nvCxnSpPr>
        <p:spPr>
          <a:xfrm>
            <a:off x="1565649" y="3864425"/>
            <a:ext cx="729535" cy="8755"/>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64" name="矩形: 圆角 63">
            <a:extLst>
              <a:ext uri="{FF2B5EF4-FFF2-40B4-BE49-F238E27FC236}">
                <a16:creationId xmlns:a16="http://schemas.microsoft.com/office/drawing/2014/main" id="{2E302D4F-3110-651B-40FC-65128B051384}"/>
              </a:ext>
            </a:extLst>
          </p:cNvPr>
          <p:cNvSpPr/>
          <p:nvPr/>
        </p:nvSpPr>
        <p:spPr>
          <a:xfrm>
            <a:off x="2230982" y="5545948"/>
            <a:ext cx="1170215" cy="326572"/>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a:t>采购验货（</a:t>
            </a:r>
            <a:r>
              <a:rPr lang="en-US" altLang="zh-CN" sz="1200" dirty="0"/>
              <a:t>PDA</a:t>
            </a:r>
            <a:r>
              <a:rPr lang="zh-CN" altLang="en-US" sz="1200" dirty="0"/>
              <a:t>）</a:t>
            </a:r>
          </a:p>
        </p:txBody>
      </p:sp>
      <p:sp>
        <p:nvSpPr>
          <p:cNvPr id="65" name="流程图: 预定义过程 64">
            <a:extLst>
              <a:ext uri="{FF2B5EF4-FFF2-40B4-BE49-F238E27FC236}">
                <a16:creationId xmlns:a16="http://schemas.microsoft.com/office/drawing/2014/main" id="{7092974C-0B9B-1EC2-3BA7-94F8DA32734F}"/>
              </a:ext>
            </a:extLst>
          </p:cNvPr>
          <p:cNvSpPr/>
          <p:nvPr/>
        </p:nvSpPr>
        <p:spPr>
          <a:xfrm>
            <a:off x="2230982" y="5117969"/>
            <a:ext cx="1170214" cy="329025"/>
          </a:xfrm>
          <a:prstGeom prst="flowChartPredefinedProcess">
            <a:avLst/>
          </a:prstGeom>
          <a:solidFill>
            <a:schemeClr val="bg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t>C-WMS</a:t>
            </a:r>
            <a:endParaRPr lang="zh-CN" altLang="en-US" sz="1200" dirty="0"/>
          </a:p>
        </p:txBody>
      </p:sp>
      <p:sp>
        <p:nvSpPr>
          <p:cNvPr id="66" name="矩形: 圆角 65">
            <a:extLst>
              <a:ext uri="{FF2B5EF4-FFF2-40B4-BE49-F238E27FC236}">
                <a16:creationId xmlns:a16="http://schemas.microsoft.com/office/drawing/2014/main" id="{BA2448E1-EA14-ED58-AF00-54990D28AE45}"/>
              </a:ext>
            </a:extLst>
          </p:cNvPr>
          <p:cNvSpPr/>
          <p:nvPr/>
        </p:nvSpPr>
        <p:spPr>
          <a:xfrm>
            <a:off x="2115519" y="4990729"/>
            <a:ext cx="1401140" cy="1021182"/>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67" name="连接符: 肘形 66">
            <a:extLst>
              <a:ext uri="{FF2B5EF4-FFF2-40B4-BE49-F238E27FC236}">
                <a16:creationId xmlns:a16="http://schemas.microsoft.com/office/drawing/2014/main" id="{5B35B0CC-6010-D007-71E6-5FC5CACEA1F1}"/>
              </a:ext>
            </a:extLst>
          </p:cNvPr>
          <p:cNvCxnSpPr>
            <a:cxnSpLocks/>
            <a:stCxn id="52" idx="1"/>
            <a:endCxn id="43" idx="6"/>
          </p:cNvCxnSpPr>
          <p:nvPr/>
        </p:nvCxnSpPr>
        <p:spPr>
          <a:xfrm rot="10800000">
            <a:off x="3312935" y="3873181"/>
            <a:ext cx="777752" cy="836401"/>
          </a:xfrm>
          <a:prstGeom prst="bentConnector3">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68" name="直接箭头连接符 67">
            <a:extLst>
              <a:ext uri="{FF2B5EF4-FFF2-40B4-BE49-F238E27FC236}">
                <a16:creationId xmlns:a16="http://schemas.microsoft.com/office/drawing/2014/main" id="{79CE98C0-BCAC-E48C-E3D8-253C6CC3AD52}"/>
              </a:ext>
            </a:extLst>
          </p:cNvPr>
          <p:cNvCxnSpPr/>
          <p:nvPr/>
        </p:nvCxnSpPr>
        <p:spPr>
          <a:xfrm>
            <a:off x="2804059" y="4432383"/>
            <a:ext cx="0" cy="504863"/>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69" name="连接符: 肘形 68">
            <a:extLst>
              <a:ext uri="{FF2B5EF4-FFF2-40B4-BE49-F238E27FC236}">
                <a16:creationId xmlns:a16="http://schemas.microsoft.com/office/drawing/2014/main" id="{71018794-8F0D-2C48-E196-01259BB2A0CD}"/>
              </a:ext>
            </a:extLst>
          </p:cNvPr>
          <p:cNvCxnSpPr>
            <a:stCxn id="66" idx="3"/>
            <a:endCxn id="48" idx="0"/>
          </p:cNvCxnSpPr>
          <p:nvPr/>
        </p:nvCxnSpPr>
        <p:spPr>
          <a:xfrm>
            <a:off x="3516659" y="5501320"/>
            <a:ext cx="1159136" cy="212772"/>
          </a:xfrm>
          <a:prstGeom prst="bentConnector2">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70" name="连接符: 肘形 69">
            <a:extLst>
              <a:ext uri="{FF2B5EF4-FFF2-40B4-BE49-F238E27FC236}">
                <a16:creationId xmlns:a16="http://schemas.microsoft.com/office/drawing/2014/main" id="{84866905-D534-DA39-8979-D78A40D9CCD7}"/>
              </a:ext>
            </a:extLst>
          </p:cNvPr>
          <p:cNvCxnSpPr>
            <a:stCxn id="66" idx="1"/>
            <a:endCxn id="42" idx="0"/>
          </p:cNvCxnSpPr>
          <p:nvPr/>
        </p:nvCxnSpPr>
        <p:spPr>
          <a:xfrm rot="10800000" flipV="1">
            <a:off x="980543" y="5501319"/>
            <a:ext cx="1134976" cy="204017"/>
          </a:xfrm>
          <a:prstGeom prst="bentConnector2">
            <a:avLst/>
          </a:prstGeom>
          <a:ln>
            <a:tailEnd type="triangle"/>
          </a:ln>
        </p:spPr>
        <p:style>
          <a:lnRef idx="1">
            <a:schemeClr val="accent2"/>
          </a:lnRef>
          <a:fillRef idx="0">
            <a:schemeClr val="accent2"/>
          </a:fillRef>
          <a:effectRef idx="0">
            <a:schemeClr val="accent2"/>
          </a:effectRef>
          <a:fontRef idx="minor">
            <a:schemeClr val="tx1"/>
          </a:fontRef>
        </p:style>
      </p:cxnSp>
      <p:sp>
        <p:nvSpPr>
          <p:cNvPr id="71" name="右大括号 70">
            <a:extLst>
              <a:ext uri="{FF2B5EF4-FFF2-40B4-BE49-F238E27FC236}">
                <a16:creationId xmlns:a16="http://schemas.microsoft.com/office/drawing/2014/main" id="{250173D7-ABE2-0F3D-2A93-DB33815376F5}"/>
              </a:ext>
            </a:extLst>
          </p:cNvPr>
          <p:cNvSpPr/>
          <p:nvPr/>
        </p:nvSpPr>
        <p:spPr>
          <a:xfrm flipH="1">
            <a:off x="7294252" y="2967232"/>
            <a:ext cx="541368" cy="1176075"/>
          </a:xfrm>
          <a:prstGeom prst="rightBrace">
            <a:avLst/>
          </a:prstGeom>
        </p:spPr>
        <p:style>
          <a:lnRef idx="1">
            <a:schemeClr val="accent2"/>
          </a:lnRef>
          <a:fillRef idx="0">
            <a:schemeClr val="accent2"/>
          </a:fillRef>
          <a:effectRef idx="0">
            <a:schemeClr val="accent2"/>
          </a:effectRef>
          <a:fontRef idx="minor">
            <a:schemeClr val="tx1"/>
          </a:fontRef>
        </p:style>
        <p:txBody>
          <a:bodyPr rtlCol="0" anchor="ctr"/>
          <a:lstStyle/>
          <a:p>
            <a:pPr algn="ctr"/>
            <a:endParaRPr lang="zh-CN" altLang="en-US" dirty="0"/>
          </a:p>
        </p:txBody>
      </p:sp>
      <p:sp>
        <p:nvSpPr>
          <p:cNvPr id="72" name="流程图: 预定义过程 71">
            <a:extLst>
              <a:ext uri="{FF2B5EF4-FFF2-40B4-BE49-F238E27FC236}">
                <a16:creationId xmlns:a16="http://schemas.microsoft.com/office/drawing/2014/main" id="{2D5326CC-562A-DAC7-D8A2-98BC51824E20}"/>
              </a:ext>
            </a:extLst>
          </p:cNvPr>
          <p:cNvSpPr/>
          <p:nvPr/>
        </p:nvSpPr>
        <p:spPr>
          <a:xfrm>
            <a:off x="2162941" y="2337532"/>
            <a:ext cx="1170214" cy="329025"/>
          </a:xfrm>
          <a:prstGeom prst="flowChartPredefinedProcess">
            <a:avLst/>
          </a:prstGeom>
          <a:solidFill>
            <a:schemeClr val="bg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a:t>生产</a:t>
            </a:r>
            <a:r>
              <a:rPr lang="en-US" altLang="zh-CN" sz="1200" dirty="0"/>
              <a:t>/</a:t>
            </a:r>
            <a:r>
              <a:rPr lang="zh-CN" altLang="en-US" sz="1200" dirty="0"/>
              <a:t>委外</a:t>
            </a:r>
          </a:p>
        </p:txBody>
      </p:sp>
      <p:cxnSp>
        <p:nvCxnSpPr>
          <p:cNvPr id="73" name="连接符: 肘形 72">
            <a:extLst>
              <a:ext uri="{FF2B5EF4-FFF2-40B4-BE49-F238E27FC236}">
                <a16:creationId xmlns:a16="http://schemas.microsoft.com/office/drawing/2014/main" id="{46E21265-F4F2-A988-36EA-10DD86BD0D2D}"/>
              </a:ext>
            </a:extLst>
          </p:cNvPr>
          <p:cNvCxnSpPr>
            <a:stCxn id="55" idx="1"/>
            <a:endCxn id="46" idx="3"/>
          </p:cNvCxnSpPr>
          <p:nvPr/>
        </p:nvCxnSpPr>
        <p:spPr>
          <a:xfrm rot="10800000">
            <a:off x="5259935" y="2297064"/>
            <a:ext cx="807883" cy="1252425"/>
          </a:xfrm>
          <a:prstGeom prst="bentConnector3">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74" name="直接箭头连接符 73">
            <a:extLst>
              <a:ext uri="{FF2B5EF4-FFF2-40B4-BE49-F238E27FC236}">
                <a16:creationId xmlns:a16="http://schemas.microsoft.com/office/drawing/2014/main" id="{C5B7EBCF-4ACA-CC1F-6A1B-19A67D559E30}"/>
              </a:ext>
            </a:extLst>
          </p:cNvPr>
          <p:cNvCxnSpPr/>
          <p:nvPr/>
        </p:nvCxnSpPr>
        <p:spPr>
          <a:xfrm>
            <a:off x="2748048" y="2661029"/>
            <a:ext cx="0" cy="690067"/>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75" name="直接箭头连接符 74">
            <a:extLst>
              <a:ext uri="{FF2B5EF4-FFF2-40B4-BE49-F238E27FC236}">
                <a16:creationId xmlns:a16="http://schemas.microsoft.com/office/drawing/2014/main" id="{E2900253-5712-11E9-9263-CA9491A3F991}"/>
              </a:ext>
            </a:extLst>
          </p:cNvPr>
          <p:cNvCxnSpPr>
            <a:cxnSpLocks/>
          </p:cNvCxnSpPr>
          <p:nvPr/>
        </p:nvCxnSpPr>
        <p:spPr>
          <a:xfrm flipV="1">
            <a:off x="2874610" y="2648636"/>
            <a:ext cx="0" cy="682115"/>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81" name="文本框 80">
            <a:extLst>
              <a:ext uri="{FF2B5EF4-FFF2-40B4-BE49-F238E27FC236}">
                <a16:creationId xmlns:a16="http://schemas.microsoft.com/office/drawing/2014/main" id="{925FB179-2315-14E5-DE40-66047858EB2A}"/>
              </a:ext>
            </a:extLst>
          </p:cNvPr>
          <p:cNvSpPr txBox="1"/>
          <p:nvPr/>
        </p:nvSpPr>
        <p:spPr>
          <a:xfrm>
            <a:off x="197628" y="1093809"/>
            <a:ext cx="11449863" cy="738664"/>
          </a:xfrm>
          <a:prstGeom prst="rect">
            <a:avLst/>
          </a:prstGeom>
          <a:noFill/>
        </p:spPr>
        <p:txBody>
          <a:bodyPr wrap="square">
            <a:spAutoFit/>
          </a:bodyPr>
          <a:lstStyle/>
          <a:p>
            <a:r>
              <a:rPr lang="zh-CN" altLang="en-US" sz="1400" dirty="0"/>
              <a:t>仓储管理，在企业不是一个单一的问题，是衔接采购、销售、生产的中转站。合理的仓储管理可以帮助企业加快物资流动的速度，降低成本，保障生产的顺利进行，现代仓储管理以整合流程、协调上下游为己任，实现静态库存越少越好，收发效率越快越好。</a:t>
            </a:r>
            <a:endParaRPr lang="en-US" altLang="zh-CN" sz="1400" dirty="0"/>
          </a:p>
          <a:p>
            <a:endParaRPr lang="zh-CN" altLang="en-US" sz="1400" dirty="0"/>
          </a:p>
        </p:txBody>
      </p:sp>
      <p:sp>
        <p:nvSpPr>
          <p:cNvPr id="83" name="流程图: 预定义过程 82">
            <a:extLst>
              <a:ext uri="{FF2B5EF4-FFF2-40B4-BE49-F238E27FC236}">
                <a16:creationId xmlns:a16="http://schemas.microsoft.com/office/drawing/2014/main" id="{EBF0450F-CB97-8DDA-9CEA-0229D8B48052}"/>
              </a:ext>
            </a:extLst>
          </p:cNvPr>
          <p:cNvSpPr/>
          <p:nvPr/>
        </p:nvSpPr>
        <p:spPr>
          <a:xfrm>
            <a:off x="2230983" y="6258610"/>
            <a:ext cx="1170214" cy="329025"/>
          </a:xfrm>
          <a:prstGeom prst="flowChartPredefinedProcess">
            <a:avLst/>
          </a:prstGeom>
          <a:solidFill>
            <a:schemeClr val="bg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a:t>物流配送</a:t>
            </a:r>
          </a:p>
        </p:txBody>
      </p:sp>
      <p:cxnSp>
        <p:nvCxnSpPr>
          <p:cNvPr id="92" name="直接箭头连接符 91">
            <a:extLst>
              <a:ext uri="{FF2B5EF4-FFF2-40B4-BE49-F238E27FC236}">
                <a16:creationId xmlns:a16="http://schemas.microsoft.com/office/drawing/2014/main" id="{B64A8EB0-3528-D73E-9A61-D7C6AEB0A02E}"/>
              </a:ext>
            </a:extLst>
          </p:cNvPr>
          <p:cNvCxnSpPr>
            <a:stCxn id="66" idx="2"/>
            <a:endCxn id="83" idx="0"/>
          </p:cNvCxnSpPr>
          <p:nvPr/>
        </p:nvCxnSpPr>
        <p:spPr>
          <a:xfrm>
            <a:off x="2816089" y="6011911"/>
            <a:ext cx="1" cy="246699"/>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94" name="连接符: 肘形 93">
            <a:extLst>
              <a:ext uri="{FF2B5EF4-FFF2-40B4-BE49-F238E27FC236}">
                <a16:creationId xmlns:a16="http://schemas.microsoft.com/office/drawing/2014/main" id="{15E20E70-0D47-64A7-0B14-03A48E04947E}"/>
              </a:ext>
            </a:extLst>
          </p:cNvPr>
          <p:cNvCxnSpPr>
            <a:cxnSpLocks/>
            <a:stCxn id="83" idx="1"/>
            <a:endCxn id="42" idx="0"/>
          </p:cNvCxnSpPr>
          <p:nvPr/>
        </p:nvCxnSpPr>
        <p:spPr>
          <a:xfrm rot="10800000">
            <a:off x="980543" y="5705337"/>
            <a:ext cx="1250440" cy="717786"/>
          </a:xfrm>
          <a:prstGeom prst="bentConnector4">
            <a:avLst>
              <a:gd name="adj1" fmla="val 26604"/>
              <a:gd name="adj2" fmla="val 121657"/>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105" name="连接符: 肘形 104">
            <a:extLst>
              <a:ext uri="{FF2B5EF4-FFF2-40B4-BE49-F238E27FC236}">
                <a16:creationId xmlns:a16="http://schemas.microsoft.com/office/drawing/2014/main" id="{D8D8D3E6-D830-6F6D-C7B6-A340C4691FE1}"/>
              </a:ext>
            </a:extLst>
          </p:cNvPr>
          <p:cNvCxnSpPr>
            <a:stCxn id="55" idx="3"/>
            <a:endCxn id="72" idx="0"/>
          </p:cNvCxnSpPr>
          <p:nvPr/>
        </p:nvCxnSpPr>
        <p:spPr>
          <a:xfrm flipH="1" flipV="1">
            <a:off x="2748048" y="2337532"/>
            <a:ext cx="4489984" cy="1211956"/>
          </a:xfrm>
          <a:prstGeom prst="bentConnector4">
            <a:avLst>
              <a:gd name="adj1" fmla="val -5091"/>
              <a:gd name="adj2" fmla="val 127916"/>
            </a:avLst>
          </a:prstGeom>
          <a:ln>
            <a:tailEnd type="triangle"/>
          </a:ln>
        </p:spPr>
        <p:style>
          <a:lnRef idx="1">
            <a:schemeClr val="accent2"/>
          </a:lnRef>
          <a:fillRef idx="0">
            <a:schemeClr val="accent2"/>
          </a:fillRef>
          <a:effectRef idx="0">
            <a:schemeClr val="accent2"/>
          </a:effectRef>
          <a:fontRef idx="minor">
            <a:schemeClr val="tx1"/>
          </a:fontRef>
        </p:style>
      </p:cxnSp>
      <p:sp>
        <p:nvSpPr>
          <p:cNvPr id="108" name="文本框 107">
            <a:extLst>
              <a:ext uri="{FF2B5EF4-FFF2-40B4-BE49-F238E27FC236}">
                <a16:creationId xmlns:a16="http://schemas.microsoft.com/office/drawing/2014/main" id="{B5563DB4-9A04-EE9E-992D-3298742632EF}"/>
              </a:ext>
            </a:extLst>
          </p:cNvPr>
          <p:cNvSpPr txBox="1"/>
          <p:nvPr/>
        </p:nvSpPr>
        <p:spPr>
          <a:xfrm>
            <a:off x="9431792" y="1816541"/>
            <a:ext cx="2894381" cy="3139321"/>
          </a:xfrm>
          <a:prstGeom prst="rect">
            <a:avLst/>
          </a:prstGeom>
          <a:noFill/>
        </p:spPr>
        <p:txBody>
          <a:bodyPr wrap="square" rtlCol="0">
            <a:spAutoFit/>
          </a:bodyPr>
          <a:lstStyle/>
          <a:p>
            <a:pPr marL="285750" indent="-285750">
              <a:buFont typeface="Wingdings" panose="05000000000000000000" pitchFamily="2" charset="2"/>
              <a:buChar char="p"/>
            </a:pPr>
            <a:endParaRPr lang="en-US" altLang="zh-CN" dirty="0"/>
          </a:p>
          <a:p>
            <a:pPr marL="285750" indent="-285750">
              <a:buFont typeface="Wingdings" panose="05000000000000000000" pitchFamily="2" charset="2"/>
              <a:buChar char="p"/>
            </a:pPr>
            <a:r>
              <a:rPr lang="zh-CN" altLang="en-US" dirty="0"/>
              <a:t>流程一体</a:t>
            </a:r>
            <a:endParaRPr lang="en-US" altLang="zh-CN" dirty="0"/>
          </a:p>
          <a:p>
            <a:pPr marL="285750" indent="-285750">
              <a:buFont typeface="Wingdings" panose="05000000000000000000" pitchFamily="2" charset="2"/>
              <a:buChar char="p"/>
            </a:pPr>
            <a:endParaRPr lang="en-US" altLang="zh-CN" dirty="0"/>
          </a:p>
          <a:p>
            <a:pPr marL="285750" indent="-285750">
              <a:buFont typeface="Wingdings" panose="05000000000000000000" pitchFamily="2" charset="2"/>
              <a:buChar char="p"/>
            </a:pPr>
            <a:r>
              <a:rPr lang="zh-CN" altLang="en-US" dirty="0"/>
              <a:t>业务在线</a:t>
            </a:r>
            <a:endParaRPr lang="en-US" altLang="zh-CN" dirty="0"/>
          </a:p>
          <a:p>
            <a:pPr marL="285750" indent="-285750">
              <a:buFont typeface="Wingdings" panose="05000000000000000000" pitchFamily="2" charset="2"/>
              <a:buChar char="p"/>
            </a:pPr>
            <a:endParaRPr lang="en-US" altLang="zh-CN" dirty="0"/>
          </a:p>
          <a:p>
            <a:pPr marL="285750" indent="-285750">
              <a:buFont typeface="Wingdings" panose="05000000000000000000" pitchFamily="2" charset="2"/>
              <a:buChar char="p"/>
            </a:pPr>
            <a:r>
              <a:rPr lang="zh-CN" altLang="en-US" dirty="0"/>
              <a:t>单据实时</a:t>
            </a:r>
            <a:endParaRPr lang="en-US" altLang="zh-CN" dirty="0"/>
          </a:p>
          <a:p>
            <a:pPr marL="285750" indent="-285750">
              <a:buFont typeface="Wingdings" panose="05000000000000000000" pitchFamily="2" charset="2"/>
              <a:buChar char="p"/>
            </a:pPr>
            <a:endParaRPr lang="en-US" altLang="zh-CN" dirty="0"/>
          </a:p>
          <a:p>
            <a:pPr marL="285750" indent="-285750">
              <a:buFont typeface="Wingdings" panose="05000000000000000000" pitchFamily="2" charset="2"/>
              <a:buChar char="p"/>
            </a:pPr>
            <a:r>
              <a:rPr lang="zh-CN" altLang="en-US" dirty="0"/>
              <a:t>库存实时</a:t>
            </a:r>
            <a:endParaRPr lang="en-US" altLang="zh-CN" dirty="0"/>
          </a:p>
          <a:p>
            <a:endParaRPr lang="en-US" altLang="zh-CN" dirty="0"/>
          </a:p>
          <a:p>
            <a:endParaRPr lang="en-US" altLang="zh-CN" dirty="0"/>
          </a:p>
          <a:p>
            <a:pPr marL="285750" indent="-285750">
              <a:buFont typeface="Wingdings" panose="05000000000000000000" pitchFamily="2" charset="2"/>
              <a:buChar char="p"/>
            </a:pPr>
            <a:endParaRPr lang="en-US" altLang="zh-CN" dirty="0"/>
          </a:p>
        </p:txBody>
      </p:sp>
      <p:sp>
        <p:nvSpPr>
          <p:cNvPr id="110" name="文本框 109">
            <a:extLst>
              <a:ext uri="{FF2B5EF4-FFF2-40B4-BE49-F238E27FC236}">
                <a16:creationId xmlns:a16="http://schemas.microsoft.com/office/drawing/2014/main" id="{6D3F7623-43CD-D44F-6838-F1A45057B24F}"/>
              </a:ext>
            </a:extLst>
          </p:cNvPr>
          <p:cNvSpPr txBox="1"/>
          <p:nvPr/>
        </p:nvSpPr>
        <p:spPr>
          <a:xfrm>
            <a:off x="9394853" y="4919132"/>
            <a:ext cx="2858550" cy="1477328"/>
          </a:xfrm>
          <a:prstGeom prst="rect">
            <a:avLst/>
          </a:prstGeom>
          <a:noFill/>
        </p:spPr>
        <p:txBody>
          <a:bodyPr wrap="square">
            <a:spAutoFit/>
          </a:bodyPr>
          <a:lstStyle/>
          <a:p>
            <a:pPr marL="285750" indent="-285750">
              <a:buFont typeface="Wingdings" panose="05000000000000000000" pitchFamily="2" charset="2"/>
              <a:buChar char="p"/>
            </a:pPr>
            <a:r>
              <a:rPr lang="zh-CN" altLang="en-US" dirty="0"/>
              <a:t>销售交期预测</a:t>
            </a:r>
            <a:endParaRPr lang="en-US" altLang="zh-CN" dirty="0"/>
          </a:p>
          <a:p>
            <a:pPr marL="285750" indent="-285750">
              <a:buFont typeface="Wingdings" panose="05000000000000000000" pitchFamily="2" charset="2"/>
              <a:buChar char="p"/>
            </a:pPr>
            <a:endParaRPr lang="en-US" altLang="zh-CN" dirty="0"/>
          </a:p>
          <a:p>
            <a:pPr marL="285750" indent="-285750">
              <a:buFont typeface="Wingdings" panose="05000000000000000000" pitchFamily="2" charset="2"/>
              <a:buChar char="p"/>
            </a:pPr>
            <a:r>
              <a:rPr lang="zh-CN" altLang="en-US" dirty="0"/>
              <a:t>采购按需、按时</a:t>
            </a:r>
            <a:endParaRPr lang="en-US" altLang="zh-CN" dirty="0"/>
          </a:p>
          <a:p>
            <a:pPr marL="285750" indent="-285750">
              <a:buFont typeface="Wingdings" panose="05000000000000000000" pitchFamily="2" charset="2"/>
              <a:buChar char="p"/>
            </a:pPr>
            <a:endParaRPr lang="en-US" altLang="zh-CN" dirty="0"/>
          </a:p>
          <a:p>
            <a:pPr marL="285750" indent="-285750">
              <a:buFont typeface="Wingdings" panose="05000000000000000000" pitchFamily="2" charset="2"/>
              <a:buChar char="p"/>
            </a:pPr>
            <a:r>
              <a:rPr lang="zh-CN" altLang="en-US" dirty="0"/>
              <a:t>生产合理排期</a:t>
            </a:r>
            <a:endParaRPr lang="en-US" altLang="zh-CN" dirty="0"/>
          </a:p>
        </p:txBody>
      </p:sp>
      <p:sp>
        <p:nvSpPr>
          <p:cNvPr id="111" name="箭头: 下 110">
            <a:extLst>
              <a:ext uri="{FF2B5EF4-FFF2-40B4-BE49-F238E27FC236}">
                <a16:creationId xmlns:a16="http://schemas.microsoft.com/office/drawing/2014/main" id="{18C53F7D-ADFB-2029-F7AF-DE22EE708ADE}"/>
              </a:ext>
            </a:extLst>
          </p:cNvPr>
          <p:cNvSpPr/>
          <p:nvPr/>
        </p:nvSpPr>
        <p:spPr>
          <a:xfrm>
            <a:off x="9855250" y="4241115"/>
            <a:ext cx="547255" cy="567297"/>
          </a:xfrm>
          <a:prstGeom prst="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3" name="流程图: 预定义过程 112">
            <a:extLst>
              <a:ext uri="{FF2B5EF4-FFF2-40B4-BE49-F238E27FC236}">
                <a16:creationId xmlns:a16="http://schemas.microsoft.com/office/drawing/2014/main" id="{00695086-286A-3ABF-287B-A46D74897911}"/>
              </a:ext>
            </a:extLst>
          </p:cNvPr>
          <p:cNvSpPr/>
          <p:nvPr/>
        </p:nvSpPr>
        <p:spPr>
          <a:xfrm>
            <a:off x="6172594" y="5056516"/>
            <a:ext cx="1170214" cy="329025"/>
          </a:xfrm>
          <a:prstGeom prst="flowChartPredefinedProcess">
            <a:avLst/>
          </a:prstGeom>
          <a:solidFill>
            <a:schemeClr val="bg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a:t>小畅协同</a:t>
            </a:r>
          </a:p>
        </p:txBody>
      </p:sp>
      <p:cxnSp>
        <p:nvCxnSpPr>
          <p:cNvPr id="115" name="连接符: 肘形 114">
            <a:extLst>
              <a:ext uri="{FF2B5EF4-FFF2-40B4-BE49-F238E27FC236}">
                <a16:creationId xmlns:a16="http://schemas.microsoft.com/office/drawing/2014/main" id="{A01DCB49-4038-93DB-9FA4-2CA9FF2E3DA3}"/>
              </a:ext>
            </a:extLst>
          </p:cNvPr>
          <p:cNvCxnSpPr>
            <a:cxnSpLocks/>
            <a:stCxn id="47" idx="3"/>
            <a:endCxn id="113" idx="1"/>
          </p:cNvCxnSpPr>
          <p:nvPr/>
        </p:nvCxnSpPr>
        <p:spPr>
          <a:xfrm>
            <a:off x="5259934" y="3939987"/>
            <a:ext cx="912660" cy="1281042"/>
          </a:xfrm>
          <a:prstGeom prst="bentConnector3">
            <a:avLst>
              <a:gd name="adj1" fmla="val 50000"/>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120" name="连接符: 肘形 119">
            <a:extLst>
              <a:ext uri="{FF2B5EF4-FFF2-40B4-BE49-F238E27FC236}">
                <a16:creationId xmlns:a16="http://schemas.microsoft.com/office/drawing/2014/main" id="{2E930C6E-1CBA-1012-01EA-263981AA002B}"/>
              </a:ext>
            </a:extLst>
          </p:cNvPr>
          <p:cNvCxnSpPr>
            <a:stCxn id="113" idx="2"/>
          </p:cNvCxnSpPr>
          <p:nvPr/>
        </p:nvCxnSpPr>
        <p:spPr>
          <a:xfrm rot="5400000" flipH="1">
            <a:off x="5085160" y="3713001"/>
            <a:ext cx="164513" cy="3180568"/>
          </a:xfrm>
          <a:prstGeom prst="bentConnector4">
            <a:avLst>
              <a:gd name="adj1" fmla="val -76705"/>
              <a:gd name="adj2" fmla="val 59198"/>
            </a:avLst>
          </a:prstGeom>
          <a:ln>
            <a:tailEnd type="triangle"/>
          </a:ln>
        </p:spPr>
        <p:style>
          <a:lnRef idx="1">
            <a:schemeClr val="accent2"/>
          </a:lnRef>
          <a:fillRef idx="0">
            <a:schemeClr val="accent2"/>
          </a:fillRef>
          <a:effectRef idx="0">
            <a:schemeClr val="accent2"/>
          </a:effectRef>
          <a:fontRef idx="minor">
            <a:schemeClr val="tx1"/>
          </a:fontRef>
        </p:style>
      </p:cxnSp>
      <p:sp>
        <p:nvSpPr>
          <p:cNvPr id="123" name="流程图: 预定义过程 122">
            <a:extLst>
              <a:ext uri="{FF2B5EF4-FFF2-40B4-BE49-F238E27FC236}">
                <a16:creationId xmlns:a16="http://schemas.microsoft.com/office/drawing/2014/main" id="{7E641AA3-4D8E-6C0B-76A3-C45C310DC0C5}"/>
              </a:ext>
            </a:extLst>
          </p:cNvPr>
          <p:cNvSpPr/>
          <p:nvPr/>
        </p:nvSpPr>
        <p:spPr>
          <a:xfrm>
            <a:off x="392990" y="2340105"/>
            <a:ext cx="1170214" cy="329025"/>
          </a:xfrm>
          <a:prstGeom prst="flowChartPredefinedProcess">
            <a:avLst/>
          </a:prstGeom>
          <a:solidFill>
            <a:schemeClr val="bg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a:t>订货商城</a:t>
            </a:r>
          </a:p>
        </p:txBody>
      </p:sp>
      <p:cxnSp>
        <p:nvCxnSpPr>
          <p:cNvPr id="127" name="直接箭头连接符 126">
            <a:extLst>
              <a:ext uri="{FF2B5EF4-FFF2-40B4-BE49-F238E27FC236}">
                <a16:creationId xmlns:a16="http://schemas.microsoft.com/office/drawing/2014/main" id="{287A5420-34C5-0538-901F-5D39E21062E0}"/>
              </a:ext>
            </a:extLst>
          </p:cNvPr>
          <p:cNvCxnSpPr>
            <a:cxnSpLocks/>
            <a:stCxn id="123" idx="2"/>
            <a:endCxn id="40" idx="0"/>
          </p:cNvCxnSpPr>
          <p:nvPr/>
        </p:nvCxnSpPr>
        <p:spPr>
          <a:xfrm>
            <a:off x="978097" y="2669130"/>
            <a:ext cx="2446" cy="293684"/>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129" name="文本框 128">
            <a:extLst>
              <a:ext uri="{FF2B5EF4-FFF2-40B4-BE49-F238E27FC236}">
                <a16:creationId xmlns:a16="http://schemas.microsoft.com/office/drawing/2014/main" id="{64D65D59-577F-EBF6-FB6B-64A628F67672}"/>
              </a:ext>
            </a:extLst>
          </p:cNvPr>
          <p:cNvSpPr txBox="1"/>
          <p:nvPr/>
        </p:nvSpPr>
        <p:spPr>
          <a:xfrm>
            <a:off x="585550" y="2085456"/>
            <a:ext cx="774411" cy="261610"/>
          </a:xfrm>
          <a:prstGeom prst="rect">
            <a:avLst/>
          </a:prstGeom>
          <a:noFill/>
        </p:spPr>
        <p:txBody>
          <a:bodyPr wrap="square" rtlCol="0">
            <a:spAutoFit/>
          </a:bodyPr>
          <a:lstStyle/>
          <a:p>
            <a:r>
              <a:rPr lang="zh-CN" altLang="en-US" sz="1100" dirty="0"/>
              <a:t>客户协同</a:t>
            </a:r>
          </a:p>
        </p:txBody>
      </p:sp>
      <p:sp>
        <p:nvSpPr>
          <p:cNvPr id="130" name="文本框 129">
            <a:extLst>
              <a:ext uri="{FF2B5EF4-FFF2-40B4-BE49-F238E27FC236}">
                <a16:creationId xmlns:a16="http://schemas.microsoft.com/office/drawing/2014/main" id="{3F130EB6-9400-F44A-9F27-63C455988289}"/>
              </a:ext>
            </a:extLst>
          </p:cNvPr>
          <p:cNvSpPr txBox="1"/>
          <p:nvPr/>
        </p:nvSpPr>
        <p:spPr>
          <a:xfrm>
            <a:off x="6357298" y="4854723"/>
            <a:ext cx="1113929" cy="261610"/>
          </a:xfrm>
          <a:prstGeom prst="rect">
            <a:avLst/>
          </a:prstGeom>
          <a:noFill/>
        </p:spPr>
        <p:txBody>
          <a:bodyPr wrap="square" rtlCol="0">
            <a:spAutoFit/>
          </a:bodyPr>
          <a:lstStyle/>
          <a:p>
            <a:r>
              <a:rPr lang="zh-CN" altLang="en-US" sz="1100" dirty="0"/>
              <a:t>供应商协同</a:t>
            </a:r>
          </a:p>
        </p:txBody>
      </p:sp>
    </p:spTree>
    <p:extLst>
      <p:ext uri="{BB962C8B-B14F-4D97-AF65-F5344CB8AC3E}">
        <p14:creationId xmlns:p14="http://schemas.microsoft.com/office/powerpoint/2010/main" val="14470476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B0EEED1-EC6E-650A-0D74-34EDE08FDD1F}"/>
              </a:ext>
            </a:extLst>
          </p:cNvPr>
          <p:cNvSpPr>
            <a:spLocks noGrp="1"/>
          </p:cNvSpPr>
          <p:nvPr>
            <p:ph type="title"/>
          </p:nvPr>
        </p:nvSpPr>
        <p:spPr>
          <a:xfrm>
            <a:off x="556160" y="266626"/>
            <a:ext cx="10230256" cy="658084"/>
          </a:xfrm>
        </p:spPr>
        <p:txBody>
          <a:bodyPr/>
          <a:lstStyle/>
          <a:p>
            <a:r>
              <a:rPr lang="zh-CN" altLang="en-US" dirty="0"/>
              <a:t>仓储管理提效降本第五步：</a:t>
            </a:r>
            <a:r>
              <a:rPr lang="en-US" altLang="zh-CN" dirty="0"/>
              <a:t> PDA</a:t>
            </a:r>
            <a:r>
              <a:rPr lang="zh-CN" altLang="en-US" dirty="0"/>
              <a:t>作业</a:t>
            </a:r>
          </a:p>
        </p:txBody>
      </p:sp>
      <p:sp>
        <p:nvSpPr>
          <p:cNvPr id="20" name="矩形 19">
            <a:extLst>
              <a:ext uri="{FF2B5EF4-FFF2-40B4-BE49-F238E27FC236}">
                <a16:creationId xmlns:a16="http://schemas.microsoft.com/office/drawing/2014/main" id="{6B65410D-07C9-7651-99B4-F7431CB294CC}"/>
              </a:ext>
            </a:extLst>
          </p:cNvPr>
          <p:cNvSpPr/>
          <p:nvPr/>
        </p:nvSpPr>
        <p:spPr>
          <a:xfrm>
            <a:off x="1050736" y="2491906"/>
            <a:ext cx="1217194" cy="310771"/>
          </a:xfrm>
          <a:prstGeom prst="rect">
            <a:avLst/>
          </a:prstGeom>
          <a:solidFill>
            <a:srgbClr val="FF6D5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a:t>打印单据</a:t>
            </a:r>
          </a:p>
        </p:txBody>
      </p:sp>
      <p:sp>
        <p:nvSpPr>
          <p:cNvPr id="21" name="矩形 20">
            <a:extLst>
              <a:ext uri="{FF2B5EF4-FFF2-40B4-BE49-F238E27FC236}">
                <a16:creationId xmlns:a16="http://schemas.microsoft.com/office/drawing/2014/main" id="{45017B14-C19D-0EDE-0E91-829713129ADB}"/>
              </a:ext>
            </a:extLst>
          </p:cNvPr>
          <p:cNvSpPr/>
          <p:nvPr/>
        </p:nvSpPr>
        <p:spPr>
          <a:xfrm>
            <a:off x="988244" y="3140964"/>
            <a:ext cx="1290881" cy="343332"/>
          </a:xfrm>
          <a:prstGeom prst="rect">
            <a:avLst/>
          </a:prstGeom>
          <a:solidFill>
            <a:srgbClr val="FF6D5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a:t>拣货，在纸上记录</a:t>
            </a:r>
          </a:p>
        </p:txBody>
      </p:sp>
      <p:sp>
        <p:nvSpPr>
          <p:cNvPr id="22" name="矩形 21">
            <a:extLst>
              <a:ext uri="{FF2B5EF4-FFF2-40B4-BE49-F238E27FC236}">
                <a16:creationId xmlns:a16="http://schemas.microsoft.com/office/drawing/2014/main" id="{AD7C0060-92CC-3E29-5517-41BB04280B5D}"/>
              </a:ext>
            </a:extLst>
          </p:cNvPr>
          <p:cNvSpPr/>
          <p:nvPr/>
        </p:nvSpPr>
        <p:spPr>
          <a:xfrm>
            <a:off x="1017902" y="3913463"/>
            <a:ext cx="1208480" cy="321549"/>
          </a:xfrm>
          <a:prstGeom prst="rect">
            <a:avLst/>
          </a:prstGeom>
          <a:solidFill>
            <a:srgbClr val="FF6D5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a:t>录入系统</a:t>
            </a:r>
          </a:p>
        </p:txBody>
      </p:sp>
      <p:sp>
        <p:nvSpPr>
          <p:cNvPr id="23" name="矩形 22">
            <a:extLst>
              <a:ext uri="{FF2B5EF4-FFF2-40B4-BE49-F238E27FC236}">
                <a16:creationId xmlns:a16="http://schemas.microsoft.com/office/drawing/2014/main" id="{5CCF1C85-533E-6F12-3DFC-DB55D8652B26}"/>
              </a:ext>
            </a:extLst>
          </p:cNvPr>
          <p:cNvSpPr/>
          <p:nvPr/>
        </p:nvSpPr>
        <p:spPr>
          <a:xfrm>
            <a:off x="962598" y="4749040"/>
            <a:ext cx="1342175" cy="373230"/>
          </a:xfrm>
          <a:prstGeom prst="rect">
            <a:avLst/>
          </a:prstGeom>
          <a:solidFill>
            <a:srgbClr val="FF6D5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a:t>库存不准，账实不符</a:t>
            </a:r>
          </a:p>
        </p:txBody>
      </p:sp>
      <p:sp>
        <p:nvSpPr>
          <p:cNvPr id="24" name="矩形 23">
            <a:extLst>
              <a:ext uri="{FF2B5EF4-FFF2-40B4-BE49-F238E27FC236}">
                <a16:creationId xmlns:a16="http://schemas.microsoft.com/office/drawing/2014/main" id="{9A4DFA7E-2C63-18B8-CF98-6169D6635B11}"/>
              </a:ext>
            </a:extLst>
          </p:cNvPr>
          <p:cNvSpPr/>
          <p:nvPr/>
        </p:nvSpPr>
        <p:spPr>
          <a:xfrm>
            <a:off x="1064379" y="1691764"/>
            <a:ext cx="1203550" cy="310770"/>
          </a:xfrm>
          <a:prstGeom prst="rect">
            <a:avLst/>
          </a:prstGeom>
          <a:solidFill>
            <a:srgbClr val="FF6D5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a:t>销售订单</a:t>
            </a:r>
          </a:p>
        </p:txBody>
      </p:sp>
      <p:sp>
        <p:nvSpPr>
          <p:cNvPr id="25" name="下箭头 2">
            <a:extLst>
              <a:ext uri="{FF2B5EF4-FFF2-40B4-BE49-F238E27FC236}">
                <a16:creationId xmlns:a16="http://schemas.microsoft.com/office/drawing/2014/main" id="{58945055-9BCB-AB9C-AA74-0457C397CD84}"/>
              </a:ext>
            </a:extLst>
          </p:cNvPr>
          <p:cNvSpPr/>
          <p:nvPr/>
        </p:nvSpPr>
        <p:spPr>
          <a:xfrm>
            <a:off x="1378122" y="2104976"/>
            <a:ext cx="576064" cy="321549"/>
          </a:xfrm>
          <a:prstGeom prst="downArrow">
            <a:avLst/>
          </a:prstGeom>
          <a:solidFill>
            <a:schemeClr val="accent4">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p>
        </p:txBody>
      </p:sp>
      <p:sp>
        <p:nvSpPr>
          <p:cNvPr id="26" name="下箭头 34">
            <a:extLst>
              <a:ext uri="{FF2B5EF4-FFF2-40B4-BE49-F238E27FC236}">
                <a16:creationId xmlns:a16="http://schemas.microsoft.com/office/drawing/2014/main" id="{AB6D8745-FD04-7AEB-AAB2-876B740E120B}"/>
              </a:ext>
            </a:extLst>
          </p:cNvPr>
          <p:cNvSpPr/>
          <p:nvPr/>
        </p:nvSpPr>
        <p:spPr>
          <a:xfrm>
            <a:off x="1378122" y="2830890"/>
            <a:ext cx="576064" cy="321549"/>
          </a:xfrm>
          <a:prstGeom prst="downArrow">
            <a:avLst/>
          </a:prstGeom>
          <a:solidFill>
            <a:schemeClr val="accent4">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p>
        </p:txBody>
      </p:sp>
      <p:sp>
        <p:nvSpPr>
          <p:cNvPr id="27" name="下箭头 35">
            <a:extLst>
              <a:ext uri="{FF2B5EF4-FFF2-40B4-BE49-F238E27FC236}">
                <a16:creationId xmlns:a16="http://schemas.microsoft.com/office/drawing/2014/main" id="{A39701A6-6FF8-8F23-7835-5BF037E009A3}"/>
              </a:ext>
            </a:extLst>
          </p:cNvPr>
          <p:cNvSpPr/>
          <p:nvPr/>
        </p:nvSpPr>
        <p:spPr>
          <a:xfrm>
            <a:off x="1378122" y="3578532"/>
            <a:ext cx="576064" cy="321549"/>
          </a:xfrm>
          <a:prstGeom prst="downArrow">
            <a:avLst/>
          </a:prstGeom>
          <a:solidFill>
            <a:schemeClr val="accent4">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p>
        </p:txBody>
      </p:sp>
      <p:sp>
        <p:nvSpPr>
          <p:cNvPr id="28" name="下箭头 36">
            <a:extLst>
              <a:ext uri="{FF2B5EF4-FFF2-40B4-BE49-F238E27FC236}">
                <a16:creationId xmlns:a16="http://schemas.microsoft.com/office/drawing/2014/main" id="{AFFCA562-2CD7-7E8C-789C-6B3CE7CD17EB}"/>
              </a:ext>
            </a:extLst>
          </p:cNvPr>
          <p:cNvSpPr/>
          <p:nvPr/>
        </p:nvSpPr>
        <p:spPr>
          <a:xfrm>
            <a:off x="1304457" y="4314341"/>
            <a:ext cx="635371" cy="373230"/>
          </a:xfrm>
          <a:prstGeom prst="downArrow">
            <a:avLst/>
          </a:prstGeom>
          <a:solidFill>
            <a:schemeClr val="accent4">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p>
        </p:txBody>
      </p:sp>
      <p:sp>
        <p:nvSpPr>
          <p:cNvPr id="29" name="矩形 28">
            <a:extLst>
              <a:ext uri="{FF2B5EF4-FFF2-40B4-BE49-F238E27FC236}">
                <a16:creationId xmlns:a16="http://schemas.microsoft.com/office/drawing/2014/main" id="{2231EBF7-9EAD-7F8C-EDD7-BD1D7D578F0E}"/>
              </a:ext>
            </a:extLst>
          </p:cNvPr>
          <p:cNvSpPr/>
          <p:nvPr/>
        </p:nvSpPr>
        <p:spPr>
          <a:xfrm>
            <a:off x="456390" y="4301063"/>
            <a:ext cx="1169496"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a:solidFill>
                  <a:schemeClr val="tx1"/>
                </a:solidFill>
              </a:rPr>
              <a:t>录入不及时</a:t>
            </a:r>
          </a:p>
        </p:txBody>
      </p:sp>
      <p:sp>
        <p:nvSpPr>
          <p:cNvPr id="30" name="矩形 29">
            <a:extLst>
              <a:ext uri="{FF2B5EF4-FFF2-40B4-BE49-F238E27FC236}">
                <a16:creationId xmlns:a16="http://schemas.microsoft.com/office/drawing/2014/main" id="{86F8C696-DC73-5F23-277F-DC717C0DB5D6}"/>
              </a:ext>
            </a:extLst>
          </p:cNvPr>
          <p:cNvSpPr/>
          <p:nvPr/>
        </p:nvSpPr>
        <p:spPr>
          <a:xfrm>
            <a:off x="1723820" y="4336522"/>
            <a:ext cx="1044109"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a:solidFill>
                  <a:schemeClr val="tx1"/>
                </a:solidFill>
              </a:rPr>
              <a:t>拣货、录入错误</a:t>
            </a:r>
          </a:p>
        </p:txBody>
      </p:sp>
      <p:sp>
        <p:nvSpPr>
          <p:cNvPr id="38" name="矩形 37">
            <a:extLst>
              <a:ext uri="{FF2B5EF4-FFF2-40B4-BE49-F238E27FC236}">
                <a16:creationId xmlns:a16="http://schemas.microsoft.com/office/drawing/2014/main" id="{E70F48D0-9E49-79F2-F5AF-2E44A677F1C3}"/>
              </a:ext>
            </a:extLst>
          </p:cNvPr>
          <p:cNvSpPr/>
          <p:nvPr/>
        </p:nvSpPr>
        <p:spPr>
          <a:xfrm>
            <a:off x="5878108" y="1625238"/>
            <a:ext cx="1006652" cy="310770"/>
          </a:xfrm>
          <a:prstGeom prst="rect">
            <a:avLst/>
          </a:prstGeom>
          <a:solidFill>
            <a:srgbClr val="75C9A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a:t>销售订单</a:t>
            </a:r>
          </a:p>
        </p:txBody>
      </p:sp>
      <p:sp>
        <p:nvSpPr>
          <p:cNvPr id="39" name="矩形 38">
            <a:extLst>
              <a:ext uri="{FF2B5EF4-FFF2-40B4-BE49-F238E27FC236}">
                <a16:creationId xmlns:a16="http://schemas.microsoft.com/office/drawing/2014/main" id="{5787B288-0CD5-7906-6035-24FD2DE724E2}"/>
              </a:ext>
            </a:extLst>
          </p:cNvPr>
          <p:cNvSpPr/>
          <p:nvPr/>
        </p:nvSpPr>
        <p:spPr>
          <a:xfrm>
            <a:off x="5971672" y="2462407"/>
            <a:ext cx="1006653" cy="321548"/>
          </a:xfrm>
          <a:prstGeom prst="rect">
            <a:avLst/>
          </a:prstGeom>
          <a:solidFill>
            <a:srgbClr val="75C9A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t>PDA</a:t>
            </a:r>
            <a:r>
              <a:rPr lang="zh-CN" altLang="en-US" sz="1200" dirty="0"/>
              <a:t>拣货</a:t>
            </a:r>
          </a:p>
        </p:txBody>
      </p:sp>
      <p:sp>
        <p:nvSpPr>
          <p:cNvPr id="40" name="矩形 39">
            <a:extLst>
              <a:ext uri="{FF2B5EF4-FFF2-40B4-BE49-F238E27FC236}">
                <a16:creationId xmlns:a16="http://schemas.microsoft.com/office/drawing/2014/main" id="{BEF1CEA3-071B-EB1E-B3DA-EA376A4095E0}"/>
              </a:ext>
            </a:extLst>
          </p:cNvPr>
          <p:cNvSpPr/>
          <p:nvPr/>
        </p:nvSpPr>
        <p:spPr>
          <a:xfrm>
            <a:off x="5878108" y="3756209"/>
            <a:ext cx="1290881" cy="373231"/>
          </a:xfrm>
          <a:prstGeom prst="rect">
            <a:avLst/>
          </a:prstGeom>
          <a:solidFill>
            <a:srgbClr val="75C9A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a:t>自动生成出库单</a:t>
            </a:r>
          </a:p>
        </p:txBody>
      </p:sp>
      <p:sp>
        <p:nvSpPr>
          <p:cNvPr id="41" name="矩形 40">
            <a:extLst>
              <a:ext uri="{FF2B5EF4-FFF2-40B4-BE49-F238E27FC236}">
                <a16:creationId xmlns:a16="http://schemas.microsoft.com/office/drawing/2014/main" id="{1E705117-2D7F-B260-D22B-9497F6C5FB8D}"/>
              </a:ext>
            </a:extLst>
          </p:cNvPr>
          <p:cNvSpPr/>
          <p:nvPr/>
        </p:nvSpPr>
        <p:spPr>
          <a:xfrm>
            <a:off x="5698697" y="4783784"/>
            <a:ext cx="1696594" cy="373231"/>
          </a:xfrm>
          <a:prstGeom prst="rect">
            <a:avLst/>
          </a:prstGeom>
          <a:solidFill>
            <a:srgbClr val="75C9A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a:t>库存准确，账实一致</a:t>
            </a:r>
          </a:p>
        </p:txBody>
      </p:sp>
      <p:sp>
        <p:nvSpPr>
          <p:cNvPr id="43" name="下箭头 58">
            <a:extLst>
              <a:ext uri="{FF2B5EF4-FFF2-40B4-BE49-F238E27FC236}">
                <a16:creationId xmlns:a16="http://schemas.microsoft.com/office/drawing/2014/main" id="{C8BC6B78-FF48-BCE2-DA92-153982B49E5F}"/>
              </a:ext>
            </a:extLst>
          </p:cNvPr>
          <p:cNvSpPr/>
          <p:nvPr/>
        </p:nvSpPr>
        <p:spPr>
          <a:xfrm>
            <a:off x="6138182" y="4233483"/>
            <a:ext cx="486503" cy="550301"/>
          </a:xfrm>
          <a:prstGeom prst="downArrow">
            <a:avLst/>
          </a:prstGeom>
          <a:solidFill>
            <a:schemeClr val="accent5">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p>
        </p:txBody>
      </p:sp>
      <p:sp>
        <p:nvSpPr>
          <p:cNvPr id="44" name="下箭头 58">
            <a:extLst>
              <a:ext uri="{FF2B5EF4-FFF2-40B4-BE49-F238E27FC236}">
                <a16:creationId xmlns:a16="http://schemas.microsoft.com/office/drawing/2014/main" id="{50104027-FD87-005B-87DE-B56C5398CD73}"/>
              </a:ext>
            </a:extLst>
          </p:cNvPr>
          <p:cNvSpPr/>
          <p:nvPr/>
        </p:nvSpPr>
        <p:spPr>
          <a:xfrm>
            <a:off x="6138182" y="2064120"/>
            <a:ext cx="486503" cy="328972"/>
          </a:xfrm>
          <a:prstGeom prst="downArrow">
            <a:avLst/>
          </a:prstGeom>
          <a:solidFill>
            <a:schemeClr val="accent5">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p>
        </p:txBody>
      </p:sp>
      <p:sp>
        <p:nvSpPr>
          <p:cNvPr id="45" name="下箭头 58">
            <a:extLst>
              <a:ext uri="{FF2B5EF4-FFF2-40B4-BE49-F238E27FC236}">
                <a16:creationId xmlns:a16="http://schemas.microsoft.com/office/drawing/2014/main" id="{2261B7FC-6AC9-9B4E-A8AB-D33446C5CF0C}"/>
              </a:ext>
            </a:extLst>
          </p:cNvPr>
          <p:cNvSpPr/>
          <p:nvPr/>
        </p:nvSpPr>
        <p:spPr>
          <a:xfrm>
            <a:off x="6138181" y="2828120"/>
            <a:ext cx="486503" cy="872682"/>
          </a:xfrm>
          <a:prstGeom prst="downArrow">
            <a:avLst/>
          </a:prstGeom>
          <a:solidFill>
            <a:schemeClr val="accent5">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p>
        </p:txBody>
      </p:sp>
      <p:sp>
        <p:nvSpPr>
          <p:cNvPr id="46" name="文本框 45">
            <a:extLst>
              <a:ext uri="{FF2B5EF4-FFF2-40B4-BE49-F238E27FC236}">
                <a16:creationId xmlns:a16="http://schemas.microsoft.com/office/drawing/2014/main" id="{99DB2740-A8C4-4246-3B5F-94247823500E}"/>
              </a:ext>
            </a:extLst>
          </p:cNvPr>
          <p:cNvSpPr txBox="1"/>
          <p:nvPr/>
        </p:nvSpPr>
        <p:spPr>
          <a:xfrm>
            <a:off x="1239944" y="1277801"/>
            <a:ext cx="1645884" cy="338554"/>
          </a:xfrm>
          <a:prstGeom prst="rect">
            <a:avLst/>
          </a:prstGeom>
          <a:noFill/>
        </p:spPr>
        <p:txBody>
          <a:bodyPr wrap="square" rtlCol="0">
            <a:spAutoFit/>
          </a:bodyPr>
          <a:lstStyle/>
          <a:p>
            <a:r>
              <a:rPr lang="zh-CN" altLang="en-US" sz="1600" dirty="0"/>
              <a:t>手工拣货</a:t>
            </a:r>
          </a:p>
        </p:txBody>
      </p:sp>
      <p:sp>
        <p:nvSpPr>
          <p:cNvPr id="47" name="文本框 46">
            <a:extLst>
              <a:ext uri="{FF2B5EF4-FFF2-40B4-BE49-F238E27FC236}">
                <a16:creationId xmlns:a16="http://schemas.microsoft.com/office/drawing/2014/main" id="{125BA78F-839B-F8FD-DB34-8E2E4CC27ECC}"/>
              </a:ext>
            </a:extLst>
          </p:cNvPr>
          <p:cNvSpPr txBox="1"/>
          <p:nvPr/>
        </p:nvSpPr>
        <p:spPr>
          <a:xfrm>
            <a:off x="5867808" y="1248143"/>
            <a:ext cx="1645884" cy="338554"/>
          </a:xfrm>
          <a:prstGeom prst="rect">
            <a:avLst/>
          </a:prstGeom>
          <a:noFill/>
        </p:spPr>
        <p:txBody>
          <a:bodyPr wrap="square" rtlCol="0">
            <a:spAutoFit/>
          </a:bodyPr>
          <a:lstStyle/>
          <a:p>
            <a:r>
              <a:rPr lang="zh-CN" altLang="en-US" sz="1600" dirty="0"/>
              <a:t>移动仓管拣货</a:t>
            </a:r>
          </a:p>
        </p:txBody>
      </p:sp>
      <p:sp>
        <p:nvSpPr>
          <p:cNvPr id="48" name="文本框 47">
            <a:extLst>
              <a:ext uri="{FF2B5EF4-FFF2-40B4-BE49-F238E27FC236}">
                <a16:creationId xmlns:a16="http://schemas.microsoft.com/office/drawing/2014/main" id="{11809828-BC7D-4838-C096-1A1303A54CA4}"/>
              </a:ext>
            </a:extLst>
          </p:cNvPr>
          <p:cNvSpPr txBox="1"/>
          <p:nvPr/>
        </p:nvSpPr>
        <p:spPr>
          <a:xfrm>
            <a:off x="3488101" y="2228606"/>
            <a:ext cx="2530743" cy="1569660"/>
          </a:xfrm>
          <a:prstGeom prst="rect">
            <a:avLst/>
          </a:prstGeom>
          <a:noFill/>
        </p:spPr>
        <p:txBody>
          <a:bodyPr wrap="square" rtlCol="0">
            <a:spAutoFit/>
          </a:bodyPr>
          <a:lstStyle/>
          <a:p>
            <a:r>
              <a:rPr lang="en-US" altLang="zh-CN" sz="9600" b="1" dirty="0">
                <a:solidFill>
                  <a:srgbClr val="FF0000"/>
                </a:solidFill>
                <a:latin typeface="方正舒体" panose="02010601030101010101" pitchFamily="2" charset="-122"/>
                <a:ea typeface="方正舒体" panose="02010601030101010101" pitchFamily="2" charset="-122"/>
              </a:rPr>
              <a:t>vs</a:t>
            </a:r>
            <a:endParaRPr lang="zh-CN" altLang="en-US" sz="9600" b="1" dirty="0">
              <a:solidFill>
                <a:srgbClr val="FF0000"/>
              </a:solidFill>
              <a:latin typeface="方正舒体" panose="02010601030101010101" pitchFamily="2" charset="-122"/>
              <a:ea typeface="方正舒体" panose="02010601030101010101" pitchFamily="2" charset="-122"/>
            </a:endParaRPr>
          </a:p>
        </p:txBody>
      </p:sp>
      <p:sp>
        <p:nvSpPr>
          <p:cNvPr id="49" name="文本框 48">
            <a:extLst>
              <a:ext uri="{FF2B5EF4-FFF2-40B4-BE49-F238E27FC236}">
                <a16:creationId xmlns:a16="http://schemas.microsoft.com/office/drawing/2014/main" id="{410DC259-A5AE-67FC-AD25-C9F5EF1B1427}"/>
              </a:ext>
            </a:extLst>
          </p:cNvPr>
          <p:cNvSpPr txBox="1"/>
          <p:nvPr/>
        </p:nvSpPr>
        <p:spPr>
          <a:xfrm>
            <a:off x="720359" y="5493738"/>
            <a:ext cx="2823667" cy="369332"/>
          </a:xfrm>
          <a:prstGeom prst="rect">
            <a:avLst/>
          </a:prstGeom>
          <a:noFill/>
        </p:spPr>
        <p:txBody>
          <a:bodyPr wrap="square" rtlCol="0">
            <a:spAutoFit/>
          </a:bodyPr>
          <a:lstStyle/>
          <a:p>
            <a:r>
              <a:rPr lang="zh-CN" altLang="en-US" b="1" dirty="0">
                <a:solidFill>
                  <a:srgbClr val="FF0000"/>
                </a:solidFill>
              </a:rPr>
              <a:t>效率低、易出错</a:t>
            </a:r>
          </a:p>
        </p:txBody>
      </p:sp>
      <p:sp>
        <p:nvSpPr>
          <p:cNvPr id="50" name="文本框 49">
            <a:extLst>
              <a:ext uri="{FF2B5EF4-FFF2-40B4-BE49-F238E27FC236}">
                <a16:creationId xmlns:a16="http://schemas.microsoft.com/office/drawing/2014/main" id="{0B615576-D542-AAB0-3044-6794EE4A0D97}"/>
              </a:ext>
            </a:extLst>
          </p:cNvPr>
          <p:cNvSpPr txBox="1"/>
          <p:nvPr/>
        </p:nvSpPr>
        <p:spPr>
          <a:xfrm>
            <a:off x="5698697" y="5442027"/>
            <a:ext cx="2823667" cy="369332"/>
          </a:xfrm>
          <a:prstGeom prst="rect">
            <a:avLst/>
          </a:prstGeom>
          <a:noFill/>
        </p:spPr>
        <p:txBody>
          <a:bodyPr wrap="square" rtlCol="0">
            <a:spAutoFit/>
          </a:bodyPr>
          <a:lstStyle/>
          <a:p>
            <a:r>
              <a:rPr lang="zh-CN" altLang="en-US" b="1" dirty="0">
                <a:solidFill>
                  <a:srgbClr val="FF0000"/>
                </a:solidFill>
              </a:rPr>
              <a:t>效率高、</a:t>
            </a:r>
            <a:r>
              <a:rPr lang="en-US" altLang="zh-CN" b="1" dirty="0">
                <a:solidFill>
                  <a:srgbClr val="FF0000"/>
                </a:solidFill>
              </a:rPr>
              <a:t>0</a:t>
            </a:r>
            <a:r>
              <a:rPr lang="zh-CN" altLang="en-US" b="1" dirty="0">
                <a:solidFill>
                  <a:srgbClr val="FF0000"/>
                </a:solidFill>
              </a:rPr>
              <a:t>出错</a:t>
            </a:r>
          </a:p>
        </p:txBody>
      </p:sp>
      <p:pic>
        <p:nvPicPr>
          <p:cNvPr id="6146" name="Picture 2">
            <a:extLst>
              <a:ext uri="{FF2B5EF4-FFF2-40B4-BE49-F238E27FC236}">
                <a16:creationId xmlns:a16="http://schemas.microsoft.com/office/drawing/2014/main" id="{58302FF6-7E4C-4C12-60C2-1A040DAAB5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76530" y="1926283"/>
            <a:ext cx="4038240" cy="34430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7009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A" val="v4.2.5"/>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bmymvk4x">
      <a:majorFont>
        <a:latin typeface="Arial"/>
        <a:ea typeface="Microsoft YaHei"/>
        <a:cs typeface=""/>
      </a:majorFont>
      <a:minorFont>
        <a:latin typeface="Arial"/>
        <a:ea typeface="Microsoft YaHe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3781</TotalTime>
  <Words>1857</Words>
  <Application>Microsoft Office PowerPoint</Application>
  <PresentationFormat>宽屏</PresentationFormat>
  <Paragraphs>303</Paragraphs>
  <Slides>16</Slides>
  <Notes>11</Notes>
  <HiddenSlides>0</HiddenSlides>
  <MMClips>0</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16</vt:i4>
      </vt:variant>
    </vt:vector>
  </HeadingPairs>
  <TitlesOfParts>
    <vt:vector size="26" baseType="lpstr">
      <vt:lpstr>Helvetica Neue</vt:lpstr>
      <vt:lpstr>PingFang SC</vt:lpstr>
      <vt:lpstr>方正舒体</vt:lpstr>
      <vt:lpstr>微软雅黑</vt:lpstr>
      <vt:lpstr>微软雅黑</vt:lpstr>
      <vt:lpstr>Arial</vt:lpstr>
      <vt:lpstr>Calibri</vt:lpstr>
      <vt:lpstr>Tahoma</vt:lpstr>
      <vt:lpstr>Wingdings</vt:lpstr>
      <vt:lpstr>Office 主题</vt:lpstr>
      <vt:lpstr>PowerPoint 演示文稿</vt:lpstr>
      <vt:lpstr>您企业的仓库，是不是也存在这样一些情况</vt:lpstr>
      <vt:lpstr>而发生这些问题的原因，主要有：</vt:lpstr>
      <vt:lpstr>PowerPoint 演示文稿</vt:lpstr>
      <vt:lpstr>仓储管理提效降本第一步：规范区位管理</vt:lpstr>
      <vt:lpstr>仓储管理提效降本第二步：规范存货档案管理</vt:lpstr>
      <vt:lpstr>仓储管理提效降本第三步：库存控制</vt:lpstr>
      <vt:lpstr>仓储管理提效降本第四步：业务流程</vt:lpstr>
      <vt:lpstr>仓储管理提效降本第五步： PDA作业</vt:lpstr>
      <vt:lpstr>仓储管理提效降本第五步： PDA作业</vt:lpstr>
      <vt:lpstr>仓储管理提效降本第五步： PDA作业（拣货）</vt:lpstr>
      <vt:lpstr>仓储管理提效降本第五步： PDA作业（盘点）</vt:lpstr>
      <vt:lpstr>仓储管理提效降本第五步：智能仓储数字化管理</vt:lpstr>
      <vt:lpstr>仓储管理提效降本第六步：制度及绩效管理</vt:lpstr>
      <vt:lpstr>仓储管理提效降本六步法</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Microsoft Office 用户</dc:creator>
  <cp:lastModifiedBy>c xm</cp:lastModifiedBy>
  <cp:revision>759</cp:revision>
  <dcterms:created xsi:type="dcterms:W3CDTF">2021-09-12T08:12:00Z</dcterms:created>
  <dcterms:modified xsi:type="dcterms:W3CDTF">2022-06-23T07:21:44Z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2052-11.1.0.11365</vt:lpwstr>
  </property>
  <property fmtid="{D5CDD505-2E9C-101B-9397-08002B2CF9AE}" pid="3" name="ICV">
    <vt:lpwstr>47617E0512584E939EADADCC2186A508</vt:lpwstr>
  </property>
</Properties>
</file>