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74" r:id="rId2"/>
    <p:sldId id="3914" r:id="rId3"/>
    <p:sldId id="2092668536" r:id="rId4"/>
    <p:sldId id="2092668537" r:id="rId5"/>
    <p:sldId id="2092668535" r:id="rId6"/>
    <p:sldId id="2092668554" r:id="rId7"/>
    <p:sldId id="2092668555" r:id="rId8"/>
    <p:sldId id="2092668557" r:id="rId9"/>
    <p:sldId id="2092668553" r:id="rId10"/>
    <p:sldId id="6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2"/>
    <a:srgbClr val="E60012"/>
    <a:srgbClr val="F2F2F2"/>
    <a:srgbClr val="BFBFBF"/>
    <a:srgbClr val="D9D9D9"/>
    <a:srgbClr val="4BACC6"/>
    <a:srgbClr val="BC000D"/>
    <a:srgbClr val="C0101C"/>
    <a:srgbClr val="9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1" autoAdjust="0"/>
    <p:restoredTop sz="89956" autoAdjust="0"/>
  </p:normalViewPr>
  <p:slideViewPr>
    <p:cSldViewPr snapToGrid="0" showGuides="1">
      <p:cViewPr>
        <p:scale>
          <a:sx n="91" d="100"/>
          <a:sy n="91" d="100"/>
        </p:scale>
        <p:origin x="328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7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1B7339-4D4E-42D8-ADF4-74D800651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7AB83F-3F0F-44BB-9AC6-C32E92EFE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2909-F955-449C-ABEB-CE620C305ECC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767D2-3623-4C6B-ABF3-8C77E22A9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7F3A1F-062D-427F-AC86-1F0001271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6BF6-6E47-4E0F-8132-3DBBD5809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5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7BCA-98AA-4DEC-B84B-4EED3E1B6DD8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40BE-7FDC-4792-9119-1F1AC7C8B6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static.chanjet.com/notice/md/main/tcloud/2020/20200714.html#%E4%BA%A7%E5%93%81%E6%96%B9%E6%A1%8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8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要使网点数字化，面临的困难是：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、客户如何分级？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、如何区分客户类型？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、标签怎么打？怎么管理？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、怎么分析客户活跃情况和客情？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、以上数据怎么共享？让业务员随时掌握，否则都是纸上谈兵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59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场景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：我负责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家网点，每个网点有哪些商品存在风险：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哪些商品退货率高？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哪些商品以前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天订一次货，现在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天都没订货了？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哪些商品最近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次的订货量，一直在下滑？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业务员打开手机客户详情，就能看到这个网点哪些商品退货高、销量下滑、下单周期有异常；有针对性的去检查货架，哪些竞品出现了，哪些货该置换了。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场景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：我负责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家网点，我推哪些品给老板更合适：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哪些高毛利率的商品，这个网点还没买？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目前滞销的商品，这个网点曾买过哪些，降价推给他来消化库存？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根据每个网点的喜好，推哪些品给他更可能成单？</a:t>
            </a:r>
          </a:p>
          <a:p>
            <a:pPr algn="l"/>
            <a:r>
              <a:rPr lang="en-US" altLang="zh-CN" b="0" i="0" u="none" strike="noStrike" dirty="0">
                <a:solidFill>
                  <a:srgbClr val="0170FE"/>
                </a:solidFill>
                <a:effectLst/>
                <a:latin typeface="Helvetica Neue"/>
                <a:hlinkClick r:id="rId3"/>
              </a:rPr>
              <a:t>#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Helvetica Neue"/>
              </a:rPr>
              <a:t>产品方案</a:t>
            </a: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业务员打开客户详情，将公司卖的好的、高毛利的、正在促销的、客户喜欢 但又没有买的商品，接合着当前客户的喜好自动推荐出来，业务员有针对性的给客户介绍，以提高客单价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8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3D2E012F-C059-418A-82ED-4BA36F920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自动生成的说明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14" y="445006"/>
            <a:ext cx="890690" cy="402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818382"/>
            <a:ext cx="11378632" cy="5825384"/>
            <a:chOff x="940596" y="1700228"/>
            <a:chExt cx="6850085" cy="3506956"/>
          </a:xfrm>
          <a:solidFill>
            <a:srgbClr val="E8E8E8">
              <a:alpha val="40000"/>
            </a:srgb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0E95177-7628-4CE8-AE68-9C04E5547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73ECFFEC-461D-4857-9343-D36356102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914400"/>
            <a:ext cx="11029876" cy="554735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预览图">
            <a:extLst>
              <a:ext uri="{FF2B5EF4-FFF2-40B4-BE49-F238E27FC236}">
                <a16:creationId xmlns:a16="http://schemas.microsoft.com/office/drawing/2014/main" id="{AED47AC9-3E34-44D7-845A-2AB2F520B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0CAE8D9-49B1-4C8F-BDEE-DBDED63BDD9D}"/>
              </a:ext>
            </a:extLst>
          </p:cNvPr>
          <p:cNvSpPr/>
          <p:nvPr userDrawn="1"/>
        </p:nvSpPr>
        <p:spPr>
          <a:xfrm>
            <a:off x="0" y="0"/>
            <a:ext cx="12192000" cy="3975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marL="0" algn="l" defTabSz="914400" rtl="0" eaLnBrk="1" latinLnBrk="0" hangingPunct="1">
              <a:lnSpc>
                <a:spcPct val="110000"/>
              </a:lnSpc>
              <a:spcAft>
                <a:spcPts val="600"/>
              </a:spcAft>
              <a:defRPr lang="zh-CN" altLang="en-US" sz="2400" b="1" kern="12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2068233A-33E0-4F23-8D87-4C2230D00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571638"/>
            <a:ext cx="11378632" cy="5825384"/>
            <a:chOff x="940596" y="1700228"/>
            <a:chExt cx="6850085" cy="3506956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DFDE3B6F-2435-4760-8035-86F7F23D4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83E89C6-D2A7-4D42-8851-F451F3F3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EEA603F5-807F-4D01-B7CC-81CC5167C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06684" y="13193"/>
            <a:ext cx="11378632" cy="6844808"/>
            <a:chOff x="940596" y="1700228"/>
            <a:chExt cx="6850085" cy="3506956"/>
          </a:xfrm>
          <a:gradFill flip="none" rotWithShape="1">
            <a:gsLst>
              <a:gs pos="100000">
                <a:schemeClr val="bg1">
                  <a:lumMod val="95000"/>
                  <a:alpha val="20000"/>
                </a:schemeClr>
              </a:gs>
              <a:gs pos="0">
                <a:schemeClr val="bg1">
                  <a:lumMod val="75000"/>
                  <a:alpha val="50000"/>
                </a:schemeClr>
              </a:gs>
            </a:gsLst>
            <a:lin ang="5400000" scaled="0"/>
            <a:tileRect/>
          </a:gradFill>
        </p:grpSpPr>
        <p:sp>
          <p:nvSpPr>
            <p:cNvPr id="7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306"/>
            <p:cNvSpPr/>
            <p:nvPr/>
          </p:nvSpPr>
          <p:spPr bwMode="auto">
            <a:xfrm>
              <a:off x="4934816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53" name="图片 1">
            <a:extLst>
              <a:ext uri="{FF2B5EF4-FFF2-40B4-BE49-F238E27FC236}">
                <a16:creationId xmlns:a16="http://schemas.microsoft.com/office/drawing/2014/main" id="{24043B5D-7BE5-49CF-8E91-BA59301C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E038-A3BC-43F9-9C99-360ED575823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963485"/>
            <a:ext cx="12192000" cy="2561995"/>
            <a:chOff x="-1" y="2214880"/>
            <a:chExt cx="12192000" cy="2310228"/>
          </a:xfrm>
        </p:grpSpPr>
        <p:sp>
          <p:nvSpPr>
            <p:cNvPr id="6" name="矩形 5"/>
            <p:cNvSpPr/>
            <p:nvPr/>
          </p:nvSpPr>
          <p:spPr>
            <a:xfrm>
              <a:off x="-1" y="2214880"/>
              <a:ext cx="12192000" cy="23102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86930" y="2932898"/>
              <a:ext cx="9618134" cy="1357559"/>
              <a:chOff x="1439330" y="2044336"/>
              <a:chExt cx="9618134" cy="135755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333734" y="2740666"/>
                <a:ext cx="7460343" cy="0"/>
              </a:xfrm>
              <a:prstGeom prst="line">
                <a:avLst/>
              </a:prstGeom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1439330" y="2044336"/>
                <a:ext cx="9618134" cy="58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经销商核心数据指标分析之客户分析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894663" y="2819079"/>
                <a:ext cx="2685351" cy="58281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畅捷通信息技术股份有限公司</a:t>
                </a:r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业务赋能推进部 陈夏明</a:t>
                </a:r>
                <a:endParaRPr lang="zh-CN" altLang="en-US" sz="1200" spc="3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 rot="5400000">
            <a:off x="-450942" y="2665296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6200000" flipH="1">
            <a:off x="10310594" y="2665298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781" y="3655129"/>
            <a:ext cx="12198927" cy="320287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4889" r="-4491" b="-1011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double-wrench-tool-and-hammer-forming-a-cross-of-outlines_25718"/>
          <p:cNvSpPr>
            <a:spLocks noChangeAspect="1"/>
          </p:cNvSpPr>
          <p:nvPr/>
        </p:nvSpPr>
        <p:spPr bwMode="auto">
          <a:xfrm>
            <a:off x="2500354" y="6173811"/>
            <a:ext cx="219296" cy="208916"/>
          </a:xfrm>
          <a:custGeom>
            <a:avLst/>
            <a:gdLst>
              <a:gd name="connsiteX0" fmla="*/ 474392 w 604567"/>
              <a:gd name="connsiteY0" fmla="*/ 431437 h 575955"/>
              <a:gd name="connsiteX1" fmla="*/ 505564 w 604567"/>
              <a:gd name="connsiteY1" fmla="*/ 462558 h 575955"/>
              <a:gd name="connsiteX2" fmla="*/ 494189 w 604567"/>
              <a:gd name="connsiteY2" fmla="*/ 505144 h 575955"/>
              <a:gd name="connsiteX3" fmla="*/ 451532 w 604567"/>
              <a:gd name="connsiteY3" fmla="*/ 516609 h 575955"/>
              <a:gd name="connsiteX4" fmla="*/ 420250 w 604567"/>
              <a:gd name="connsiteY4" fmla="*/ 485379 h 575955"/>
              <a:gd name="connsiteX5" fmla="*/ 431735 w 604567"/>
              <a:gd name="connsiteY5" fmla="*/ 442793 h 575955"/>
              <a:gd name="connsiteX6" fmla="*/ 474716 w 604567"/>
              <a:gd name="connsiteY6" fmla="*/ 415167 h 575955"/>
              <a:gd name="connsiteX7" fmla="*/ 423315 w 604567"/>
              <a:gd name="connsiteY7" fmla="*/ 428930 h 575955"/>
              <a:gd name="connsiteX8" fmla="*/ 417737 w 604567"/>
              <a:gd name="connsiteY8" fmla="*/ 434392 h 575955"/>
              <a:gd name="connsiteX9" fmla="*/ 403958 w 604567"/>
              <a:gd name="connsiteY9" fmla="*/ 485730 h 575955"/>
              <a:gd name="connsiteX10" fmla="*/ 406036 w 604567"/>
              <a:gd name="connsiteY10" fmla="*/ 493267 h 575955"/>
              <a:gd name="connsiteX11" fmla="*/ 443657 w 604567"/>
              <a:gd name="connsiteY11" fmla="*/ 530843 h 575955"/>
              <a:gd name="connsiteX12" fmla="*/ 449125 w 604567"/>
              <a:gd name="connsiteY12" fmla="*/ 533136 h 575955"/>
              <a:gd name="connsiteX13" fmla="*/ 451203 w 604567"/>
              <a:gd name="connsiteY13" fmla="*/ 532918 h 575955"/>
              <a:gd name="connsiteX14" fmla="*/ 502603 w 604567"/>
              <a:gd name="connsiteY14" fmla="*/ 519155 h 575955"/>
              <a:gd name="connsiteX15" fmla="*/ 508072 w 604567"/>
              <a:gd name="connsiteY15" fmla="*/ 513584 h 575955"/>
              <a:gd name="connsiteX16" fmla="*/ 521851 w 604567"/>
              <a:gd name="connsiteY16" fmla="*/ 462246 h 575955"/>
              <a:gd name="connsiteX17" fmla="*/ 519883 w 604567"/>
              <a:gd name="connsiteY17" fmla="*/ 454709 h 575955"/>
              <a:gd name="connsiteX18" fmla="*/ 482262 w 604567"/>
              <a:gd name="connsiteY18" fmla="*/ 417133 h 575955"/>
              <a:gd name="connsiteX19" fmla="*/ 474716 w 604567"/>
              <a:gd name="connsiteY19" fmla="*/ 415167 h 575955"/>
              <a:gd name="connsiteX20" fmla="*/ 462905 w 604567"/>
              <a:gd name="connsiteY20" fmla="*/ 372021 h 575955"/>
              <a:gd name="connsiteX21" fmla="*/ 535084 w 604567"/>
              <a:gd name="connsiteY21" fmla="*/ 401950 h 575955"/>
              <a:gd name="connsiteX22" fmla="*/ 565050 w 604567"/>
              <a:gd name="connsiteY22" fmla="*/ 474043 h 575955"/>
              <a:gd name="connsiteX23" fmla="*/ 535084 w 604567"/>
              <a:gd name="connsiteY23" fmla="*/ 546135 h 575955"/>
              <a:gd name="connsiteX24" fmla="*/ 462905 w 604567"/>
              <a:gd name="connsiteY24" fmla="*/ 575955 h 575955"/>
              <a:gd name="connsiteX25" fmla="*/ 390725 w 604567"/>
              <a:gd name="connsiteY25" fmla="*/ 546135 h 575955"/>
              <a:gd name="connsiteX26" fmla="*/ 367540 w 604567"/>
              <a:gd name="connsiteY26" fmla="*/ 437778 h 575955"/>
              <a:gd name="connsiteX27" fmla="*/ 368196 w 604567"/>
              <a:gd name="connsiteY27" fmla="*/ 436358 h 575955"/>
              <a:gd name="connsiteX28" fmla="*/ 369180 w 604567"/>
              <a:gd name="connsiteY28" fmla="*/ 434064 h 575955"/>
              <a:gd name="connsiteX29" fmla="*/ 369836 w 604567"/>
              <a:gd name="connsiteY29" fmla="*/ 432535 h 575955"/>
              <a:gd name="connsiteX30" fmla="*/ 390725 w 604567"/>
              <a:gd name="connsiteY30" fmla="*/ 401950 h 575955"/>
              <a:gd name="connsiteX31" fmla="*/ 462905 w 604567"/>
              <a:gd name="connsiteY31" fmla="*/ 372021 h 575955"/>
              <a:gd name="connsiteX32" fmla="*/ 351799 w 604567"/>
              <a:gd name="connsiteY32" fmla="*/ 312323 h 575955"/>
              <a:gd name="connsiteX33" fmla="*/ 407125 w 604567"/>
              <a:gd name="connsiteY33" fmla="*/ 367564 h 575955"/>
              <a:gd name="connsiteX34" fmla="*/ 381102 w 604567"/>
              <a:gd name="connsiteY34" fmla="*/ 387215 h 575955"/>
              <a:gd name="connsiteX35" fmla="*/ 358141 w 604567"/>
              <a:gd name="connsiteY35" fmla="*/ 420076 h 575955"/>
              <a:gd name="connsiteX36" fmla="*/ 301065 w 604567"/>
              <a:gd name="connsiteY36" fmla="*/ 363088 h 575955"/>
              <a:gd name="connsiteX37" fmla="*/ 206657 w 604567"/>
              <a:gd name="connsiteY37" fmla="*/ 167381 h 575955"/>
              <a:gd name="connsiteX38" fmla="*/ 289774 w 604567"/>
              <a:gd name="connsiteY38" fmla="*/ 250367 h 575955"/>
              <a:gd name="connsiteX39" fmla="*/ 239029 w 604567"/>
              <a:gd name="connsiteY39" fmla="*/ 301032 h 575955"/>
              <a:gd name="connsiteX40" fmla="*/ 155912 w 604567"/>
              <a:gd name="connsiteY40" fmla="*/ 218155 h 575955"/>
              <a:gd name="connsiteX41" fmla="*/ 157771 w 604567"/>
              <a:gd name="connsiteY41" fmla="*/ 217173 h 575955"/>
              <a:gd name="connsiteX42" fmla="*/ 160943 w 604567"/>
              <a:gd name="connsiteY42" fmla="*/ 215425 h 575955"/>
              <a:gd name="connsiteX43" fmla="*/ 166630 w 604567"/>
              <a:gd name="connsiteY43" fmla="*/ 211931 h 575955"/>
              <a:gd name="connsiteX44" fmla="*/ 169801 w 604567"/>
              <a:gd name="connsiteY44" fmla="*/ 209857 h 575955"/>
              <a:gd name="connsiteX45" fmla="*/ 175379 w 604567"/>
              <a:gd name="connsiteY45" fmla="*/ 205707 h 575955"/>
              <a:gd name="connsiteX46" fmla="*/ 177894 w 604567"/>
              <a:gd name="connsiteY46" fmla="*/ 203633 h 575955"/>
              <a:gd name="connsiteX47" fmla="*/ 185331 w 604567"/>
              <a:gd name="connsiteY47" fmla="*/ 196863 h 575955"/>
              <a:gd name="connsiteX48" fmla="*/ 192549 w 604567"/>
              <a:gd name="connsiteY48" fmla="*/ 188892 h 575955"/>
              <a:gd name="connsiteX49" fmla="*/ 194518 w 604567"/>
              <a:gd name="connsiteY49" fmla="*/ 186380 h 575955"/>
              <a:gd name="connsiteX50" fmla="*/ 199220 w 604567"/>
              <a:gd name="connsiteY50" fmla="*/ 179938 h 575955"/>
              <a:gd name="connsiteX51" fmla="*/ 201079 w 604567"/>
              <a:gd name="connsiteY51" fmla="*/ 177208 h 575955"/>
              <a:gd name="connsiteX52" fmla="*/ 206001 w 604567"/>
              <a:gd name="connsiteY52" fmla="*/ 168691 h 575955"/>
              <a:gd name="connsiteX53" fmla="*/ 206548 w 604567"/>
              <a:gd name="connsiteY53" fmla="*/ 167709 h 575955"/>
              <a:gd name="connsiteX54" fmla="*/ 206657 w 604567"/>
              <a:gd name="connsiteY54" fmla="*/ 167381 h 575955"/>
              <a:gd name="connsiteX55" fmla="*/ 431761 w 604567"/>
              <a:gd name="connsiteY55" fmla="*/ 130828 h 575955"/>
              <a:gd name="connsiteX56" fmla="*/ 451448 w 604567"/>
              <a:gd name="connsiteY56" fmla="*/ 150485 h 575955"/>
              <a:gd name="connsiteX57" fmla="*/ 470916 w 604567"/>
              <a:gd name="connsiteY57" fmla="*/ 169924 h 575955"/>
              <a:gd name="connsiteX58" fmla="*/ 147175 w 604567"/>
              <a:gd name="connsiteY58" fmla="*/ 494045 h 575955"/>
              <a:gd name="connsiteX59" fmla="*/ 146847 w 604567"/>
              <a:gd name="connsiteY59" fmla="*/ 494373 h 575955"/>
              <a:gd name="connsiteX60" fmla="*/ 144222 w 604567"/>
              <a:gd name="connsiteY60" fmla="*/ 496994 h 575955"/>
              <a:gd name="connsiteX61" fmla="*/ 142581 w 604567"/>
              <a:gd name="connsiteY61" fmla="*/ 497868 h 575955"/>
              <a:gd name="connsiteX62" fmla="*/ 107363 w 604567"/>
              <a:gd name="connsiteY62" fmla="*/ 494264 h 575955"/>
              <a:gd name="connsiteX63" fmla="*/ 103645 w 604567"/>
              <a:gd name="connsiteY63" fmla="*/ 459209 h 575955"/>
              <a:gd name="connsiteX64" fmla="*/ 104520 w 604567"/>
              <a:gd name="connsiteY64" fmla="*/ 457571 h 575955"/>
              <a:gd name="connsiteX65" fmla="*/ 242219 w 604567"/>
              <a:gd name="connsiteY65" fmla="*/ 319972 h 575955"/>
              <a:gd name="connsiteX66" fmla="*/ 245063 w 604567"/>
              <a:gd name="connsiteY66" fmla="*/ 318225 h 575955"/>
              <a:gd name="connsiteX67" fmla="*/ 306858 w 604567"/>
              <a:gd name="connsiteY67" fmla="*/ 256414 h 575955"/>
              <a:gd name="connsiteX68" fmla="*/ 308608 w 604567"/>
              <a:gd name="connsiteY68" fmla="*/ 253684 h 575955"/>
              <a:gd name="connsiteX69" fmla="*/ 102108 w 604567"/>
              <a:gd name="connsiteY69" fmla="*/ 11784 h 575955"/>
              <a:gd name="connsiteX70" fmla="*/ 174277 w 604567"/>
              <a:gd name="connsiteY70" fmla="*/ 41599 h 575955"/>
              <a:gd name="connsiteX71" fmla="*/ 198224 w 604567"/>
              <a:gd name="connsiteY71" fmla="*/ 147646 h 575955"/>
              <a:gd name="connsiteX72" fmla="*/ 197568 w 604567"/>
              <a:gd name="connsiteY72" fmla="*/ 149175 h 575955"/>
              <a:gd name="connsiteX73" fmla="*/ 196802 w 604567"/>
              <a:gd name="connsiteY73" fmla="*/ 151032 h 575955"/>
              <a:gd name="connsiteX74" fmla="*/ 174277 w 604567"/>
              <a:gd name="connsiteY74" fmla="*/ 185871 h 575955"/>
              <a:gd name="connsiteX75" fmla="*/ 142785 w 604567"/>
              <a:gd name="connsiteY75" fmla="*/ 207168 h 575955"/>
              <a:gd name="connsiteX76" fmla="*/ 140926 w 604567"/>
              <a:gd name="connsiteY76" fmla="*/ 207932 h 575955"/>
              <a:gd name="connsiteX77" fmla="*/ 139505 w 604567"/>
              <a:gd name="connsiteY77" fmla="*/ 208478 h 575955"/>
              <a:gd name="connsiteX78" fmla="*/ 101890 w 604567"/>
              <a:gd name="connsiteY78" fmla="*/ 215577 h 575955"/>
              <a:gd name="connsiteX79" fmla="*/ 29940 w 604567"/>
              <a:gd name="connsiteY79" fmla="*/ 185762 h 575955"/>
              <a:gd name="connsiteX80" fmla="*/ 3697 w 604567"/>
              <a:gd name="connsiteY80" fmla="*/ 86595 h 575955"/>
              <a:gd name="connsiteX81" fmla="*/ 52903 w 604567"/>
              <a:gd name="connsiteY81" fmla="*/ 135851 h 575955"/>
              <a:gd name="connsiteX82" fmla="*/ 58917 w 604567"/>
              <a:gd name="connsiteY82" fmla="*/ 138035 h 575955"/>
              <a:gd name="connsiteX83" fmla="*/ 115995 w 604567"/>
              <a:gd name="connsiteY83" fmla="*/ 135086 h 575955"/>
              <a:gd name="connsiteX84" fmla="*/ 123431 w 604567"/>
              <a:gd name="connsiteY84" fmla="*/ 127660 h 575955"/>
              <a:gd name="connsiteX85" fmla="*/ 126493 w 604567"/>
              <a:gd name="connsiteY85" fmla="*/ 70650 h 575955"/>
              <a:gd name="connsiteX86" fmla="*/ 124196 w 604567"/>
              <a:gd name="connsiteY86" fmla="*/ 64643 h 575955"/>
              <a:gd name="connsiteX87" fmla="*/ 74881 w 604567"/>
              <a:gd name="connsiteY87" fmla="*/ 15388 h 575955"/>
              <a:gd name="connsiteX88" fmla="*/ 102108 w 604567"/>
              <a:gd name="connsiteY88" fmla="*/ 11784 h 575955"/>
              <a:gd name="connsiteX89" fmla="*/ 362839 w 604567"/>
              <a:gd name="connsiteY89" fmla="*/ 0 h 575955"/>
              <a:gd name="connsiteX90" fmla="*/ 381652 w 604567"/>
              <a:gd name="connsiteY90" fmla="*/ 3822 h 575955"/>
              <a:gd name="connsiteX91" fmla="*/ 525595 w 604567"/>
              <a:gd name="connsiteY91" fmla="*/ 125584 h 575955"/>
              <a:gd name="connsiteX92" fmla="*/ 604567 w 604567"/>
              <a:gd name="connsiteY92" fmla="*/ 321058 h 575955"/>
              <a:gd name="connsiteX93" fmla="*/ 600739 w 604567"/>
              <a:gd name="connsiteY93" fmla="*/ 322696 h 575955"/>
              <a:gd name="connsiteX94" fmla="*/ 488406 w 604567"/>
              <a:gd name="connsiteY94" fmla="*/ 165334 h 575955"/>
              <a:gd name="connsiteX95" fmla="*/ 487531 w 604567"/>
              <a:gd name="connsiteY95" fmla="*/ 164351 h 575955"/>
              <a:gd name="connsiteX96" fmla="*/ 437217 w 604567"/>
              <a:gd name="connsiteY96" fmla="*/ 114227 h 575955"/>
              <a:gd name="connsiteX97" fmla="*/ 435357 w 604567"/>
              <a:gd name="connsiteY97" fmla="*/ 112807 h 575955"/>
              <a:gd name="connsiteX98" fmla="*/ 361855 w 604567"/>
              <a:gd name="connsiteY98" fmla="*/ 74149 h 575955"/>
              <a:gd name="connsiteX99" fmla="*/ 346651 w 604567"/>
              <a:gd name="connsiteY99" fmla="*/ 5219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4567" h="575955">
                <a:moveTo>
                  <a:pt x="474392" y="431437"/>
                </a:moveTo>
                <a:lnTo>
                  <a:pt x="505564" y="462558"/>
                </a:lnTo>
                <a:lnTo>
                  <a:pt x="494189" y="505144"/>
                </a:lnTo>
                <a:lnTo>
                  <a:pt x="451532" y="516609"/>
                </a:lnTo>
                <a:lnTo>
                  <a:pt x="420250" y="485379"/>
                </a:lnTo>
                <a:lnTo>
                  <a:pt x="431735" y="442793"/>
                </a:lnTo>
                <a:close/>
                <a:moveTo>
                  <a:pt x="474716" y="415167"/>
                </a:moveTo>
                <a:lnTo>
                  <a:pt x="423315" y="428930"/>
                </a:lnTo>
                <a:cubicBezTo>
                  <a:pt x="420581" y="429586"/>
                  <a:pt x="418503" y="431770"/>
                  <a:pt x="417737" y="434392"/>
                </a:cubicBezTo>
                <a:lnTo>
                  <a:pt x="403958" y="485730"/>
                </a:lnTo>
                <a:cubicBezTo>
                  <a:pt x="403301" y="488461"/>
                  <a:pt x="404067" y="491301"/>
                  <a:pt x="406036" y="493267"/>
                </a:cubicBezTo>
                <a:lnTo>
                  <a:pt x="443657" y="530843"/>
                </a:lnTo>
                <a:cubicBezTo>
                  <a:pt x="445078" y="532372"/>
                  <a:pt x="447156" y="533136"/>
                  <a:pt x="449125" y="533136"/>
                </a:cubicBezTo>
                <a:cubicBezTo>
                  <a:pt x="449890" y="533136"/>
                  <a:pt x="450546" y="533136"/>
                  <a:pt x="451203" y="532918"/>
                </a:cubicBezTo>
                <a:lnTo>
                  <a:pt x="502603" y="519155"/>
                </a:lnTo>
                <a:cubicBezTo>
                  <a:pt x="505338" y="518390"/>
                  <a:pt x="507415" y="516315"/>
                  <a:pt x="508072" y="513584"/>
                </a:cubicBezTo>
                <a:lnTo>
                  <a:pt x="521851" y="462246"/>
                </a:lnTo>
                <a:cubicBezTo>
                  <a:pt x="522617" y="459624"/>
                  <a:pt x="521851" y="456675"/>
                  <a:pt x="519883" y="454709"/>
                </a:cubicBezTo>
                <a:lnTo>
                  <a:pt x="482262" y="417133"/>
                </a:lnTo>
                <a:cubicBezTo>
                  <a:pt x="480293" y="415167"/>
                  <a:pt x="477341" y="414403"/>
                  <a:pt x="474716" y="415167"/>
                </a:cubicBezTo>
                <a:close/>
                <a:moveTo>
                  <a:pt x="462905" y="372021"/>
                </a:moveTo>
                <a:cubicBezTo>
                  <a:pt x="490245" y="372021"/>
                  <a:pt x="515836" y="382616"/>
                  <a:pt x="535084" y="401950"/>
                </a:cubicBezTo>
                <a:cubicBezTo>
                  <a:pt x="554442" y="421175"/>
                  <a:pt x="565050" y="446844"/>
                  <a:pt x="565050" y="474043"/>
                </a:cubicBezTo>
                <a:cubicBezTo>
                  <a:pt x="565050" y="501241"/>
                  <a:pt x="554442" y="526910"/>
                  <a:pt x="535084" y="546135"/>
                </a:cubicBezTo>
                <a:cubicBezTo>
                  <a:pt x="515836" y="565360"/>
                  <a:pt x="490245" y="575955"/>
                  <a:pt x="462905" y="575955"/>
                </a:cubicBezTo>
                <a:cubicBezTo>
                  <a:pt x="435673" y="575955"/>
                  <a:pt x="410082" y="565360"/>
                  <a:pt x="390725" y="546135"/>
                </a:cubicBezTo>
                <a:cubicBezTo>
                  <a:pt x="362290" y="517735"/>
                  <a:pt x="353213" y="475353"/>
                  <a:pt x="367540" y="437778"/>
                </a:cubicBezTo>
                <a:cubicBezTo>
                  <a:pt x="367758" y="437341"/>
                  <a:pt x="367977" y="436904"/>
                  <a:pt x="368196" y="436358"/>
                </a:cubicBezTo>
                <a:cubicBezTo>
                  <a:pt x="368415" y="435593"/>
                  <a:pt x="368852" y="434829"/>
                  <a:pt x="369180" y="434064"/>
                </a:cubicBezTo>
                <a:lnTo>
                  <a:pt x="369836" y="432535"/>
                </a:lnTo>
                <a:cubicBezTo>
                  <a:pt x="374976" y="420956"/>
                  <a:pt x="381976" y="410689"/>
                  <a:pt x="390725" y="401950"/>
                </a:cubicBezTo>
                <a:cubicBezTo>
                  <a:pt x="410082" y="382616"/>
                  <a:pt x="435673" y="372021"/>
                  <a:pt x="462905" y="372021"/>
                </a:cubicBezTo>
                <a:close/>
                <a:moveTo>
                  <a:pt x="351799" y="312323"/>
                </a:moveTo>
                <a:lnTo>
                  <a:pt x="407125" y="367564"/>
                </a:lnTo>
                <a:cubicBezTo>
                  <a:pt x="397503" y="372914"/>
                  <a:pt x="388756" y="379464"/>
                  <a:pt x="381102" y="387215"/>
                </a:cubicBezTo>
                <a:cubicBezTo>
                  <a:pt x="371589" y="396604"/>
                  <a:pt x="363826" y="407740"/>
                  <a:pt x="358141" y="420076"/>
                </a:cubicBezTo>
                <a:lnTo>
                  <a:pt x="301065" y="363088"/>
                </a:lnTo>
                <a:close/>
                <a:moveTo>
                  <a:pt x="206657" y="167381"/>
                </a:moveTo>
                <a:lnTo>
                  <a:pt x="289774" y="250367"/>
                </a:lnTo>
                <a:lnTo>
                  <a:pt x="239029" y="301032"/>
                </a:lnTo>
                <a:lnTo>
                  <a:pt x="155912" y="218155"/>
                </a:lnTo>
                <a:cubicBezTo>
                  <a:pt x="156568" y="217828"/>
                  <a:pt x="157115" y="217500"/>
                  <a:pt x="157771" y="217173"/>
                </a:cubicBezTo>
                <a:cubicBezTo>
                  <a:pt x="158865" y="216627"/>
                  <a:pt x="159958" y="215971"/>
                  <a:pt x="160943" y="215425"/>
                </a:cubicBezTo>
                <a:cubicBezTo>
                  <a:pt x="162911" y="214224"/>
                  <a:pt x="164771" y="213132"/>
                  <a:pt x="166630" y="211931"/>
                </a:cubicBezTo>
                <a:cubicBezTo>
                  <a:pt x="167723" y="211276"/>
                  <a:pt x="168708" y="210512"/>
                  <a:pt x="169801" y="209857"/>
                </a:cubicBezTo>
                <a:cubicBezTo>
                  <a:pt x="171660" y="208546"/>
                  <a:pt x="173520" y="207127"/>
                  <a:pt x="175379" y="205707"/>
                </a:cubicBezTo>
                <a:cubicBezTo>
                  <a:pt x="176144" y="204943"/>
                  <a:pt x="177019" y="204397"/>
                  <a:pt x="177894" y="203633"/>
                </a:cubicBezTo>
                <a:cubicBezTo>
                  <a:pt x="180410" y="201449"/>
                  <a:pt x="182925" y="199265"/>
                  <a:pt x="185331" y="196863"/>
                </a:cubicBezTo>
                <a:cubicBezTo>
                  <a:pt x="187956" y="194351"/>
                  <a:pt x="190252" y="191622"/>
                  <a:pt x="192549" y="188892"/>
                </a:cubicBezTo>
                <a:cubicBezTo>
                  <a:pt x="193315" y="188018"/>
                  <a:pt x="193861" y="187145"/>
                  <a:pt x="194518" y="186380"/>
                </a:cubicBezTo>
                <a:cubicBezTo>
                  <a:pt x="196158" y="184306"/>
                  <a:pt x="197689" y="182122"/>
                  <a:pt x="199220" y="179938"/>
                </a:cubicBezTo>
                <a:cubicBezTo>
                  <a:pt x="199876" y="178955"/>
                  <a:pt x="200423" y="178082"/>
                  <a:pt x="201079" y="177208"/>
                </a:cubicBezTo>
                <a:cubicBezTo>
                  <a:pt x="202829" y="174478"/>
                  <a:pt x="204470" y="171639"/>
                  <a:pt x="206001" y="168691"/>
                </a:cubicBezTo>
                <a:cubicBezTo>
                  <a:pt x="206110" y="168364"/>
                  <a:pt x="206329" y="168036"/>
                  <a:pt x="206548" y="167709"/>
                </a:cubicBezTo>
                <a:cubicBezTo>
                  <a:pt x="206548" y="167599"/>
                  <a:pt x="206657" y="167490"/>
                  <a:pt x="206657" y="167381"/>
                </a:cubicBezTo>
                <a:close/>
                <a:moveTo>
                  <a:pt x="431761" y="130828"/>
                </a:moveTo>
                <a:lnTo>
                  <a:pt x="451448" y="150485"/>
                </a:lnTo>
                <a:lnTo>
                  <a:pt x="470916" y="169924"/>
                </a:lnTo>
                <a:cubicBezTo>
                  <a:pt x="335185" y="305884"/>
                  <a:pt x="151003" y="490332"/>
                  <a:pt x="147175" y="494045"/>
                </a:cubicBezTo>
                <a:cubicBezTo>
                  <a:pt x="147065" y="494155"/>
                  <a:pt x="146956" y="494264"/>
                  <a:pt x="146847" y="494373"/>
                </a:cubicBezTo>
                <a:lnTo>
                  <a:pt x="144222" y="496994"/>
                </a:lnTo>
                <a:cubicBezTo>
                  <a:pt x="143675" y="497212"/>
                  <a:pt x="143128" y="497540"/>
                  <a:pt x="142581" y="497868"/>
                </a:cubicBezTo>
                <a:cubicBezTo>
                  <a:pt x="131753" y="504966"/>
                  <a:pt x="116550" y="503437"/>
                  <a:pt x="107363" y="494264"/>
                </a:cubicBezTo>
                <a:cubicBezTo>
                  <a:pt x="97957" y="484872"/>
                  <a:pt x="96426" y="470129"/>
                  <a:pt x="103645" y="459209"/>
                </a:cubicBezTo>
                <a:cubicBezTo>
                  <a:pt x="103973" y="458663"/>
                  <a:pt x="104301" y="458117"/>
                  <a:pt x="104520" y="457571"/>
                </a:cubicBezTo>
                <a:lnTo>
                  <a:pt x="242219" y="319972"/>
                </a:lnTo>
                <a:cubicBezTo>
                  <a:pt x="243313" y="319535"/>
                  <a:pt x="244188" y="318989"/>
                  <a:pt x="245063" y="318225"/>
                </a:cubicBezTo>
                <a:lnTo>
                  <a:pt x="306858" y="256414"/>
                </a:lnTo>
                <a:cubicBezTo>
                  <a:pt x="307733" y="255650"/>
                  <a:pt x="308280" y="254667"/>
                  <a:pt x="308608" y="253684"/>
                </a:cubicBezTo>
                <a:close/>
                <a:moveTo>
                  <a:pt x="102108" y="11784"/>
                </a:moveTo>
                <a:cubicBezTo>
                  <a:pt x="129336" y="11784"/>
                  <a:pt x="155032" y="22378"/>
                  <a:pt x="174277" y="41599"/>
                </a:cubicBezTo>
                <a:cubicBezTo>
                  <a:pt x="201832" y="69121"/>
                  <a:pt x="211236" y="110841"/>
                  <a:pt x="198224" y="147646"/>
                </a:cubicBezTo>
                <a:cubicBezTo>
                  <a:pt x="198114" y="148192"/>
                  <a:pt x="197786" y="148629"/>
                  <a:pt x="197568" y="149175"/>
                </a:cubicBezTo>
                <a:cubicBezTo>
                  <a:pt x="197349" y="149830"/>
                  <a:pt x="197130" y="150376"/>
                  <a:pt x="196802" y="151032"/>
                </a:cubicBezTo>
                <a:cubicBezTo>
                  <a:pt x="191663" y="164356"/>
                  <a:pt x="184009" y="176151"/>
                  <a:pt x="174277" y="185871"/>
                </a:cubicBezTo>
                <a:cubicBezTo>
                  <a:pt x="165311" y="194826"/>
                  <a:pt x="154704" y="201925"/>
                  <a:pt x="142785" y="207168"/>
                </a:cubicBezTo>
                <a:cubicBezTo>
                  <a:pt x="142129" y="207386"/>
                  <a:pt x="141473" y="207714"/>
                  <a:pt x="140926" y="207932"/>
                </a:cubicBezTo>
                <a:lnTo>
                  <a:pt x="139505" y="208478"/>
                </a:lnTo>
                <a:cubicBezTo>
                  <a:pt x="127477" y="213174"/>
                  <a:pt x="114793" y="215577"/>
                  <a:pt x="101890" y="215577"/>
                </a:cubicBezTo>
                <a:cubicBezTo>
                  <a:pt x="74663" y="215577"/>
                  <a:pt x="49076" y="204983"/>
                  <a:pt x="29940" y="185762"/>
                </a:cubicBezTo>
                <a:cubicBezTo>
                  <a:pt x="3697" y="159550"/>
                  <a:pt x="-6035" y="121762"/>
                  <a:pt x="3697" y="86595"/>
                </a:cubicBezTo>
                <a:lnTo>
                  <a:pt x="52903" y="135851"/>
                </a:lnTo>
                <a:cubicBezTo>
                  <a:pt x="54543" y="137380"/>
                  <a:pt x="56620" y="138254"/>
                  <a:pt x="58917" y="138035"/>
                </a:cubicBezTo>
                <a:lnTo>
                  <a:pt x="115995" y="135086"/>
                </a:lnTo>
                <a:cubicBezTo>
                  <a:pt x="120041" y="134868"/>
                  <a:pt x="123212" y="131592"/>
                  <a:pt x="123431" y="127660"/>
                </a:cubicBezTo>
                <a:lnTo>
                  <a:pt x="126493" y="70650"/>
                </a:lnTo>
                <a:cubicBezTo>
                  <a:pt x="126602" y="68357"/>
                  <a:pt x="125727" y="66172"/>
                  <a:pt x="124196" y="64643"/>
                </a:cubicBezTo>
                <a:lnTo>
                  <a:pt x="74881" y="15388"/>
                </a:lnTo>
                <a:cubicBezTo>
                  <a:pt x="83738" y="12985"/>
                  <a:pt x="92814" y="11784"/>
                  <a:pt x="102108" y="11784"/>
                </a:cubicBezTo>
                <a:close/>
                <a:moveTo>
                  <a:pt x="362839" y="0"/>
                </a:moveTo>
                <a:lnTo>
                  <a:pt x="381652" y="3822"/>
                </a:lnTo>
                <a:lnTo>
                  <a:pt x="525595" y="125584"/>
                </a:lnTo>
                <a:lnTo>
                  <a:pt x="604567" y="321058"/>
                </a:lnTo>
                <a:lnTo>
                  <a:pt x="600739" y="322696"/>
                </a:lnTo>
                <a:lnTo>
                  <a:pt x="488406" y="165334"/>
                </a:lnTo>
                <a:cubicBezTo>
                  <a:pt x="488078" y="165006"/>
                  <a:pt x="487859" y="164679"/>
                  <a:pt x="487531" y="164351"/>
                </a:cubicBezTo>
                <a:lnTo>
                  <a:pt x="437217" y="114227"/>
                </a:lnTo>
                <a:cubicBezTo>
                  <a:pt x="436670" y="113681"/>
                  <a:pt x="436123" y="113135"/>
                  <a:pt x="435357" y="112807"/>
                </a:cubicBezTo>
                <a:lnTo>
                  <a:pt x="361855" y="74149"/>
                </a:lnTo>
                <a:lnTo>
                  <a:pt x="346651" y="52199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crowd-of-users_33887"/>
          <p:cNvSpPr>
            <a:spLocks noChangeAspect="1"/>
          </p:cNvSpPr>
          <p:nvPr/>
        </p:nvSpPr>
        <p:spPr bwMode="auto">
          <a:xfrm>
            <a:off x="8714580" y="4903910"/>
            <a:ext cx="251525" cy="19233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2" name="organization_192280"/>
          <p:cNvSpPr>
            <a:spLocks noChangeAspect="1"/>
          </p:cNvSpPr>
          <p:nvPr/>
        </p:nvSpPr>
        <p:spPr bwMode="auto">
          <a:xfrm>
            <a:off x="9876146" y="6023691"/>
            <a:ext cx="206504" cy="189140"/>
          </a:xfrm>
          <a:custGeom>
            <a:avLst/>
            <a:gdLst>
              <a:gd name="T0" fmla="*/ 6399 w 7166"/>
              <a:gd name="T1" fmla="*/ 4001 h 6573"/>
              <a:gd name="T2" fmla="*/ 6390 w 7166"/>
              <a:gd name="T3" fmla="*/ 3997 h 6573"/>
              <a:gd name="T4" fmla="*/ 6401 w 7166"/>
              <a:gd name="T5" fmla="*/ 3756 h 6573"/>
              <a:gd name="T6" fmla="*/ 4778 w 7166"/>
              <a:gd name="T7" fmla="*/ 1205 h 6573"/>
              <a:gd name="T8" fmla="*/ 4779 w 7166"/>
              <a:gd name="T9" fmla="*/ 1195 h 6573"/>
              <a:gd name="T10" fmla="*/ 3583 w 7166"/>
              <a:gd name="T11" fmla="*/ 0 h 6573"/>
              <a:gd name="T12" fmla="*/ 2388 w 7166"/>
              <a:gd name="T13" fmla="*/ 1195 h 6573"/>
              <a:gd name="T14" fmla="*/ 2388 w 7166"/>
              <a:gd name="T15" fmla="*/ 1205 h 6573"/>
              <a:gd name="T16" fmla="*/ 766 w 7166"/>
              <a:gd name="T17" fmla="*/ 3756 h 6573"/>
              <a:gd name="T18" fmla="*/ 777 w 7166"/>
              <a:gd name="T19" fmla="*/ 3996 h 6573"/>
              <a:gd name="T20" fmla="*/ 768 w 7166"/>
              <a:gd name="T21" fmla="*/ 4001 h 6573"/>
              <a:gd name="T22" fmla="*/ 330 w 7166"/>
              <a:gd name="T23" fmla="*/ 5634 h 6573"/>
              <a:gd name="T24" fmla="*/ 1367 w 7166"/>
              <a:gd name="T25" fmla="*/ 6232 h 6573"/>
              <a:gd name="T26" fmla="*/ 1963 w 7166"/>
              <a:gd name="T27" fmla="*/ 6071 h 6573"/>
              <a:gd name="T28" fmla="*/ 1972 w 7166"/>
              <a:gd name="T29" fmla="*/ 6066 h 6573"/>
              <a:gd name="T30" fmla="*/ 3583 w 7166"/>
              <a:gd name="T31" fmla="*/ 6573 h 6573"/>
              <a:gd name="T32" fmla="*/ 5194 w 7166"/>
              <a:gd name="T33" fmla="*/ 6066 h 6573"/>
              <a:gd name="T34" fmla="*/ 5204 w 7166"/>
              <a:gd name="T35" fmla="*/ 6071 h 6573"/>
              <a:gd name="T36" fmla="*/ 5800 w 7166"/>
              <a:gd name="T37" fmla="*/ 6232 h 6573"/>
              <a:gd name="T38" fmla="*/ 6836 w 7166"/>
              <a:gd name="T39" fmla="*/ 5634 h 6573"/>
              <a:gd name="T40" fmla="*/ 6399 w 7166"/>
              <a:gd name="T41" fmla="*/ 4001 h 6573"/>
              <a:gd name="T42" fmla="*/ 3583 w 7166"/>
              <a:gd name="T43" fmla="*/ 512 h 6573"/>
              <a:gd name="T44" fmla="*/ 4266 w 7166"/>
              <a:gd name="T45" fmla="*/ 1195 h 6573"/>
              <a:gd name="T46" fmla="*/ 3583 w 7166"/>
              <a:gd name="T47" fmla="*/ 1878 h 6573"/>
              <a:gd name="T48" fmla="*/ 2900 w 7166"/>
              <a:gd name="T49" fmla="*/ 1195 h 6573"/>
              <a:gd name="T50" fmla="*/ 3583 w 7166"/>
              <a:gd name="T51" fmla="*/ 512 h 6573"/>
              <a:gd name="T52" fmla="*/ 2025 w 7166"/>
              <a:gd name="T53" fmla="*/ 5213 h 6573"/>
              <a:gd name="T54" fmla="*/ 1707 w 7166"/>
              <a:gd name="T55" fmla="*/ 5628 h 6573"/>
              <a:gd name="T56" fmla="*/ 1367 w 7166"/>
              <a:gd name="T57" fmla="*/ 5720 h 6573"/>
              <a:gd name="T58" fmla="*/ 774 w 7166"/>
              <a:gd name="T59" fmla="*/ 5378 h 6573"/>
              <a:gd name="T60" fmla="*/ 1024 w 7166"/>
              <a:gd name="T61" fmla="*/ 4445 h 6573"/>
              <a:gd name="T62" fmla="*/ 1364 w 7166"/>
              <a:gd name="T63" fmla="*/ 4353 h 6573"/>
              <a:gd name="T64" fmla="*/ 1364 w 7166"/>
              <a:gd name="T65" fmla="*/ 4353 h 6573"/>
              <a:gd name="T66" fmla="*/ 1957 w 7166"/>
              <a:gd name="T67" fmla="*/ 4695 h 6573"/>
              <a:gd name="T68" fmla="*/ 2025 w 7166"/>
              <a:gd name="T69" fmla="*/ 5213 h 6573"/>
              <a:gd name="T70" fmla="*/ 4811 w 7166"/>
              <a:gd name="T71" fmla="*/ 5706 h 6573"/>
              <a:gd name="T72" fmla="*/ 3583 w 7166"/>
              <a:gd name="T73" fmla="*/ 6061 h 6573"/>
              <a:gd name="T74" fmla="*/ 2356 w 7166"/>
              <a:gd name="T75" fmla="*/ 5706 h 6573"/>
              <a:gd name="T76" fmla="*/ 2400 w 7166"/>
              <a:gd name="T77" fmla="*/ 4439 h 6573"/>
              <a:gd name="T78" fmla="*/ 1364 w 7166"/>
              <a:gd name="T79" fmla="*/ 3841 h 6573"/>
              <a:gd name="T80" fmla="*/ 1364 w 7166"/>
              <a:gd name="T81" fmla="*/ 3841 h 6573"/>
              <a:gd name="T82" fmla="*/ 1280 w 7166"/>
              <a:gd name="T83" fmla="*/ 3844 h 6573"/>
              <a:gd name="T84" fmla="*/ 1278 w 7166"/>
              <a:gd name="T85" fmla="*/ 3756 h 6573"/>
              <a:gd name="T86" fmla="*/ 2508 w 7166"/>
              <a:gd name="T87" fmla="*/ 1717 h 6573"/>
              <a:gd name="T88" fmla="*/ 3583 w 7166"/>
              <a:gd name="T89" fmla="*/ 2390 h 6573"/>
              <a:gd name="T90" fmla="*/ 4658 w 7166"/>
              <a:gd name="T91" fmla="*/ 1717 h 6573"/>
              <a:gd name="T92" fmla="*/ 5888 w 7166"/>
              <a:gd name="T93" fmla="*/ 3756 h 6573"/>
              <a:gd name="T94" fmla="*/ 5886 w 7166"/>
              <a:gd name="T95" fmla="*/ 3844 h 6573"/>
              <a:gd name="T96" fmla="*/ 5803 w 7166"/>
              <a:gd name="T97" fmla="*/ 3841 h 6573"/>
              <a:gd name="T98" fmla="*/ 5802 w 7166"/>
              <a:gd name="T99" fmla="*/ 3841 h 6573"/>
              <a:gd name="T100" fmla="*/ 4766 w 7166"/>
              <a:gd name="T101" fmla="*/ 4439 h 6573"/>
              <a:gd name="T102" fmla="*/ 4811 w 7166"/>
              <a:gd name="T103" fmla="*/ 5706 h 6573"/>
              <a:gd name="T104" fmla="*/ 6393 w 7166"/>
              <a:gd name="T105" fmla="*/ 5378 h 6573"/>
              <a:gd name="T106" fmla="*/ 5800 w 7166"/>
              <a:gd name="T107" fmla="*/ 5720 h 6573"/>
              <a:gd name="T108" fmla="*/ 5460 w 7166"/>
              <a:gd name="T109" fmla="*/ 5628 h 6573"/>
              <a:gd name="T110" fmla="*/ 5210 w 7166"/>
              <a:gd name="T111" fmla="*/ 4695 h 6573"/>
              <a:gd name="T112" fmla="*/ 5802 w 7166"/>
              <a:gd name="T113" fmla="*/ 4353 h 6573"/>
              <a:gd name="T114" fmla="*/ 5803 w 7166"/>
              <a:gd name="T115" fmla="*/ 4353 h 6573"/>
              <a:gd name="T116" fmla="*/ 6143 w 7166"/>
              <a:gd name="T117" fmla="*/ 4445 h 6573"/>
              <a:gd name="T118" fmla="*/ 6393 w 7166"/>
              <a:gd name="T119" fmla="*/ 5378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66" h="6573">
                <a:moveTo>
                  <a:pt x="6399" y="4001"/>
                </a:moveTo>
                <a:cubicBezTo>
                  <a:pt x="6396" y="4000"/>
                  <a:pt x="6393" y="3998"/>
                  <a:pt x="6390" y="3997"/>
                </a:cubicBezTo>
                <a:cubicBezTo>
                  <a:pt x="6397" y="3917"/>
                  <a:pt x="6401" y="3837"/>
                  <a:pt x="6401" y="3756"/>
                </a:cubicBezTo>
                <a:cubicBezTo>
                  <a:pt x="6401" y="2629"/>
                  <a:pt x="5736" y="1655"/>
                  <a:pt x="4778" y="1205"/>
                </a:cubicBezTo>
                <a:cubicBezTo>
                  <a:pt x="4778" y="1202"/>
                  <a:pt x="4779" y="1198"/>
                  <a:pt x="4779" y="1195"/>
                </a:cubicBezTo>
                <a:cubicBezTo>
                  <a:pt x="4779" y="535"/>
                  <a:pt x="4243" y="0"/>
                  <a:pt x="3583" y="0"/>
                </a:cubicBezTo>
                <a:cubicBezTo>
                  <a:pt x="2923" y="0"/>
                  <a:pt x="2388" y="535"/>
                  <a:pt x="2388" y="1195"/>
                </a:cubicBezTo>
                <a:cubicBezTo>
                  <a:pt x="2388" y="1198"/>
                  <a:pt x="2388" y="1202"/>
                  <a:pt x="2388" y="1205"/>
                </a:cubicBezTo>
                <a:cubicBezTo>
                  <a:pt x="1431" y="1655"/>
                  <a:pt x="766" y="2629"/>
                  <a:pt x="766" y="3756"/>
                </a:cubicBezTo>
                <a:cubicBezTo>
                  <a:pt x="766" y="3837"/>
                  <a:pt x="770" y="3917"/>
                  <a:pt x="777" y="3996"/>
                </a:cubicBezTo>
                <a:cubicBezTo>
                  <a:pt x="774" y="3998"/>
                  <a:pt x="771" y="4000"/>
                  <a:pt x="768" y="4001"/>
                </a:cubicBezTo>
                <a:cubicBezTo>
                  <a:pt x="196" y="4331"/>
                  <a:pt x="0" y="5062"/>
                  <a:pt x="330" y="5634"/>
                </a:cubicBezTo>
                <a:cubicBezTo>
                  <a:pt x="552" y="6017"/>
                  <a:pt x="953" y="6232"/>
                  <a:pt x="1367" y="6232"/>
                </a:cubicBezTo>
                <a:cubicBezTo>
                  <a:pt x="1569" y="6232"/>
                  <a:pt x="1775" y="6180"/>
                  <a:pt x="1963" y="6071"/>
                </a:cubicBezTo>
                <a:cubicBezTo>
                  <a:pt x="1966" y="6070"/>
                  <a:pt x="1969" y="6068"/>
                  <a:pt x="1972" y="6066"/>
                </a:cubicBezTo>
                <a:cubicBezTo>
                  <a:pt x="2429" y="6385"/>
                  <a:pt x="2985" y="6573"/>
                  <a:pt x="3583" y="6573"/>
                </a:cubicBezTo>
                <a:cubicBezTo>
                  <a:pt x="4182" y="6573"/>
                  <a:pt x="4737" y="6385"/>
                  <a:pt x="5194" y="6066"/>
                </a:cubicBezTo>
                <a:cubicBezTo>
                  <a:pt x="5197" y="6068"/>
                  <a:pt x="5201" y="6070"/>
                  <a:pt x="5204" y="6071"/>
                </a:cubicBezTo>
                <a:cubicBezTo>
                  <a:pt x="5392" y="6180"/>
                  <a:pt x="5597" y="6232"/>
                  <a:pt x="5800" y="6232"/>
                </a:cubicBezTo>
                <a:cubicBezTo>
                  <a:pt x="6213" y="6232"/>
                  <a:pt x="6615" y="6017"/>
                  <a:pt x="6836" y="5634"/>
                </a:cubicBezTo>
                <a:cubicBezTo>
                  <a:pt x="7166" y="5062"/>
                  <a:pt x="6971" y="4331"/>
                  <a:pt x="6399" y="4001"/>
                </a:cubicBezTo>
                <a:close/>
                <a:moveTo>
                  <a:pt x="3583" y="512"/>
                </a:moveTo>
                <a:cubicBezTo>
                  <a:pt x="3960" y="512"/>
                  <a:pt x="4266" y="818"/>
                  <a:pt x="4266" y="1195"/>
                </a:cubicBezTo>
                <a:cubicBezTo>
                  <a:pt x="4266" y="1571"/>
                  <a:pt x="3960" y="1878"/>
                  <a:pt x="3583" y="1878"/>
                </a:cubicBezTo>
                <a:cubicBezTo>
                  <a:pt x="3207" y="1878"/>
                  <a:pt x="2900" y="1571"/>
                  <a:pt x="2900" y="1195"/>
                </a:cubicBezTo>
                <a:cubicBezTo>
                  <a:pt x="2900" y="818"/>
                  <a:pt x="3207" y="512"/>
                  <a:pt x="3583" y="512"/>
                </a:cubicBezTo>
                <a:close/>
                <a:moveTo>
                  <a:pt x="2025" y="5213"/>
                </a:moveTo>
                <a:cubicBezTo>
                  <a:pt x="1978" y="5389"/>
                  <a:pt x="1865" y="5537"/>
                  <a:pt x="1707" y="5628"/>
                </a:cubicBezTo>
                <a:cubicBezTo>
                  <a:pt x="1603" y="5688"/>
                  <a:pt x="1485" y="5720"/>
                  <a:pt x="1367" y="5720"/>
                </a:cubicBezTo>
                <a:cubicBezTo>
                  <a:pt x="1123" y="5720"/>
                  <a:pt x="896" y="5589"/>
                  <a:pt x="774" y="5378"/>
                </a:cubicBezTo>
                <a:cubicBezTo>
                  <a:pt x="586" y="5052"/>
                  <a:pt x="698" y="4633"/>
                  <a:pt x="1024" y="4445"/>
                </a:cubicBezTo>
                <a:cubicBezTo>
                  <a:pt x="1128" y="4385"/>
                  <a:pt x="1245" y="4353"/>
                  <a:pt x="1364" y="4353"/>
                </a:cubicBezTo>
                <a:lnTo>
                  <a:pt x="1364" y="4353"/>
                </a:lnTo>
                <a:cubicBezTo>
                  <a:pt x="1608" y="4353"/>
                  <a:pt x="1835" y="4484"/>
                  <a:pt x="1957" y="4695"/>
                </a:cubicBezTo>
                <a:cubicBezTo>
                  <a:pt x="2048" y="4853"/>
                  <a:pt x="2072" y="5037"/>
                  <a:pt x="2025" y="5213"/>
                </a:cubicBezTo>
                <a:close/>
                <a:moveTo>
                  <a:pt x="4811" y="5706"/>
                </a:moveTo>
                <a:cubicBezTo>
                  <a:pt x="4455" y="5931"/>
                  <a:pt x="4034" y="6061"/>
                  <a:pt x="3583" y="6061"/>
                </a:cubicBezTo>
                <a:cubicBezTo>
                  <a:pt x="3132" y="6061"/>
                  <a:pt x="2711" y="5931"/>
                  <a:pt x="2356" y="5706"/>
                </a:cubicBezTo>
                <a:cubicBezTo>
                  <a:pt x="2603" y="5339"/>
                  <a:pt x="2637" y="4848"/>
                  <a:pt x="2400" y="4439"/>
                </a:cubicBezTo>
                <a:cubicBezTo>
                  <a:pt x="2179" y="4055"/>
                  <a:pt x="1777" y="3841"/>
                  <a:pt x="1364" y="3841"/>
                </a:cubicBezTo>
                <a:lnTo>
                  <a:pt x="1364" y="3841"/>
                </a:lnTo>
                <a:cubicBezTo>
                  <a:pt x="1336" y="3841"/>
                  <a:pt x="1308" y="3842"/>
                  <a:pt x="1280" y="3844"/>
                </a:cubicBezTo>
                <a:cubicBezTo>
                  <a:pt x="1279" y="3815"/>
                  <a:pt x="1278" y="3785"/>
                  <a:pt x="1278" y="3756"/>
                </a:cubicBezTo>
                <a:cubicBezTo>
                  <a:pt x="1278" y="2873"/>
                  <a:pt x="1777" y="2104"/>
                  <a:pt x="2508" y="1717"/>
                </a:cubicBezTo>
                <a:cubicBezTo>
                  <a:pt x="2702" y="2116"/>
                  <a:pt x="3111" y="2390"/>
                  <a:pt x="3583" y="2390"/>
                </a:cubicBezTo>
                <a:cubicBezTo>
                  <a:pt x="4056" y="2390"/>
                  <a:pt x="4464" y="2116"/>
                  <a:pt x="4658" y="1717"/>
                </a:cubicBezTo>
                <a:cubicBezTo>
                  <a:pt x="5389" y="2104"/>
                  <a:pt x="5888" y="2873"/>
                  <a:pt x="5888" y="3756"/>
                </a:cubicBezTo>
                <a:cubicBezTo>
                  <a:pt x="5888" y="3785"/>
                  <a:pt x="5888" y="3815"/>
                  <a:pt x="5886" y="3844"/>
                </a:cubicBezTo>
                <a:cubicBezTo>
                  <a:pt x="5858" y="3842"/>
                  <a:pt x="5830" y="3841"/>
                  <a:pt x="5803" y="3841"/>
                </a:cubicBezTo>
                <a:lnTo>
                  <a:pt x="5802" y="3841"/>
                </a:lnTo>
                <a:cubicBezTo>
                  <a:pt x="5389" y="3841"/>
                  <a:pt x="4988" y="4055"/>
                  <a:pt x="4766" y="4439"/>
                </a:cubicBezTo>
                <a:cubicBezTo>
                  <a:pt x="4530" y="4848"/>
                  <a:pt x="4563" y="5339"/>
                  <a:pt x="4811" y="5706"/>
                </a:cubicBezTo>
                <a:close/>
                <a:moveTo>
                  <a:pt x="6393" y="5378"/>
                </a:moveTo>
                <a:cubicBezTo>
                  <a:pt x="6271" y="5589"/>
                  <a:pt x="6044" y="5720"/>
                  <a:pt x="5800" y="5720"/>
                </a:cubicBezTo>
                <a:cubicBezTo>
                  <a:pt x="5681" y="5720"/>
                  <a:pt x="5564" y="5688"/>
                  <a:pt x="5460" y="5628"/>
                </a:cubicBezTo>
                <a:cubicBezTo>
                  <a:pt x="5134" y="5440"/>
                  <a:pt x="5022" y="5021"/>
                  <a:pt x="5210" y="4695"/>
                </a:cubicBezTo>
                <a:cubicBezTo>
                  <a:pt x="5331" y="4484"/>
                  <a:pt x="5559" y="4353"/>
                  <a:pt x="5802" y="4353"/>
                </a:cubicBezTo>
                <a:lnTo>
                  <a:pt x="5803" y="4353"/>
                </a:lnTo>
                <a:cubicBezTo>
                  <a:pt x="5921" y="4353"/>
                  <a:pt x="6039" y="4385"/>
                  <a:pt x="6143" y="4445"/>
                </a:cubicBezTo>
                <a:cubicBezTo>
                  <a:pt x="6469" y="4633"/>
                  <a:pt x="6581" y="5052"/>
                  <a:pt x="6393" y="5378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3" name="cloud-computing_15204"/>
          <p:cNvSpPr>
            <a:spLocks noChangeAspect="1"/>
          </p:cNvSpPr>
          <p:nvPr/>
        </p:nvSpPr>
        <p:spPr bwMode="auto">
          <a:xfrm>
            <a:off x="6736510" y="5040543"/>
            <a:ext cx="276842" cy="182370"/>
          </a:xfrm>
          <a:custGeom>
            <a:avLst/>
            <a:gdLst>
              <a:gd name="T0" fmla="*/ 717 w 717"/>
              <a:gd name="T1" fmla="*/ 309 h 473"/>
              <a:gd name="T2" fmla="*/ 553 w 717"/>
              <a:gd name="T3" fmla="*/ 145 h 473"/>
              <a:gd name="T4" fmla="*/ 540 w 717"/>
              <a:gd name="T5" fmla="*/ 146 h 473"/>
              <a:gd name="T6" fmla="*/ 540 w 717"/>
              <a:gd name="T7" fmla="*/ 143 h 473"/>
              <a:gd name="T8" fmla="*/ 397 w 717"/>
              <a:gd name="T9" fmla="*/ 0 h 473"/>
              <a:gd name="T10" fmla="*/ 264 w 717"/>
              <a:gd name="T11" fmla="*/ 88 h 473"/>
              <a:gd name="T12" fmla="*/ 198 w 717"/>
              <a:gd name="T13" fmla="*/ 77 h 473"/>
              <a:gd name="T14" fmla="*/ 0 w 717"/>
              <a:gd name="T15" fmla="*/ 275 h 473"/>
              <a:gd name="T16" fmla="*/ 198 w 717"/>
              <a:gd name="T17" fmla="*/ 473 h 473"/>
              <a:gd name="T18" fmla="*/ 208 w 717"/>
              <a:gd name="T19" fmla="*/ 473 h 473"/>
              <a:gd name="T20" fmla="*/ 208 w 717"/>
              <a:gd name="T21" fmla="*/ 473 h 473"/>
              <a:gd name="T22" fmla="*/ 560 w 717"/>
              <a:gd name="T23" fmla="*/ 473 h 473"/>
              <a:gd name="T24" fmla="*/ 560 w 717"/>
              <a:gd name="T25" fmla="*/ 473 h 473"/>
              <a:gd name="T26" fmla="*/ 717 w 717"/>
              <a:gd name="T27" fmla="*/ 30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7" h="473">
                <a:moveTo>
                  <a:pt x="717" y="309"/>
                </a:moveTo>
                <a:cubicBezTo>
                  <a:pt x="717" y="219"/>
                  <a:pt x="644" y="145"/>
                  <a:pt x="553" y="145"/>
                </a:cubicBezTo>
                <a:cubicBezTo>
                  <a:pt x="548" y="145"/>
                  <a:pt x="544" y="146"/>
                  <a:pt x="540" y="146"/>
                </a:cubicBezTo>
                <a:cubicBezTo>
                  <a:pt x="540" y="145"/>
                  <a:pt x="540" y="144"/>
                  <a:pt x="540" y="143"/>
                </a:cubicBezTo>
                <a:cubicBezTo>
                  <a:pt x="540" y="64"/>
                  <a:pt x="476" y="0"/>
                  <a:pt x="397" y="0"/>
                </a:cubicBezTo>
                <a:cubicBezTo>
                  <a:pt x="337" y="0"/>
                  <a:pt x="286" y="36"/>
                  <a:pt x="264" y="88"/>
                </a:cubicBezTo>
                <a:cubicBezTo>
                  <a:pt x="244" y="81"/>
                  <a:pt x="221" y="77"/>
                  <a:pt x="198" y="77"/>
                </a:cubicBezTo>
                <a:cubicBezTo>
                  <a:pt x="89" y="77"/>
                  <a:pt x="0" y="165"/>
                  <a:pt x="0" y="275"/>
                </a:cubicBezTo>
                <a:cubicBezTo>
                  <a:pt x="0" y="384"/>
                  <a:pt x="89" y="473"/>
                  <a:pt x="198" y="473"/>
                </a:cubicBezTo>
                <a:cubicBezTo>
                  <a:pt x="202" y="473"/>
                  <a:pt x="205" y="473"/>
                  <a:pt x="208" y="473"/>
                </a:cubicBezTo>
                <a:lnTo>
                  <a:pt x="208" y="473"/>
                </a:lnTo>
                <a:lnTo>
                  <a:pt x="560" y="473"/>
                </a:lnTo>
                <a:lnTo>
                  <a:pt x="560" y="473"/>
                </a:lnTo>
                <a:cubicBezTo>
                  <a:pt x="647" y="469"/>
                  <a:pt x="717" y="397"/>
                  <a:pt x="717" y="309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pic>
        <p:nvPicPr>
          <p:cNvPr id="2" name="图片 1" descr="用友-畅捷通 logo组合 反白_副本_wps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3270" y="2435860"/>
            <a:ext cx="3044825" cy="669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E3D33AF-663E-414F-84BF-C48BC088C51F}"/>
              </a:ext>
            </a:extLst>
          </p:cNvPr>
          <p:cNvSpPr/>
          <p:nvPr/>
        </p:nvSpPr>
        <p:spPr>
          <a:xfrm>
            <a:off x="5541466" y="1560090"/>
            <a:ext cx="6019799" cy="350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4866999-7145-40F6-B17D-7A95C986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一个四线城市经销商的困惑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37C5D-4DC3-4128-9C10-0C77D24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" y="1560090"/>
            <a:ext cx="5108522" cy="35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BCB956D-D38D-4E52-AE7C-D090B764A416}"/>
              </a:ext>
            </a:extLst>
          </p:cNvPr>
          <p:cNvSpPr txBox="1"/>
          <p:nvPr/>
        </p:nvSpPr>
        <p:spPr>
          <a:xfrm>
            <a:off x="6634124" y="5434454"/>
            <a:ext cx="189242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E60012"/>
                </a:solidFill>
                <a:latin typeface="Arial"/>
                <a:ea typeface="微软雅黑"/>
              </a:rPr>
              <a:t>全渠道深度分销</a:t>
            </a:r>
            <a:endParaRPr lang="en-US" altLang="zh-CN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经营模式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0254D0-46EE-49FE-865B-AF279B8BF47D}"/>
              </a:ext>
            </a:extLst>
          </p:cNvPr>
          <p:cNvSpPr txBox="1"/>
          <p:nvPr/>
        </p:nvSpPr>
        <p:spPr>
          <a:xfrm>
            <a:off x="8735098" y="5434454"/>
            <a:ext cx="189242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E60012"/>
                </a:solidFill>
                <a:latin typeface="Arial"/>
                <a:ea typeface="微软雅黑"/>
              </a:rPr>
              <a:t>休闲食品</a:t>
            </a:r>
            <a:endParaRPr lang="en-US" altLang="zh-CN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经营品类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5565E2A-83DF-4B0E-9B6B-C118E302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9" y="766026"/>
            <a:ext cx="11261090" cy="794064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江西某商贸有限公司</a:t>
            </a:r>
            <a:endParaRPr lang="en-US" altLang="zh-CN" b="1" dirty="0">
              <a:solidFill>
                <a:srgbClr val="E6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该经销商地处江西某地级市，主要代理经营今麦郎、喜之郎、盐津铺子等品牌的休闲食品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D46AED-8370-4304-98B3-5393F5A739DE}"/>
              </a:ext>
            </a:extLst>
          </p:cNvPr>
          <p:cNvCxnSpPr>
            <a:cxnSpLocks/>
          </p:cNvCxnSpPr>
          <p:nvPr/>
        </p:nvCxnSpPr>
        <p:spPr>
          <a:xfrm>
            <a:off x="7229236" y="5889621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61715F0-FB07-4FC5-B6EA-FCD61D0D649B}"/>
              </a:ext>
            </a:extLst>
          </p:cNvPr>
          <p:cNvCxnSpPr>
            <a:cxnSpLocks/>
          </p:cNvCxnSpPr>
          <p:nvPr/>
        </p:nvCxnSpPr>
        <p:spPr>
          <a:xfrm>
            <a:off x="9330210" y="5889621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4CB0DA7-739B-6253-4373-4323A2BE7866}"/>
              </a:ext>
            </a:extLst>
          </p:cNvPr>
          <p:cNvSpPr txBox="1"/>
          <p:nvPr/>
        </p:nvSpPr>
        <p:spPr>
          <a:xfrm flipH="1">
            <a:off x="5711719" y="1732843"/>
            <a:ext cx="5768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业绩的抓手：只有员工，抓不到客户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、客户留存难，流失前无预警，流失后已难挽回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、终端竞争激烈，客户动销品项下滑，订货下滑无感知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、客户分析不到位，无法区分客户级别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、客户无无差异服务，重点客户服务不到位，普通客户投入精力多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、竞争代理新品牌，无法证明客户资源和运营能力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263036-1918-3CC4-003C-A85B38826C37}"/>
              </a:ext>
            </a:extLst>
          </p:cNvPr>
          <p:cNvSpPr txBox="1"/>
          <p:nvPr/>
        </p:nvSpPr>
        <p:spPr>
          <a:xfrm>
            <a:off x="522649" y="5350849"/>
            <a:ext cx="13533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1000+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经营单品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236FF40-71AB-ACC5-38A1-65B6A5DD0EDE}"/>
              </a:ext>
            </a:extLst>
          </p:cNvPr>
          <p:cNvSpPr txBox="1"/>
          <p:nvPr/>
        </p:nvSpPr>
        <p:spPr>
          <a:xfrm>
            <a:off x="2511369" y="5350849"/>
            <a:ext cx="15778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E60012"/>
                </a:solidFill>
                <a:latin typeface="Arial"/>
                <a:ea typeface="微软雅黑"/>
              </a:rPr>
              <a:t>2000+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终端网点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BD57DF-22E6-D53A-4048-624164B9E9AE}"/>
              </a:ext>
            </a:extLst>
          </p:cNvPr>
          <p:cNvSpPr txBox="1"/>
          <p:nvPr/>
        </p:nvSpPr>
        <p:spPr>
          <a:xfrm>
            <a:off x="4724597" y="5350849"/>
            <a:ext cx="109035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E60012"/>
                </a:solidFill>
                <a:latin typeface="Arial"/>
                <a:ea typeface="微软雅黑"/>
              </a:rPr>
              <a:t>20</a:t>
            </a:r>
            <a:r>
              <a:rPr lang="zh-CN" altLang="en-US" sz="2800" b="1" dirty="0">
                <a:solidFill>
                  <a:srgbClr val="E60012"/>
                </a:solidFill>
                <a:latin typeface="Arial"/>
                <a:ea typeface="微软雅黑"/>
              </a:rPr>
              <a:t>人</a:t>
            </a:r>
            <a:endParaRPr lang="en-US" altLang="zh-CN" sz="2800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业务员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E312146-4942-A1F2-D97F-966823011D31}"/>
              </a:ext>
            </a:extLst>
          </p:cNvPr>
          <p:cNvCxnSpPr>
            <a:cxnSpLocks/>
          </p:cNvCxnSpPr>
          <p:nvPr/>
        </p:nvCxnSpPr>
        <p:spPr>
          <a:xfrm>
            <a:off x="853919" y="6008294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BC5674A-D9C1-9074-0770-748453C423DA}"/>
              </a:ext>
            </a:extLst>
          </p:cNvPr>
          <p:cNvCxnSpPr>
            <a:cxnSpLocks/>
          </p:cNvCxnSpPr>
          <p:nvPr/>
        </p:nvCxnSpPr>
        <p:spPr>
          <a:xfrm>
            <a:off x="2953880" y="6008294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2E7F5D8-E2BB-8494-2D46-F93B50F747EC}"/>
              </a:ext>
            </a:extLst>
          </p:cNvPr>
          <p:cNvCxnSpPr>
            <a:cxnSpLocks/>
          </p:cNvCxnSpPr>
          <p:nvPr/>
        </p:nvCxnSpPr>
        <p:spPr>
          <a:xfrm>
            <a:off x="4925965" y="6008294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DAEC847-EB36-4C38-AA09-89897E6D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客户数字化帮企业运营决策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189128-658E-4D88-B62A-763C18C003CC}"/>
              </a:ext>
            </a:extLst>
          </p:cNvPr>
          <p:cNvSpPr txBox="1"/>
          <p:nvPr/>
        </p:nvSpPr>
        <p:spPr>
          <a:xfrm>
            <a:off x="785841" y="1901010"/>
            <a:ext cx="5718999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华文黑体" panose="02010600040101010101" charset="-122"/>
                <a:ea typeface="华文黑体" panose="02010600040101010101" charset="-122"/>
              </a:rPr>
              <a:t>客户数字指标</a:t>
            </a:r>
            <a:endParaRPr lang="zh-CN" altLang="en-US" sz="2000" dirty="0">
              <a:solidFill>
                <a:srgbClr val="FF0000"/>
              </a:solidFill>
              <a:latin typeface="华文黑体" panose="02010600040101010101" charset="-122"/>
              <a:ea typeface="华文黑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1）分级：按GMV/按毛利贡献度等划分等级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2）类型：CVS/传统食杂/BC类中超/KA卖场/A类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类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类餐饮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3）标签：位置（车站/社区/写字楼/）、面积等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4）活跃：周/月/季/年进货频率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）铺货：产品上架率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新品未订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）问题：有无流失征兆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退货率高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动销品项下滑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周期异常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）客情：陈列/专供/普通</a:t>
            </a:r>
            <a:b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）地区及地址定位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）客户生日等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2000" dirty="0">
              <a:solidFill>
                <a:srgbClr val="FF0000"/>
              </a:solidFill>
              <a:latin typeface="华文黑体" panose="02010600040101010101" charset="-122"/>
              <a:ea typeface="华文黑体" panose="02010600040101010101" charset="-122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02ADCC77-94CD-40E3-850C-1EE1C97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51" b="89918" l="10000" r="90000">
                        <a14:foregroundMark x1="25750" y1="26964" x2="25750" y2="26964"/>
                        <a14:foregroundMark x1="47000" y1="16999" x2="47000" y2="16999"/>
                        <a14:foregroundMark x1="50375" y1="24502" x2="50375" y2="24502"/>
                        <a14:foregroundMark x1="70250" y1="34936" x2="70250" y2="34936"/>
                        <a14:foregroundMark x1="75875" y1="50293" x2="75875" y2="50293"/>
                        <a14:foregroundMark x1="58875" y1="34232" x2="58875" y2="34232"/>
                        <a14:foregroundMark x1="49375" y1="32708" x2="49375" y2="32708"/>
                        <a14:foregroundMark x1="36375" y1="28370" x2="36375" y2="28370"/>
                        <a14:foregroundMark x1="31000" y1="10082" x2="31000" y2="10082"/>
                        <a14:foregroundMark x1="62375" y1="7151" x2="62375" y2="7151"/>
                        <a14:foregroundMark x1="57250" y1="12075" x2="57250" y2="12075"/>
                        <a14:foregroundMark x1="33875" y1="17351" x2="33875" y2="17351"/>
                        <a14:foregroundMark x1="24625" y1="50293" x2="24625" y2="50293"/>
                        <a14:foregroundMark x1="31000" y1="42556" x2="31000" y2="42556"/>
                        <a14:foregroundMark x1="63375" y1="43728" x2="63375" y2="43728"/>
                        <a14:foregroundMark x1="41250" y1="33646" x2="41250" y2="33646"/>
                        <a14:foregroundMark x1="37375" y1="39625" x2="37375" y2="39625"/>
                        <a14:foregroundMark x1="38875" y1="40797" x2="38875" y2="40797"/>
                        <a14:foregroundMark x1="21375" y1="42438" x2="21375" y2="42438"/>
                        <a14:foregroundMark x1="25375" y1="44900" x2="25375" y2="44900"/>
                        <a14:foregroundMark x1="66875" y1="52521" x2="66875" y2="52521"/>
                        <a14:foregroundMark x1="63875" y1="22978" x2="63875" y2="22978"/>
                        <a14:foregroundMark x1="62125" y1="26377" x2="62125" y2="26377"/>
                        <a14:foregroundMark x1="83500" y1="29894" x2="83500" y2="29894"/>
                        <a14:foregroundMark x1="78125" y1="32122" x2="78125" y2="32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78" y="2963444"/>
            <a:ext cx="3154480" cy="32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箭头: 右 79">
            <a:extLst>
              <a:ext uri="{FF2B5EF4-FFF2-40B4-BE49-F238E27FC236}">
                <a16:creationId xmlns:a16="http://schemas.microsoft.com/office/drawing/2014/main" id="{DC9153AF-6F6C-4B84-8958-E64D114378D2}"/>
              </a:ext>
            </a:extLst>
          </p:cNvPr>
          <p:cNvSpPr/>
          <p:nvPr/>
        </p:nvSpPr>
        <p:spPr>
          <a:xfrm>
            <a:off x="5783480" y="2810835"/>
            <a:ext cx="596054" cy="6441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0B0F9CD-8C0F-45FE-82B6-8F7B78706C81}"/>
              </a:ext>
            </a:extLst>
          </p:cNvPr>
          <p:cNvSpPr txBox="1"/>
          <p:nvPr/>
        </p:nvSpPr>
        <p:spPr>
          <a:xfrm>
            <a:off x="7315697" y="2284968"/>
            <a:ext cx="4316060" cy="2733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以上数字指标决定了：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、制定客户拜访周期和时长以及维护方法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、费用预算和投放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、促销方案设计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、客户订货预算和业务员业绩预算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、客户订货价格策略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、业务沟通依据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、客户关怀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3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7A8BA88-36E6-4D1B-9D59-CF99AD6B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客户标签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BEF543-B7FA-41AE-B808-E8613872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413" y="1439932"/>
            <a:ext cx="6576094" cy="4109009"/>
          </a:xfrm>
          <a:prstGeom prst="rect">
            <a:avLst/>
          </a:prstGeom>
          <a:ln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BBC5EF-3E97-4D89-A7EF-9FB18667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40" y="2015678"/>
            <a:ext cx="5406573" cy="2553539"/>
          </a:xfrm>
          <a:prstGeom prst="rect">
            <a:avLst/>
          </a:prstGeom>
          <a:ln>
            <a:solidFill>
              <a:schemeClr val="accent2"/>
            </a:solidFill>
            <a:prstDash val="solid"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96A1E99-1C5D-4ED2-AC9D-0666647CFA17}"/>
              </a:ext>
            </a:extLst>
          </p:cNvPr>
          <p:cNvSpPr txBox="1"/>
          <p:nvPr/>
        </p:nvSpPr>
        <p:spPr>
          <a:xfrm>
            <a:off x="749276" y="2965358"/>
            <a:ext cx="26866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手动标签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9B4F60-1B4E-47C5-AA04-28B113BDC6E3}"/>
              </a:ext>
            </a:extLst>
          </p:cNvPr>
          <p:cNvSpPr txBox="1"/>
          <p:nvPr/>
        </p:nvSpPr>
        <p:spPr>
          <a:xfrm>
            <a:off x="646222" y="2117678"/>
            <a:ext cx="269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设置阀值，根据销售记录自动给客户打标签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F07AEC-07D6-4DD7-95FB-E17CBBFE0C50}"/>
              </a:ext>
            </a:extLst>
          </p:cNvPr>
          <p:cNvSpPr txBox="1"/>
          <p:nvPr/>
        </p:nvSpPr>
        <p:spPr>
          <a:xfrm>
            <a:off x="743003" y="3405903"/>
            <a:ext cx="2692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、自定义标签项目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、拜访客户过程中随时给客户补充标签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042D86-96E4-4B87-B10C-6B7566298A18}"/>
              </a:ext>
            </a:extLst>
          </p:cNvPr>
          <p:cNvSpPr txBox="1"/>
          <p:nvPr/>
        </p:nvSpPr>
        <p:spPr>
          <a:xfrm>
            <a:off x="743003" y="1646346"/>
            <a:ext cx="269296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自动标签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E69A220-7CC0-4811-8F35-5B8F41A1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411" y="2198558"/>
            <a:ext cx="2402972" cy="3634067"/>
          </a:xfrm>
          <a:prstGeom prst="rect">
            <a:avLst/>
          </a:prstGeom>
          <a:ln>
            <a:solidFill>
              <a:schemeClr val="accent2"/>
            </a:solidFill>
            <a:prstDash val="solid"/>
          </a:ln>
        </p:spPr>
      </p:pic>
      <p:pic>
        <p:nvPicPr>
          <p:cNvPr id="17" name="图片 16" descr="表格&#10;&#10;中度可信度描述已自动生成">
            <a:extLst>
              <a:ext uri="{FF2B5EF4-FFF2-40B4-BE49-F238E27FC236}">
                <a16:creationId xmlns:a16="http://schemas.microsoft.com/office/drawing/2014/main" id="{6880479F-84C0-4D3F-BFC4-BA0137B33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4385"/>
            <a:ext cx="5111316" cy="40106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52BF1E0-E5C3-4E9D-9D6E-58B88C6B3BCD}"/>
              </a:ext>
            </a:extLst>
          </p:cNvPr>
          <p:cNvSpPr txBox="1"/>
          <p:nvPr/>
        </p:nvSpPr>
        <p:spPr>
          <a:xfrm>
            <a:off x="743003" y="4215780"/>
            <a:ext cx="26866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标签查询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5E48C3-A2CD-4140-AB54-ED96A5E497AE}"/>
              </a:ext>
            </a:extLst>
          </p:cNvPr>
          <p:cNvSpPr txBox="1"/>
          <p:nvPr/>
        </p:nvSpPr>
        <p:spPr>
          <a:xfrm>
            <a:off x="785427" y="4656325"/>
            <a:ext cx="2692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可按标签条件查询各类标签客户</a:t>
            </a:r>
          </a:p>
        </p:txBody>
      </p:sp>
    </p:spTree>
    <p:extLst>
      <p:ext uri="{BB962C8B-B14F-4D97-AF65-F5344CB8AC3E}">
        <p14:creationId xmlns:p14="http://schemas.microsoft.com/office/powerpoint/2010/main" val="7211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28D15D7-3E4C-4FE8-82D0-A82E1DA4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智能分级及活跃度分析</a:t>
            </a:r>
          </a:p>
        </p:txBody>
      </p:sp>
      <p:pic>
        <p:nvPicPr>
          <p:cNvPr id="5" name="图片 4" descr="电脑屏幕截图&#10;&#10;描述已自动生成">
            <a:extLst>
              <a:ext uri="{FF2B5EF4-FFF2-40B4-BE49-F238E27FC236}">
                <a16:creationId xmlns:a16="http://schemas.microsoft.com/office/drawing/2014/main" id="{6CC81479-32B8-47A0-92A1-5FD9B05F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3" y="953890"/>
            <a:ext cx="7845938" cy="25428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descr="图示&#10;&#10;低可信度描述已自动生成">
            <a:extLst>
              <a:ext uri="{FF2B5EF4-FFF2-40B4-BE49-F238E27FC236}">
                <a16:creationId xmlns:a16="http://schemas.microsoft.com/office/drawing/2014/main" id="{345DEE2B-2CD2-45F9-9039-BDAD356FC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4" y="3629117"/>
            <a:ext cx="7845938" cy="2302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F97A2A-21B7-4553-9112-08EB78639430}"/>
              </a:ext>
            </a:extLst>
          </p:cNvPr>
          <p:cNvSpPr txBox="1"/>
          <p:nvPr/>
        </p:nvSpPr>
        <p:spPr>
          <a:xfrm>
            <a:off x="487678" y="1041943"/>
            <a:ext cx="285834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客户总览：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F5A0E6-71BC-49BE-8934-F2ACDEC1F28C}"/>
              </a:ext>
            </a:extLst>
          </p:cNvPr>
          <p:cNvSpPr txBox="1"/>
          <p:nvPr/>
        </p:nvSpPr>
        <p:spPr>
          <a:xfrm>
            <a:off x="487678" y="1483360"/>
            <a:ext cx="295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、客户总数：正式客户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潜在客户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、高价值客户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、活跃客户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、新客户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B4F78E-1E09-4C66-9DF1-5DB45D99D932}"/>
              </a:ext>
            </a:extLst>
          </p:cNvPr>
          <p:cNvSpPr txBox="1"/>
          <p:nvPr/>
        </p:nvSpPr>
        <p:spPr>
          <a:xfrm>
            <a:off x="487678" y="2551186"/>
            <a:ext cx="285834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风险预警：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83482C-63F3-44BC-9B9A-AD7AC3B8C3FA}"/>
              </a:ext>
            </a:extLst>
          </p:cNvPr>
          <p:cNvSpPr txBox="1"/>
          <p:nvPr/>
        </p:nvSpPr>
        <p:spPr>
          <a:xfrm>
            <a:off x="487678" y="4680840"/>
            <a:ext cx="295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以上指标曲线图的方式展示，可以非常明了的看到客户数量的变化动态，让经销商对终端网点的细小变动有非常直观的掌握。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2A531F-BD93-48A5-97CC-6B27EFAA8D59}"/>
              </a:ext>
            </a:extLst>
          </p:cNvPr>
          <p:cNvSpPr txBox="1"/>
          <p:nvPr/>
        </p:nvSpPr>
        <p:spPr>
          <a:xfrm>
            <a:off x="487678" y="4300421"/>
            <a:ext cx="285834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趋势分析：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982C30-3777-40BC-9CEC-A52638031C64}"/>
              </a:ext>
            </a:extLst>
          </p:cNvPr>
          <p:cNvSpPr txBox="1"/>
          <p:nvPr/>
        </p:nvSpPr>
        <p:spPr>
          <a:xfrm>
            <a:off x="487678" y="3034237"/>
            <a:ext cx="2959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、即将流失客户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、订货持续下滑客户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、订货周期异常客户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、动销品项数下滑客户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、超期未跟进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610392-F973-41A3-A45A-6A56FE88DD96}"/>
              </a:ext>
            </a:extLst>
          </p:cNvPr>
          <p:cNvSpPr txBox="1"/>
          <p:nvPr/>
        </p:nvSpPr>
        <p:spPr>
          <a:xfrm flipH="1">
            <a:off x="487677" y="6111999"/>
            <a:ext cx="1121664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以上客户数字化指标可层层追溯，直接定位归属人员、问题原因，提高企业对终端网点的维护和服务力度</a:t>
            </a:r>
          </a:p>
        </p:txBody>
      </p:sp>
    </p:spTree>
    <p:extLst>
      <p:ext uri="{BB962C8B-B14F-4D97-AF65-F5344CB8AC3E}">
        <p14:creationId xmlns:p14="http://schemas.microsoft.com/office/powerpoint/2010/main" val="51363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8CE4084-1264-73B3-117A-DBEE3245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穿透查询明细情况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CEAD08-6365-34AE-E37A-1965DD52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45" y="970442"/>
            <a:ext cx="7202666" cy="25999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 descr="图形用户界面, 表格&#10;&#10;描述已自动生成">
            <a:extLst>
              <a:ext uri="{FF2B5EF4-FFF2-40B4-BE49-F238E27FC236}">
                <a16:creationId xmlns:a16="http://schemas.microsoft.com/office/drawing/2014/main" id="{31BA055A-DDAE-83FA-F4E1-2F4E83BF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6" y="3839653"/>
            <a:ext cx="7202666" cy="2142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B73983-EE45-7204-CCB3-2A36B1D0C8A3}"/>
              </a:ext>
            </a:extLst>
          </p:cNvPr>
          <p:cNvSpPr txBox="1"/>
          <p:nvPr/>
        </p:nvSpPr>
        <p:spPr>
          <a:xfrm>
            <a:off x="718957" y="1426416"/>
            <a:ext cx="3189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高价值客户：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从收入、毛利、毛利率、退货、费用、品项数综合分析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CB82BE0-89E1-15B7-063F-4E6BE1CABAE1}"/>
              </a:ext>
            </a:extLst>
          </p:cNvPr>
          <p:cNvCxnSpPr/>
          <p:nvPr/>
        </p:nvCxnSpPr>
        <p:spPr>
          <a:xfrm flipH="1">
            <a:off x="6987133" y="2903744"/>
            <a:ext cx="3943786" cy="119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5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F92A94A-16D0-3D6D-6FF3-6EE87F63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活跃客户及新客户</a:t>
            </a:r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6EA27673-3133-5F1B-5B55-67BF7B73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79" y="945269"/>
            <a:ext cx="6691871" cy="3178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AA7E5A-B15A-0B26-EDD0-D401972DA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2" y="4323589"/>
            <a:ext cx="6715599" cy="1982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4308C85-C787-D0FC-2B05-9F8E3DC7DE55}"/>
              </a:ext>
            </a:extLst>
          </p:cNvPr>
          <p:cNvSpPr txBox="1"/>
          <p:nvPr/>
        </p:nvSpPr>
        <p:spPr>
          <a:xfrm>
            <a:off x="718956" y="1426416"/>
            <a:ext cx="37413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活跃客户：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谁负责，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月交易次数，销售额、最近交易日期、进货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未进货品项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流失客户：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谁负责、流失几率、是否优质客户流失、是否有坏账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9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5C38C7-9CEB-35E8-6381-D72E9D6B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移动端的业务员营销利器</a:t>
            </a:r>
          </a:p>
        </p:txBody>
      </p:sp>
      <p:pic>
        <p:nvPicPr>
          <p:cNvPr id="1028" name="Picture 4" descr="智慧营销图片">
            <a:extLst>
              <a:ext uri="{FF2B5EF4-FFF2-40B4-BE49-F238E27FC236}">
                <a16:creationId xmlns:a16="http://schemas.microsoft.com/office/drawing/2014/main" id="{2E58299E-46C0-04C3-81A8-1DD2148E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03" y="1644553"/>
            <a:ext cx="4784314" cy="39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智慧营销图片">
            <a:extLst>
              <a:ext uri="{FF2B5EF4-FFF2-40B4-BE49-F238E27FC236}">
                <a16:creationId xmlns:a16="http://schemas.microsoft.com/office/drawing/2014/main" id="{186B316E-F9F1-70EB-1914-12A4BE6A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2" y="1644553"/>
            <a:ext cx="4866962" cy="40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333E26-434E-D49A-C4E6-0A06416CC21A}"/>
              </a:ext>
            </a:extLst>
          </p:cNvPr>
          <p:cNvSpPr txBox="1"/>
          <p:nvPr/>
        </p:nvSpPr>
        <p:spPr>
          <a:xfrm>
            <a:off x="2080087" y="1081923"/>
            <a:ext cx="261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每个客户的风险商品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757B44-6073-0BCF-D57B-5C9BE25A6BE2}"/>
              </a:ext>
            </a:extLst>
          </p:cNvPr>
          <p:cNvSpPr txBox="1"/>
          <p:nvPr/>
        </p:nvSpPr>
        <p:spPr>
          <a:xfrm>
            <a:off x="7886411" y="1081923"/>
            <a:ext cx="261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应该给客户推什么商品？</a:t>
            </a:r>
          </a:p>
        </p:txBody>
      </p:sp>
    </p:spTree>
    <p:extLst>
      <p:ext uri="{BB962C8B-B14F-4D97-AF65-F5344CB8AC3E}">
        <p14:creationId xmlns:p14="http://schemas.microsoft.com/office/powerpoint/2010/main" val="234180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BE2218E-BD34-59D2-1D75-D586DD0E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客户数字化</a:t>
            </a:r>
            <a:r>
              <a:rPr lang="en-US" altLang="zh-CN" dirty="0"/>
              <a:t>-</a:t>
            </a:r>
            <a:r>
              <a:rPr lang="zh-CN" altLang="en-US" dirty="0"/>
              <a:t>位置及线路</a:t>
            </a:r>
          </a:p>
        </p:txBody>
      </p:sp>
      <p:pic>
        <p:nvPicPr>
          <p:cNvPr id="4" name="图片 3" descr="C:\Users\ADMINI~1\AppData\Local\Temp\1631630340(1).png">
            <a:extLst>
              <a:ext uri="{FF2B5EF4-FFF2-40B4-BE49-F238E27FC236}">
                <a16:creationId xmlns:a16="http://schemas.microsoft.com/office/drawing/2014/main" id="{BBACA69D-C350-F233-A94E-291E8ECCD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1" y="1943164"/>
            <a:ext cx="5069228" cy="324788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:\Users\ADMINI~1\AppData\Local\Temp\1631630447(1).png">
            <a:extLst>
              <a:ext uri="{FF2B5EF4-FFF2-40B4-BE49-F238E27FC236}">
                <a16:creationId xmlns:a16="http://schemas.microsoft.com/office/drawing/2014/main" id="{5F8C2D84-D6FF-CFC8-A60E-A6B40E98E1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13" y="1943164"/>
            <a:ext cx="5013387" cy="3291951"/>
          </a:xfrm>
          <a:prstGeom prst="rect">
            <a:avLst/>
          </a:prstGeom>
          <a:ln>
            <a:solidFill>
              <a:srgbClr val="FF000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87B4D8-478F-2CDE-9442-17884F16819F}"/>
              </a:ext>
            </a:extLst>
          </p:cNvPr>
          <p:cNvSpPr txBox="1"/>
          <p:nvPr/>
        </p:nvSpPr>
        <p:spPr>
          <a:xfrm>
            <a:off x="2645477" y="1497672"/>
            <a:ext cx="2254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客户位置分布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4301D5-FCDF-2E36-DF5F-300F48150FE3}"/>
              </a:ext>
            </a:extLst>
          </p:cNvPr>
          <p:cNvSpPr txBox="1"/>
          <p:nvPr/>
        </p:nvSpPr>
        <p:spPr>
          <a:xfrm>
            <a:off x="8026011" y="1497672"/>
            <a:ext cx="2254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业务员线路轨迹</a:t>
            </a:r>
          </a:p>
        </p:txBody>
      </p:sp>
    </p:spTree>
    <p:extLst>
      <p:ext uri="{BB962C8B-B14F-4D97-AF65-F5344CB8AC3E}">
        <p14:creationId xmlns:p14="http://schemas.microsoft.com/office/powerpoint/2010/main" val="79174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用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BFBFBF"/>
        </a:solidFill>
      </a:spPr>
      <a:bodyPr wrap="square" rtlCol="0">
        <a:spAutoFit/>
      </a:bodyPr>
      <a:lstStyle>
        <a:defPPr algn="l">
          <a:defRPr sz="28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18879</TotalTime>
  <Words>893</Words>
  <Application>Microsoft Office PowerPoint</Application>
  <PresentationFormat>宽屏</PresentationFormat>
  <Paragraphs>105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Helvetica Neue</vt:lpstr>
      <vt:lpstr>等线</vt:lpstr>
      <vt:lpstr>等线 Light</vt:lpstr>
      <vt:lpstr>华文黑体</vt:lpstr>
      <vt:lpstr>微软雅黑</vt:lpstr>
      <vt:lpstr>微软雅黑 Light</vt:lpstr>
      <vt:lpstr>Arial</vt:lpstr>
      <vt:lpstr>Arial Narrow</vt:lpstr>
      <vt:lpstr>Office 主题​​</vt:lpstr>
      <vt:lpstr>PowerPoint 演示文稿</vt:lpstr>
      <vt:lpstr>一个四线城市经销商的困惑</vt:lpstr>
      <vt:lpstr>客户数字化帮企业运营决策</vt:lpstr>
      <vt:lpstr>客户标签</vt:lpstr>
      <vt:lpstr>智能分级及活跃度分析</vt:lpstr>
      <vt:lpstr>穿透查询明细情况</vt:lpstr>
      <vt:lpstr>活跃客户及新客户</vt:lpstr>
      <vt:lpstr>移动端的业务员营销利器</vt:lpstr>
      <vt:lpstr>客户数字化-位置及线路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c xm</cp:lastModifiedBy>
  <cp:revision>855</cp:revision>
  <dcterms:created xsi:type="dcterms:W3CDTF">2019-01-05T04:23:00Z</dcterms:created>
  <dcterms:modified xsi:type="dcterms:W3CDTF">2022-08-05T14:11:57Z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