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092668567" r:id="rId2"/>
    <p:sldId id="2092668574" r:id="rId3"/>
    <p:sldId id="2092668573" r:id="rId4"/>
    <p:sldId id="2092668530" r:id="rId5"/>
    <p:sldId id="2092668506" r:id="rId6"/>
    <p:sldId id="2092668509" r:id="rId7"/>
    <p:sldId id="2092668572" r:id="rId8"/>
    <p:sldId id="2092668507" r:id="rId9"/>
    <p:sldId id="2092668568" r:id="rId10"/>
    <p:sldId id="2092668512" r:id="rId11"/>
    <p:sldId id="2092668513" r:id="rId12"/>
    <p:sldId id="2092668524" r:id="rId13"/>
    <p:sldId id="2092668525" r:id="rId14"/>
    <p:sldId id="2092668529" r:id="rId15"/>
    <p:sldId id="2092668528" r:id="rId16"/>
    <p:sldId id="2092668527" r:id="rId17"/>
    <p:sldId id="2092668514" r:id="rId18"/>
    <p:sldId id="2092668531" r:id="rId19"/>
    <p:sldId id="2092668532" r:id="rId20"/>
    <p:sldId id="2092668569" r:id="rId21"/>
    <p:sldId id="2092668561" r:id="rId22"/>
    <p:sldId id="2092668562" r:id="rId23"/>
    <p:sldId id="2092668548" r:id="rId24"/>
    <p:sldId id="2092668549" r:id="rId25"/>
    <p:sldId id="2092668550" r:id="rId26"/>
    <p:sldId id="2092668570" r:id="rId27"/>
    <p:sldId id="2092668542" r:id="rId28"/>
    <p:sldId id="2092668519" r:id="rId29"/>
    <p:sldId id="2092668547" r:id="rId30"/>
    <p:sldId id="2092668546" r:id="rId31"/>
    <p:sldId id="2092668520" r:id="rId32"/>
    <p:sldId id="2092668571" r:id="rId33"/>
    <p:sldId id="2092668536" r:id="rId34"/>
    <p:sldId id="2092668537" r:id="rId35"/>
    <p:sldId id="2092668535" r:id="rId36"/>
    <p:sldId id="2092668551" r:id="rId37"/>
    <p:sldId id="2092668538" r:id="rId38"/>
    <p:sldId id="2092668539" r:id="rId39"/>
    <p:sldId id="3909" r:id="rId40"/>
    <p:sldId id="2092668559" r:id="rId41"/>
    <p:sldId id="662" r:id="rId4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0012"/>
    <a:srgbClr val="E60012"/>
    <a:srgbClr val="F2F2F2"/>
    <a:srgbClr val="BFBFBF"/>
    <a:srgbClr val="D9D9D9"/>
    <a:srgbClr val="4BACC6"/>
    <a:srgbClr val="BC000D"/>
    <a:srgbClr val="C0101C"/>
    <a:srgbClr val="9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929F9F4-4A8F-4326-A1B4-22849713DDAB}" styleName="深色样式 1 - 强调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深色样式 1 - 强调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深色样式 2 - 强调 3/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深色样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11" autoAdjust="0"/>
    <p:restoredTop sz="96349" autoAdjust="0"/>
  </p:normalViewPr>
  <p:slideViewPr>
    <p:cSldViewPr snapToGrid="0" showGuides="1">
      <p:cViewPr varScale="1">
        <p:scale>
          <a:sx n="74" d="100"/>
          <a:sy n="74" d="100"/>
        </p:scale>
        <p:origin x="39" y="4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2740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4F6D24-7068-4596-B386-526D60018CB0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80B02938-B6F2-4C4C-A8D2-4AC82A5B1264}">
      <dgm:prSet phldrT="[文本]" custT="1"/>
      <dgm:spPr>
        <a:solidFill>
          <a:srgbClr val="E90012">
            <a:alpha val="60000"/>
          </a:srgbClr>
        </a:solidFill>
      </dgm:spPr>
      <dgm:t>
        <a:bodyPr/>
        <a:lstStyle/>
        <a:p>
          <a:r>
            <a: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财务指标</a:t>
          </a:r>
        </a:p>
      </dgm:t>
    </dgm:pt>
    <dgm:pt modelId="{46F91860-58B0-4D77-8BED-A7023444A82E}" type="parTrans" cxnId="{2C7E2D8E-386F-4BDA-8F90-A223634CAA20}">
      <dgm:prSet/>
      <dgm:spPr/>
      <dgm:t>
        <a:bodyPr/>
        <a:lstStyle/>
        <a:p>
          <a:endParaRPr lang="zh-CN" altLang="en-US"/>
        </a:p>
      </dgm:t>
    </dgm:pt>
    <dgm:pt modelId="{07DCE3E3-C82E-4F3B-9376-6A874C7095A0}" type="sibTrans" cxnId="{2C7E2D8E-386F-4BDA-8F90-A223634CAA20}">
      <dgm:prSet/>
      <dgm:spPr/>
      <dgm:t>
        <a:bodyPr/>
        <a:lstStyle/>
        <a:p>
          <a:endParaRPr lang="zh-CN" altLang="en-US"/>
        </a:p>
      </dgm:t>
    </dgm:pt>
    <dgm:pt modelId="{AA200BD1-5D35-4DC3-9053-7662519EECC7}">
      <dgm:prSet phldrT="[文本]" custT="1"/>
      <dgm:spPr>
        <a:solidFill>
          <a:srgbClr val="E90012">
            <a:alpha val="40000"/>
          </a:srgbClr>
        </a:solidFill>
      </dgm:spPr>
      <dgm:t>
        <a:bodyPr/>
        <a:lstStyle/>
        <a:p>
          <a:r>
            <a: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货币资金</a:t>
          </a:r>
        </a:p>
      </dgm:t>
    </dgm:pt>
    <dgm:pt modelId="{D7F099EC-6295-4476-9673-60A22076A874}" type="parTrans" cxnId="{788F1972-075A-4356-A400-2C343427F5BC}">
      <dgm:prSet/>
      <dgm:spPr/>
      <dgm:t>
        <a:bodyPr/>
        <a:lstStyle/>
        <a:p>
          <a:endParaRPr lang="zh-CN" altLang="en-US"/>
        </a:p>
      </dgm:t>
    </dgm:pt>
    <dgm:pt modelId="{7C1429CD-CAAE-4954-9160-F34230990E50}" type="sibTrans" cxnId="{788F1972-075A-4356-A400-2C343427F5BC}">
      <dgm:prSet/>
      <dgm:spPr/>
      <dgm:t>
        <a:bodyPr/>
        <a:lstStyle/>
        <a:p>
          <a:endParaRPr lang="zh-CN" altLang="en-US"/>
        </a:p>
      </dgm:t>
    </dgm:pt>
    <dgm:pt modelId="{3C6CFF8C-7863-42A1-87E2-59AE2683C914}">
      <dgm:prSet custT="1"/>
      <dgm:spPr>
        <a:solidFill>
          <a:srgbClr val="E90012"/>
        </a:solidFill>
      </dgm:spPr>
      <dgm:t>
        <a:bodyPr/>
        <a:lstStyle/>
        <a:p>
          <a:endParaRPr lang="en-US" altLang="zh-CN" sz="2000" b="1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战略指标</a:t>
          </a:r>
        </a:p>
      </dgm:t>
    </dgm:pt>
    <dgm:pt modelId="{2EBDF048-0F94-4720-A4B3-484019D4426A}" type="parTrans" cxnId="{424C3E5D-5CFF-4D90-8F72-8A2D7E533147}">
      <dgm:prSet/>
      <dgm:spPr/>
      <dgm:t>
        <a:bodyPr/>
        <a:lstStyle/>
        <a:p>
          <a:endParaRPr lang="zh-CN" altLang="en-US"/>
        </a:p>
      </dgm:t>
    </dgm:pt>
    <dgm:pt modelId="{64E678BD-D1EB-4AAC-AF0A-3B11F4186EEE}" type="sibTrans" cxnId="{424C3E5D-5CFF-4D90-8F72-8A2D7E533147}">
      <dgm:prSet/>
      <dgm:spPr/>
      <dgm:t>
        <a:bodyPr/>
        <a:lstStyle/>
        <a:p>
          <a:endParaRPr lang="zh-CN" altLang="en-US"/>
        </a:p>
      </dgm:t>
    </dgm:pt>
    <dgm:pt modelId="{B1B3E10A-46DB-4B7A-8ABA-3AAB35834A0D}">
      <dgm:prSet custT="1"/>
      <dgm:spPr>
        <a:solidFill>
          <a:srgbClr val="E90012">
            <a:alpha val="20000"/>
          </a:srgbClr>
        </a:solidFill>
      </dgm:spPr>
      <dgm:t>
        <a:bodyPr/>
        <a:lstStyle/>
        <a:p>
          <a:r>
            <a: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应收账款、主要负债</a:t>
          </a:r>
        </a:p>
      </dgm:t>
    </dgm:pt>
    <dgm:pt modelId="{FE942D87-EAED-4D8E-B0E3-DB7C395F1BC5}" type="parTrans" cxnId="{F63DB698-21F4-4421-9CFB-D5BE2C24542D}">
      <dgm:prSet/>
      <dgm:spPr/>
      <dgm:t>
        <a:bodyPr/>
        <a:lstStyle/>
        <a:p>
          <a:endParaRPr lang="zh-CN" altLang="en-US"/>
        </a:p>
      </dgm:t>
    </dgm:pt>
    <dgm:pt modelId="{84EB9264-1A3A-43CF-954D-B9F991D1D3F0}" type="sibTrans" cxnId="{F63DB698-21F4-4421-9CFB-D5BE2C24542D}">
      <dgm:prSet/>
      <dgm:spPr/>
      <dgm:t>
        <a:bodyPr/>
        <a:lstStyle/>
        <a:p>
          <a:endParaRPr lang="zh-CN" altLang="en-US"/>
        </a:p>
      </dgm:t>
    </dgm:pt>
    <dgm:pt modelId="{1F6A402B-7229-45D3-B0AF-F959D01DA5E0}">
      <dgm:prSet custT="1"/>
      <dgm:spPr>
        <a:gradFill rotWithShape="0">
          <a:gsLst>
            <a:gs pos="0">
              <a:schemeClr val="bg1">
                <a:lumMod val="85000"/>
                <a:alpha val="0"/>
              </a:schemeClr>
            </a:gs>
            <a:gs pos="100000">
              <a:schemeClr val="bg1">
                <a:lumMod val="75000"/>
                <a:alpha val="50000"/>
              </a:schemeClr>
            </a:gs>
          </a:gsLst>
          <a:lin ang="0" scaled="0"/>
        </a:gradFill>
        <a:ln>
          <a:noFill/>
        </a:ln>
      </dgm:spPr>
      <dgm:t>
        <a:bodyPr/>
        <a:lstStyle/>
        <a:p>
          <a:endParaRPr lang="zh-CN" altLang="en-US" sz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4BF31F3-A48A-44EF-B2F0-96888A2B9976}" type="parTrans" cxnId="{EB3332CD-F547-46E2-8547-64E8EFEDB7BA}">
      <dgm:prSet/>
      <dgm:spPr/>
      <dgm:t>
        <a:bodyPr/>
        <a:lstStyle/>
        <a:p>
          <a:endParaRPr lang="zh-CN" altLang="en-US"/>
        </a:p>
      </dgm:t>
    </dgm:pt>
    <dgm:pt modelId="{70787A50-DCA8-48C0-A69A-3A1C04BB7FAC}" type="sibTrans" cxnId="{EB3332CD-F547-46E2-8547-64E8EFEDB7BA}">
      <dgm:prSet/>
      <dgm:spPr/>
      <dgm:t>
        <a:bodyPr/>
        <a:lstStyle/>
        <a:p>
          <a:endParaRPr lang="zh-CN" altLang="en-US"/>
        </a:p>
      </dgm:t>
    </dgm:pt>
    <dgm:pt modelId="{9971BA11-94FB-495A-9D8F-0EA3189823B8}">
      <dgm:prSet custT="1"/>
      <dgm:spPr>
        <a:gradFill rotWithShape="0">
          <a:gsLst>
            <a:gs pos="0">
              <a:schemeClr val="bg1">
                <a:lumMod val="85000"/>
                <a:alpha val="0"/>
              </a:schemeClr>
            </a:gs>
            <a:gs pos="100000">
              <a:schemeClr val="bg1">
                <a:lumMod val="75000"/>
                <a:alpha val="50000"/>
              </a:schemeClr>
            </a:gs>
          </a:gsLst>
          <a:lin ang="0" scaled="0"/>
        </a:gradFill>
        <a:ln>
          <a:noFill/>
        </a:ln>
      </dgm:spPr>
      <dgm:t>
        <a:bodyPr/>
        <a:lstStyle/>
        <a:p>
          <a:endParaRPr lang="zh-CN" altLang="en-US" sz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2F3A816-3CEC-49C1-BCD4-3966140501FE}" type="parTrans" cxnId="{4B14582F-ED07-4CC4-B12F-8428897C09B2}">
      <dgm:prSet/>
      <dgm:spPr/>
      <dgm:t>
        <a:bodyPr/>
        <a:lstStyle/>
        <a:p>
          <a:endParaRPr lang="zh-CN" altLang="en-US"/>
        </a:p>
      </dgm:t>
    </dgm:pt>
    <dgm:pt modelId="{CC39CA23-9392-4D81-9610-D3B442026146}" type="sibTrans" cxnId="{4B14582F-ED07-4CC4-B12F-8428897C09B2}">
      <dgm:prSet/>
      <dgm:spPr/>
      <dgm:t>
        <a:bodyPr/>
        <a:lstStyle/>
        <a:p>
          <a:endParaRPr lang="zh-CN" altLang="en-US"/>
        </a:p>
      </dgm:t>
    </dgm:pt>
    <dgm:pt modelId="{B39F8572-E430-4D54-95AD-271FF9B85EAB}">
      <dgm:prSet custT="1"/>
      <dgm:spPr>
        <a:gradFill rotWithShape="0">
          <a:gsLst>
            <a:gs pos="0">
              <a:schemeClr val="bg1">
                <a:lumMod val="85000"/>
                <a:alpha val="0"/>
              </a:schemeClr>
            </a:gs>
            <a:gs pos="100000">
              <a:schemeClr val="bg1">
                <a:lumMod val="75000"/>
                <a:alpha val="50000"/>
              </a:schemeClr>
            </a:gs>
          </a:gsLst>
          <a:lin ang="0" scaled="0"/>
        </a:gradFill>
        <a:ln>
          <a:noFill/>
        </a:ln>
      </dgm:spPr>
      <dgm:t>
        <a:bodyPr/>
        <a:lstStyle/>
        <a:p>
          <a:endParaRPr lang="zh-CN" altLang="en-US" sz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F8BA549-29B0-40BC-9147-B760BBBDDFB9}" type="parTrans" cxnId="{341D9653-D0F7-4F60-A0D0-70F06F228E5A}">
      <dgm:prSet/>
      <dgm:spPr/>
      <dgm:t>
        <a:bodyPr/>
        <a:lstStyle/>
        <a:p>
          <a:endParaRPr lang="zh-CN" altLang="en-US"/>
        </a:p>
      </dgm:t>
    </dgm:pt>
    <dgm:pt modelId="{AE28C36F-E2EA-4157-A6C8-A0FCA1AAE79E}" type="sibTrans" cxnId="{341D9653-D0F7-4F60-A0D0-70F06F228E5A}">
      <dgm:prSet/>
      <dgm:spPr/>
      <dgm:t>
        <a:bodyPr/>
        <a:lstStyle/>
        <a:p>
          <a:endParaRPr lang="zh-CN" altLang="en-US"/>
        </a:p>
      </dgm:t>
    </dgm:pt>
    <dgm:pt modelId="{B8AB206F-8E2D-4FC1-890F-24CC4F366777}">
      <dgm:prSet custT="1"/>
      <dgm:spPr>
        <a:gradFill rotWithShape="0">
          <a:gsLst>
            <a:gs pos="0">
              <a:schemeClr val="bg1">
                <a:lumMod val="85000"/>
                <a:alpha val="0"/>
              </a:schemeClr>
            </a:gs>
            <a:gs pos="100000">
              <a:schemeClr val="bg1">
                <a:lumMod val="75000"/>
                <a:alpha val="50000"/>
              </a:schemeClr>
            </a:gs>
          </a:gsLst>
          <a:lin ang="0" scaled="0"/>
        </a:gradFill>
        <a:ln>
          <a:noFill/>
        </a:ln>
      </dgm:spPr>
      <dgm:t>
        <a:bodyPr/>
        <a:lstStyle/>
        <a:p>
          <a:endParaRPr lang="zh-CN" altLang="en-US" sz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BEC39DC-E851-49BD-966A-D19A23DDC0BC}" type="parTrans" cxnId="{45CFF0BC-F579-40AC-BC78-EEA605C8C2BD}">
      <dgm:prSet/>
      <dgm:spPr/>
      <dgm:t>
        <a:bodyPr/>
        <a:lstStyle/>
        <a:p>
          <a:endParaRPr lang="zh-CN" altLang="en-US"/>
        </a:p>
      </dgm:t>
    </dgm:pt>
    <dgm:pt modelId="{2A8CB65B-9233-4B31-9139-4FDDA62DBD88}" type="sibTrans" cxnId="{45CFF0BC-F579-40AC-BC78-EEA605C8C2BD}">
      <dgm:prSet/>
      <dgm:spPr/>
      <dgm:t>
        <a:bodyPr/>
        <a:lstStyle/>
        <a:p>
          <a:endParaRPr lang="zh-CN" altLang="en-US"/>
        </a:p>
      </dgm:t>
    </dgm:pt>
    <dgm:pt modelId="{3567EB11-5E90-4A67-A338-AC3FA1F216EA}">
      <dgm:prSet custT="1"/>
      <dgm:spPr>
        <a:gradFill rotWithShape="0">
          <a:gsLst>
            <a:gs pos="0">
              <a:schemeClr val="bg1">
                <a:lumMod val="85000"/>
                <a:alpha val="0"/>
              </a:schemeClr>
            </a:gs>
            <a:gs pos="100000">
              <a:schemeClr val="bg1">
                <a:lumMod val="75000"/>
                <a:alpha val="50000"/>
              </a:schemeClr>
            </a:gs>
          </a:gsLst>
          <a:lin ang="0" scaled="0"/>
        </a:gradFill>
        <a:ln>
          <a:noFill/>
        </a:ln>
      </dgm:spPr>
      <dgm:t>
        <a:bodyPr/>
        <a:lstStyle/>
        <a:p>
          <a:endParaRPr lang="zh-CN" altLang="en-US" sz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04E0C10-AED2-4D77-96CE-237128FE771D}" type="parTrans" cxnId="{F439A781-A0B8-441D-B947-3F8A18F81BB2}">
      <dgm:prSet/>
      <dgm:spPr/>
      <dgm:t>
        <a:bodyPr/>
        <a:lstStyle/>
        <a:p>
          <a:endParaRPr lang="zh-CN" altLang="en-US"/>
        </a:p>
      </dgm:t>
    </dgm:pt>
    <dgm:pt modelId="{D04CB2EE-0459-4838-8ECF-3955ECE6F03C}" type="sibTrans" cxnId="{F439A781-A0B8-441D-B947-3F8A18F81BB2}">
      <dgm:prSet/>
      <dgm:spPr/>
      <dgm:t>
        <a:bodyPr/>
        <a:lstStyle/>
        <a:p>
          <a:endParaRPr lang="zh-CN" altLang="en-US"/>
        </a:p>
      </dgm:t>
    </dgm:pt>
    <dgm:pt modelId="{F5862F55-CF83-4481-A68C-FEB3B0FA1082}" type="pres">
      <dgm:prSet presAssocID="{3E4F6D24-7068-4596-B386-526D60018CB0}" presName="Name0" presStyleCnt="0">
        <dgm:presLayoutVars>
          <dgm:dir/>
          <dgm:animLvl val="lvl"/>
          <dgm:resizeHandles val="exact"/>
        </dgm:presLayoutVars>
      </dgm:prSet>
      <dgm:spPr/>
    </dgm:pt>
    <dgm:pt modelId="{EC4E1E39-0E4C-44C9-B01C-ADDDDF625DF8}" type="pres">
      <dgm:prSet presAssocID="{3C6CFF8C-7863-42A1-87E2-59AE2683C914}" presName="Name8" presStyleCnt="0"/>
      <dgm:spPr/>
    </dgm:pt>
    <dgm:pt modelId="{883942B6-927F-486C-BE05-F4F876C09267}" type="pres">
      <dgm:prSet presAssocID="{3C6CFF8C-7863-42A1-87E2-59AE2683C914}" presName="acctBkgd" presStyleLbl="alignAcc1" presStyleIdx="0" presStyleCnt="4"/>
      <dgm:spPr/>
    </dgm:pt>
    <dgm:pt modelId="{199DD076-CF89-4469-9F66-9F0391DB992D}" type="pres">
      <dgm:prSet presAssocID="{3C6CFF8C-7863-42A1-87E2-59AE2683C914}" presName="acctTx" presStyleLbl="alignAcc1" presStyleIdx="0" presStyleCnt="4">
        <dgm:presLayoutVars>
          <dgm:bulletEnabled val="1"/>
        </dgm:presLayoutVars>
      </dgm:prSet>
      <dgm:spPr/>
    </dgm:pt>
    <dgm:pt modelId="{5DE3D241-2A20-4DFA-8D23-C82DA6295260}" type="pres">
      <dgm:prSet presAssocID="{3C6CFF8C-7863-42A1-87E2-59AE2683C914}" presName="level" presStyleLbl="node1" presStyleIdx="0" presStyleCnt="4">
        <dgm:presLayoutVars>
          <dgm:chMax val="1"/>
          <dgm:bulletEnabled val="1"/>
        </dgm:presLayoutVars>
      </dgm:prSet>
      <dgm:spPr/>
    </dgm:pt>
    <dgm:pt modelId="{072ECD5D-217D-49CE-89B5-31542B33C8C7}" type="pres">
      <dgm:prSet presAssocID="{3C6CFF8C-7863-42A1-87E2-59AE2683C91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A4C20DE-91E5-4F50-B8FB-40A4B4BAF529}" type="pres">
      <dgm:prSet presAssocID="{80B02938-B6F2-4C4C-A8D2-4AC82A5B1264}" presName="Name8" presStyleCnt="0"/>
      <dgm:spPr/>
    </dgm:pt>
    <dgm:pt modelId="{61C19349-711A-4EA9-B270-72D8BE942AE7}" type="pres">
      <dgm:prSet presAssocID="{80B02938-B6F2-4C4C-A8D2-4AC82A5B1264}" presName="acctBkgd" presStyleLbl="alignAcc1" presStyleIdx="1" presStyleCnt="4"/>
      <dgm:spPr/>
    </dgm:pt>
    <dgm:pt modelId="{DA3A6596-95EC-4800-B330-A5C16C6111BB}" type="pres">
      <dgm:prSet presAssocID="{80B02938-B6F2-4C4C-A8D2-4AC82A5B1264}" presName="acctTx" presStyleLbl="alignAcc1" presStyleIdx="1" presStyleCnt="4">
        <dgm:presLayoutVars>
          <dgm:bulletEnabled val="1"/>
        </dgm:presLayoutVars>
      </dgm:prSet>
      <dgm:spPr/>
    </dgm:pt>
    <dgm:pt modelId="{A6AFDB62-B904-4D9C-9459-6392948EE880}" type="pres">
      <dgm:prSet presAssocID="{80B02938-B6F2-4C4C-A8D2-4AC82A5B1264}" presName="level" presStyleLbl="node1" presStyleIdx="1" presStyleCnt="4">
        <dgm:presLayoutVars>
          <dgm:chMax val="1"/>
          <dgm:bulletEnabled val="1"/>
        </dgm:presLayoutVars>
      </dgm:prSet>
      <dgm:spPr/>
    </dgm:pt>
    <dgm:pt modelId="{9D193FCB-AFCB-4E6F-846F-2231A5C78FCB}" type="pres">
      <dgm:prSet presAssocID="{80B02938-B6F2-4C4C-A8D2-4AC82A5B126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4B103FB-102F-47D3-8C57-3514E70742D3}" type="pres">
      <dgm:prSet presAssocID="{AA200BD1-5D35-4DC3-9053-7662519EECC7}" presName="Name8" presStyleCnt="0"/>
      <dgm:spPr/>
    </dgm:pt>
    <dgm:pt modelId="{91B58A95-8577-46AD-A5B7-A2098192FB95}" type="pres">
      <dgm:prSet presAssocID="{AA200BD1-5D35-4DC3-9053-7662519EECC7}" presName="acctBkgd" presStyleLbl="alignAcc1" presStyleIdx="2" presStyleCnt="4"/>
      <dgm:spPr/>
    </dgm:pt>
    <dgm:pt modelId="{F71CC7B9-D8A2-42B8-A143-FC567C1F7FD5}" type="pres">
      <dgm:prSet presAssocID="{AA200BD1-5D35-4DC3-9053-7662519EECC7}" presName="acctTx" presStyleLbl="alignAcc1" presStyleIdx="2" presStyleCnt="4">
        <dgm:presLayoutVars>
          <dgm:bulletEnabled val="1"/>
        </dgm:presLayoutVars>
      </dgm:prSet>
      <dgm:spPr/>
    </dgm:pt>
    <dgm:pt modelId="{35FDC032-F62A-4303-9FB5-FF4010301A67}" type="pres">
      <dgm:prSet presAssocID="{AA200BD1-5D35-4DC3-9053-7662519EECC7}" presName="level" presStyleLbl="node1" presStyleIdx="2" presStyleCnt="4">
        <dgm:presLayoutVars>
          <dgm:chMax val="1"/>
          <dgm:bulletEnabled val="1"/>
        </dgm:presLayoutVars>
      </dgm:prSet>
      <dgm:spPr/>
    </dgm:pt>
    <dgm:pt modelId="{647F5B1E-FACA-4ACC-A7B9-87EFA08C33DD}" type="pres">
      <dgm:prSet presAssocID="{AA200BD1-5D35-4DC3-9053-7662519EECC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940CC6F-3B7B-44A7-95C8-F851A549A2B6}" type="pres">
      <dgm:prSet presAssocID="{B1B3E10A-46DB-4B7A-8ABA-3AAB35834A0D}" presName="Name8" presStyleCnt="0"/>
      <dgm:spPr/>
    </dgm:pt>
    <dgm:pt modelId="{FD69CE4D-4F99-4CE1-B9E1-83786A78EC92}" type="pres">
      <dgm:prSet presAssocID="{B1B3E10A-46DB-4B7A-8ABA-3AAB35834A0D}" presName="acctBkgd" presStyleLbl="alignAcc1" presStyleIdx="3" presStyleCnt="4"/>
      <dgm:spPr/>
    </dgm:pt>
    <dgm:pt modelId="{C5DA41C4-40D2-4D01-921C-E68A8488A1C4}" type="pres">
      <dgm:prSet presAssocID="{B1B3E10A-46DB-4B7A-8ABA-3AAB35834A0D}" presName="acctTx" presStyleLbl="alignAcc1" presStyleIdx="3" presStyleCnt="4">
        <dgm:presLayoutVars>
          <dgm:bulletEnabled val="1"/>
        </dgm:presLayoutVars>
      </dgm:prSet>
      <dgm:spPr/>
    </dgm:pt>
    <dgm:pt modelId="{B028729E-DCFF-4E09-8F78-9A5F58CADE87}" type="pres">
      <dgm:prSet presAssocID="{B1B3E10A-46DB-4B7A-8ABA-3AAB35834A0D}" presName="level" presStyleLbl="node1" presStyleIdx="3" presStyleCnt="4">
        <dgm:presLayoutVars>
          <dgm:chMax val="1"/>
          <dgm:bulletEnabled val="1"/>
        </dgm:presLayoutVars>
      </dgm:prSet>
      <dgm:spPr/>
    </dgm:pt>
    <dgm:pt modelId="{156D57FC-8176-495F-BF3A-C479CF8E1DD2}" type="pres">
      <dgm:prSet presAssocID="{B1B3E10A-46DB-4B7A-8ABA-3AAB35834A0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7B50206-0B40-4FD0-BED1-2B2506F72E90}" type="presOf" srcId="{AA200BD1-5D35-4DC3-9053-7662519EECC7}" destId="{35FDC032-F62A-4303-9FB5-FF4010301A67}" srcOrd="0" destOrd="0" presId="urn:microsoft.com/office/officeart/2005/8/layout/pyramid1"/>
    <dgm:cxn modelId="{0FE6CA11-87F3-41D8-B647-B4E8ED255306}" type="presOf" srcId="{B8AB206F-8E2D-4FC1-890F-24CC4F366777}" destId="{C5DA41C4-40D2-4D01-921C-E68A8488A1C4}" srcOrd="1" destOrd="0" presId="urn:microsoft.com/office/officeart/2005/8/layout/pyramid1"/>
    <dgm:cxn modelId="{9BBF5014-EA7C-45CC-B1C6-0E2F89E3C034}" type="presOf" srcId="{80B02938-B6F2-4C4C-A8D2-4AC82A5B1264}" destId="{9D193FCB-AFCB-4E6F-846F-2231A5C78FCB}" srcOrd="1" destOrd="0" presId="urn:microsoft.com/office/officeart/2005/8/layout/pyramid1"/>
    <dgm:cxn modelId="{6CB2DD19-0004-44CF-B38B-8375869A9C49}" type="presOf" srcId="{1F6A402B-7229-45D3-B0AF-F959D01DA5E0}" destId="{199DD076-CF89-4469-9F66-9F0391DB992D}" srcOrd="1" destOrd="0" presId="urn:microsoft.com/office/officeart/2005/8/layout/pyramid1"/>
    <dgm:cxn modelId="{3CCD0829-464B-4068-9D75-85526C3D29DC}" type="presOf" srcId="{B39F8572-E430-4D54-95AD-271FF9B85EAB}" destId="{91B58A95-8577-46AD-A5B7-A2098192FB95}" srcOrd="0" destOrd="0" presId="urn:microsoft.com/office/officeart/2005/8/layout/pyramid1"/>
    <dgm:cxn modelId="{E64E672C-24F5-491D-8BF7-E3476510D2D9}" type="presOf" srcId="{9971BA11-94FB-495A-9D8F-0EA3189823B8}" destId="{61C19349-711A-4EA9-B270-72D8BE942AE7}" srcOrd="0" destOrd="0" presId="urn:microsoft.com/office/officeart/2005/8/layout/pyramid1"/>
    <dgm:cxn modelId="{4B14582F-ED07-4CC4-B12F-8428897C09B2}" srcId="{80B02938-B6F2-4C4C-A8D2-4AC82A5B1264}" destId="{9971BA11-94FB-495A-9D8F-0EA3189823B8}" srcOrd="0" destOrd="0" parTransId="{C2F3A816-3CEC-49C1-BCD4-3966140501FE}" sibTransId="{CC39CA23-9392-4D81-9610-D3B442026146}"/>
    <dgm:cxn modelId="{D6BEAD33-8686-4E4D-BD5A-E074FCA454CA}" type="presOf" srcId="{3C6CFF8C-7863-42A1-87E2-59AE2683C914}" destId="{072ECD5D-217D-49CE-89B5-31542B33C8C7}" srcOrd="1" destOrd="0" presId="urn:microsoft.com/office/officeart/2005/8/layout/pyramid1"/>
    <dgm:cxn modelId="{214C7736-BD74-47DD-8076-1706B20764CD}" type="presOf" srcId="{B8AB206F-8E2D-4FC1-890F-24CC4F366777}" destId="{FD69CE4D-4F99-4CE1-B9E1-83786A78EC92}" srcOrd="0" destOrd="0" presId="urn:microsoft.com/office/officeart/2005/8/layout/pyramid1"/>
    <dgm:cxn modelId="{05688036-B0D8-4BB2-96F0-736D434B880E}" type="presOf" srcId="{3E4F6D24-7068-4596-B386-526D60018CB0}" destId="{F5862F55-CF83-4481-A68C-FEB3B0FA1082}" srcOrd="0" destOrd="0" presId="urn:microsoft.com/office/officeart/2005/8/layout/pyramid1"/>
    <dgm:cxn modelId="{424C3E5D-5CFF-4D90-8F72-8A2D7E533147}" srcId="{3E4F6D24-7068-4596-B386-526D60018CB0}" destId="{3C6CFF8C-7863-42A1-87E2-59AE2683C914}" srcOrd="0" destOrd="0" parTransId="{2EBDF048-0F94-4720-A4B3-484019D4426A}" sibTransId="{64E678BD-D1EB-4AAC-AF0A-3B11F4186EEE}"/>
    <dgm:cxn modelId="{AC7F5841-5F6C-409A-B165-D758E6319ED0}" type="presOf" srcId="{B1B3E10A-46DB-4B7A-8ABA-3AAB35834A0D}" destId="{156D57FC-8176-495F-BF3A-C479CF8E1DD2}" srcOrd="1" destOrd="0" presId="urn:microsoft.com/office/officeart/2005/8/layout/pyramid1"/>
    <dgm:cxn modelId="{4AF27742-E40F-43AF-9B0C-315372D5F68A}" type="presOf" srcId="{3567EB11-5E90-4A67-A338-AC3FA1F216EA}" destId="{C5DA41C4-40D2-4D01-921C-E68A8488A1C4}" srcOrd="1" destOrd="1" presId="urn:microsoft.com/office/officeart/2005/8/layout/pyramid1"/>
    <dgm:cxn modelId="{B8FDE94A-6801-460C-A6B0-A6D607BB657C}" type="presOf" srcId="{3C6CFF8C-7863-42A1-87E2-59AE2683C914}" destId="{5DE3D241-2A20-4DFA-8D23-C82DA6295260}" srcOrd="0" destOrd="0" presId="urn:microsoft.com/office/officeart/2005/8/layout/pyramid1"/>
    <dgm:cxn modelId="{788F1972-075A-4356-A400-2C343427F5BC}" srcId="{3E4F6D24-7068-4596-B386-526D60018CB0}" destId="{AA200BD1-5D35-4DC3-9053-7662519EECC7}" srcOrd="2" destOrd="0" parTransId="{D7F099EC-6295-4476-9673-60A22076A874}" sibTransId="{7C1429CD-CAAE-4954-9160-F34230990E50}"/>
    <dgm:cxn modelId="{341D9653-D0F7-4F60-A0D0-70F06F228E5A}" srcId="{AA200BD1-5D35-4DC3-9053-7662519EECC7}" destId="{B39F8572-E430-4D54-95AD-271FF9B85EAB}" srcOrd="0" destOrd="0" parTransId="{4F8BA549-29B0-40BC-9147-B760BBBDDFB9}" sibTransId="{AE28C36F-E2EA-4157-A6C8-A0FCA1AAE79E}"/>
    <dgm:cxn modelId="{F439A781-A0B8-441D-B947-3F8A18F81BB2}" srcId="{B1B3E10A-46DB-4B7A-8ABA-3AAB35834A0D}" destId="{3567EB11-5E90-4A67-A338-AC3FA1F216EA}" srcOrd="1" destOrd="0" parTransId="{804E0C10-AED2-4D77-96CE-237128FE771D}" sibTransId="{D04CB2EE-0459-4838-8ECF-3955ECE6F03C}"/>
    <dgm:cxn modelId="{2C7E2D8E-386F-4BDA-8F90-A223634CAA20}" srcId="{3E4F6D24-7068-4596-B386-526D60018CB0}" destId="{80B02938-B6F2-4C4C-A8D2-4AC82A5B1264}" srcOrd="1" destOrd="0" parTransId="{46F91860-58B0-4D77-8BED-A7023444A82E}" sibTransId="{07DCE3E3-C82E-4F3B-9376-6A874C7095A0}"/>
    <dgm:cxn modelId="{5867768F-2B53-4D29-A16D-04052B0C71BC}" type="presOf" srcId="{1F6A402B-7229-45D3-B0AF-F959D01DA5E0}" destId="{883942B6-927F-486C-BE05-F4F876C09267}" srcOrd="0" destOrd="0" presId="urn:microsoft.com/office/officeart/2005/8/layout/pyramid1"/>
    <dgm:cxn modelId="{F63DB698-21F4-4421-9CFB-D5BE2C24542D}" srcId="{3E4F6D24-7068-4596-B386-526D60018CB0}" destId="{B1B3E10A-46DB-4B7A-8ABA-3AAB35834A0D}" srcOrd="3" destOrd="0" parTransId="{FE942D87-EAED-4D8E-B0E3-DB7C395F1BC5}" sibTransId="{84EB9264-1A3A-43CF-954D-B9F991D1D3F0}"/>
    <dgm:cxn modelId="{FCE7D9A9-18B1-4FD8-A298-A8FE8529ED82}" type="presOf" srcId="{AA200BD1-5D35-4DC3-9053-7662519EECC7}" destId="{647F5B1E-FACA-4ACC-A7B9-87EFA08C33DD}" srcOrd="1" destOrd="0" presId="urn:microsoft.com/office/officeart/2005/8/layout/pyramid1"/>
    <dgm:cxn modelId="{58A787AD-6829-4F72-868F-F8CEA44C4234}" type="presOf" srcId="{3567EB11-5E90-4A67-A338-AC3FA1F216EA}" destId="{FD69CE4D-4F99-4CE1-B9E1-83786A78EC92}" srcOrd="0" destOrd="1" presId="urn:microsoft.com/office/officeart/2005/8/layout/pyramid1"/>
    <dgm:cxn modelId="{392AADB4-044C-4A89-9813-08F098328E8F}" type="presOf" srcId="{B39F8572-E430-4D54-95AD-271FF9B85EAB}" destId="{F71CC7B9-D8A2-42B8-A143-FC567C1F7FD5}" srcOrd="1" destOrd="0" presId="urn:microsoft.com/office/officeart/2005/8/layout/pyramid1"/>
    <dgm:cxn modelId="{45CFF0BC-F579-40AC-BC78-EEA605C8C2BD}" srcId="{B1B3E10A-46DB-4B7A-8ABA-3AAB35834A0D}" destId="{B8AB206F-8E2D-4FC1-890F-24CC4F366777}" srcOrd="0" destOrd="0" parTransId="{3BEC39DC-E851-49BD-966A-D19A23DDC0BC}" sibTransId="{2A8CB65B-9233-4B31-9139-4FDDA62DBD88}"/>
    <dgm:cxn modelId="{EB3332CD-F547-46E2-8547-64E8EFEDB7BA}" srcId="{3C6CFF8C-7863-42A1-87E2-59AE2683C914}" destId="{1F6A402B-7229-45D3-B0AF-F959D01DA5E0}" srcOrd="0" destOrd="0" parTransId="{F4BF31F3-A48A-44EF-B2F0-96888A2B9976}" sibTransId="{70787A50-DCA8-48C0-A69A-3A1C04BB7FAC}"/>
    <dgm:cxn modelId="{F3506FD0-D9B7-4C6D-A4CB-3214A454AEC8}" type="presOf" srcId="{B1B3E10A-46DB-4B7A-8ABA-3AAB35834A0D}" destId="{B028729E-DCFF-4E09-8F78-9A5F58CADE87}" srcOrd="0" destOrd="0" presId="urn:microsoft.com/office/officeart/2005/8/layout/pyramid1"/>
    <dgm:cxn modelId="{2681D5F6-F6FF-4628-9C33-29CD5E96542C}" type="presOf" srcId="{9971BA11-94FB-495A-9D8F-0EA3189823B8}" destId="{DA3A6596-95EC-4800-B330-A5C16C6111BB}" srcOrd="1" destOrd="0" presId="urn:microsoft.com/office/officeart/2005/8/layout/pyramid1"/>
    <dgm:cxn modelId="{F5A1CCFD-F1DD-46DF-87B0-9C1B2AFA30FF}" type="presOf" srcId="{80B02938-B6F2-4C4C-A8D2-4AC82A5B1264}" destId="{A6AFDB62-B904-4D9C-9459-6392948EE880}" srcOrd="0" destOrd="0" presId="urn:microsoft.com/office/officeart/2005/8/layout/pyramid1"/>
    <dgm:cxn modelId="{FF743830-11D7-42E6-8B7F-D9CB09618BFB}" type="presParOf" srcId="{F5862F55-CF83-4481-A68C-FEB3B0FA1082}" destId="{EC4E1E39-0E4C-44C9-B01C-ADDDDF625DF8}" srcOrd="0" destOrd="0" presId="urn:microsoft.com/office/officeart/2005/8/layout/pyramid1"/>
    <dgm:cxn modelId="{2DF14D31-4BE6-4AF7-8148-3341602B1333}" type="presParOf" srcId="{EC4E1E39-0E4C-44C9-B01C-ADDDDF625DF8}" destId="{883942B6-927F-486C-BE05-F4F876C09267}" srcOrd="0" destOrd="0" presId="urn:microsoft.com/office/officeart/2005/8/layout/pyramid1"/>
    <dgm:cxn modelId="{26E0924F-A248-48F0-B137-39E243F4B6BB}" type="presParOf" srcId="{EC4E1E39-0E4C-44C9-B01C-ADDDDF625DF8}" destId="{199DD076-CF89-4469-9F66-9F0391DB992D}" srcOrd="1" destOrd="0" presId="urn:microsoft.com/office/officeart/2005/8/layout/pyramid1"/>
    <dgm:cxn modelId="{B356BDDC-727A-417E-B7EB-A00059EBF0E3}" type="presParOf" srcId="{EC4E1E39-0E4C-44C9-B01C-ADDDDF625DF8}" destId="{5DE3D241-2A20-4DFA-8D23-C82DA6295260}" srcOrd="2" destOrd="0" presId="urn:microsoft.com/office/officeart/2005/8/layout/pyramid1"/>
    <dgm:cxn modelId="{1C47A7A9-ED0D-4B73-AAEB-8DA316B3AA17}" type="presParOf" srcId="{EC4E1E39-0E4C-44C9-B01C-ADDDDF625DF8}" destId="{072ECD5D-217D-49CE-89B5-31542B33C8C7}" srcOrd="3" destOrd="0" presId="urn:microsoft.com/office/officeart/2005/8/layout/pyramid1"/>
    <dgm:cxn modelId="{E95F918B-94F6-46B8-823E-651A1B76194E}" type="presParOf" srcId="{F5862F55-CF83-4481-A68C-FEB3B0FA1082}" destId="{6A4C20DE-91E5-4F50-B8FB-40A4B4BAF529}" srcOrd="1" destOrd="0" presId="urn:microsoft.com/office/officeart/2005/8/layout/pyramid1"/>
    <dgm:cxn modelId="{C7598D33-80BD-48C3-8D11-6226B417AFB4}" type="presParOf" srcId="{6A4C20DE-91E5-4F50-B8FB-40A4B4BAF529}" destId="{61C19349-711A-4EA9-B270-72D8BE942AE7}" srcOrd="0" destOrd="0" presId="urn:microsoft.com/office/officeart/2005/8/layout/pyramid1"/>
    <dgm:cxn modelId="{26E488CC-1BA2-4021-B427-9B587CD631E2}" type="presParOf" srcId="{6A4C20DE-91E5-4F50-B8FB-40A4B4BAF529}" destId="{DA3A6596-95EC-4800-B330-A5C16C6111BB}" srcOrd="1" destOrd="0" presId="urn:microsoft.com/office/officeart/2005/8/layout/pyramid1"/>
    <dgm:cxn modelId="{26C162FA-5116-4A6A-91ED-F7CEBB6879E8}" type="presParOf" srcId="{6A4C20DE-91E5-4F50-B8FB-40A4B4BAF529}" destId="{A6AFDB62-B904-4D9C-9459-6392948EE880}" srcOrd="2" destOrd="0" presId="urn:microsoft.com/office/officeart/2005/8/layout/pyramid1"/>
    <dgm:cxn modelId="{FCAE471E-4A01-4572-BBCF-0959C1366C3A}" type="presParOf" srcId="{6A4C20DE-91E5-4F50-B8FB-40A4B4BAF529}" destId="{9D193FCB-AFCB-4E6F-846F-2231A5C78FCB}" srcOrd="3" destOrd="0" presId="urn:microsoft.com/office/officeart/2005/8/layout/pyramid1"/>
    <dgm:cxn modelId="{257D186C-ABC6-42D3-A67D-24DB6FBA153F}" type="presParOf" srcId="{F5862F55-CF83-4481-A68C-FEB3B0FA1082}" destId="{E4B103FB-102F-47D3-8C57-3514E70742D3}" srcOrd="2" destOrd="0" presId="urn:microsoft.com/office/officeart/2005/8/layout/pyramid1"/>
    <dgm:cxn modelId="{C4496459-720F-49A1-80F7-9980641CFA93}" type="presParOf" srcId="{E4B103FB-102F-47D3-8C57-3514E70742D3}" destId="{91B58A95-8577-46AD-A5B7-A2098192FB95}" srcOrd="0" destOrd="0" presId="urn:microsoft.com/office/officeart/2005/8/layout/pyramid1"/>
    <dgm:cxn modelId="{74C9F7D8-A69F-48F7-9B5C-276E6BD0970A}" type="presParOf" srcId="{E4B103FB-102F-47D3-8C57-3514E70742D3}" destId="{F71CC7B9-D8A2-42B8-A143-FC567C1F7FD5}" srcOrd="1" destOrd="0" presId="urn:microsoft.com/office/officeart/2005/8/layout/pyramid1"/>
    <dgm:cxn modelId="{E54C2BC4-61D9-433E-A91A-C8348FE06E76}" type="presParOf" srcId="{E4B103FB-102F-47D3-8C57-3514E70742D3}" destId="{35FDC032-F62A-4303-9FB5-FF4010301A67}" srcOrd="2" destOrd="0" presId="urn:microsoft.com/office/officeart/2005/8/layout/pyramid1"/>
    <dgm:cxn modelId="{B6A07FAA-0D8D-443D-8C01-3C71125ED6EA}" type="presParOf" srcId="{E4B103FB-102F-47D3-8C57-3514E70742D3}" destId="{647F5B1E-FACA-4ACC-A7B9-87EFA08C33DD}" srcOrd="3" destOrd="0" presId="urn:microsoft.com/office/officeart/2005/8/layout/pyramid1"/>
    <dgm:cxn modelId="{37E8E873-6E4C-4FFD-873A-70C9B1F3A978}" type="presParOf" srcId="{F5862F55-CF83-4481-A68C-FEB3B0FA1082}" destId="{1940CC6F-3B7B-44A7-95C8-F851A549A2B6}" srcOrd="3" destOrd="0" presId="urn:microsoft.com/office/officeart/2005/8/layout/pyramid1"/>
    <dgm:cxn modelId="{9FC2D6D5-238A-45F1-B15C-CF889604849A}" type="presParOf" srcId="{1940CC6F-3B7B-44A7-95C8-F851A549A2B6}" destId="{FD69CE4D-4F99-4CE1-B9E1-83786A78EC92}" srcOrd="0" destOrd="0" presId="urn:microsoft.com/office/officeart/2005/8/layout/pyramid1"/>
    <dgm:cxn modelId="{EEC433C0-9873-4230-903C-A52F425D67D9}" type="presParOf" srcId="{1940CC6F-3B7B-44A7-95C8-F851A549A2B6}" destId="{C5DA41C4-40D2-4D01-921C-E68A8488A1C4}" srcOrd="1" destOrd="0" presId="urn:microsoft.com/office/officeart/2005/8/layout/pyramid1"/>
    <dgm:cxn modelId="{5397FE73-5E00-4FE9-A5EE-C45A1B8D54CE}" type="presParOf" srcId="{1940CC6F-3B7B-44A7-95C8-F851A549A2B6}" destId="{B028729E-DCFF-4E09-8F78-9A5F58CADE87}" srcOrd="2" destOrd="0" presId="urn:microsoft.com/office/officeart/2005/8/layout/pyramid1"/>
    <dgm:cxn modelId="{C7774FFE-A6FE-41DE-BC64-8692386E66B7}" type="presParOf" srcId="{1940CC6F-3B7B-44A7-95C8-F851A549A2B6}" destId="{156D57FC-8176-495F-BF3A-C479CF8E1DD2}" srcOrd="3" destOrd="0" presId="urn:microsoft.com/office/officeart/2005/8/layout/pyramid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942B6-927F-486C-BE05-F4F876C09267}">
      <dsp:nvSpPr>
        <dsp:cNvPr id="0" name=""/>
        <dsp:cNvSpPr/>
      </dsp:nvSpPr>
      <dsp:spPr>
        <a:xfrm rot="10800000">
          <a:off x="2992050" y="0"/>
          <a:ext cx="5808098" cy="1392381"/>
        </a:xfrm>
        <a:prstGeom prst="nonIsoscelesTrapezoid">
          <a:avLst>
            <a:gd name="adj1" fmla="val 0"/>
            <a:gd name="adj2" fmla="val 53722"/>
          </a:avLst>
        </a:prstGeom>
        <a:gradFill rotWithShape="0">
          <a:gsLst>
            <a:gs pos="0">
              <a:schemeClr val="bg1">
                <a:lumMod val="85000"/>
                <a:alpha val="0"/>
              </a:schemeClr>
            </a:gs>
            <a:gs pos="100000">
              <a:schemeClr val="bg1">
                <a:lumMod val="75000"/>
                <a:alpha val="50000"/>
              </a:schemeClr>
            </a:gs>
          </a:gsLst>
          <a:lin ang="0" scaled="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1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10800000">
        <a:off x="3740063" y="0"/>
        <a:ext cx="5060085" cy="1392381"/>
      </dsp:txXfrm>
    </dsp:sp>
    <dsp:sp modelId="{5DE3D241-2A20-4DFA-8D23-C82DA6295260}">
      <dsp:nvSpPr>
        <dsp:cNvPr id="0" name=""/>
        <dsp:cNvSpPr/>
      </dsp:nvSpPr>
      <dsp:spPr>
        <a:xfrm>
          <a:off x="2244037" y="0"/>
          <a:ext cx="1496025" cy="1392381"/>
        </a:xfrm>
        <a:prstGeom prst="trapezoid">
          <a:avLst>
            <a:gd name="adj" fmla="val 53722"/>
          </a:avLst>
        </a:prstGeom>
        <a:solidFill>
          <a:srgbClr val="E9001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2000" b="1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战略指标</a:t>
          </a:r>
        </a:p>
      </dsp:txBody>
      <dsp:txXfrm>
        <a:off x="2244037" y="0"/>
        <a:ext cx="1496025" cy="1392381"/>
      </dsp:txXfrm>
    </dsp:sp>
    <dsp:sp modelId="{61C19349-711A-4EA9-B270-72D8BE942AE7}">
      <dsp:nvSpPr>
        <dsp:cNvPr id="0" name=""/>
        <dsp:cNvSpPr/>
      </dsp:nvSpPr>
      <dsp:spPr>
        <a:xfrm rot="10800000">
          <a:off x="3740063" y="1392381"/>
          <a:ext cx="5060085" cy="1392381"/>
        </a:xfrm>
        <a:prstGeom prst="nonIsoscelesTrapezoid">
          <a:avLst>
            <a:gd name="adj1" fmla="val 0"/>
            <a:gd name="adj2" fmla="val 53722"/>
          </a:avLst>
        </a:prstGeom>
        <a:gradFill rotWithShape="0">
          <a:gsLst>
            <a:gs pos="0">
              <a:schemeClr val="bg1">
                <a:lumMod val="85000"/>
                <a:alpha val="0"/>
              </a:schemeClr>
            </a:gs>
            <a:gs pos="100000">
              <a:schemeClr val="bg1">
                <a:lumMod val="75000"/>
                <a:alpha val="50000"/>
              </a:schemeClr>
            </a:gs>
          </a:gsLst>
          <a:lin ang="0" scaled="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1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10800000">
        <a:off x="4488075" y="1392381"/>
        <a:ext cx="4312073" cy="1392381"/>
      </dsp:txXfrm>
    </dsp:sp>
    <dsp:sp modelId="{A6AFDB62-B904-4D9C-9459-6392948EE880}">
      <dsp:nvSpPr>
        <dsp:cNvPr id="0" name=""/>
        <dsp:cNvSpPr/>
      </dsp:nvSpPr>
      <dsp:spPr>
        <a:xfrm>
          <a:off x="1496025" y="1392381"/>
          <a:ext cx="2992050" cy="1392381"/>
        </a:xfrm>
        <a:prstGeom prst="trapezoid">
          <a:avLst>
            <a:gd name="adj" fmla="val 53722"/>
          </a:avLst>
        </a:prstGeom>
        <a:solidFill>
          <a:srgbClr val="E90012">
            <a:alpha val="6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财务指标</a:t>
          </a:r>
        </a:p>
      </dsp:txBody>
      <dsp:txXfrm>
        <a:off x="2019634" y="1392381"/>
        <a:ext cx="1944832" cy="1392381"/>
      </dsp:txXfrm>
    </dsp:sp>
    <dsp:sp modelId="{91B58A95-8577-46AD-A5B7-A2098192FB95}">
      <dsp:nvSpPr>
        <dsp:cNvPr id="0" name=""/>
        <dsp:cNvSpPr/>
      </dsp:nvSpPr>
      <dsp:spPr>
        <a:xfrm rot="10800000">
          <a:off x="4488075" y="2784763"/>
          <a:ext cx="4312073" cy="1392381"/>
        </a:xfrm>
        <a:prstGeom prst="nonIsoscelesTrapezoid">
          <a:avLst>
            <a:gd name="adj1" fmla="val 0"/>
            <a:gd name="adj2" fmla="val 53722"/>
          </a:avLst>
        </a:prstGeom>
        <a:gradFill rotWithShape="0">
          <a:gsLst>
            <a:gs pos="0">
              <a:schemeClr val="bg1">
                <a:lumMod val="85000"/>
                <a:alpha val="0"/>
              </a:schemeClr>
            </a:gs>
            <a:gs pos="100000">
              <a:schemeClr val="bg1">
                <a:lumMod val="75000"/>
                <a:alpha val="50000"/>
              </a:schemeClr>
            </a:gs>
          </a:gsLst>
          <a:lin ang="0" scaled="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1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10800000">
        <a:off x="5236088" y="2784763"/>
        <a:ext cx="3564060" cy="1392381"/>
      </dsp:txXfrm>
    </dsp:sp>
    <dsp:sp modelId="{35FDC032-F62A-4303-9FB5-FF4010301A67}">
      <dsp:nvSpPr>
        <dsp:cNvPr id="0" name=""/>
        <dsp:cNvSpPr/>
      </dsp:nvSpPr>
      <dsp:spPr>
        <a:xfrm>
          <a:off x="748012" y="2784763"/>
          <a:ext cx="4488075" cy="1392381"/>
        </a:xfrm>
        <a:prstGeom prst="trapezoid">
          <a:avLst>
            <a:gd name="adj" fmla="val 53722"/>
          </a:avLst>
        </a:prstGeom>
        <a:solidFill>
          <a:srgbClr val="E90012">
            <a:alpha val="4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货币资金</a:t>
          </a:r>
        </a:p>
      </dsp:txBody>
      <dsp:txXfrm>
        <a:off x="1533425" y="2784763"/>
        <a:ext cx="2917249" cy="1392381"/>
      </dsp:txXfrm>
    </dsp:sp>
    <dsp:sp modelId="{FD69CE4D-4F99-4CE1-B9E1-83786A78EC92}">
      <dsp:nvSpPr>
        <dsp:cNvPr id="0" name=""/>
        <dsp:cNvSpPr/>
      </dsp:nvSpPr>
      <dsp:spPr>
        <a:xfrm rot="10800000">
          <a:off x="5236088" y="4177145"/>
          <a:ext cx="3564060" cy="1392381"/>
        </a:xfrm>
        <a:prstGeom prst="nonIsoscelesTrapezoid">
          <a:avLst>
            <a:gd name="adj1" fmla="val 0"/>
            <a:gd name="adj2" fmla="val 53722"/>
          </a:avLst>
        </a:prstGeom>
        <a:gradFill rotWithShape="0">
          <a:gsLst>
            <a:gs pos="0">
              <a:schemeClr val="bg1">
                <a:lumMod val="85000"/>
                <a:alpha val="0"/>
              </a:schemeClr>
            </a:gs>
            <a:gs pos="100000">
              <a:schemeClr val="bg1">
                <a:lumMod val="75000"/>
                <a:alpha val="50000"/>
              </a:schemeClr>
            </a:gs>
          </a:gsLst>
          <a:lin ang="0" scaled="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1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1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10800000">
        <a:off x="5984101" y="4177145"/>
        <a:ext cx="2816047" cy="1392381"/>
      </dsp:txXfrm>
    </dsp:sp>
    <dsp:sp modelId="{B028729E-DCFF-4E09-8F78-9A5F58CADE87}">
      <dsp:nvSpPr>
        <dsp:cNvPr id="0" name=""/>
        <dsp:cNvSpPr/>
      </dsp:nvSpPr>
      <dsp:spPr>
        <a:xfrm>
          <a:off x="0" y="4177145"/>
          <a:ext cx="5984101" cy="1392381"/>
        </a:xfrm>
        <a:prstGeom prst="trapezoid">
          <a:avLst>
            <a:gd name="adj" fmla="val 53722"/>
          </a:avLst>
        </a:prstGeom>
        <a:solidFill>
          <a:srgbClr val="E90012">
            <a:alpha val="2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应收账款、主要负债</a:t>
          </a:r>
        </a:p>
      </dsp:txBody>
      <dsp:txXfrm>
        <a:off x="1047217" y="4177145"/>
        <a:ext cx="3889665" cy="1392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881B7339-4D4E-42D8-ADF4-74D8006512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87AB83F-3F0F-44BB-9AC6-C32E92EFE7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F2909-F955-449C-ABEB-CE620C305EC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2023/7/12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7B767D2-3623-4C6B-ABF3-8C77E22A90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07F3A1F-062D-427F-AC86-1F00012718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16BF6-6E47-4E0F-8132-3DBBD5809A02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1458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EFD7BCA-98AA-4DEC-B84B-4EED3E1B6DD8}" type="datetimeFigureOut">
              <a:rPr lang="zh-CN" altLang="en-US" smtClean="0"/>
              <a:pPr/>
              <a:t>2023/7/12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86EC40BE-7FDC-4792-9119-1F1AC7C8B60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C40BE-7FDC-4792-9119-1F1AC7C8B60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842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C40BE-7FDC-4792-9119-1F1AC7C8B60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848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C40BE-7FDC-4792-9119-1F1AC7C8B607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8295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/>
              <a:t>将商品分销工作移动化、实时化，改变过去的销售订单先由业务人员通过销售账本记录，再录入到系统登记的方式。借助销售管理工具，将拜访过程、拜访记录、销售订单、直接一次性录入到系统中，取消纸质记录，减少二次搬运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C40BE-7FDC-4792-9119-1F1AC7C8B60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6580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C40BE-7FDC-4792-9119-1F1AC7C8B607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305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CN" altLang="en-US" sz="1200" dirty="0"/>
              <a:t>重视库存管理的意义，绝不仅仅是数量对错这样简单的问题，库存管理的意义在于通过对库存管理的分析，可以全面反映出企业在经营方面的水平、存在的问题。</a:t>
            </a:r>
          </a:p>
          <a:p>
            <a:pPr algn="l"/>
            <a:r>
              <a:rPr lang="zh-CN" altLang="en-US" sz="1200" dirty="0"/>
              <a:t>商贸企业对库存管理的价值作用，就是通过对库存管理各个方面的全面分析，反映出造成这些数据的问题。手段在分析，价值在数据背后所反映出的问题。</a:t>
            </a:r>
          </a:p>
          <a:p>
            <a:pPr algn="l"/>
            <a:endParaRPr lang="en-US" altLang="zh-CN" sz="1200" dirty="0"/>
          </a:p>
          <a:p>
            <a:pPr algn="l"/>
            <a:r>
              <a:rPr lang="zh-CN" altLang="en-US" sz="1200" dirty="0"/>
              <a:t>存货中心全方位评估单品的经营情况，给企业提供商品年度、月度的经营计划及策略支撑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C40BE-7FDC-4792-9119-1F1AC7C8B607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085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要使网点数字化，面临的困难是：</a:t>
            </a:r>
            <a:endParaRPr lang="en-US" altLang="zh-CN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1</a:t>
            </a:r>
            <a:r>
              <a:rPr lang="zh-CN" altLang="en-US" sz="1200" dirty="0"/>
              <a:t>、客户如何分级？</a:t>
            </a:r>
            <a:endParaRPr lang="en-US" altLang="zh-CN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2</a:t>
            </a:r>
            <a:r>
              <a:rPr lang="zh-CN" altLang="en-US" sz="1200" dirty="0"/>
              <a:t>、如何区分客户类型？</a:t>
            </a:r>
            <a:endParaRPr lang="en-US" altLang="zh-CN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3</a:t>
            </a:r>
            <a:r>
              <a:rPr lang="zh-CN" altLang="en-US" sz="1200" dirty="0"/>
              <a:t>、标签怎么打？怎么管理？</a:t>
            </a:r>
            <a:endParaRPr lang="en-US" altLang="zh-CN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4</a:t>
            </a:r>
            <a:r>
              <a:rPr lang="zh-CN" altLang="en-US" sz="1200" dirty="0"/>
              <a:t>、怎么分析客户活跃情况和客情？</a:t>
            </a:r>
            <a:endParaRPr lang="en-US" altLang="zh-CN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5</a:t>
            </a:r>
            <a:r>
              <a:rPr lang="zh-CN" altLang="en-US" sz="1200" dirty="0"/>
              <a:t>、以上数据怎么共享？让业务员随时掌握，否则都是纸上谈兵</a:t>
            </a:r>
            <a:endParaRPr lang="en-US" altLang="zh-CN" sz="120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C40BE-7FDC-4792-9119-1F1AC7C8B607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592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b="0" i="0" dirty="0">
                <a:solidFill>
                  <a:schemeClr val="bg1"/>
                </a:solidFill>
                <a:effectLst/>
              </a:rPr>
              <a:t>自动分析：‘高价值、活跃客户、新客户、即将流失、业绩下滑、订货周期异常、进货品项下滑、超期未跟进’预警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b="0" i="0" dirty="0">
                <a:solidFill>
                  <a:schemeClr val="bg1"/>
                </a:solidFill>
                <a:effectLst/>
              </a:rPr>
              <a:t>全方位结果呈现：‘收入、毛利、退货、费用、进货品项、客单价、增幅率、交易次数“分析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b="0" i="0" dirty="0">
                <a:solidFill>
                  <a:schemeClr val="bg1"/>
                </a:solidFill>
                <a:effectLst/>
              </a:rPr>
              <a:t>360</a:t>
            </a:r>
            <a:r>
              <a:rPr lang="zh-CN" altLang="en-US" sz="1200" b="0" i="0" dirty="0">
                <a:solidFill>
                  <a:schemeClr val="bg1"/>
                </a:solidFill>
                <a:effectLst/>
              </a:rPr>
              <a:t>度对比分析：‘同比、环比、占比分析’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b="0" i="0" dirty="0">
                <a:solidFill>
                  <a:schemeClr val="bg1"/>
                </a:solidFill>
                <a:effectLst/>
              </a:rPr>
              <a:t>多维度交叉分析：‘客户、地区、分类、分管人员、分管部门、品牌、存货分类、存货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C40BE-7FDC-4792-9119-1F1AC7C8B607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174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C40BE-7FDC-4792-9119-1F1AC7C8B607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853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>
            <a:extLst>
              <a:ext uri="{FF2B5EF4-FFF2-40B4-BE49-F238E27FC236}">
                <a16:creationId xmlns:a16="http://schemas.microsoft.com/office/drawing/2014/main" id="{EEA603F5-807F-4D01-B7CC-81CC5167C8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3427" y="159845"/>
            <a:ext cx="1219023" cy="91394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406684" y="13193"/>
            <a:ext cx="11378632" cy="6844808"/>
            <a:chOff x="940596" y="1700228"/>
            <a:chExt cx="6850085" cy="3506956"/>
          </a:xfrm>
          <a:gradFill flip="none" rotWithShape="1">
            <a:gsLst>
              <a:gs pos="100000">
                <a:schemeClr val="bg1">
                  <a:lumMod val="95000"/>
                  <a:alpha val="20000"/>
                </a:schemeClr>
              </a:gs>
              <a:gs pos="0">
                <a:schemeClr val="bg1">
                  <a:lumMod val="75000"/>
                  <a:alpha val="50000"/>
                </a:schemeClr>
              </a:gs>
            </a:gsLst>
            <a:lin ang="5400000" scaled="0"/>
            <a:tileRect/>
          </a:gradFill>
        </p:grpSpPr>
        <p:sp>
          <p:nvSpPr>
            <p:cNvPr id="7" name="Freeform 250"/>
            <p:cNvSpPr/>
            <p:nvPr/>
          </p:nvSpPr>
          <p:spPr bwMode="auto">
            <a:xfrm>
              <a:off x="6781532" y="3590547"/>
              <a:ext cx="26956" cy="7956"/>
            </a:xfrm>
            <a:custGeom>
              <a:avLst/>
              <a:gdLst>
                <a:gd name="T0" fmla="*/ 0 w 54"/>
                <a:gd name="T1" fmla="*/ 0 h 19"/>
                <a:gd name="T2" fmla="*/ 0 w 54"/>
                <a:gd name="T3" fmla="*/ 0 h 19"/>
                <a:gd name="T4" fmla="*/ 1 w 54"/>
                <a:gd name="T5" fmla="*/ 0 h 19"/>
                <a:gd name="T6" fmla="*/ 0 w 54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19"/>
                <a:gd name="T14" fmla="*/ 54 w 54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19">
                  <a:moveTo>
                    <a:pt x="0" y="0"/>
                  </a:moveTo>
                  <a:lnTo>
                    <a:pt x="3" y="19"/>
                  </a:lnTo>
                  <a:lnTo>
                    <a:pt x="54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" name="Freeform 251"/>
            <p:cNvSpPr/>
            <p:nvPr/>
          </p:nvSpPr>
          <p:spPr bwMode="auto">
            <a:xfrm>
              <a:off x="6668655" y="4405230"/>
              <a:ext cx="360531" cy="709665"/>
            </a:xfrm>
            <a:custGeom>
              <a:avLst/>
              <a:gdLst>
                <a:gd name="T0" fmla="*/ 0 w 750"/>
                <a:gd name="T1" fmla="*/ 33 h 1564"/>
                <a:gd name="T2" fmla="*/ 0 w 750"/>
                <a:gd name="T3" fmla="*/ 34 h 1564"/>
                <a:gd name="T4" fmla="*/ 1 w 750"/>
                <a:gd name="T5" fmla="*/ 34 h 1564"/>
                <a:gd name="T6" fmla="*/ 1 w 750"/>
                <a:gd name="T7" fmla="*/ 36 h 1564"/>
                <a:gd name="T8" fmla="*/ 4 w 750"/>
                <a:gd name="T9" fmla="*/ 36 h 1564"/>
                <a:gd name="T10" fmla="*/ 3 w 750"/>
                <a:gd name="T11" fmla="*/ 35 h 1564"/>
                <a:gd name="T12" fmla="*/ 4 w 750"/>
                <a:gd name="T13" fmla="*/ 33 h 1564"/>
                <a:gd name="T14" fmla="*/ 5 w 750"/>
                <a:gd name="T15" fmla="*/ 33 h 1564"/>
                <a:gd name="T16" fmla="*/ 7 w 750"/>
                <a:gd name="T17" fmla="*/ 30 h 1564"/>
                <a:gd name="T18" fmla="*/ 5 w 750"/>
                <a:gd name="T19" fmla="*/ 28 h 1564"/>
                <a:gd name="T20" fmla="*/ 7 w 750"/>
                <a:gd name="T21" fmla="*/ 27 h 1564"/>
                <a:gd name="T22" fmla="*/ 7 w 750"/>
                <a:gd name="T23" fmla="*/ 25 h 1564"/>
                <a:gd name="T24" fmla="*/ 8 w 750"/>
                <a:gd name="T25" fmla="*/ 24 h 1564"/>
                <a:gd name="T26" fmla="*/ 7 w 750"/>
                <a:gd name="T27" fmla="*/ 24 h 1564"/>
                <a:gd name="T28" fmla="*/ 9 w 750"/>
                <a:gd name="T29" fmla="*/ 24 h 1564"/>
                <a:gd name="T30" fmla="*/ 9 w 750"/>
                <a:gd name="T31" fmla="*/ 23 h 1564"/>
                <a:gd name="T32" fmla="*/ 8 w 750"/>
                <a:gd name="T33" fmla="*/ 24 h 1564"/>
                <a:gd name="T34" fmla="*/ 7 w 750"/>
                <a:gd name="T35" fmla="*/ 23 h 1564"/>
                <a:gd name="T36" fmla="*/ 7 w 750"/>
                <a:gd name="T37" fmla="*/ 22 h 1564"/>
                <a:gd name="T38" fmla="*/ 10 w 750"/>
                <a:gd name="T39" fmla="*/ 22 h 1564"/>
                <a:gd name="T40" fmla="*/ 10 w 750"/>
                <a:gd name="T41" fmla="*/ 19 h 1564"/>
                <a:gd name="T42" fmla="*/ 14 w 750"/>
                <a:gd name="T43" fmla="*/ 19 h 1564"/>
                <a:gd name="T44" fmla="*/ 15 w 750"/>
                <a:gd name="T45" fmla="*/ 17 h 1564"/>
                <a:gd name="T46" fmla="*/ 13 w 750"/>
                <a:gd name="T47" fmla="*/ 13 h 1564"/>
                <a:gd name="T48" fmla="*/ 14 w 750"/>
                <a:gd name="T49" fmla="*/ 9 h 1564"/>
                <a:gd name="T50" fmla="*/ 17 w 750"/>
                <a:gd name="T51" fmla="*/ 6 h 1564"/>
                <a:gd name="T52" fmla="*/ 17 w 750"/>
                <a:gd name="T53" fmla="*/ 4 h 1564"/>
                <a:gd name="T54" fmla="*/ 17 w 750"/>
                <a:gd name="T55" fmla="*/ 4 h 1564"/>
                <a:gd name="T56" fmla="*/ 16 w 750"/>
                <a:gd name="T57" fmla="*/ 6 h 1564"/>
                <a:gd name="T58" fmla="*/ 13 w 750"/>
                <a:gd name="T59" fmla="*/ 6 h 1564"/>
                <a:gd name="T60" fmla="*/ 14 w 750"/>
                <a:gd name="T61" fmla="*/ 4 h 1564"/>
                <a:gd name="T62" fmla="*/ 10 w 750"/>
                <a:gd name="T63" fmla="*/ 1 h 1564"/>
                <a:gd name="T64" fmla="*/ 8 w 750"/>
                <a:gd name="T65" fmla="*/ 0 h 1564"/>
                <a:gd name="T66" fmla="*/ 8 w 750"/>
                <a:gd name="T67" fmla="*/ 1 h 1564"/>
                <a:gd name="T68" fmla="*/ 7 w 750"/>
                <a:gd name="T69" fmla="*/ 0 h 1564"/>
                <a:gd name="T70" fmla="*/ 5 w 750"/>
                <a:gd name="T71" fmla="*/ 1 h 1564"/>
                <a:gd name="T72" fmla="*/ 5 w 750"/>
                <a:gd name="T73" fmla="*/ 3 h 1564"/>
                <a:gd name="T74" fmla="*/ 4 w 750"/>
                <a:gd name="T75" fmla="*/ 3 h 1564"/>
                <a:gd name="T76" fmla="*/ 4 w 750"/>
                <a:gd name="T77" fmla="*/ 5 h 1564"/>
                <a:gd name="T78" fmla="*/ 3 w 750"/>
                <a:gd name="T79" fmla="*/ 7 h 1564"/>
                <a:gd name="T80" fmla="*/ 3 w 750"/>
                <a:gd name="T81" fmla="*/ 11 h 1564"/>
                <a:gd name="T82" fmla="*/ 3 w 750"/>
                <a:gd name="T83" fmla="*/ 14 h 1564"/>
                <a:gd name="T84" fmla="*/ 2 w 750"/>
                <a:gd name="T85" fmla="*/ 17 h 1564"/>
                <a:gd name="T86" fmla="*/ 1 w 750"/>
                <a:gd name="T87" fmla="*/ 24 h 1564"/>
                <a:gd name="T88" fmla="*/ 2 w 750"/>
                <a:gd name="T89" fmla="*/ 26 h 1564"/>
                <a:gd name="T90" fmla="*/ 1 w 750"/>
                <a:gd name="T91" fmla="*/ 27 h 1564"/>
                <a:gd name="T92" fmla="*/ 1 w 750"/>
                <a:gd name="T93" fmla="*/ 29 h 1564"/>
                <a:gd name="T94" fmla="*/ 0 w 750"/>
                <a:gd name="T95" fmla="*/ 33 h 15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50"/>
                <a:gd name="T145" fmla="*/ 0 h 1564"/>
                <a:gd name="T146" fmla="*/ 750 w 750"/>
                <a:gd name="T147" fmla="*/ 1564 h 15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50" h="1564">
                  <a:moveTo>
                    <a:pt x="0" y="1446"/>
                  </a:moveTo>
                  <a:lnTo>
                    <a:pt x="7" y="1480"/>
                  </a:lnTo>
                  <a:lnTo>
                    <a:pt x="38" y="1467"/>
                  </a:lnTo>
                  <a:lnTo>
                    <a:pt x="52" y="1546"/>
                  </a:lnTo>
                  <a:lnTo>
                    <a:pt x="188" y="1564"/>
                  </a:lnTo>
                  <a:lnTo>
                    <a:pt x="152" y="1523"/>
                  </a:lnTo>
                  <a:lnTo>
                    <a:pt x="181" y="1418"/>
                  </a:lnTo>
                  <a:lnTo>
                    <a:pt x="206" y="1438"/>
                  </a:lnTo>
                  <a:lnTo>
                    <a:pt x="290" y="1288"/>
                  </a:lnTo>
                  <a:lnTo>
                    <a:pt x="226" y="1205"/>
                  </a:lnTo>
                  <a:lnTo>
                    <a:pt x="299" y="1154"/>
                  </a:lnTo>
                  <a:lnTo>
                    <a:pt x="311" y="1077"/>
                  </a:lnTo>
                  <a:lnTo>
                    <a:pt x="345" y="1044"/>
                  </a:lnTo>
                  <a:lnTo>
                    <a:pt x="317" y="1030"/>
                  </a:lnTo>
                  <a:lnTo>
                    <a:pt x="374" y="1030"/>
                  </a:lnTo>
                  <a:lnTo>
                    <a:pt x="368" y="992"/>
                  </a:lnTo>
                  <a:lnTo>
                    <a:pt x="341" y="1019"/>
                  </a:lnTo>
                  <a:lnTo>
                    <a:pt x="317" y="990"/>
                  </a:lnTo>
                  <a:lnTo>
                    <a:pt x="313" y="932"/>
                  </a:lnTo>
                  <a:lnTo>
                    <a:pt x="415" y="939"/>
                  </a:lnTo>
                  <a:lnTo>
                    <a:pt x="425" y="824"/>
                  </a:lnTo>
                  <a:lnTo>
                    <a:pt x="587" y="806"/>
                  </a:lnTo>
                  <a:lnTo>
                    <a:pt x="634" y="725"/>
                  </a:lnTo>
                  <a:lnTo>
                    <a:pt x="570" y="582"/>
                  </a:lnTo>
                  <a:lnTo>
                    <a:pt x="601" y="398"/>
                  </a:lnTo>
                  <a:lnTo>
                    <a:pt x="750" y="249"/>
                  </a:lnTo>
                  <a:lnTo>
                    <a:pt x="744" y="181"/>
                  </a:lnTo>
                  <a:lnTo>
                    <a:pt x="718" y="179"/>
                  </a:lnTo>
                  <a:lnTo>
                    <a:pt x="676" y="261"/>
                  </a:lnTo>
                  <a:lnTo>
                    <a:pt x="572" y="255"/>
                  </a:lnTo>
                  <a:lnTo>
                    <a:pt x="593" y="165"/>
                  </a:lnTo>
                  <a:lnTo>
                    <a:pt x="413" y="25"/>
                  </a:lnTo>
                  <a:lnTo>
                    <a:pt x="350" y="14"/>
                  </a:lnTo>
                  <a:lnTo>
                    <a:pt x="344" y="42"/>
                  </a:lnTo>
                  <a:lnTo>
                    <a:pt x="276" y="0"/>
                  </a:lnTo>
                  <a:lnTo>
                    <a:pt x="234" y="52"/>
                  </a:lnTo>
                  <a:lnTo>
                    <a:pt x="229" y="107"/>
                  </a:lnTo>
                  <a:lnTo>
                    <a:pt x="187" y="130"/>
                  </a:lnTo>
                  <a:lnTo>
                    <a:pt x="188" y="238"/>
                  </a:lnTo>
                  <a:lnTo>
                    <a:pt x="143" y="299"/>
                  </a:lnTo>
                  <a:lnTo>
                    <a:pt x="109" y="451"/>
                  </a:lnTo>
                  <a:lnTo>
                    <a:pt x="135" y="594"/>
                  </a:lnTo>
                  <a:lnTo>
                    <a:pt x="85" y="716"/>
                  </a:lnTo>
                  <a:lnTo>
                    <a:pt x="52" y="1021"/>
                  </a:lnTo>
                  <a:lnTo>
                    <a:pt x="79" y="1132"/>
                  </a:lnTo>
                  <a:lnTo>
                    <a:pt x="54" y="1142"/>
                  </a:lnTo>
                  <a:lnTo>
                    <a:pt x="65" y="1241"/>
                  </a:lnTo>
                  <a:lnTo>
                    <a:pt x="0" y="14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Freeform 252"/>
            <p:cNvSpPr/>
            <p:nvPr/>
          </p:nvSpPr>
          <p:spPr bwMode="auto">
            <a:xfrm>
              <a:off x="6756261" y="5126034"/>
              <a:ext cx="62335" cy="58874"/>
            </a:xfrm>
            <a:custGeom>
              <a:avLst/>
              <a:gdLst>
                <a:gd name="T0" fmla="*/ 0 w 132"/>
                <a:gd name="T1" fmla="*/ 0 h 134"/>
                <a:gd name="T2" fmla="*/ 0 w 132"/>
                <a:gd name="T3" fmla="*/ 3 h 134"/>
                <a:gd name="T4" fmla="*/ 3 w 132"/>
                <a:gd name="T5" fmla="*/ 2 h 134"/>
                <a:gd name="T6" fmla="*/ 1 w 132"/>
                <a:gd name="T7" fmla="*/ 1 h 134"/>
                <a:gd name="T8" fmla="*/ 0 w 132"/>
                <a:gd name="T9" fmla="*/ 0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34"/>
                <a:gd name="T17" fmla="*/ 132 w 132"/>
                <a:gd name="T18" fmla="*/ 134 h 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34">
                  <a:moveTo>
                    <a:pt x="0" y="0"/>
                  </a:moveTo>
                  <a:lnTo>
                    <a:pt x="2" y="134"/>
                  </a:lnTo>
                  <a:lnTo>
                    <a:pt x="132" y="119"/>
                  </a:lnTo>
                  <a:lnTo>
                    <a:pt x="29" y="6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Freeform 253"/>
            <p:cNvSpPr/>
            <p:nvPr/>
          </p:nvSpPr>
          <p:spPr bwMode="auto">
            <a:xfrm>
              <a:off x="6737729" y="4155415"/>
              <a:ext cx="217329" cy="273683"/>
            </a:xfrm>
            <a:custGeom>
              <a:avLst/>
              <a:gdLst>
                <a:gd name="T0" fmla="*/ 0 w 454"/>
                <a:gd name="T1" fmla="*/ 1 h 601"/>
                <a:gd name="T2" fmla="*/ 1 w 454"/>
                <a:gd name="T3" fmla="*/ 3 h 601"/>
                <a:gd name="T4" fmla="*/ 0 w 454"/>
                <a:gd name="T5" fmla="*/ 6 h 601"/>
                <a:gd name="T6" fmla="*/ 1 w 454"/>
                <a:gd name="T7" fmla="*/ 7 h 601"/>
                <a:gd name="T8" fmla="*/ 1 w 454"/>
                <a:gd name="T9" fmla="*/ 7 h 601"/>
                <a:gd name="T10" fmla="*/ 0 w 454"/>
                <a:gd name="T11" fmla="*/ 8 h 601"/>
                <a:gd name="T12" fmla="*/ 1 w 454"/>
                <a:gd name="T13" fmla="*/ 10 h 601"/>
                <a:gd name="T14" fmla="*/ 1 w 454"/>
                <a:gd name="T15" fmla="*/ 14 h 601"/>
                <a:gd name="T16" fmla="*/ 2 w 454"/>
                <a:gd name="T17" fmla="*/ 14 h 601"/>
                <a:gd name="T18" fmla="*/ 3 w 454"/>
                <a:gd name="T19" fmla="*/ 13 h 601"/>
                <a:gd name="T20" fmla="*/ 5 w 454"/>
                <a:gd name="T21" fmla="*/ 14 h 601"/>
                <a:gd name="T22" fmla="*/ 5 w 454"/>
                <a:gd name="T23" fmla="*/ 13 h 601"/>
                <a:gd name="T24" fmla="*/ 6 w 454"/>
                <a:gd name="T25" fmla="*/ 13 h 601"/>
                <a:gd name="T26" fmla="*/ 7 w 454"/>
                <a:gd name="T27" fmla="*/ 11 h 601"/>
                <a:gd name="T28" fmla="*/ 9 w 454"/>
                <a:gd name="T29" fmla="*/ 10 h 601"/>
                <a:gd name="T30" fmla="*/ 10 w 454"/>
                <a:gd name="T31" fmla="*/ 11 h 601"/>
                <a:gd name="T32" fmla="*/ 11 w 454"/>
                <a:gd name="T33" fmla="*/ 9 h 601"/>
                <a:gd name="T34" fmla="*/ 10 w 454"/>
                <a:gd name="T35" fmla="*/ 7 h 601"/>
                <a:gd name="T36" fmla="*/ 9 w 454"/>
                <a:gd name="T37" fmla="*/ 7 h 601"/>
                <a:gd name="T38" fmla="*/ 8 w 454"/>
                <a:gd name="T39" fmla="*/ 4 h 601"/>
                <a:gd name="T40" fmla="*/ 4 w 454"/>
                <a:gd name="T41" fmla="*/ 2 h 601"/>
                <a:gd name="T42" fmla="*/ 4 w 454"/>
                <a:gd name="T43" fmla="*/ 0 h 601"/>
                <a:gd name="T44" fmla="*/ 1 w 454"/>
                <a:gd name="T45" fmla="*/ 1 h 601"/>
                <a:gd name="T46" fmla="*/ 0 w 454"/>
                <a:gd name="T47" fmla="*/ 1 h 60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54"/>
                <a:gd name="T73" fmla="*/ 0 h 601"/>
                <a:gd name="T74" fmla="*/ 454 w 454"/>
                <a:gd name="T75" fmla="*/ 601 h 60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54" h="601">
                  <a:moveTo>
                    <a:pt x="0" y="61"/>
                  </a:moveTo>
                  <a:lnTo>
                    <a:pt x="32" y="123"/>
                  </a:lnTo>
                  <a:lnTo>
                    <a:pt x="11" y="262"/>
                  </a:lnTo>
                  <a:lnTo>
                    <a:pt x="32" y="277"/>
                  </a:lnTo>
                  <a:lnTo>
                    <a:pt x="24" y="295"/>
                  </a:lnTo>
                  <a:lnTo>
                    <a:pt x="2" y="352"/>
                  </a:lnTo>
                  <a:lnTo>
                    <a:pt x="42" y="433"/>
                  </a:lnTo>
                  <a:lnTo>
                    <a:pt x="65" y="598"/>
                  </a:lnTo>
                  <a:lnTo>
                    <a:pt x="93" y="601"/>
                  </a:lnTo>
                  <a:lnTo>
                    <a:pt x="135" y="549"/>
                  </a:lnTo>
                  <a:lnTo>
                    <a:pt x="203" y="591"/>
                  </a:lnTo>
                  <a:lnTo>
                    <a:pt x="209" y="563"/>
                  </a:lnTo>
                  <a:lnTo>
                    <a:pt x="272" y="574"/>
                  </a:lnTo>
                  <a:lnTo>
                    <a:pt x="293" y="456"/>
                  </a:lnTo>
                  <a:lnTo>
                    <a:pt x="406" y="433"/>
                  </a:lnTo>
                  <a:lnTo>
                    <a:pt x="441" y="472"/>
                  </a:lnTo>
                  <a:lnTo>
                    <a:pt x="454" y="381"/>
                  </a:lnTo>
                  <a:lnTo>
                    <a:pt x="431" y="302"/>
                  </a:lnTo>
                  <a:lnTo>
                    <a:pt x="366" y="298"/>
                  </a:lnTo>
                  <a:lnTo>
                    <a:pt x="342" y="180"/>
                  </a:lnTo>
                  <a:lnTo>
                    <a:pt x="170" y="100"/>
                  </a:lnTo>
                  <a:lnTo>
                    <a:pt x="159" y="0"/>
                  </a:lnTo>
                  <a:lnTo>
                    <a:pt x="46" y="65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" name="Freeform 254"/>
            <p:cNvSpPr/>
            <p:nvPr/>
          </p:nvSpPr>
          <p:spPr bwMode="auto">
            <a:xfrm>
              <a:off x="6660232" y="3861048"/>
              <a:ext cx="714323" cy="801954"/>
            </a:xfrm>
            <a:custGeom>
              <a:avLst/>
              <a:gdLst>
                <a:gd name="T0" fmla="*/ 1 w 1487"/>
                <a:gd name="T1" fmla="*/ 15 h 1768"/>
                <a:gd name="T2" fmla="*/ 3 w 1487"/>
                <a:gd name="T3" fmla="*/ 15 h 1768"/>
                <a:gd name="T4" fmla="*/ 4 w 1487"/>
                <a:gd name="T5" fmla="*/ 17 h 1768"/>
                <a:gd name="T6" fmla="*/ 7 w 1487"/>
                <a:gd name="T7" fmla="*/ 15 h 1768"/>
                <a:gd name="T8" fmla="*/ 11 w 1487"/>
                <a:gd name="T9" fmla="*/ 19 h 1768"/>
                <a:gd name="T10" fmla="*/ 14 w 1487"/>
                <a:gd name="T11" fmla="*/ 22 h 1768"/>
                <a:gd name="T12" fmla="*/ 14 w 1487"/>
                <a:gd name="T13" fmla="*/ 26 h 1768"/>
                <a:gd name="T14" fmla="*/ 16 w 1487"/>
                <a:gd name="T15" fmla="*/ 29 h 1768"/>
                <a:gd name="T16" fmla="*/ 17 w 1487"/>
                <a:gd name="T17" fmla="*/ 30 h 1768"/>
                <a:gd name="T18" fmla="*/ 18 w 1487"/>
                <a:gd name="T19" fmla="*/ 32 h 1768"/>
                <a:gd name="T20" fmla="*/ 14 w 1487"/>
                <a:gd name="T21" fmla="*/ 37 h 1768"/>
                <a:gd name="T22" fmla="*/ 18 w 1487"/>
                <a:gd name="T23" fmla="*/ 39 h 1768"/>
                <a:gd name="T24" fmla="*/ 18 w 1487"/>
                <a:gd name="T25" fmla="*/ 41 h 1768"/>
                <a:gd name="T26" fmla="*/ 23 w 1487"/>
                <a:gd name="T27" fmla="*/ 32 h 1768"/>
                <a:gd name="T28" fmla="*/ 28 w 1487"/>
                <a:gd name="T29" fmla="*/ 29 h 1768"/>
                <a:gd name="T30" fmla="*/ 31 w 1487"/>
                <a:gd name="T31" fmla="*/ 23 h 1768"/>
                <a:gd name="T32" fmla="*/ 34 w 1487"/>
                <a:gd name="T33" fmla="*/ 15 h 1768"/>
                <a:gd name="T34" fmla="*/ 34 w 1487"/>
                <a:gd name="T35" fmla="*/ 11 h 1768"/>
                <a:gd name="T36" fmla="*/ 30 w 1487"/>
                <a:gd name="T37" fmla="*/ 8 h 1768"/>
                <a:gd name="T38" fmla="*/ 26 w 1487"/>
                <a:gd name="T39" fmla="*/ 7 h 1768"/>
                <a:gd name="T40" fmla="*/ 23 w 1487"/>
                <a:gd name="T41" fmla="*/ 6 h 1768"/>
                <a:gd name="T42" fmla="*/ 22 w 1487"/>
                <a:gd name="T43" fmla="*/ 7 h 1768"/>
                <a:gd name="T44" fmla="*/ 21 w 1487"/>
                <a:gd name="T45" fmla="*/ 7 h 1768"/>
                <a:gd name="T46" fmla="*/ 21 w 1487"/>
                <a:gd name="T47" fmla="*/ 4 h 1768"/>
                <a:gd name="T48" fmla="*/ 19 w 1487"/>
                <a:gd name="T49" fmla="*/ 3 h 1768"/>
                <a:gd name="T50" fmla="*/ 15 w 1487"/>
                <a:gd name="T51" fmla="*/ 3 h 1768"/>
                <a:gd name="T52" fmla="*/ 12 w 1487"/>
                <a:gd name="T53" fmla="*/ 3 h 1768"/>
                <a:gd name="T54" fmla="*/ 12 w 1487"/>
                <a:gd name="T55" fmla="*/ 0 h 1768"/>
                <a:gd name="T56" fmla="*/ 8 w 1487"/>
                <a:gd name="T57" fmla="*/ 1 h 1768"/>
                <a:gd name="T58" fmla="*/ 9 w 1487"/>
                <a:gd name="T59" fmla="*/ 3 h 1768"/>
                <a:gd name="T60" fmla="*/ 6 w 1487"/>
                <a:gd name="T61" fmla="*/ 4 h 1768"/>
                <a:gd name="T62" fmla="*/ 4 w 1487"/>
                <a:gd name="T63" fmla="*/ 4 h 1768"/>
                <a:gd name="T64" fmla="*/ 3 w 1487"/>
                <a:gd name="T65" fmla="*/ 5 h 1768"/>
                <a:gd name="T66" fmla="*/ 3 w 1487"/>
                <a:gd name="T67" fmla="*/ 9 h 1768"/>
                <a:gd name="T68" fmla="*/ 0 w 1487"/>
                <a:gd name="T69" fmla="*/ 13 h 17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87"/>
                <a:gd name="T106" fmla="*/ 0 h 1768"/>
                <a:gd name="T107" fmla="*/ 1487 w 1487"/>
                <a:gd name="T108" fmla="*/ 1768 h 17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87" h="1768">
                  <a:moveTo>
                    <a:pt x="0" y="559"/>
                  </a:moveTo>
                  <a:lnTo>
                    <a:pt x="31" y="642"/>
                  </a:lnTo>
                  <a:lnTo>
                    <a:pt x="82" y="670"/>
                  </a:lnTo>
                  <a:lnTo>
                    <a:pt x="125" y="637"/>
                  </a:lnTo>
                  <a:lnTo>
                    <a:pt x="125" y="712"/>
                  </a:lnTo>
                  <a:lnTo>
                    <a:pt x="157" y="712"/>
                  </a:lnTo>
                  <a:lnTo>
                    <a:pt x="203" y="716"/>
                  </a:lnTo>
                  <a:lnTo>
                    <a:pt x="316" y="651"/>
                  </a:lnTo>
                  <a:lnTo>
                    <a:pt x="327" y="751"/>
                  </a:lnTo>
                  <a:lnTo>
                    <a:pt x="499" y="831"/>
                  </a:lnTo>
                  <a:lnTo>
                    <a:pt x="523" y="949"/>
                  </a:lnTo>
                  <a:lnTo>
                    <a:pt x="588" y="953"/>
                  </a:lnTo>
                  <a:lnTo>
                    <a:pt x="611" y="1032"/>
                  </a:lnTo>
                  <a:lnTo>
                    <a:pt x="598" y="1123"/>
                  </a:lnTo>
                  <a:lnTo>
                    <a:pt x="606" y="1214"/>
                  </a:lnTo>
                  <a:lnTo>
                    <a:pt x="689" y="1227"/>
                  </a:lnTo>
                  <a:lnTo>
                    <a:pt x="699" y="1289"/>
                  </a:lnTo>
                  <a:lnTo>
                    <a:pt x="740" y="1302"/>
                  </a:lnTo>
                  <a:lnTo>
                    <a:pt x="734" y="1379"/>
                  </a:lnTo>
                  <a:lnTo>
                    <a:pt x="760" y="1381"/>
                  </a:lnTo>
                  <a:lnTo>
                    <a:pt x="766" y="1449"/>
                  </a:lnTo>
                  <a:lnTo>
                    <a:pt x="617" y="1598"/>
                  </a:lnTo>
                  <a:lnTo>
                    <a:pt x="648" y="1590"/>
                  </a:lnTo>
                  <a:lnTo>
                    <a:pt x="760" y="1684"/>
                  </a:lnTo>
                  <a:lnTo>
                    <a:pt x="785" y="1721"/>
                  </a:lnTo>
                  <a:lnTo>
                    <a:pt x="775" y="1768"/>
                  </a:lnTo>
                  <a:lnTo>
                    <a:pt x="959" y="1503"/>
                  </a:lnTo>
                  <a:lnTo>
                    <a:pt x="969" y="1372"/>
                  </a:lnTo>
                  <a:lnTo>
                    <a:pt x="1112" y="1252"/>
                  </a:lnTo>
                  <a:lnTo>
                    <a:pt x="1205" y="1252"/>
                  </a:lnTo>
                  <a:lnTo>
                    <a:pt x="1245" y="1210"/>
                  </a:lnTo>
                  <a:lnTo>
                    <a:pt x="1320" y="1009"/>
                  </a:lnTo>
                  <a:lnTo>
                    <a:pt x="1330" y="811"/>
                  </a:lnTo>
                  <a:lnTo>
                    <a:pt x="1473" y="623"/>
                  </a:lnTo>
                  <a:lnTo>
                    <a:pt x="1487" y="541"/>
                  </a:lnTo>
                  <a:lnTo>
                    <a:pt x="1465" y="459"/>
                  </a:lnTo>
                  <a:lnTo>
                    <a:pt x="1406" y="449"/>
                  </a:lnTo>
                  <a:lnTo>
                    <a:pt x="1309" y="363"/>
                  </a:lnTo>
                  <a:lnTo>
                    <a:pt x="1120" y="347"/>
                  </a:lnTo>
                  <a:lnTo>
                    <a:pt x="1105" y="295"/>
                  </a:lnTo>
                  <a:lnTo>
                    <a:pt x="1019" y="256"/>
                  </a:lnTo>
                  <a:lnTo>
                    <a:pt x="983" y="257"/>
                  </a:lnTo>
                  <a:lnTo>
                    <a:pt x="932" y="336"/>
                  </a:lnTo>
                  <a:lnTo>
                    <a:pt x="931" y="309"/>
                  </a:lnTo>
                  <a:lnTo>
                    <a:pt x="852" y="321"/>
                  </a:lnTo>
                  <a:lnTo>
                    <a:pt x="886" y="307"/>
                  </a:lnTo>
                  <a:lnTo>
                    <a:pt x="854" y="245"/>
                  </a:lnTo>
                  <a:lnTo>
                    <a:pt x="914" y="160"/>
                  </a:lnTo>
                  <a:lnTo>
                    <a:pt x="851" y="50"/>
                  </a:lnTo>
                  <a:lnTo>
                    <a:pt x="796" y="137"/>
                  </a:lnTo>
                  <a:lnTo>
                    <a:pt x="744" y="132"/>
                  </a:lnTo>
                  <a:lnTo>
                    <a:pt x="660" y="144"/>
                  </a:lnTo>
                  <a:lnTo>
                    <a:pt x="554" y="161"/>
                  </a:lnTo>
                  <a:lnTo>
                    <a:pt x="531" y="115"/>
                  </a:lnTo>
                  <a:lnTo>
                    <a:pt x="538" y="31"/>
                  </a:lnTo>
                  <a:lnTo>
                    <a:pt x="509" y="0"/>
                  </a:lnTo>
                  <a:lnTo>
                    <a:pt x="409" y="53"/>
                  </a:lnTo>
                  <a:lnTo>
                    <a:pt x="347" y="37"/>
                  </a:lnTo>
                  <a:lnTo>
                    <a:pt x="363" y="122"/>
                  </a:lnTo>
                  <a:lnTo>
                    <a:pt x="401" y="133"/>
                  </a:lnTo>
                  <a:lnTo>
                    <a:pt x="306" y="192"/>
                  </a:lnTo>
                  <a:lnTo>
                    <a:pt x="265" y="171"/>
                  </a:lnTo>
                  <a:lnTo>
                    <a:pt x="243" y="141"/>
                  </a:lnTo>
                  <a:lnTo>
                    <a:pt x="155" y="157"/>
                  </a:lnTo>
                  <a:lnTo>
                    <a:pt x="181" y="202"/>
                  </a:lnTo>
                  <a:lnTo>
                    <a:pt x="144" y="205"/>
                  </a:lnTo>
                  <a:lnTo>
                    <a:pt x="165" y="284"/>
                  </a:lnTo>
                  <a:lnTo>
                    <a:pt x="148" y="410"/>
                  </a:lnTo>
                  <a:lnTo>
                    <a:pt x="51" y="458"/>
                  </a:lnTo>
                  <a:lnTo>
                    <a:pt x="0" y="55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" name="Freeform 255"/>
            <p:cNvSpPr/>
            <p:nvPr/>
          </p:nvSpPr>
          <p:spPr bwMode="auto">
            <a:xfrm>
              <a:off x="6380567" y="3590547"/>
              <a:ext cx="13478" cy="52509"/>
            </a:xfrm>
            <a:custGeom>
              <a:avLst/>
              <a:gdLst>
                <a:gd name="T0" fmla="*/ 0 w 31"/>
                <a:gd name="T1" fmla="*/ 1 h 115"/>
                <a:gd name="T2" fmla="*/ 0 w 31"/>
                <a:gd name="T3" fmla="*/ 3 h 115"/>
                <a:gd name="T4" fmla="*/ 1 w 31"/>
                <a:gd name="T5" fmla="*/ 0 h 115"/>
                <a:gd name="T6" fmla="*/ 0 w 31"/>
                <a:gd name="T7" fmla="*/ 1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15"/>
                <a:gd name="T14" fmla="*/ 31 w 31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15">
                  <a:moveTo>
                    <a:pt x="0" y="25"/>
                  </a:moveTo>
                  <a:lnTo>
                    <a:pt x="11" y="115"/>
                  </a:lnTo>
                  <a:lnTo>
                    <a:pt x="31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" name="Freeform 256"/>
            <p:cNvSpPr/>
            <p:nvPr/>
          </p:nvSpPr>
          <p:spPr bwMode="auto">
            <a:xfrm>
              <a:off x="5428699" y="2199858"/>
              <a:ext cx="1565108" cy="873557"/>
            </a:xfrm>
            <a:custGeom>
              <a:avLst/>
              <a:gdLst>
                <a:gd name="T0" fmla="*/ 6 w 3259"/>
                <a:gd name="T1" fmla="*/ 5 h 1930"/>
                <a:gd name="T2" fmla="*/ 9 w 3259"/>
                <a:gd name="T3" fmla="*/ 5 h 1930"/>
                <a:gd name="T4" fmla="*/ 13 w 3259"/>
                <a:gd name="T5" fmla="*/ 5 h 1930"/>
                <a:gd name="T6" fmla="*/ 21 w 3259"/>
                <a:gd name="T7" fmla="*/ 5 h 1930"/>
                <a:gd name="T8" fmla="*/ 23 w 3259"/>
                <a:gd name="T9" fmla="*/ 7 h 1930"/>
                <a:gd name="T10" fmla="*/ 30 w 3259"/>
                <a:gd name="T11" fmla="*/ 9 h 1930"/>
                <a:gd name="T12" fmla="*/ 29 w 3259"/>
                <a:gd name="T13" fmla="*/ 7 h 1930"/>
                <a:gd name="T14" fmla="*/ 34 w 3259"/>
                <a:gd name="T15" fmla="*/ 8 h 1930"/>
                <a:gd name="T16" fmla="*/ 39 w 3259"/>
                <a:gd name="T17" fmla="*/ 7 h 1930"/>
                <a:gd name="T18" fmla="*/ 39 w 3259"/>
                <a:gd name="T19" fmla="*/ 7 h 1930"/>
                <a:gd name="T20" fmla="*/ 40 w 3259"/>
                <a:gd name="T21" fmla="*/ 7 h 1930"/>
                <a:gd name="T22" fmla="*/ 42 w 3259"/>
                <a:gd name="T23" fmla="*/ 5 h 1930"/>
                <a:gd name="T24" fmla="*/ 40 w 3259"/>
                <a:gd name="T25" fmla="*/ 0 h 1930"/>
                <a:gd name="T26" fmla="*/ 43 w 3259"/>
                <a:gd name="T27" fmla="*/ 3 h 1930"/>
                <a:gd name="T28" fmla="*/ 44 w 3259"/>
                <a:gd name="T29" fmla="*/ 5 h 1930"/>
                <a:gd name="T30" fmla="*/ 47 w 3259"/>
                <a:gd name="T31" fmla="*/ 7 h 1930"/>
                <a:gd name="T32" fmla="*/ 49 w 3259"/>
                <a:gd name="T33" fmla="*/ 6 h 1930"/>
                <a:gd name="T34" fmla="*/ 53 w 3259"/>
                <a:gd name="T35" fmla="*/ 5 h 1930"/>
                <a:gd name="T36" fmla="*/ 53 w 3259"/>
                <a:gd name="T37" fmla="*/ 9 h 1930"/>
                <a:gd name="T38" fmla="*/ 48 w 3259"/>
                <a:gd name="T39" fmla="*/ 10 h 1930"/>
                <a:gd name="T40" fmla="*/ 46 w 3259"/>
                <a:gd name="T41" fmla="*/ 12 h 1930"/>
                <a:gd name="T42" fmla="*/ 44 w 3259"/>
                <a:gd name="T43" fmla="*/ 15 h 1930"/>
                <a:gd name="T44" fmla="*/ 43 w 3259"/>
                <a:gd name="T45" fmla="*/ 16 h 1930"/>
                <a:gd name="T46" fmla="*/ 41 w 3259"/>
                <a:gd name="T47" fmla="*/ 18 h 1930"/>
                <a:gd name="T48" fmla="*/ 43 w 3259"/>
                <a:gd name="T49" fmla="*/ 24 h 1930"/>
                <a:gd name="T50" fmla="*/ 49 w 3259"/>
                <a:gd name="T51" fmla="*/ 28 h 1930"/>
                <a:gd name="T52" fmla="*/ 52 w 3259"/>
                <a:gd name="T53" fmla="*/ 31 h 1930"/>
                <a:gd name="T54" fmla="*/ 54 w 3259"/>
                <a:gd name="T55" fmla="*/ 33 h 1930"/>
                <a:gd name="T56" fmla="*/ 57 w 3259"/>
                <a:gd name="T57" fmla="*/ 26 h 1930"/>
                <a:gd name="T58" fmla="*/ 56 w 3259"/>
                <a:gd name="T59" fmla="*/ 21 h 1930"/>
                <a:gd name="T60" fmla="*/ 56 w 3259"/>
                <a:gd name="T61" fmla="*/ 18 h 1930"/>
                <a:gd name="T62" fmla="*/ 59 w 3259"/>
                <a:gd name="T63" fmla="*/ 16 h 1930"/>
                <a:gd name="T64" fmla="*/ 63 w 3259"/>
                <a:gd name="T65" fmla="*/ 20 h 1930"/>
                <a:gd name="T66" fmla="*/ 62 w 3259"/>
                <a:gd name="T67" fmla="*/ 22 h 1930"/>
                <a:gd name="T68" fmla="*/ 65 w 3259"/>
                <a:gd name="T69" fmla="*/ 22 h 1930"/>
                <a:gd name="T70" fmla="*/ 67 w 3259"/>
                <a:gd name="T71" fmla="*/ 21 h 1930"/>
                <a:gd name="T72" fmla="*/ 68 w 3259"/>
                <a:gd name="T73" fmla="*/ 22 h 1930"/>
                <a:gd name="T74" fmla="*/ 69 w 3259"/>
                <a:gd name="T75" fmla="*/ 22 h 1930"/>
                <a:gd name="T76" fmla="*/ 70 w 3259"/>
                <a:gd name="T77" fmla="*/ 24 h 1930"/>
                <a:gd name="T78" fmla="*/ 70 w 3259"/>
                <a:gd name="T79" fmla="*/ 26 h 1930"/>
                <a:gd name="T80" fmla="*/ 74 w 3259"/>
                <a:gd name="T81" fmla="*/ 28 h 1930"/>
                <a:gd name="T82" fmla="*/ 74 w 3259"/>
                <a:gd name="T83" fmla="*/ 30 h 1930"/>
                <a:gd name="T84" fmla="*/ 76 w 3259"/>
                <a:gd name="T85" fmla="*/ 31 h 1930"/>
                <a:gd name="T86" fmla="*/ 62 w 3259"/>
                <a:gd name="T87" fmla="*/ 38 h 1930"/>
                <a:gd name="T88" fmla="*/ 66 w 3259"/>
                <a:gd name="T89" fmla="*/ 37 h 1930"/>
                <a:gd name="T90" fmla="*/ 70 w 3259"/>
                <a:gd name="T91" fmla="*/ 40 h 1930"/>
                <a:gd name="T92" fmla="*/ 71 w 3259"/>
                <a:gd name="T93" fmla="*/ 40 h 1930"/>
                <a:gd name="T94" fmla="*/ 69 w 3259"/>
                <a:gd name="T95" fmla="*/ 40 h 1930"/>
                <a:gd name="T96" fmla="*/ 65 w 3259"/>
                <a:gd name="T97" fmla="*/ 40 h 1930"/>
                <a:gd name="T98" fmla="*/ 58 w 3259"/>
                <a:gd name="T99" fmla="*/ 41 h 1930"/>
                <a:gd name="T100" fmla="*/ 55 w 3259"/>
                <a:gd name="T101" fmla="*/ 43 h 1930"/>
                <a:gd name="T102" fmla="*/ 52 w 3259"/>
                <a:gd name="T103" fmla="*/ 43 h 1930"/>
                <a:gd name="T104" fmla="*/ 54 w 3259"/>
                <a:gd name="T105" fmla="*/ 41 h 1930"/>
                <a:gd name="T106" fmla="*/ 50 w 3259"/>
                <a:gd name="T107" fmla="*/ 37 h 1930"/>
                <a:gd name="T108" fmla="*/ 48 w 3259"/>
                <a:gd name="T109" fmla="*/ 36 h 1930"/>
                <a:gd name="T110" fmla="*/ 41 w 3259"/>
                <a:gd name="T111" fmla="*/ 35 h 1930"/>
                <a:gd name="T112" fmla="*/ 15 w 3259"/>
                <a:gd name="T113" fmla="*/ 34 h 1930"/>
                <a:gd name="T114" fmla="*/ 11 w 3259"/>
                <a:gd name="T115" fmla="*/ 31 h 1930"/>
                <a:gd name="T116" fmla="*/ 10 w 3259"/>
                <a:gd name="T117" fmla="*/ 26 h 1930"/>
                <a:gd name="T118" fmla="*/ 3 w 3259"/>
                <a:gd name="T119" fmla="*/ 21 h 19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59"/>
                <a:gd name="T181" fmla="*/ 0 h 1930"/>
                <a:gd name="T182" fmla="*/ 3259 w 3259"/>
                <a:gd name="T183" fmla="*/ 1930 h 19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59" h="1930">
                  <a:moveTo>
                    <a:pt x="0" y="855"/>
                  </a:moveTo>
                  <a:lnTo>
                    <a:pt x="0" y="178"/>
                  </a:lnTo>
                  <a:lnTo>
                    <a:pt x="260" y="266"/>
                  </a:lnTo>
                  <a:lnTo>
                    <a:pt x="243" y="231"/>
                  </a:lnTo>
                  <a:lnTo>
                    <a:pt x="271" y="210"/>
                  </a:lnTo>
                  <a:lnTo>
                    <a:pt x="432" y="135"/>
                  </a:lnTo>
                  <a:lnTo>
                    <a:pt x="308" y="226"/>
                  </a:lnTo>
                  <a:lnTo>
                    <a:pt x="377" y="200"/>
                  </a:lnTo>
                  <a:lnTo>
                    <a:pt x="377" y="218"/>
                  </a:lnTo>
                  <a:lnTo>
                    <a:pt x="511" y="137"/>
                  </a:lnTo>
                  <a:lnTo>
                    <a:pt x="493" y="111"/>
                  </a:lnTo>
                  <a:lnTo>
                    <a:pt x="580" y="207"/>
                  </a:lnTo>
                  <a:lnTo>
                    <a:pt x="636" y="151"/>
                  </a:lnTo>
                  <a:lnTo>
                    <a:pt x="630" y="207"/>
                  </a:lnTo>
                  <a:lnTo>
                    <a:pt x="699" y="168"/>
                  </a:lnTo>
                  <a:lnTo>
                    <a:pt x="891" y="235"/>
                  </a:lnTo>
                  <a:lnTo>
                    <a:pt x="981" y="234"/>
                  </a:lnTo>
                  <a:lnTo>
                    <a:pt x="1029" y="275"/>
                  </a:lnTo>
                  <a:lnTo>
                    <a:pt x="972" y="310"/>
                  </a:lnTo>
                  <a:lnTo>
                    <a:pt x="1006" y="323"/>
                  </a:lnTo>
                  <a:lnTo>
                    <a:pt x="1181" y="306"/>
                  </a:lnTo>
                  <a:lnTo>
                    <a:pt x="1255" y="364"/>
                  </a:lnTo>
                  <a:lnTo>
                    <a:pt x="1268" y="402"/>
                  </a:lnTo>
                  <a:lnTo>
                    <a:pt x="1286" y="376"/>
                  </a:lnTo>
                  <a:lnTo>
                    <a:pt x="1255" y="323"/>
                  </a:lnTo>
                  <a:lnTo>
                    <a:pt x="1339" y="260"/>
                  </a:lnTo>
                  <a:lnTo>
                    <a:pt x="1256" y="300"/>
                  </a:lnTo>
                  <a:lnTo>
                    <a:pt x="1231" y="281"/>
                  </a:lnTo>
                  <a:lnTo>
                    <a:pt x="1330" y="234"/>
                  </a:lnTo>
                  <a:lnTo>
                    <a:pt x="1383" y="302"/>
                  </a:lnTo>
                  <a:lnTo>
                    <a:pt x="1441" y="300"/>
                  </a:lnTo>
                  <a:lnTo>
                    <a:pt x="1474" y="331"/>
                  </a:lnTo>
                  <a:lnTo>
                    <a:pt x="1628" y="323"/>
                  </a:lnTo>
                  <a:lnTo>
                    <a:pt x="1622" y="302"/>
                  </a:lnTo>
                  <a:lnTo>
                    <a:pt x="1668" y="342"/>
                  </a:lnTo>
                  <a:lnTo>
                    <a:pt x="1674" y="310"/>
                  </a:lnTo>
                  <a:lnTo>
                    <a:pt x="1639" y="321"/>
                  </a:lnTo>
                  <a:lnTo>
                    <a:pt x="1614" y="279"/>
                  </a:lnTo>
                  <a:lnTo>
                    <a:pt x="1672" y="275"/>
                  </a:lnTo>
                  <a:lnTo>
                    <a:pt x="1691" y="306"/>
                  </a:lnTo>
                  <a:lnTo>
                    <a:pt x="1714" y="296"/>
                  </a:lnTo>
                  <a:lnTo>
                    <a:pt x="1706" y="345"/>
                  </a:lnTo>
                  <a:lnTo>
                    <a:pt x="1746" y="369"/>
                  </a:lnTo>
                  <a:lnTo>
                    <a:pt x="1734" y="302"/>
                  </a:lnTo>
                  <a:lnTo>
                    <a:pt x="1810" y="262"/>
                  </a:lnTo>
                  <a:lnTo>
                    <a:pt x="1790" y="231"/>
                  </a:lnTo>
                  <a:lnTo>
                    <a:pt x="1768" y="253"/>
                  </a:lnTo>
                  <a:lnTo>
                    <a:pt x="1808" y="196"/>
                  </a:lnTo>
                  <a:lnTo>
                    <a:pt x="1696" y="154"/>
                  </a:lnTo>
                  <a:lnTo>
                    <a:pt x="1707" y="55"/>
                  </a:lnTo>
                  <a:lnTo>
                    <a:pt x="1734" y="57"/>
                  </a:lnTo>
                  <a:lnTo>
                    <a:pt x="1752" y="0"/>
                  </a:lnTo>
                  <a:lnTo>
                    <a:pt x="1832" y="55"/>
                  </a:lnTo>
                  <a:lnTo>
                    <a:pt x="1834" y="92"/>
                  </a:lnTo>
                  <a:lnTo>
                    <a:pt x="1891" y="143"/>
                  </a:lnTo>
                  <a:lnTo>
                    <a:pt x="1853" y="142"/>
                  </a:lnTo>
                  <a:lnTo>
                    <a:pt x="1869" y="160"/>
                  </a:lnTo>
                  <a:lnTo>
                    <a:pt x="1847" y="181"/>
                  </a:lnTo>
                  <a:lnTo>
                    <a:pt x="1913" y="196"/>
                  </a:lnTo>
                  <a:lnTo>
                    <a:pt x="1896" y="207"/>
                  </a:lnTo>
                  <a:lnTo>
                    <a:pt x="1935" y="291"/>
                  </a:lnTo>
                  <a:lnTo>
                    <a:pt x="1971" y="216"/>
                  </a:lnTo>
                  <a:lnTo>
                    <a:pt x="2017" y="243"/>
                  </a:lnTo>
                  <a:lnTo>
                    <a:pt x="2029" y="295"/>
                  </a:lnTo>
                  <a:lnTo>
                    <a:pt x="2007" y="310"/>
                  </a:lnTo>
                  <a:lnTo>
                    <a:pt x="2051" y="369"/>
                  </a:lnTo>
                  <a:lnTo>
                    <a:pt x="2077" y="356"/>
                  </a:lnTo>
                  <a:lnTo>
                    <a:pt x="2112" y="261"/>
                  </a:lnTo>
                  <a:lnTo>
                    <a:pt x="2152" y="252"/>
                  </a:lnTo>
                  <a:lnTo>
                    <a:pt x="2122" y="172"/>
                  </a:lnTo>
                  <a:lnTo>
                    <a:pt x="2229" y="180"/>
                  </a:lnTo>
                  <a:lnTo>
                    <a:pt x="2276" y="226"/>
                  </a:lnTo>
                  <a:lnTo>
                    <a:pt x="2258" y="249"/>
                  </a:lnTo>
                  <a:lnTo>
                    <a:pt x="2280" y="261"/>
                  </a:lnTo>
                  <a:lnTo>
                    <a:pt x="2230" y="276"/>
                  </a:lnTo>
                  <a:lnTo>
                    <a:pt x="2274" y="379"/>
                  </a:lnTo>
                  <a:lnTo>
                    <a:pt x="2203" y="431"/>
                  </a:lnTo>
                  <a:lnTo>
                    <a:pt x="2176" y="408"/>
                  </a:lnTo>
                  <a:lnTo>
                    <a:pt x="2186" y="444"/>
                  </a:lnTo>
                  <a:lnTo>
                    <a:pt x="2078" y="419"/>
                  </a:lnTo>
                  <a:lnTo>
                    <a:pt x="2101" y="453"/>
                  </a:lnTo>
                  <a:lnTo>
                    <a:pt x="2060" y="504"/>
                  </a:lnTo>
                  <a:lnTo>
                    <a:pt x="1945" y="464"/>
                  </a:lnTo>
                  <a:lnTo>
                    <a:pt x="1987" y="507"/>
                  </a:lnTo>
                  <a:lnTo>
                    <a:pt x="2067" y="515"/>
                  </a:lnTo>
                  <a:lnTo>
                    <a:pt x="2012" y="599"/>
                  </a:lnTo>
                  <a:lnTo>
                    <a:pt x="1953" y="595"/>
                  </a:lnTo>
                  <a:lnTo>
                    <a:pt x="1924" y="640"/>
                  </a:lnTo>
                  <a:lnTo>
                    <a:pt x="1818" y="603"/>
                  </a:lnTo>
                  <a:lnTo>
                    <a:pt x="1913" y="640"/>
                  </a:lnTo>
                  <a:lnTo>
                    <a:pt x="1928" y="675"/>
                  </a:lnTo>
                  <a:lnTo>
                    <a:pt x="1853" y="688"/>
                  </a:lnTo>
                  <a:lnTo>
                    <a:pt x="1869" y="698"/>
                  </a:lnTo>
                  <a:lnTo>
                    <a:pt x="1848" y="701"/>
                  </a:lnTo>
                  <a:lnTo>
                    <a:pt x="1848" y="736"/>
                  </a:lnTo>
                  <a:lnTo>
                    <a:pt x="1769" y="783"/>
                  </a:lnTo>
                  <a:lnTo>
                    <a:pt x="1757" y="937"/>
                  </a:lnTo>
                  <a:lnTo>
                    <a:pt x="1785" y="973"/>
                  </a:lnTo>
                  <a:lnTo>
                    <a:pt x="1826" y="952"/>
                  </a:lnTo>
                  <a:lnTo>
                    <a:pt x="1846" y="1070"/>
                  </a:lnTo>
                  <a:lnTo>
                    <a:pt x="1905" y="1047"/>
                  </a:lnTo>
                  <a:lnTo>
                    <a:pt x="1978" y="1079"/>
                  </a:lnTo>
                  <a:lnTo>
                    <a:pt x="2123" y="1166"/>
                  </a:lnTo>
                  <a:lnTo>
                    <a:pt x="2112" y="1200"/>
                  </a:lnTo>
                  <a:lnTo>
                    <a:pt x="2128" y="1175"/>
                  </a:lnTo>
                  <a:lnTo>
                    <a:pt x="2238" y="1184"/>
                  </a:lnTo>
                  <a:lnTo>
                    <a:pt x="2238" y="1311"/>
                  </a:lnTo>
                  <a:lnTo>
                    <a:pt x="2271" y="1355"/>
                  </a:lnTo>
                  <a:lnTo>
                    <a:pt x="2248" y="1365"/>
                  </a:lnTo>
                  <a:lnTo>
                    <a:pt x="2302" y="1388"/>
                  </a:lnTo>
                  <a:lnTo>
                    <a:pt x="2287" y="1428"/>
                  </a:lnTo>
                  <a:lnTo>
                    <a:pt x="2341" y="1426"/>
                  </a:lnTo>
                  <a:lnTo>
                    <a:pt x="2412" y="1358"/>
                  </a:lnTo>
                  <a:lnTo>
                    <a:pt x="2379" y="1342"/>
                  </a:lnTo>
                  <a:lnTo>
                    <a:pt x="2341" y="1219"/>
                  </a:lnTo>
                  <a:lnTo>
                    <a:pt x="2474" y="1112"/>
                  </a:lnTo>
                  <a:lnTo>
                    <a:pt x="2456" y="1112"/>
                  </a:lnTo>
                  <a:lnTo>
                    <a:pt x="2424" y="985"/>
                  </a:lnTo>
                  <a:lnTo>
                    <a:pt x="2375" y="952"/>
                  </a:lnTo>
                  <a:lnTo>
                    <a:pt x="2440" y="899"/>
                  </a:lnTo>
                  <a:lnTo>
                    <a:pt x="2418" y="871"/>
                  </a:lnTo>
                  <a:lnTo>
                    <a:pt x="2426" y="825"/>
                  </a:lnTo>
                  <a:lnTo>
                    <a:pt x="2401" y="818"/>
                  </a:lnTo>
                  <a:lnTo>
                    <a:pt x="2426" y="772"/>
                  </a:lnTo>
                  <a:lnTo>
                    <a:pt x="2397" y="741"/>
                  </a:lnTo>
                  <a:lnTo>
                    <a:pt x="2416" y="702"/>
                  </a:lnTo>
                  <a:lnTo>
                    <a:pt x="2516" y="729"/>
                  </a:lnTo>
                  <a:lnTo>
                    <a:pt x="2563" y="706"/>
                  </a:lnTo>
                  <a:lnTo>
                    <a:pt x="2652" y="772"/>
                  </a:lnTo>
                  <a:lnTo>
                    <a:pt x="2652" y="799"/>
                  </a:lnTo>
                  <a:lnTo>
                    <a:pt x="2726" y="803"/>
                  </a:lnTo>
                  <a:lnTo>
                    <a:pt x="2733" y="867"/>
                  </a:lnTo>
                  <a:lnTo>
                    <a:pt x="2666" y="870"/>
                  </a:lnTo>
                  <a:lnTo>
                    <a:pt x="2724" y="881"/>
                  </a:lnTo>
                  <a:lnTo>
                    <a:pt x="2743" y="918"/>
                  </a:lnTo>
                  <a:lnTo>
                    <a:pt x="2681" y="974"/>
                  </a:lnTo>
                  <a:lnTo>
                    <a:pt x="2770" y="947"/>
                  </a:lnTo>
                  <a:lnTo>
                    <a:pt x="2775" y="994"/>
                  </a:lnTo>
                  <a:lnTo>
                    <a:pt x="2736" y="1013"/>
                  </a:lnTo>
                  <a:lnTo>
                    <a:pt x="2792" y="964"/>
                  </a:lnTo>
                  <a:lnTo>
                    <a:pt x="2797" y="996"/>
                  </a:lnTo>
                  <a:lnTo>
                    <a:pt x="2849" y="950"/>
                  </a:lnTo>
                  <a:lnTo>
                    <a:pt x="2860" y="974"/>
                  </a:lnTo>
                  <a:lnTo>
                    <a:pt x="2894" y="906"/>
                  </a:lnTo>
                  <a:lnTo>
                    <a:pt x="2880" y="893"/>
                  </a:lnTo>
                  <a:lnTo>
                    <a:pt x="2922" y="855"/>
                  </a:lnTo>
                  <a:lnTo>
                    <a:pt x="2969" y="927"/>
                  </a:lnTo>
                  <a:lnTo>
                    <a:pt x="2928" y="943"/>
                  </a:lnTo>
                  <a:lnTo>
                    <a:pt x="2974" y="935"/>
                  </a:lnTo>
                  <a:lnTo>
                    <a:pt x="2989" y="963"/>
                  </a:lnTo>
                  <a:lnTo>
                    <a:pt x="2959" y="973"/>
                  </a:lnTo>
                  <a:lnTo>
                    <a:pt x="2997" y="978"/>
                  </a:lnTo>
                  <a:lnTo>
                    <a:pt x="2974" y="998"/>
                  </a:lnTo>
                  <a:lnTo>
                    <a:pt x="2998" y="994"/>
                  </a:lnTo>
                  <a:lnTo>
                    <a:pt x="3019" y="1024"/>
                  </a:lnTo>
                  <a:lnTo>
                    <a:pt x="3006" y="1040"/>
                  </a:lnTo>
                  <a:lnTo>
                    <a:pt x="3042" y="1066"/>
                  </a:lnTo>
                  <a:lnTo>
                    <a:pt x="2983" y="1092"/>
                  </a:lnTo>
                  <a:lnTo>
                    <a:pt x="3025" y="1092"/>
                  </a:lnTo>
                  <a:lnTo>
                    <a:pt x="3017" y="1116"/>
                  </a:lnTo>
                  <a:lnTo>
                    <a:pt x="3082" y="1140"/>
                  </a:lnTo>
                  <a:lnTo>
                    <a:pt x="3104" y="1198"/>
                  </a:lnTo>
                  <a:lnTo>
                    <a:pt x="3130" y="1177"/>
                  </a:lnTo>
                  <a:lnTo>
                    <a:pt x="3193" y="1216"/>
                  </a:lnTo>
                  <a:lnTo>
                    <a:pt x="3053" y="1267"/>
                  </a:lnTo>
                  <a:lnTo>
                    <a:pt x="3082" y="1296"/>
                  </a:lnTo>
                  <a:lnTo>
                    <a:pt x="3199" y="1238"/>
                  </a:lnTo>
                  <a:lnTo>
                    <a:pt x="3199" y="1286"/>
                  </a:lnTo>
                  <a:lnTo>
                    <a:pt x="3255" y="1278"/>
                  </a:lnTo>
                  <a:lnTo>
                    <a:pt x="3259" y="1301"/>
                  </a:lnTo>
                  <a:lnTo>
                    <a:pt x="3235" y="1301"/>
                  </a:lnTo>
                  <a:lnTo>
                    <a:pt x="3259" y="1361"/>
                  </a:lnTo>
                  <a:lnTo>
                    <a:pt x="3092" y="1473"/>
                  </a:lnTo>
                  <a:lnTo>
                    <a:pt x="2857" y="1473"/>
                  </a:lnTo>
                  <a:lnTo>
                    <a:pt x="2754" y="1551"/>
                  </a:lnTo>
                  <a:lnTo>
                    <a:pt x="2671" y="1665"/>
                  </a:lnTo>
                  <a:lnTo>
                    <a:pt x="2754" y="1577"/>
                  </a:lnTo>
                  <a:lnTo>
                    <a:pt x="2882" y="1528"/>
                  </a:lnTo>
                  <a:lnTo>
                    <a:pt x="2928" y="1566"/>
                  </a:lnTo>
                  <a:lnTo>
                    <a:pt x="2844" y="1599"/>
                  </a:lnTo>
                  <a:lnTo>
                    <a:pt x="2914" y="1614"/>
                  </a:lnTo>
                  <a:lnTo>
                    <a:pt x="2894" y="1649"/>
                  </a:lnTo>
                  <a:lnTo>
                    <a:pt x="2945" y="1714"/>
                  </a:lnTo>
                  <a:lnTo>
                    <a:pt x="3046" y="1737"/>
                  </a:lnTo>
                  <a:lnTo>
                    <a:pt x="3076" y="1656"/>
                  </a:lnTo>
                  <a:lnTo>
                    <a:pt x="3076" y="1707"/>
                  </a:lnTo>
                  <a:lnTo>
                    <a:pt x="3098" y="1700"/>
                  </a:lnTo>
                  <a:lnTo>
                    <a:pt x="3052" y="1750"/>
                  </a:lnTo>
                  <a:lnTo>
                    <a:pt x="2934" y="1785"/>
                  </a:lnTo>
                  <a:lnTo>
                    <a:pt x="2890" y="1848"/>
                  </a:lnTo>
                  <a:lnTo>
                    <a:pt x="2860" y="1794"/>
                  </a:lnTo>
                  <a:lnTo>
                    <a:pt x="2973" y="1746"/>
                  </a:lnTo>
                  <a:lnTo>
                    <a:pt x="2914" y="1749"/>
                  </a:lnTo>
                  <a:lnTo>
                    <a:pt x="2922" y="1714"/>
                  </a:lnTo>
                  <a:lnTo>
                    <a:pt x="2826" y="1753"/>
                  </a:lnTo>
                  <a:lnTo>
                    <a:pt x="2797" y="1729"/>
                  </a:lnTo>
                  <a:lnTo>
                    <a:pt x="2797" y="1656"/>
                  </a:lnTo>
                  <a:lnTo>
                    <a:pt x="2735" y="1634"/>
                  </a:lnTo>
                  <a:lnTo>
                    <a:pt x="2687" y="1750"/>
                  </a:lnTo>
                  <a:lnTo>
                    <a:pt x="2493" y="1794"/>
                  </a:lnTo>
                  <a:lnTo>
                    <a:pt x="2358" y="1838"/>
                  </a:lnTo>
                  <a:lnTo>
                    <a:pt x="2339" y="1860"/>
                  </a:lnTo>
                  <a:lnTo>
                    <a:pt x="2366" y="1865"/>
                  </a:lnTo>
                  <a:lnTo>
                    <a:pt x="2373" y="1883"/>
                  </a:lnTo>
                  <a:lnTo>
                    <a:pt x="2210" y="1930"/>
                  </a:lnTo>
                  <a:lnTo>
                    <a:pt x="2218" y="1907"/>
                  </a:lnTo>
                  <a:lnTo>
                    <a:pt x="2230" y="1892"/>
                  </a:lnTo>
                  <a:lnTo>
                    <a:pt x="2237" y="1871"/>
                  </a:lnTo>
                  <a:lnTo>
                    <a:pt x="2263" y="1853"/>
                  </a:lnTo>
                  <a:lnTo>
                    <a:pt x="2265" y="1750"/>
                  </a:lnTo>
                  <a:lnTo>
                    <a:pt x="2296" y="1785"/>
                  </a:lnTo>
                  <a:lnTo>
                    <a:pt x="2342" y="1772"/>
                  </a:lnTo>
                  <a:lnTo>
                    <a:pt x="2300" y="1714"/>
                  </a:lnTo>
                  <a:lnTo>
                    <a:pt x="2162" y="1684"/>
                  </a:lnTo>
                  <a:lnTo>
                    <a:pt x="2155" y="1684"/>
                  </a:lnTo>
                  <a:lnTo>
                    <a:pt x="2139" y="1602"/>
                  </a:lnTo>
                  <a:lnTo>
                    <a:pt x="2112" y="1607"/>
                  </a:lnTo>
                  <a:lnTo>
                    <a:pt x="2088" y="1560"/>
                  </a:lnTo>
                  <a:lnTo>
                    <a:pt x="2060" y="1557"/>
                  </a:lnTo>
                  <a:lnTo>
                    <a:pt x="2060" y="1584"/>
                  </a:lnTo>
                  <a:lnTo>
                    <a:pt x="2020" y="1545"/>
                  </a:lnTo>
                  <a:lnTo>
                    <a:pt x="1956" y="1602"/>
                  </a:lnTo>
                  <a:lnTo>
                    <a:pt x="1773" y="1560"/>
                  </a:lnTo>
                  <a:lnTo>
                    <a:pt x="1753" y="1520"/>
                  </a:lnTo>
                  <a:lnTo>
                    <a:pt x="1752" y="1546"/>
                  </a:lnTo>
                  <a:lnTo>
                    <a:pt x="698" y="1546"/>
                  </a:lnTo>
                  <a:lnTo>
                    <a:pt x="682" y="1501"/>
                  </a:lnTo>
                  <a:lnTo>
                    <a:pt x="626" y="1488"/>
                  </a:lnTo>
                  <a:lnTo>
                    <a:pt x="629" y="1459"/>
                  </a:lnTo>
                  <a:lnTo>
                    <a:pt x="511" y="1422"/>
                  </a:lnTo>
                  <a:lnTo>
                    <a:pt x="525" y="1400"/>
                  </a:lnTo>
                  <a:lnTo>
                    <a:pt x="496" y="1346"/>
                  </a:lnTo>
                  <a:lnTo>
                    <a:pt x="466" y="1342"/>
                  </a:lnTo>
                  <a:lnTo>
                    <a:pt x="403" y="1225"/>
                  </a:lnTo>
                  <a:lnTo>
                    <a:pt x="415" y="1189"/>
                  </a:lnTo>
                  <a:lnTo>
                    <a:pt x="418" y="1127"/>
                  </a:lnTo>
                  <a:lnTo>
                    <a:pt x="347" y="1092"/>
                  </a:lnTo>
                  <a:lnTo>
                    <a:pt x="210" y="887"/>
                  </a:lnTo>
                  <a:lnTo>
                    <a:pt x="135" y="945"/>
                  </a:lnTo>
                  <a:lnTo>
                    <a:pt x="112" y="917"/>
                  </a:lnTo>
                  <a:lnTo>
                    <a:pt x="107" y="912"/>
                  </a:lnTo>
                  <a:lnTo>
                    <a:pt x="72" y="855"/>
                  </a:lnTo>
                  <a:lnTo>
                    <a:pt x="0" y="8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Freeform 257"/>
            <p:cNvSpPr/>
            <p:nvPr/>
          </p:nvSpPr>
          <p:spPr bwMode="auto">
            <a:xfrm>
              <a:off x="5662875" y="2853832"/>
              <a:ext cx="90975" cy="57282"/>
            </a:xfrm>
            <a:custGeom>
              <a:avLst/>
              <a:gdLst>
                <a:gd name="T0" fmla="*/ 0 w 191"/>
                <a:gd name="T1" fmla="*/ 0 h 128"/>
                <a:gd name="T2" fmla="*/ 2 w 191"/>
                <a:gd name="T3" fmla="*/ 1 h 128"/>
                <a:gd name="T4" fmla="*/ 4 w 191"/>
                <a:gd name="T5" fmla="*/ 3 h 128"/>
                <a:gd name="T6" fmla="*/ 3 w 191"/>
                <a:gd name="T7" fmla="*/ 3 h 128"/>
                <a:gd name="T8" fmla="*/ 0 w 191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28"/>
                <a:gd name="T17" fmla="*/ 191 w 191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28">
                  <a:moveTo>
                    <a:pt x="0" y="0"/>
                  </a:moveTo>
                  <a:lnTo>
                    <a:pt x="103" y="27"/>
                  </a:lnTo>
                  <a:lnTo>
                    <a:pt x="191" y="128"/>
                  </a:lnTo>
                  <a:lnTo>
                    <a:pt x="140" y="10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Freeform 258"/>
            <p:cNvSpPr/>
            <p:nvPr/>
          </p:nvSpPr>
          <p:spPr bwMode="auto">
            <a:xfrm>
              <a:off x="5704993" y="2098022"/>
              <a:ext cx="192058" cy="132068"/>
            </a:xfrm>
            <a:custGeom>
              <a:avLst/>
              <a:gdLst>
                <a:gd name="T0" fmla="*/ 0 w 399"/>
                <a:gd name="T1" fmla="*/ 5 h 289"/>
                <a:gd name="T2" fmla="*/ 0 w 399"/>
                <a:gd name="T3" fmla="*/ 4 h 289"/>
                <a:gd name="T4" fmla="*/ 2 w 399"/>
                <a:gd name="T5" fmla="*/ 1 h 289"/>
                <a:gd name="T6" fmla="*/ 1 w 399"/>
                <a:gd name="T7" fmla="*/ 0 h 289"/>
                <a:gd name="T8" fmla="*/ 4 w 399"/>
                <a:gd name="T9" fmla="*/ 0 h 289"/>
                <a:gd name="T10" fmla="*/ 6 w 399"/>
                <a:gd name="T11" fmla="*/ 1 h 289"/>
                <a:gd name="T12" fmla="*/ 7 w 399"/>
                <a:gd name="T13" fmla="*/ 1 h 289"/>
                <a:gd name="T14" fmla="*/ 9 w 399"/>
                <a:gd name="T15" fmla="*/ 2 h 289"/>
                <a:gd name="T16" fmla="*/ 5 w 399"/>
                <a:gd name="T17" fmla="*/ 5 h 289"/>
                <a:gd name="T18" fmla="*/ 5 w 399"/>
                <a:gd name="T19" fmla="*/ 6 h 289"/>
                <a:gd name="T20" fmla="*/ 3 w 399"/>
                <a:gd name="T21" fmla="*/ 7 h 289"/>
                <a:gd name="T22" fmla="*/ 2 w 399"/>
                <a:gd name="T23" fmla="*/ 6 h 289"/>
                <a:gd name="T24" fmla="*/ 0 w 399"/>
                <a:gd name="T25" fmla="*/ 5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9"/>
                <a:gd name="T40" fmla="*/ 0 h 289"/>
                <a:gd name="T41" fmla="*/ 399 w 399"/>
                <a:gd name="T42" fmla="*/ 289 h 2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9" h="289">
                  <a:moveTo>
                    <a:pt x="0" y="220"/>
                  </a:moveTo>
                  <a:lnTo>
                    <a:pt x="15" y="182"/>
                  </a:lnTo>
                  <a:lnTo>
                    <a:pt x="76" y="63"/>
                  </a:lnTo>
                  <a:lnTo>
                    <a:pt x="47" y="11"/>
                  </a:lnTo>
                  <a:lnTo>
                    <a:pt x="171" y="0"/>
                  </a:lnTo>
                  <a:lnTo>
                    <a:pt x="257" y="48"/>
                  </a:lnTo>
                  <a:lnTo>
                    <a:pt x="312" y="21"/>
                  </a:lnTo>
                  <a:lnTo>
                    <a:pt x="399" y="88"/>
                  </a:lnTo>
                  <a:lnTo>
                    <a:pt x="217" y="195"/>
                  </a:lnTo>
                  <a:lnTo>
                    <a:pt x="200" y="259"/>
                  </a:lnTo>
                  <a:lnTo>
                    <a:pt x="112" y="289"/>
                  </a:lnTo>
                  <a:lnTo>
                    <a:pt x="70" y="239"/>
                  </a:lnTo>
                  <a:lnTo>
                    <a:pt x="0" y="2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Freeform 259"/>
            <p:cNvSpPr/>
            <p:nvPr/>
          </p:nvSpPr>
          <p:spPr bwMode="auto">
            <a:xfrm>
              <a:off x="5762274" y="1977093"/>
              <a:ext cx="133093" cy="73194"/>
            </a:xfrm>
            <a:custGeom>
              <a:avLst/>
              <a:gdLst>
                <a:gd name="T0" fmla="*/ 0 w 279"/>
                <a:gd name="T1" fmla="*/ 3 h 161"/>
                <a:gd name="T2" fmla="*/ 1 w 279"/>
                <a:gd name="T3" fmla="*/ 3 h 161"/>
                <a:gd name="T4" fmla="*/ 2 w 279"/>
                <a:gd name="T5" fmla="*/ 3 h 161"/>
                <a:gd name="T6" fmla="*/ 2 w 279"/>
                <a:gd name="T7" fmla="*/ 4 h 161"/>
                <a:gd name="T8" fmla="*/ 3 w 279"/>
                <a:gd name="T9" fmla="*/ 3 h 161"/>
                <a:gd name="T10" fmla="*/ 3 w 279"/>
                <a:gd name="T11" fmla="*/ 3 h 161"/>
                <a:gd name="T12" fmla="*/ 3 w 279"/>
                <a:gd name="T13" fmla="*/ 3 h 161"/>
                <a:gd name="T14" fmla="*/ 4 w 279"/>
                <a:gd name="T15" fmla="*/ 2 h 161"/>
                <a:gd name="T16" fmla="*/ 4 w 279"/>
                <a:gd name="T17" fmla="*/ 1 h 161"/>
                <a:gd name="T18" fmla="*/ 5 w 279"/>
                <a:gd name="T19" fmla="*/ 3 h 161"/>
                <a:gd name="T20" fmla="*/ 6 w 279"/>
                <a:gd name="T21" fmla="*/ 2 h 161"/>
                <a:gd name="T22" fmla="*/ 5 w 279"/>
                <a:gd name="T23" fmla="*/ 1 h 161"/>
                <a:gd name="T24" fmla="*/ 6 w 279"/>
                <a:gd name="T25" fmla="*/ 1 h 161"/>
                <a:gd name="T26" fmla="*/ 5 w 279"/>
                <a:gd name="T27" fmla="*/ 0 h 161"/>
                <a:gd name="T28" fmla="*/ 3 w 279"/>
                <a:gd name="T29" fmla="*/ 1 h 161"/>
                <a:gd name="T30" fmla="*/ 0 w 279"/>
                <a:gd name="T31" fmla="*/ 3 h 1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9"/>
                <a:gd name="T49" fmla="*/ 0 h 161"/>
                <a:gd name="T50" fmla="*/ 279 w 279"/>
                <a:gd name="T51" fmla="*/ 161 h 1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9" h="161">
                  <a:moveTo>
                    <a:pt x="0" y="125"/>
                  </a:moveTo>
                  <a:lnTo>
                    <a:pt x="62" y="148"/>
                  </a:lnTo>
                  <a:lnTo>
                    <a:pt x="78" y="122"/>
                  </a:lnTo>
                  <a:lnTo>
                    <a:pt x="93" y="161"/>
                  </a:lnTo>
                  <a:lnTo>
                    <a:pt x="122" y="146"/>
                  </a:lnTo>
                  <a:lnTo>
                    <a:pt x="116" y="108"/>
                  </a:lnTo>
                  <a:lnTo>
                    <a:pt x="147" y="130"/>
                  </a:lnTo>
                  <a:lnTo>
                    <a:pt x="164" y="72"/>
                  </a:lnTo>
                  <a:lnTo>
                    <a:pt x="189" y="67"/>
                  </a:lnTo>
                  <a:lnTo>
                    <a:pt x="198" y="121"/>
                  </a:lnTo>
                  <a:lnTo>
                    <a:pt x="258" y="80"/>
                  </a:lnTo>
                  <a:lnTo>
                    <a:pt x="241" y="33"/>
                  </a:lnTo>
                  <a:lnTo>
                    <a:pt x="279" y="23"/>
                  </a:lnTo>
                  <a:lnTo>
                    <a:pt x="240" y="0"/>
                  </a:lnTo>
                  <a:lnTo>
                    <a:pt x="136" y="2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" name="Freeform 260"/>
            <p:cNvSpPr/>
            <p:nvPr/>
          </p:nvSpPr>
          <p:spPr bwMode="auto">
            <a:xfrm>
              <a:off x="5833032" y="2145758"/>
              <a:ext cx="328521" cy="178212"/>
            </a:xfrm>
            <a:custGeom>
              <a:avLst/>
              <a:gdLst>
                <a:gd name="T0" fmla="*/ 0 w 688"/>
                <a:gd name="T1" fmla="*/ 3 h 394"/>
                <a:gd name="T2" fmla="*/ 1 w 688"/>
                <a:gd name="T3" fmla="*/ 2 h 394"/>
                <a:gd name="T4" fmla="*/ 0 w 688"/>
                <a:gd name="T5" fmla="*/ 2 h 394"/>
                <a:gd name="T6" fmla="*/ 2 w 688"/>
                <a:gd name="T7" fmla="*/ 1 h 394"/>
                <a:gd name="T8" fmla="*/ 4 w 688"/>
                <a:gd name="T9" fmla="*/ 0 h 394"/>
                <a:gd name="T10" fmla="*/ 4 w 688"/>
                <a:gd name="T11" fmla="*/ 1 h 394"/>
                <a:gd name="T12" fmla="*/ 4 w 688"/>
                <a:gd name="T13" fmla="*/ 1 h 394"/>
                <a:gd name="T14" fmla="*/ 5 w 688"/>
                <a:gd name="T15" fmla="*/ 1 h 394"/>
                <a:gd name="T16" fmla="*/ 7 w 688"/>
                <a:gd name="T17" fmla="*/ 1 h 394"/>
                <a:gd name="T18" fmla="*/ 6 w 688"/>
                <a:gd name="T19" fmla="*/ 2 h 394"/>
                <a:gd name="T20" fmla="*/ 8 w 688"/>
                <a:gd name="T21" fmla="*/ 2 h 394"/>
                <a:gd name="T22" fmla="*/ 7 w 688"/>
                <a:gd name="T23" fmla="*/ 1 h 394"/>
                <a:gd name="T24" fmla="*/ 8 w 688"/>
                <a:gd name="T25" fmla="*/ 1 h 394"/>
                <a:gd name="T26" fmla="*/ 9 w 688"/>
                <a:gd name="T27" fmla="*/ 3 h 394"/>
                <a:gd name="T28" fmla="*/ 10 w 688"/>
                <a:gd name="T29" fmla="*/ 3 h 394"/>
                <a:gd name="T30" fmla="*/ 9 w 688"/>
                <a:gd name="T31" fmla="*/ 0 h 394"/>
                <a:gd name="T32" fmla="*/ 10 w 688"/>
                <a:gd name="T33" fmla="*/ 0 h 394"/>
                <a:gd name="T34" fmla="*/ 12 w 688"/>
                <a:gd name="T35" fmla="*/ 1 h 394"/>
                <a:gd name="T36" fmla="*/ 12 w 688"/>
                <a:gd name="T37" fmla="*/ 4 h 394"/>
                <a:gd name="T38" fmla="*/ 16 w 688"/>
                <a:gd name="T39" fmla="*/ 6 h 394"/>
                <a:gd name="T40" fmla="*/ 16 w 688"/>
                <a:gd name="T41" fmla="*/ 7 h 394"/>
                <a:gd name="T42" fmla="*/ 15 w 688"/>
                <a:gd name="T43" fmla="*/ 7 h 394"/>
                <a:gd name="T44" fmla="*/ 14 w 688"/>
                <a:gd name="T45" fmla="*/ 7 h 394"/>
                <a:gd name="T46" fmla="*/ 15 w 688"/>
                <a:gd name="T47" fmla="*/ 8 h 394"/>
                <a:gd name="T48" fmla="*/ 14 w 688"/>
                <a:gd name="T49" fmla="*/ 9 h 394"/>
                <a:gd name="T50" fmla="*/ 12 w 688"/>
                <a:gd name="T51" fmla="*/ 8 h 394"/>
                <a:gd name="T52" fmla="*/ 11 w 688"/>
                <a:gd name="T53" fmla="*/ 7 h 394"/>
                <a:gd name="T54" fmla="*/ 8 w 688"/>
                <a:gd name="T55" fmla="*/ 9 h 394"/>
                <a:gd name="T56" fmla="*/ 5 w 688"/>
                <a:gd name="T57" fmla="*/ 9 h 394"/>
                <a:gd name="T58" fmla="*/ 4 w 688"/>
                <a:gd name="T59" fmla="*/ 8 h 394"/>
                <a:gd name="T60" fmla="*/ 3 w 688"/>
                <a:gd name="T61" fmla="*/ 8 h 394"/>
                <a:gd name="T62" fmla="*/ 1 w 688"/>
                <a:gd name="T63" fmla="*/ 6 h 394"/>
                <a:gd name="T64" fmla="*/ 6 w 688"/>
                <a:gd name="T65" fmla="*/ 6 h 394"/>
                <a:gd name="T66" fmla="*/ 1 w 688"/>
                <a:gd name="T67" fmla="*/ 5 h 394"/>
                <a:gd name="T68" fmla="*/ 1 w 688"/>
                <a:gd name="T69" fmla="*/ 5 h 394"/>
                <a:gd name="T70" fmla="*/ 3 w 688"/>
                <a:gd name="T71" fmla="*/ 4 h 394"/>
                <a:gd name="T72" fmla="*/ 1 w 688"/>
                <a:gd name="T73" fmla="*/ 4 h 394"/>
                <a:gd name="T74" fmla="*/ 1 w 688"/>
                <a:gd name="T75" fmla="*/ 3 h 394"/>
                <a:gd name="T76" fmla="*/ 0 w 688"/>
                <a:gd name="T77" fmla="*/ 3 h 3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88"/>
                <a:gd name="T118" fmla="*/ 0 h 394"/>
                <a:gd name="T119" fmla="*/ 688 w 688"/>
                <a:gd name="T120" fmla="*/ 394 h 39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88" h="394">
                  <a:moveTo>
                    <a:pt x="0" y="128"/>
                  </a:moveTo>
                  <a:lnTo>
                    <a:pt x="37" y="96"/>
                  </a:lnTo>
                  <a:lnTo>
                    <a:pt x="17" y="80"/>
                  </a:lnTo>
                  <a:lnTo>
                    <a:pt x="101" y="23"/>
                  </a:lnTo>
                  <a:lnTo>
                    <a:pt x="168" y="0"/>
                  </a:lnTo>
                  <a:lnTo>
                    <a:pt x="189" y="40"/>
                  </a:lnTo>
                  <a:lnTo>
                    <a:pt x="166" y="65"/>
                  </a:lnTo>
                  <a:lnTo>
                    <a:pt x="226" y="32"/>
                  </a:lnTo>
                  <a:lnTo>
                    <a:pt x="296" y="59"/>
                  </a:lnTo>
                  <a:lnTo>
                    <a:pt x="268" y="88"/>
                  </a:lnTo>
                  <a:lnTo>
                    <a:pt x="349" y="69"/>
                  </a:lnTo>
                  <a:lnTo>
                    <a:pt x="326" y="35"/>
                  </a:lnTo>
                  <a:lnTo>
                    <a:pt x="356" y="39"/>
                  </a:lnTo>
                  <a:lnTo>
                    <a:pt x="416" y="146"/>
                  </a:lnTo>
                  <a:lnTo>
                    <a:pt x="439" y="120"/>
                  </a:lnTo>
                  <a:lnTo>
                    <a:pt x="414" y="4"/>
                  </a:lnTo>
                  <a:lnTo>
                    <a:pt x="466" y="5"/>
                  </a:lnTo>
                  <a:lnTo>
                    <a:pt x="521" y="47"/>
                  </a:lnTo>
                  <a:lnTo>
                    <a:pt x="552" y="191"/>
                  </a:lnTo>
                  <a:lnTo>
                    <a:pt x="688" y="261"/>
                  </a:lnTo>
                  <a:lnTo>
                    <a:pt x="686" y="299"/>
                  </a:lnTo>
                  <a:lnTo>
                    <a:pt x="651" y="283"/>
                  </a:lnTo>
                  <a:lnTo>
                    <a:pt x="609" y="308"/>
                  </a:lnTo>
                  <a:lnTo>
                    <a:pt x="665" y="341"/>
                  </a:lnTo>
                  <a:lnTo>
                    <a:pt x="612" y="371"/>
                  </a:lnTo>
                  <a:lnTo>
                    <a:pt x="525" y="354"/>
                  </a:lnTo>
                  <a:lnTo>
                    <a:pt x="476" y="315"/>
                  </a:lnTo>
                  <a:lnTo>
                    <a:pt x="359" y="380"/>
                  </a:lnTo>
                  <a:lnTo>
                    <a:pt x="218" y="394"/>
                  </a:lnTo>
                  <a:lnTo>
                    <a:pt x="189" y="333"/>
                  </a:lnTo>
                  <a:lnTo>
                    <a:pt x="111" y="329"/>
                  </a:lnTo>
                  <a:lnTo>
                    <a:pt x="60" y="274"/>
                  </a:lnTo>
                  <a:lnTo>
                    <a:pt x="263" y="242"/>
                  </a:lnTo>
                  <a:lnTo>
                    <a:pt x="53" y="226"/>
                  </a:lnTo>
                  <a:lnTo>
                    <a:pt x="28" y="192"/>
                  </a:lnTo>
                  <a:lnTo>
                    <a:pt x="134" y="157"/>
                  </a:lnTo>
                  <a:lnTo>
                    <a:pt x="37" y="164"/>
                  </a:lnTo>
                  <a:lnTo>
                    <a:pt x="42" y="146"/>
                  </a:lnTo>
                  <a:lnTo>
                    <a:pt x="0" y="12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261"/>
            <p:cNvSpPr/>
            <p:nvPr/>
          </p:nvSpPr>
          <p:spPr bwMode="auto">
            <a:xfrm>
              <a:off x="5854934" y="2005734"/>
              <a:ext cx="225753" cy="98653"/>
            </a:xfrm>
            <a:custGeom>
              <a:avLst/>
              <a:gdLst>
                <a:gd name="T0" fmla="*/ 0 w 468"/>
                <a:gd name="T1" fmla="*/ 3 h 217"/>
                <a:gd name="T2" fmla="*/ 0 w 468"/>
                <a:gd name="T3" fmla="*/ 3 h 217"/>
                <a:gd name="T4" fmla="*/ 2 w 468"/>
                <a:gd name="T5" fmla="*/ 3 h 217"/>
                <a:gd name="T6" fmla="*/ 0 w 468"/>
                <a:gd name="T7" fmla="*/ 3 h 217"/>
                <a:gd name="T8" fmla="*/ 3 w 468"/>
                <a:gd name="T9" fmla="*/ 2 h 217"/>
                <a:gd name="T10" fmla="*/ 1 w 468"/>
                <a:gd name="T11" fmla="*/ 2 h 217"/>
                <a:gd name="T12" fmla="*/ 1 w 468"/>
                <a:gd name="T13" fmla="*/ 1 h 217"/>
                <a:gd name="T14" fmla="*/ 3 w 468"/>
                <a:gd name="T15" fmla="*/ 1 h 217"/>
                <a:gd name="T16" fmla="*/ 1 w 468"/>
                <a:gd name="T17" fmla="*/ 1 h 217"/>
                <a:gd name="T18" fmla="*/ 3 w 468"/>
                <a:gd name="T19" fmla="*/ 1 h 217"/>
                <a:gd name="T20" fmla="*/ 5 w 468"/>
                <a:gd name="T21" fmla="*/ 1 h 217"/>
                <a:gd name="T22" fmla="*/ 6 w 468"/>
                <a:gd name="T23" fmla="*/ 3 h 217"/>
                <a:gd name="T24" fmla="*/ 8 w 468"/>
                <a:gd name="T25" fmla="*/ 3 h 217"/>
                <a:gd name="T26" fmla="*/ 7 w 468"/>
                <a:gd name="T27" fmla="*/ 2 h 217"/>
                <a:gd name="T28" fmla="*/ 7 w 468"/>
                <a:gd name="T29" fmla="*/ 1 h 217"/>
                <a:gd name="T30" fmla="*/ 7 w 468"/>
                <a:gd name="T31" fmla="*/ 1 h 217"/>
                <a:gd name="T32" fmla="*/ 8 w 468"/>
                <a:gd name="T33" fmla="*/ 0 h 217"/>
                <a:gd name="T34" fmla="*/ 9 w 468"/>
                <a:gd name="T35" fmla="*/ 1 h 217"/>
                <a:gd name="T36" fmla="*/ 8 w 468"/>
                <a:gd name="T37" fmla="*/ 2 h 217"/>
                <a:gd name="T38" fmla="*/ 9 w 468"/>
                <a:gd name="T39" fmla="*/ 2 h 217"/>
                <a:gd name="T40" fmla="*/ 9 w 468"/>
                <a:gd name="T41" fmla="*/ 2 h 217"/>
                <a:gd name="T42" fmla="*/ 10 w 468"/>
                <a:gd name="T43" fmla="*/ 3 h 217"/>
                <a:gd name="T44" fmla="*/ 10 w 468"/>
                <a:gd name="T45" fmla="*/ 2 h 217"/>
                <a:gd name="T46" fmla="*/ 11 w 468"/>
                <a:gd name="T47" fmla="*/ 3 h 217"/>
                <a:gd name="T48" fmla="*/ 11 w 468"/>
                <a:gd name="T49" fmla="*/ 4 h 217"/>
                <a:gd name="T50" fmla="*/ 8 w 468"/>
                <a:gd name="T51" fmla="*/ 4 h 217"/>
                <a:gd name="T52" fmla="*/ 5 w 468"/>
                <a:gd name="T53" fmla="*/ 5 h 217"/>
                <a:gd name="T54" fmla="*/ 3 w 468"/>
                <a:gd name="T55" fmla="*/ 4 h 217"/>
                <a:gd name="T56" fmla="*/ 6 w 468"/>
                <a:gd name="T57" fmla="*/ 3 h 217"/>
                <a:gd name="T58" fmla="*/ 3 w 468"/>
                <a:gd name="T59" fmla="*/ 4 h 217"/>
                <a:gd name="T60" fmla="*/ 4 w 468"/>
                <a:gd name="T61" fmla="*/ 3 h 217"/>
                <a:gd name="T62" fmla="*/ 3 w 468"/>
                <a:gd name="T63" fmla="*/ 4 h 217"/>
                <a:gd name="T64" fmla="*/ 1 w 468"/>
                <a:gd name="T65" fmla="*/ 4 h 217"/>
                <a:gd name="T66" fmla="*/ 0 w 468"/>
                <a:gd name="T67" fmla="*/ 3 h 2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8"/>
                <a:gd name="T103" fmla="*/ 0 h 217"/>
                <a:gd name="T104" fmla="*/ 468 w 468"/>
                <a:gd name="T105" fmla="*/ 217 h 2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8" h="217">
                  <a:moveTo>
                    <a:pt x="0" y="143"/>
                  </a:moveTo>
                  <a:lnTo>
                    <a:pt x="18" y="125"/>
                  </a:lnTo>
                  <a:lnTo>
                    <a:pt x="100" y="105"/>
                  </a:lnTo>
                  <a:lnTo>
                    <a:pt x="18" y="109"/>
                  </a:lnTo>
                  <a:lnTo>
                    <a:pt x="113" y="88"/>
                  </a:lnTo>
                  <a:lnTo>
                    <a:pt x="36" y="88"/>
                  </a:lnTo>
                  <a:lnTo>
                    <a:pt x="44" y="64"/>
                  </a:lnTo>
                  <a:lnTo>
                    <a:pt x="115" y="63"/>
                  </a:lnTo>
                  <a:lnTo>
                    <a:pt x="64" y="57"/>
                  </a:lnTo>
                  <a:lnTo>
                    <a:pt x="106" y="36"/>
                  </a:lnTo>
                  <a:lnTo>
                    <a:pt x="200" y="63"/>
                  </a:lnTo>
                  <a:lnTo>
                    <a:pt x="247" y="117"/>
                  </a:lnTo>
                  <a:lnTo>
                    <a:pt x="334" y="120"/>
                  </a:lnTo>
                  <a:lnTo>
                    <a:pt x="300" y="88"/>
                  </a:lnTo>
                  <a:lnTo>
                    <a:pt x="317" y="65"/>
                  </a:lnTo>
                  <a:lnTo>
                    <a:pt x="280" y="40"/>
                  </a:lnTo>
                  <a:lnTo>
                    <a:pt x="342" y="0"/>
                  </a:lnTo>
                  <a:lnTo>
                    <a:pt x="366" y="48"/>
                  </a:lnTo>
                  <a:lnTo>
                    <a:pt x="349" y="69"/>
                  </a:lnTo>
                  <a:lnTo>
                    <a:pt x="384" y="76"/>
                  </a:lnTo>
                  <a:lnTo>
                    <a:pt x="369" y="99"/>
                  </a:lnTo>
                  <a:lnTo>
                    <a:pt x="414" y="107"/>
                  </a:lnTo>
                  <a:lnTo>
                    <a:pt x="439" y="75"/>
                  </a:lnTo>
                  <a:lnTo>
                    <a:pt x="468" y="111"/>
                  </a:lnTo>
                  <a:lnTo>
                    <a:pt x="446" y="161"/>
                  </a:lnTo>
                  <a:lnTo>
                    <a:pt x="344" y="157"/>
                  </a:lnTo>
                  <a:lnTo>
                    <a:pt x="191" y="217"/>
                  </a:lnTo>
                  <a:lnTo>
                    <a:pt x="129" y="187"/>
                  </a:lnTo>
                  <a:lnTo>
                    <a:pt x="259" y="137"/>
                  </a:lnTo>
                  <a:lnTo>
                    <a:pt x="146" y="167"/>
                  </a:lnTo>
                  <a:lnTo>
                    <a:pt x="165" y="128"/>
                  </a:lnTo>
                  <a:lnTo>
                    <a:pt x="108" y="170"/>
                  </a:lnTo>
                  <a:lnTo>
                    <a:pt x="44" y="157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" name="Freeform 262"/>
            <p:cNvSpPr/>
            <p:nvPr/>
          </p:nvSpPr>
          <p:spPr bwMode="auto">
            <a:xfrm>
              <a:off x="6080687" y="1902308"/>
              <a:ext cx="116246" cy="60465"/>
            </a:xfrm>
            <a:custGeom>
              <a:avLst/>
              <a:gdLst>
                <a:gd name="T0" fmla="*/ 0 w 244"/>
                <a:gd name="T1" fmla="*/ 0 h 134"/>
                <a:gd name="T2" fmla="*/ 1 w 244"/>
                <a:gd name="T3" fmla="*/ 1 h 134"/>
                <a:gd name="T4" fmla="*/ 2 w 244"/>
                <a:gd name="T5" fmla="*/ 1 h 134"/>
                <a:gd name="T6" fmla="*/ 1 w 244"/>
                <a:gd name="T7" fmla="*/ 1 h 134"/>
                <a:gd name="T8" fmla="*/ 2 w 244"/>
                <a:gd name="T9" fmla="*/ 2 h 134"/>
                <a:gd name="T10" fmla="*/ 1 w 244"/>
                <a:gd name="T11" fmla="*/ 2 h 134"/>
                <a:gd name="T12" fmla="*/ 2 w 244"/>
                <a:gd name="T13" fmla="*/ 2 h 134"/>
                <a:gd name="T14" fmla="*/ 6 w 244"/>
                <a:gd name="T15" fmla="*/ 3 h 134"/>
                <a:gd name="T16" fmla="*/ 5 w 244"/>
                <a:gd name="T17" fmla="*/ 1 h 134"/>
                <a:gd name="T18" fmla="*/ 3 w 244"/>
                <a:gd name="T19" fmla="*/ 0 h 134"/>
                <a:gd name="T20" fmla="*/ 2 w 244"/>
                <a:gd name="T21" fmla="*/ 1 h 134"/>
                <a:gd name="T22" fmla="*/ 2 w 244"/>
                <a:gd name="T23" fmla="*/ 0 h 134"/>
                <a:gd name="T24" fmla="*/ 0 w 244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4"/>
                <a:gd name="T40" fmla="*/ 0 h 134"/>
                <a:gd name="T41" fmla="*/ 244 w 244"/>
                <a:gd name="T42" fmla="*/ 134 h 1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4" h="134">
                  <a:moveTo>
                    <a:pt x="0" y="0"/>
                  </a:moveTo>
                  <a:lnTo>
                    <a:pt x="22" y="48"/>
                  </a:lnTo>
                  <a:lnTo>
                    <a:pt x="79" y="48"/>
                  </a:lnTo>
                  <a:lnTo>
                    <a:pt x="59" y="60"/>
                  </a:lnTo>
                  <a:lnTo>
                    <a:pt x="75" y="76"/>
                  </a:lnTo>
                  <a:lnTo>
                    <a:pt x="23" y="83"/>
                  </a:lnTo>
                  <a:lnTo>
                    <a:pt x="107" y="100"/>
                  </a:lnTo>
                  <a:lnTo>
                    <a:pt x="244" y="134"/>
                  </a:lnTo>
                  <a:lnTo>
                    <a:pt x="221" y="58"/>
                  </a:lnTo>
                  <a:lnTo>
                    <a:pt x="123" y="11"/>
                  </a:lnTo>
                  <a:lnTo>
                    <a:pt x="93" y="31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" name="Freeform 263"/>
            <p:cNvSpPr/>
            <p:nvPr/>
          </p:nvSpPr>
          <p:spPr bwMode="auto">
            <a:xfrm>
              <a:off x="6132913" y="2018464"/>
              <a:ext cx="94345" cy="62056"/>
            </a:xfrm>
            <a:custGeom>
              <a:avLst/>
              <a:gdLst>
                <a:gd name="T0" fmla="*/ 0 w 195"/>
                <a:gd name="T1" fmla="*/ 2 h 137"/>
                <a:gd name="T2" fmla="*/ 1 w 195"/>
                <a:gd name="T3" fmla="*/ 1 h 137"/>
                <a:gd name="T4" fmla="*/ 1 w 195"/>
                <a:gd name="T5" fmla="*/ 1 h 137"/>
                <a:gd name="T6" fmla="*/ 0 w 195"/>
                <a:gd name="T7" fmla="*/ 1 h 137"/>
                <a:gd name="T8" fmla="*/ 1 w 195"/>
                <a:gd name="T9" fmla="*/ 0 h 137"/>
                <a:gd name="T10" fmla="*/ 2 w 195"/>
                <a:gd name="T11" fmla="*/ 1 h 137"/>
                <a:gd name="T12" fmla="*/ 1 w 195"/>
                <a:gd name="T13" fmla="*/ 0 h 137"/>
                <a:gd name="T14" fmla="*/ 4 w 195"/>
                <a:gd name="T15" fmla="*/ 0 h 137"/>
                <a:gd name="T16" fmla="*/ 5 w 195"/>
                <a:gd name="T17" fmla="*/ 2 h 137"/>
                <a:gd name="T18" fmla="*/ 4 w 195"/>
                <a:gd name="T19" fmla="*/ 2 h 137"/>
                <a:gd name="T20" fmla="*/ 4 w 195"/>
                <a:gd name="T21" fmla="*/ 3 h 137"/>
                <a:gd name="T22" fmla="*/ 2 w 195"/>
                <a:gd name="T23" fmla="*/ 3 h 137"/>
                <a:gd name="T24" fmla="*/ 2 w 195"/>
                <a:gd name="T25" fmla="*/ 3 h 137"/>
                <a:gd name="T26" fmla="*/ 2 w 195"/>
                <a:gd name="T27" fmla="*/ 2 h 137"/>
                <a:gd name="T28" fmla="*/ 3 w 195"/>
                <a:gd name="T29" fmla="*/ 2 h 137"/>
                <a:gd name="T30" fmla="*/ 0 w 195"/>
                <a:gd name="T31" fmla="*/ 2 h 1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5"/>
                <a:gd name="T49" fmla="*/ 0 h 137"/>
                <a:gd name="T50" fmla="*/ 195 w 195"/>
                <a:gd name="T51" fmla="*/ 137 h 1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5" h="137">
                  <a:moveTo>
                    <a:pt x="0" y="90"/>
                  </a:moveTo>
                  <a:lnTo>
                    <a:pt x="23" y="58"/>
                  </a:lnTo>
                  <a:lnTo>
                    <a:pt x="58" y="64"/>
                  </a:lnTo>
                  <a:lnTo>
                    <a:pt x="11" y="30"/>
                  </a:lnTo>
                  <a:lnTo>
                    <a:pt x="24" y="10"/>
                  </a:lnTo>
                  <a:lnTo>
                    <a:pt x="99" y="54"/>
                  </a:lnTo>
                  <a:lnTo>
                    <a:pt x="57" y="7"/>
                  </a:lnTo>
                  <a:lnTo>
                    <a:pt x="175" y="0"/>
                  </a:lnTo>
                  <a:lnTo>
                    <a:pt x="195" y="100"/>
                  </a:lnTo>
                  <a:lnTo>
                    <a:pt x="171" y="83"/>
                  </a:lnTo>
                  <a:lnTo>
                    <a:pt x="170" y="137"/>
                  </a:lnTo>
                  <a:lnTo>
                    <a:pt x="76" y="131"/>
                  </a:lnTo>
                  <a:lnTo>
                    <a:pt x="92" y="117"/>
                  </a:lnTo>
                  <a:lnTo>
                    <a:pt x="69" y="98"/>
                  </a:lnTo>
                  <a:lnTo>
                    <a:pt x="138" y="69"/>
                  </a:lnTo>
                  <a:lnTo>
                    <a:pt x="0" y="9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264"/>
            <p:cNvSpPr/>
            <p:nvPr/>
          </p:nvSpPr>
          <p:spPr bwMode="auto">
            <a:xfrm>
              <a:off x="6134598" y="2126664"/>
              <a:ext cx="109507" cy="97062"/>
            </a:xfrm>
            <a:custGeom>
              <a:avLst/>
              <a:gdLst>
                <a:gd name="T0" fmla="*/ 0 w 228"/>
                <a:gd name="T1" fmla="*/ 3 h 214"/>
                <a:gd name="T2" fmla="*/ 0 w 228"/>
                <a:gd name="T3" fmla="*/ 2 h 214"/>
                <a:gd name="T4" fmla="*/ 2 w 228"/>
                <a:gd name="T5" fmla="*/ 2 h 214"/>
                <a:gd name="T6" fmla="*/ 2 w 228"/>
                <a:gd name="T7" fmla="*/ 1 h 214"/>
                <a:gd name="T8" fmla="*/ 2 w 228"/>
                <a:gd name="T9" fmla="*/ 1 h 214"/>
                <a:gd name="T10" fmla="*/ 1 w 228"/>
                <a:gd name="T11" fmla="*/ 1 h 214"/>
                <a:gd name="T12" fmla="*/ 2 w 228"/>
                <a:gd name="T13" fmla="*/ 1 h 214"/>
                <a:gd name="T14" fmla="*/ 1 w 228"/>
                <a:gd name="T15" fmla="*/ 0 h 214"/>
                <a:gd name="T16" fmla="*/ 5 w 228"/>
                <a:gd name="T17" fmla="*/ 0 h 214"/>
                <a:gd name="T18" fmla="*/ 5 w 228"/>
                <a:gd name="T19" fmla="*/ 1 h 214"/>
                <a:gd name="T20" fmla="*/ 4 w 228"/>
                <a:gd name="T21" fmla="*/ 2 h 214"/>
                <a:gd name="T22" fmla="*/ 5 w 228"/>
                <a:gd name="T23" fmla="*/ 2 h 214"/>
                <a:gd name="T24" fmla="*/ 5 w 228"/>
                <a:gd name="T25" fmla="*/ 4 h 214"/>
                <a:gd name="T26" fmla="*/ 3 w 228"/>
                <a:gd name="T27" fmla="*/ 5 h 214"/>
                <a:gd name="T28" fmla="*/ 2 w 228"/>
                <a:gd name="T29" fmla="*/ 4 h 214"/>
                <a:gd name="T30" fmla="*/ 0 w 228"/>
                <a:gd name="T31" fmla="*/ 3 h 2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8"/>
                <a:gd name="T49" fmla="*/ 0 h 214"/>
                <a:gd name="T50" fmla="*/ 228 w 228"/>
                <a:gd name="T51" fmla="*/ 214 h 2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8" h="214">
                  <a:moveTo>
                    <a:pt x="0" y="107"/>
                  </a:moveTo>
                  <a:lnTo>
                    <a:pt x="14" y="80"/>
                  </a:lnTo>
                  <a:lnTo>
                    <a:pt x="87" y="95"/>
                  </a:lnTo>
                  <a:lnTo>
                    <a:pt x="77" y="62"/>
                  </a:lnTo>
                  <a:lnTo>
                    <a:pt x="95" y="64"/>
                  </a:lnTo>
                  <a:lnTo>
                    <a:pt x="45" y="45"/>
                  </a:lnTo>
                  <a:lnTo>
                    <a:pt x="72" y="35"/>
                  </a:lnTo>
                  <a:lnTo>
                    <a:pt x="47" y="18"/>
                  </a:lnTo>
                  <a:lnTo>
                    <a:pt x="196" y="0"/>
                  </a:lnTo>
                  <a:lnTo>
                    <a:pt x="200" y="46"/>
                  </a:lnTo>
                  <a:lnTo>
                    <a:pt x="155" y="84"/>
                  </a:lnTo>
                  <a:lnTo>
                    <a:pt x="219" y="95"/>
                  </a:lnTo>
                  <a:lnTo>
                    <a:pt x="228" y="173"/>
                  </a:lnTo>
                  <a:lnTo>
                    <a:pt x="132" y="214"/>
                  </a:lnTo>
                  <a:lnTo>
                    <a:pt x="87" y="154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Freeform 265"/>
            <p:cNvSpPr/>
            <p:nvPr/>
          </p:nvSpPr>
          <p:spPr bwMode="auto">
            <a:xfrm>
              <a:off x="6212095" y="1918219"/>
              <a:ext cx="65704" cy="49327"/>
            </a:xfrm>
            <a:custGeom>
              <a:avLst/>
              <a:gdLst>
                <a:gd name="T0" fmla="*/ 0 w 136"/>
                <a:gd name="T1" fmla="*/ 0 h 109"/>
                <a:gd name="T2" fmla="*/ 0 w 136"/>
                <a:gd name="T3" fmla="*/ 1 h 109"/>
                <a:gd name="T4" fmla="*/ 1 w 136"/>
                <a:gd name="T5" fmla="*/ 2 h 109"/>
                <a:gd name="T6" fmla="*/ 1 w 136"/>
                <a:gd name="T7" fmla="*/ 2 h 109"/>
                <a:gd name="T8" fmla="*/ 1 w 136"/>
                <a:gd name="T9" fmla="*/ 3 h 109"/>
                <a:gd name="T10" fmla="*/ 3 w 136"/>
                <a:gd name="T11" fmla="*/ 2 h 109"/>
                <a:gd name="T12" fmla="*/ 3 w 136"/>
                <a:gd name="T13" fmla="*/ 1 h 109"/>
                <a:gd name="T14" fmla="*/ 0 w 136"/>
                <a:gd name="T15" fmla="*/ 0 h 1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09"/>
                <a:gd name="T26" fmla="*/ 136 w 136"/>
                <a:gd name="T27" fmla="*/ 109 h 1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09">
                  <a:moveTo>
                    <a:pt x="0" y="0"/>
                  </a:moveTo>
                  <a:lnTo>
                    <a:pt x="18" y="65"/>
                  </a:lnTo>
                  <a:lnTo>
                    <a:pt x="59" y="71"/>
                  </a:lnTo>
                  <a:lnTo>
                    <a:pt x="23" y="79"/>
                  </a:lnTo>
                  <a:lnTo>
                    <a:pt x="42" y="109"/>
                  </a:lnTo>
                  <a:lnTo>
                    <a:pt x="127" y="91"/>
                  </a:lnTo>
                  <a:lnTo>
                    <a:pt x="136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" name="Freeform 266"/>
            <p:cNvSpPr/>
            <p:nvPr/>
          </p:nvSpPr>
          <p:spPr bwMode="auto">
            <a:xfrm>
              <a:off x="6235681" y="1994596"/>
              <a:ext cx="316728" cy="109791"/>
            </a:xfrm>
            <a:custGeom>
              <a:avLst/>
              <a:gdLst>
                <a:gd name="T0" fmla="*/ 0 w 659"/>
                <a:gd name="T1" fmla="*/ 1 h 241"/>
                <a:gd name="T2" fmla="*/ 1 w 659"/>
                <a:gd name="T3" fmla="*/ 0 h 241"/>
                <a:gd name="T4" fmla="*/ 2 w 659"/>
                <a:gd name="T5" fmla="*/ 0 h 241"/>
                <a:gd name="T6" fmla="*/ 3 w 659"/>
                <a:gd name="T7" fmla="*/ 1 h 241"/>
                <a:gd name="T8" fmla="*/ 3 w 659"/>
                <a:gd name="T9" fmla="*/ 1 h 241"/>
                <a:gd name="T10" fmla="*/ 5 w 659"/>
                <a:gd name="T11" fmla="*/ 1 h 241"/>
                <a:gd name="T12" fmla="*/ 6 w 659"/>
                <a:gd name="T13" fmla="*/ 1 h 241"/>
                <a:gd name="T14" fmla="*/ 5 w 659"/>
                <a:gd name="T15" fmla="*/ 1 h 241"/>
                <a:gd name="T16" fmla="*/ 7 w 659"/>
                <a:gd name="T17" fmla="*/ 2 h 241"/>
                <a:gd name="T18" fmla="*/ 5 w 659"/>
                <a:gd name="T19" fmla="*/ 2 h 241"/>
                <a:gd name="T20" fmla="*/ 6 w 659"/>
                <a:gd name="T21" fmla="*/ 3 h 241"/>
                <a:gd name="T22" fmla="*/ 5 w 659"/>
                <a:gd name="T23" fmla="*/ 3 h 241"/>
                <a:gd name="T24" fmla="*/ 6 w 659"/>
                <a:gd name="T25" fmla="*/ 3 h 241"/>
                <a:gd name="T26" fmla="*/ 7 w 659"/>
                <a:gd name="T27" fmla="*/ 4 h 241"/>
                <a:gd name="T28" fmla="*/ 7 w 659"/>
                <a:gd name="T29" fmla="*/ 3 h 241"/>
                <a:gd name="T30" fmla="*/ 10 w 659"/>
                <a:gd name="T31" fmla="*/ 4 h 241"/>
                <a:gd name="T32" fmla="*/ 13 w 659"/>
                <a:gd name="T33" fmla="*/ 3 h 241"/>
                <a:gd name="T34" fmla="*/ 15 w 659"/>
                <a:gd name="T35" fmla="*/ 4 h 241"/>
                <a:gd name="T36" fmla="*/ 15 w 659"/>
                <a:gd name="T37" fmla="*/ 5 h 241"/>
                <a:gd name="T38" fmla="*/ 15 w 659"/>
                <a:gd name="T39" fmla="*/ 5 h 241"/>
                <a:gd name="T40" fmla="*/ 13 w 659"/>
                <a:gd name="T41" fmla="*/ 6 h 241"/>
                <a:gd name="T42" fmla="*/ 12 w 659"/>
                <a:gd name="T43" fmla="*/ 5 h 241"/>
                <a:gd name="T44" fmla="*/ 12 w 659"/>
                <a:gd name="T45" fmla="*/ 5 h 241"/>
                <a:gd name="T46" fmla="*/ 11 w 659"/>
                <a:gd name="T47" fmla="*/ 5 h 241"/>
                <a:gd name="T48" fmla="*/ 8 w 659"/>
                <a:gd name="T49" fmla="*/ 6 h 241"/>
                <a:gd name="T50" fmla="*/ 7 w 659"/>
                <a:gd name="T51" fmla="*/ 5 h 241"/>
                <a:gd name="T52" fmla="*/ 6 w 659"/>
                <a:gd name="T53" fmla="*/ 5 h 241"/>
                <a:gd name="T54" fmla="*/ 5 w 659"/>
                <a:gd name="T55" fmla="*/ 5 h 241"/>
                <a:gd name="T56" fmla="*/ 5 w 659"/>
                <a:gd name="T57" fmla="*/ 5 h 241"/>
                <a:gd name="T58" fmla="*/ 3 w 659"/>
                <a:gd name="T59" fmla="*/ 2 h 241"/>
                <a:gd name="T60" fmla="*/ 2 w 659"/>
                <a:gd name="T61" fmla="*/ 2 h 241"/>
                <a:gd name="T62" fmla="*/ 0 w 659"/>
                <a:gd name="T63" fmla="*/ 1 h 2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59"/>
                <a:gd name="T97" fmla="*/ 0 h 241"/>
                <a:gd name="T98" fmla="*/ 659 w 659"/>
                <a:gd name="T99" fmla="*/ 241 h 24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59" h="241">
                  <a:moveTo>
                    <a:pt x="0" y="38"/>
                  </a:moveTo>
                  <a:lnTo>
                    <a:pt x="41" y="0"/>
                  </a:lnTo>
                  <a:lnTo>
                    <a:pt x="97" y="19"/>
                  </a:lnTo>
                  <a:lnTo>
                    <a:pt x="137" y="38"/>
                  </a:lnTo>
                  <a:lnTo>
                    <a:pt x="126" y="65"/>
                  </a:lnTo>
                  <a:lnTo>
                    <a:pt x="200" y="42"/>
                  </a:lnTo>
                  <a:lnTo>
                    <a:pt x="250" y="65"/>
                  </a:lnTo>
                  <a:lnTo>
                    <a:pt x="209" y="65"/>
                  </a:lnTo>
                  <a:lnTo>
                    <a:pt x="293" y="84"/>
                  </a:lnTo>
                  <a:lnTo>
                    <a:pt x="200" y="92"/>
                  </a:lnTo>
                  <a:lnTo>
                    <a:pt x="250" y="108"/>
                  </a:lnTo>
                  <a:lnTo>
                    <a:pt x="214" y="126"/>
                  </a:lnTo>
                  <a:lnTo>
                    <a:pt x="260" y="112"/>
                  </a:lnTo>
                  <a:lnTo>
                    <a:pt x="301" y="158"/>
                  </a:lnTo>
                  <a:lnTo>
                    <a:pt x="310" y="135"/>
                  </a:lnTo>
                  <a:lnTo>
                    <a:pt x="430" y="158"/>
                  </a:lnTo>
                  <a:lnTo>
                    <a:pt x="555" y="114"/>
                  </a:lnTo>
                  <a:lnTo>
                    <a:pt x="659" y="167"/>
                  </a:lnTo>
                  <a:lnTo>
                    <a:pt x="626" y="191"/>
                  </a:lnTo>
                  <a:lnTo>
                    <a:pt x="635" y="231"/>
                  </a:lnTo>
                  <a:lnTo>
                    <a:pt x="576" y="241"/>
                  </a:lnTo>
                  <a:lnTo>
                    <a:pt x="509" y="203"/>
                  </a:lnTo>
                  <a:lnTo>
                    <a:pt x="509" y="231"/>
                  </a:lnTo>
                  <a:lnTo>
                    <a:pt x="473" y="238"/>
                  </a:lnTo>
                  <a:lnTo>
                    <a:pt x="325" y="241"/>
                  </a:lnTo>
                  <a:lnTo>
                    <a:pt x="310" y="207"/>
                  </a:lnTo>
                  <a:lnTo>
                    <a:pt x="274" y="238"/>
                  </a:lnTo>
                  <a:lnTo>
                    <a:pt x="227" y="207"/>
                  </a:lnTo>
                  <a:lnTo>
                    <a:pt x="197" y="229"/>
                  </a:lnTo>
                  <a:lnTo>
                    <a:pt x="141" y="72"/>
                  </a:lnTo>
                  <a:lnTo>
                    <a:pt x="75" y="87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Freeform 267"/>
            <p:cNvSpPr/>
            <p:nvPr/>
          </p:nvSpPr>
          <p:spPr bwMode="auto">
            <a:xfrm>
              <a:off x="6249159" y="1806837"/>
              <a:ext cx="203852" cy="146388"/>
            </a:xfrm>
            <a:custGeom>
              <a:avLst/>
              <a:gdLst>
                <a:gd name="T0" fmla="*/ 0 w 428"/>
                <a:gd name="T1" fmla="*/ 2 h 323"/>
                <a:gd name="T2" fmla="*/ 2 w 428"/>
                <a:gd name="T3" fmla="*/ 2 h 323"/>
                <a:gd name="T4" fmla="*/ 1 w 428"/>
                <a:gd name="T5" fmla="*/ 1 h 323"/>
                <a:gd name="T6" fmla="*/ 3 w 428"/>
                <a:gd name="T7" fmla="*/ 1 h 323"/>
                <a:gd name="T8" fmla="*/ 1 w 428"/>
                <a:gd name="T9" fmla="*/ 0 h 323"/>
                <a:gd name="T10" fmla="*/ 4 w 428"/>
                <a:gd name="T11" fmla="*/ 1 h 323"/>
                <a:gd name="T12" fmla="*/ 5 w 428"/>
                <a:gd name="T13" fmla="*/ 2 h 323"/>
                <a:gd name="T14" fmla="*/ 6 w 428"/>
                <a:gd name="T15" fmla="*/ 2 h 323"/>
                <a:gd name="T16" fmla="*/ 7 w 428"/>
                <a:gd name="T17" fmla="*/ 3 h 323"/>
                <a:gd name="T18" fmla="*/ 7 w 428"/>
                <a:gd name="T19" fmla="*/ 2 h 323"/>
                <a:gd name="T20" fmla="*/ 8 w 428"/>
                <a:gd name="T21" fmla="*/ 2 h 323"/>
                <a:gd name="T22" fmla="*/ 7 w 428"/>
                <a:gd name="T23" fmla="*/ 3 h 323"/>
                <a:gd name="T24" fmla="*/ 8 w 428"/>
                <a:gd name="T25" fmla="*/ 3 h 323"/>
                <a:gd name="T26" fmla="*/ 8 w 428"/>
                <a:gd name="T27" fmla="*/ 4 h 323"/>
                <a:gd name="T28" fmla="*/ 9 w 428"/>
                <a:gd name="T29" fmla="*/ 4 h 323"/>
                <a:gd name="T30" fmla="*/ 10 w 428"/>
                <a:gd name="T31" fmla="*/ 5 h 323"/>
                <a:gd name="T32" fmla="*/ 8 w 428"/>
                <a:gd name="T33" fmla="*/ 5 h 323"/>
                <a:gd name="T34" fmla="*/ 7 w 428"/>
                <a:gd name="T35" fmla="*/ 6 h 323"/>
                <a:gd name="T36" fmla="*/ 7 w 428"/>
                <a:gd name="T37" fmla="*/ 5 h 323"/>
                <a:gd name="T38" fmla="*/ 7 w 428"/>
                <a:gd name="T39" fmla="*/ 7 h 323"/>
                <a:gd name="T40" fmla="*/ 5 w 428"/>
                <a:gd name="T41" fmla="*/ 6 h 323"/>
                <a:gd name="T42" fmla="*/ 6 w 428"/>
                <a:gd name="T43" fmla="*/ 7 h 323"/>
                <a:gd name="T44" fmla="*/ 4 w 428"/>
                <a:gd name="T45" fmla="*/ 7 h 323"/>
                <a:gd name="T46" fmla="*/ 3 w 428"/>
                <a:gd name="T47" fmla="*/ 7 h 323"/>
                <a:gd name="T48" fmla="*/ 4 w 428"/>
                <a:gd name="T49" fmla="*/ 7 h 323"/>
                <a:gd name="T50" fmla="*/ 3 w 428"/>
                <a:gd name="T51" fmla="*/ 7 h 323"/>
                <a:gd name="T52" fmla="*/ 3 w 428"/>
                <a:gd name="T53" fmla="*/ 6 h 323"/>
                <a:gd name="T54" fmla="*/ 3 w 428"/>
                <a:gd name="T55" fmla="*/ 6 h 323"/>
                <a:gd name="T56" fmla="*/ 2 w 428"/>
                <a:gd name="T57" fmla="*/ 5 h 323"/>
                <a:gd name="T58" fmla="*/ 5 w 428"/>
                <a:gd name="T59" fmla="*/ 5 h 323"/>
                <a:gd name="T60" fmla="*/ 1 w 428"/>
                <a:gd name="T61" fmla="*/ 5 h 323"/>
                <a:gd name="T62" fmla="*/ 1 w 428"/>
                <a:gd name="T63" fmla="*/ 4 h 323"/>
                <a:gd name="T64" fmla="*/ 2 w 428"/>
                <a:gd name="T65" fmla="*/ 4 h 323"/>
                <a:gd name="T66" fmla="*/ 0 w 428"/>
                <a:gd name="T67" fmla="*/ 3 h 323"/>
                <a:gd name="T68" fmla="*/ 1 w 428"/>
                <a:gd name="T69" fmla="*/ 3 h 323"/>
                <a:gd name="T70" fmla="*/ 0 w 428"/>
                <a:gd name="T71" fmla="*/ 3 h 323"/>
                <a:gd name="T72" fmla="*/ 2 w 428"/>
                <a:gd name="T73" fmla="*/ 3 h 323"/>
                <a:gd name="T74" fmla="*/ 0 w 428"/>
                <a:gd name="T75" fmla="*/ 2 h 3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8"/>
                <a:gd name="T115" fmla="*/ 0 h 323"/>
                <a:gd name="T116" fmla="*/ 428 w 428"/>
                <a:gd name="T117" fmla="*/ 323 h 32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8" h="323">
                  <a:moveTo>
                    <a:pt x="0" y="103"/>
                  </a:moveTo>
                  <a:lnTo>
                    <a:pt x="103" y="84"/>
                  </a:lnTo>
                  <a:lnTo>
                    <a:pt x="52" y="39"/>
                  </a:lnTo>
                  <a:lnTo>
                    <a:pt x="140" y="20"/>
                  </a:lnTo>
                  <a:lnTo>
                    <a:pt x="67" y="0"/>
                  </a:lnTo>
                  <a:lnTo>
                    <a:pt x="184" y="25"/>
                  </a:lnTo>
                  <a:lnTo>
                    <a:pt x="217" y="85"/>
                  </a:lnTo>
                  <a:lnTo>
                    <a:pt x="277" y="87"/>
                  </a:lnTo>
                  <a:lnTo>
                    <a:pt x="299" y="130"/>
                  </a:lnTo>
                  <a:lnTo>
                    <a:pt x="305" y="100"/>
                  </a:lnTo>
                  <a:lnTo>
                    <a:pt x="332" y="103"/>
                  </a:lnTo>
                  <a:lnTo>
                    <a:pt x="320" y="130"/>
                  </a:lnTo>
                  <a:lnTo>
                    <a:pt x="354" y="150"/>
                  </a:lnTo>
                  <a:lnTo>
                    <a:pt x="332" y="177"/>
                  </a:lnTo>
                  <a:lnTo>
                    <a:pt x="401" y="175"/>
                  </a:lnTo>
                  <a:lnTo>
                    <a:pt x="428" y="217"/>
                  </a:lnTo>
                  <a:lnTo>
                    <a:pt x="350" y="230"/>
                  </a:lnTo>
                  <a:lnTo>
                    <a:pt x="327" y="271"/>
                  </a:lnTo>
                  <a:lnTo>
                    <a:pt x="310" y="229"/>
                  </a:lnTo>
                  <a:lnTo>
                    <a:pt x="290" y="322"/>
                  </a:lnTo>
                  <a:lnTo>
                    <a:pt x="237" y="273"/>
                  </a:lnTo>
                  <a:lnTo>
                    <a:pt x="265" y="323"/>
                  </a:lnTo>
                  <a:lnTo>
                    <a:pt x="162" y="317"/>
                  </a:lnTo>
                  <a:lnTo>
                    <a:pt x="133" y="290"/>
                  </a:lnTo>
                  <a:lnTo>
                    <a:pt x="180" y="287"/>
                  </a:lnTo>
                  <a:lnTo>
                    <a:pt x="129" y="277"/>
                  </a:lnTo>
                  <a:lnTo>
                    <a:pt x="113" y="263"/>
                  </a:lnTo>
                  <a:lnTo>
                    <a:pt x="140" y="261"/>
                  </a:lnTo>
                  <a:lnTo>
                    <a:pt x="100" y="240"/>
                  </a:lnTo>
                  <a:lnTo>
                    <a:pt x="235" y="211"/>
                  </a:lnTo>
                  <a:lnTo>
                    <a:pt x="67" y="217"/>
                  </a:lnTo>
                  <a:lnTo>
                    <a:pt x="39" y="184"/>
                  </a:lnTo>
                  <a:lnTo>
                    <a:pt x="100" y="171"/>
                  </a:lnTo>
                  <a:lnTo>
                    <a:pt x="7" y="150"/>
                  </a:lnTo>
                  <a:lnTo>
                    <a:pt x="27" y="148"/>
                  </a:lnTo>
                  <a:lnTo>
                    <a:pt x="3" y="127"/>
                  </a:lnTo>
                  <a:lnTo>
                    <a:pt x="103" y="127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Freeform 268"/>
            <p:cNvSpPr/>
            <p:nvPr/>
          </p:nvSpPr>
          <p:spPr bwMode="auto">
            <a:xfrm>
              <a:off x="6249159" y="2058243"/>
              <a:ext cx="48857" cy="38188"/>
            </a:xfrm>
            <a:custGeom>
              <a:avLst/>
              <a:gdLst>
                <a:gd name="T0" fmla="*/ 0 w 103"/>
                <a:gd name="T1" fmla="*/ 1 h 82"/>
                <a:gd name="T2" fmla="*/ 0 w 103"/>
                <a:gd name="T3" fmla="*/ 0 h 82"/>
                <a:gd name="T4" fmla="*/ 2 w 103"/>
                <a:gd name="T5" fmla="*/ 0 h 82"/>
                <a:gd name="T6" fmla="*/ 2 w 103"/>
                <a:gd name="T7" fmla="*/ 2 h 82"/>
                <a:gd name="T8" fmla="*/ 0 w 103"/>
                <a:gd name="T9" fmla="*/ 1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55"/>
                  </a:moveTo>
                  <a:lnTo>
                    <a:pt x="18" y="0"/>
                  </a:lnTo>
                  <a:lnTo>
                    <a:pt x="86" y="16"/>
                  </a:lnTo>
                  <a:lnTo>
                    <a:pt x="103" y="82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6" name="Freeform 269"/>
            <p:cNvSpPr/>
            <p:nvPr/>
          </p:nvSpPr>
          <p:spPr bwMode="auto">
            <a:xfrm>
              <a:off x="6250844" y="1967546"/>
              <a:ext cx="53911" cy="12729"/>
            </a:xfrm>
            <a:custGeom>
              <a:avLst/>
              <a:gdLst>
                <a:gd name="T0" fmla="*/ 0 w 116"/>
                <a:gd name="T1" fmla="*/ 0 h 29"/>
                <a:gd name="T2" fmla="*/ 1 w 116"/>
                <a:gd name="T3" fmla="*/ 1 h 29"/>
                <a:gd name="T4" fmla="*/ 2 w 116"/>
                <a:gd name="T5" fmla="*/ 0 h 29"/>
                <a:gd name="T6" fmla="*/ 1 w 116"/>
                <a:gd name="T7" fmla="*/ 0 h 29"/>
                <a:gd name="T8" fmla="*/ 0 w 11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29"/>
                <a:gd name="T17" fmla="*/ 116 w 11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29">
                  <a:moveTo>
                    <a:pt x="0" y="12"/>
                  </a:moveTo>
                  <a:lnTo>
                    <a:pt x="26" y="29"/>
                  </a:lnTo>
                  <a:lnTo>
                    <a:pt x="116" y="12"/>
                  </a:lnTo>
                  <a:lnTo>
                    <a:pt x="31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7" name="Freeform 270"/>
            <p:cNvSpPr/>
            <p:nvPr/>
          </p:nvSpPr>
          <p:spPr bwMode="auto">
            <a:xfrm>
              <a:off x="6260952" y="2120299"/>
              <a:ext cx="97714" cy="79559"/>
            </a:xfrm>
            <a:custGeom>
              <a:avLst/>
              <a:gdLst>
                <a:gd name="T0" fmla="*/ 0 w 204"/>
                <a:gd name="T1" fmla="*/ 1 h 172"/>
                <a:gd name="T2" fmla="*/ 0 w 204"/>
                <a:gd name="T3" fmla="*/ 3 h 172"/>
                <a:gd name="T4" fmla="*/ 1 w 204"/>
                <a:gd name="T5" fmla="*/ 3 h 172"/>
                <a:gd name="T6" fmla="*/ 1 w 204"/>
                <a:gd name="T7" fmla="*/ 4 h 172"/>
                <a:gd name="T8" fmla="*/ 1 w 204"/>
                <a:gd name="T9" fmla="*/ 4 h 172"/>
                <a:gd name="T10" fmla="*/ 2 w 204"/>
                <a:gd name="T11" fmla="*/ 3 h 172"/>
                <a:gd name="T12" fmla="*/ 1 w 204"/>
                <a:gd name="T13" fmla="*/ 3 h 172"/>
                <a:gd name="T14" fmla="*/ 3 w 204"/>
                <a:gd name="T15" fmla="*/ 3 h 172"/>
                <a:gd name="T16" fmla="*/ 5 w 204"/>
                <a:gd name="T17" fmla="*/ 0 h 172"/>
                <a:gd name="T18" fmla="*/ 0 w 204"/>
                <a:gd name="T19" fmla="*/ 0 h 172"/>
                <a:gd name="T20" fmla="*/ 1 w 204"/>
                <a:gd name="T21" fmla="*/ 1 h 172"/>
                <a:gd name="T22" fmla="*/ 0 w 204"/>
                <a:gd name="T23" fmla="*/ 1 h 1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4"/>
                <a:gd name="T37" fmla="*/ 0 h 172"/>
                <a:gd name="T38" fmla="*/ 204 w 204"/>
                <a:gd name="T39" fmla="*/ 172 h 1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4" h="172">
                  <a:moveTo>
                    <a:pt x="0" y="30"/>
                  </a:moveTo>
                  <a:lnTo>
                    <a:pt x="3" y="107"/>
                  </a:lnTo>
                  <a:lnTo>
                    <a:pt x="28" y="123"/>
                  </a:lnTo>
                  <a:lnTo>
                    <a:pt x="21" y="168"/>
                  </a:lnTo>
                  <a:lnTo>
                    <a:pt x="48" y="172"/>
                  </a:lnTo>
                  <a:lnTo>
                    <a:pt x="81" y="134"/>
                  </a:lnTo>
                  <a:lnTo>
                    <a:pt x="48" y="107"/>
                  </a:lnTo>
                  <a:lnTo>
                    <a:pt x="131" y="107"/>
                  </a:lnTo>
                  <a:lnTo>
                    <a:pt x="204" y="12"/>
                  </a:lnTo>
                  <a:lnTo>
                    <a:pt x="15" y="0"/>
                  </a:lnTo>
                  <a:lnTo>
                    <a:pt x="38" y="31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8" name="Freeform 271"/>
            <p:cNvSpPr/>
            <p:nvPr/>
          </p:nvSpPr>
          <p:spPr bwMode="auto">
            <a:xfrm>
              <a:off x="6326656" y="1720913"/>
              <a:ext cx="562698" cy="315053"/>
            </a:xfrm>
            <a:custGeom>
              <a:avLst/>
              <a:gdLst>
                <a:gd name="T0" fmla="*/ 1 w 1173"/>
                <a:gd name="T1" fmla="*/ 4 h 695"/>
                <a:gd name="T2" fmla="*/ 3 w 1173"/>
                <a:gd name="T3" fmla="*/ 5 h 695"/>
                <a:gd name="T4" fmla="*/ 7 w 1173"/>
                <a:gd name="T5" fmla="*/ 5 h 695"/>
                <a:gd name="T6" fmla="*/ 6 w 1173"/>
                <a:gd name="T7" fmla="*/ 5 h 695"/>
                <a:gd name="T8" fmla="*/ 5 w 1173"/>
                <a:gd name="T9" fmla="*/ 6 h 695"/>
                <a:gd name="T10" fmla="*/ 7 w 1173"/>
                <a:gd name="T11" fmla="*/ 6 h 695"/>
                <a:gd name="T12" fmla="*/ 11 w 1173"/>
                <a:gd name="T13" fmla="*/ 5 h 695"/>
                <a:gd name="T14" fmla="*/ 15 w 1173"/>
                <a:gd name="T15" fmla="*/ 5 h 695"/>
                <a:gd name="T16" fmla="*/ 11 w 1173"/>
                <a:gd name="T17" fmla="*/ 8 h 695"/>
                <a:gd name="T18" fmla="*/ 5 w 1173"/>
                <a:gd name="T19" fmla="*/ 7 h 695"/>
                <a:gd name="T20" fmla="*/ 5 w 1173"/>
                <a:gd name="T21" fmla="*/ 8 h 695"/>
                <a:gd name="T22" fmla="*/ 9 w 1173"/>
                <a:gd name="T23" fmla="*/ 10 h 695"/>
                <a:gd name="T24" fmla="*/ 6 w 1173"/>
                <a:gd name="T25" fmla="*/ 10 h 695"/>
                <a:gd name="T26" fmla="*/ 5 w 1173"/>
                <a:gd name="T27" fmla="*/ 11 h 695"/>
                <a:gd name="T28" fmla="*/ 7 w 1173"/>
                <a:gd name="T29" fmla="*/ 11 h 695"/>
                <a:gd name="T30" fmla="*/ 5 w 1173"/>
                <a:gd name="T31" fmla="*/ 12 h 695"/>
                <a:gd name="T32" fmla="*/ 6 w 1173"/>
                <a:gd name="T33" fmla="*/ 13 h 695"/>
                <a:gd name="T34" fmla="*/ 7 w 1173"/>
                <a:gd name="T35" fmla="*/ 14 h 695"/>
                <a:gd name="T36" fmla="*/ 5 w 1173"/>
                <a:gd name="T37" fmla="*/ 14 h 695"/>
                <a:gd name="T38" fmla="*/ 3 w 1173"/>
                <a:gd name="T39" fmla="*/ 15 h 695"/>
                <a:gd name="T40" fmla="*/ 6 w 1173"/>
                <a:gd name="T41" fmla="*/ 16 h 695"/>
                <a:gd name="T42" fmla="*/ 7 w 1173"/>
                <a:gd name="T43" fmla="*/ 15 h 695"/>
                <a:gd name="T44" fmla="*/ 9 w 1173"/>
                <a:gd name="T45" fmla="*/ 15 h 695"/>
                <a:gd name="T46" fmla="*/ 10 w 1173"/>
                <a:gd name="T47" fmla="*/ 16 h 695"/>
                <a:gd name="T48" fmla="*/ 11 w 1173"/>
                <a:gd name="T49" fmla="*/ 15 h 695"/>
                <a:gd name="T50" fmla="*/ 12 w 1173"/>
                <a:gd name="T51" fmla="*/ 14 h 695"/>
                <a:gd name="T52" fmla="*/ 14 w 1173"/>
                <a:gd name="T53" fmla="*/ 12 h 695"/>
                <a:gd name="T54" fmla="*/ 15 w 1173"/>
                <a:gd name="T55" fmla="*/ 11 h 695"/>
                <a:gd name="T56" fmla="*/ 15 w 1173"/>
                <a:gd name="T57" fmla="*/ 10 h 695"/>
                <a:gd name="T58" fmla="*/ 13 w 1173"/>
                <a:gd name="T59" fmla="*/ 10 h 695"/>
                <a:gd name="T60" fmla="*/ 13 w 1173"/>
                <a:gd name="T61" fmla="*/ 9 h 695"/>
                <a:gd name="T62" fmla="*/ 18 w 1173"/>
                <a:gd name="T63" fmla="*/ 8 h 695"/>
                <a:gd name="T64" fmla="*/ 19 w 1173"/>
                <a:gd name="T65" fmla="*/ 7 h 695"/>
                <a:gd name="T66" fmla="*/ 24 w 1173"/>
                <a:gd name="T67" fmla="*/ 4 h 695"/>
                <a:gd name="T68" fmla="*/ 20 w 1173"/>
                <a:gd name="T69" fmla="*/ 4 h 695"/>
                <a:gd name="T70" fmla="*/ 27 w 1173"/>
                <a:gd name="T71" fmla="*/ 3 h 695"/>
                <a:gd name="T72" fmla="*/ 25 w 1173"/>
                <a:gd name="T73" fmla="*/ 1 h 695"/>
                <a:gd name="T74" fmla="*/ 16 w 1173"/>
                <a:gd name="T75" fmla="*/ 0 h 695"/>
                <a:gd name="T76" fmla="*/ 15 w 1173"/>
                <a:gd name="T77" fmla="*/ 0 h 695"/>
                <a:gd name="T78" fmla="*/ 13 w 1173"/>
                <a:gd name="T79" fmla="*/ 2 h 695"/>
                <a:gd name="T80" fmla="*/ 10 w 1173"/>
                <a:gd name="T81" fmla="*/ 1 h 695"/>
                <a:gd name="T82" fmla="*/ 8 w 1173"/>
                <a:gd name="T83" fmla="*/ 1 h 695"/>
                <a:gd name="T84" fmla="*/ 9 w 1173"/>
                <a:gd name="T85" fmla="*/ 3 h 695"/>
                <a:gd name="T86" fmla="*/ 6 w 1173"/>
                <a:gd name="T87" fmla="*/ 3 h 69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73"/>
                <a:gd name="T133" fmla="*/ 0 h 695"/>
                <a:gd name="T134" fmla="*/ 1173 w 1173"/>
                <a:gd name="T135" fmla="*/ 695 h 69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73" h="695">
                  <a:moveTo>
                    <a:pt x="0" y="165"/>
                  </a:moveTo>
                  <a:lnTo>
                    <a:pt x="104" y="165"/>
                  </a:lnTo>
                  <a:lnTo>
                    <a:pt x="67" y="189"/>
                  </a:lnTo>
                  <a:lnTo>
                    <a:pt x="211" y="170"/>
                  </a:lnTo>
                  <a:lnTo>
                    <a:pt x="87" y="189"/>
                  </a:lnTo>
                  <a:lnTo>
                    <a:pt x="126" y="201"/>
                  </a:lnTo>
                  <a:lnTo>
                    <a:pt x="84" y="204"/>
                  </a:lnTo>
                  <a:lnTo>
                    <a:pt x="102" y="223"/>
                  </a:lnTo>
                  <a:lnTo>
                    <a:pt x="287" y="195"/>
                  </a:lnTo>
                  <a:lnTo>
                    <a:pt x="104" y="238"/>
                  </a:lnTo>
                  <a:lnTo>
                    <a:pt x="183" y="272"/>
                  </a:lnTo>
                  <a:lnTo>
                    <a:pt x="255" y="222"/>
                  </a:lnTo>
                  <a:lnTo>
                    <a:pt x="379" y="214"/>
                  </a:lnTo>
                  <a:lnTo>
                    <a:pt x="249" y="232"/>
                  </a:lnTo>
                  <a:lnTo>
                    <a:pt x="219" y="272"/>
                  </a:lnTo>
                  <a:lnTo>
                    <a:pt x="294" y="276"/>
                  </a:lnTo>
                  <a:lnTo>
                    <a:pt x="379" y="237"/>
                  </a:lnTo>
                  <a:lnTo>
                    <a:pt x="322" y="273"/>
                  </a:lnTo>
                  <a:lnTo>
                    <a:pt x="379" y="273"/>
                  </a:lnTo>
                  <a:lnTo>
                    <a:pt x="467" y="246"/>
                  </a:lnTo>
                  <a:lnTo>
                    <a:pt x="456" y="205"/>
                  </a:lnTo>
                  <a:lnTo>
                    <a:pt x="551" y="176"/>
                  </a:lnTo>
                  <a:lnTo>
                    <a:pt x="481" y="241"/>
                  </a:lnTo>
                  <a:lnTo>
                    <a:pt x="631" y="228"/>
                  </a:lnTo>
                  <a:lnTo>
                    <a:pt x="328" y="293"/>
                  </a:lnTo>
                  <a:lnTo>
                    <a:pt x="396" y="360"/>
                  </a:lnTo>
                  <a:lnTo>
                    <a:pt x="458" y="360"/>
                  </a:lnTo>
                  <a:lnTo>
                    <a:pt x="427" y="373"/>
                  </a:lnTo>
                  <a:lnTo>
                    <a:pt x="307" y="304"/>
                  </a:lnTo>
                  <a:lnTo>
                    <a:pt x="209" y="293"/>
                  </a:lnTo>
                  <a:lnTo>
                    <a:pt x="207" y="322"/>
                  </a:lnTo>
                  <a:lnTo>
                    <a:pt x="253" y="337"/>
                  </a:lnTo>
                  <a:lnTo>
                    <a:pt x="208" y="346"/>
                  </a:lnTo>
                  <a:lnTo>
                    <a:pt x="328" y="423"/>
                  </a:lnTo>
                  <a:lnTo>
                    <a:pt x="279" y="426"/>
                  </a:lnTo>
                  <a:lnTo>
                    <a:pt x="399" y="431"/>
                  </a:lnTo>
                  <a:lnTo>
                    <a:pt x="332" y="448"/>
                  </a:lnTo>
                  <a:lnTo>
                    <a:pt x="368" y="473"/>
                  </a:lnTo>
                  <a:lnTo>
                    <a:pt x="260" y="434"/>
                  </a:lnTo>
                  <a:lnTo>
                    <a:pt x="198" y="450"/>
                  </a:lnTo>
                  <a:lnTo>
                    <a:pt x="172" y="512"/>
                  </a:lnTo>
                  <a:lnTo>
                    <a:pt x="235" y="491"/>
                  </a:lnTo>
                  <a:lnTo>
                    <a:pt x="222" y="514"/>
                  </a:lnTo>
                  <a:lnTo>
                    <a:pt x="245" y="514"/>
                  </a:lnTo>
                  <a:lnTo>
                    <a:pt x="283" y="466"/>
                  </a:lnTo>
                  <a:lnTo>
                    <a:pt x="269" y="506"/>
                  </a:lnTo>
                  <a:lnTo>
                    <a:pt x="304" y="511"/>
                  </a:lnTo>
                  <a:lnTo>
                    <a:pt x="239" y="530"/>
                  </a:lnTo>
                  <a:lnTo>
                    <a:pt x="279" y="531"/>
                  </a:lnTo>
                  <a:lnTo>
                    <a:pt x="245" y="542"/>
                  </a:lnTo>
                  <a:lnTo>
                    <a:pt x="273" y="568"/>
                  </a:lnTo>
                  <a:lnTo>
                    <a:pt x="322" y="568"/>
                  </a:lnTo>
                  <a:lnTo>
                    <a:pt x="368" y="521"/>
                  </a:lnTo>
                  <a:lnTo>
                    <a:pt x="287" y="590"/>
                  </a:lnTo>
                  <a:lnTo>
                    <a:pt x="208" y="535"/>
                  </a:lnTo>
                  <a:lnTo>
                    <a:pt x="143" y="545"/>
                  </a:lnTo>
                  <a:lnTo>
                    <a:pt x="199" y="602"/>
                  </a:lnTo>
                  <a:lnTo>
                    <a:pt x="102" y="632"/>
                  </a:lnTo>
                  <a:lnTo>
                    <a:pt x="112" y="673"/>
                  </a:lnTo>
                  <a:lnTo>
                    <a:pt x="129" y="637"/>
                  </a:lnTo>
                  <a:lnTo>
                    <a:pt x="134" y="673"/>
                  </a:lnTo>
                  <a:lnTo>
                    <a:pt x="200" y="656"/>
                  </a:lnTo>
                  <a:lnTo>
                    <a:pt x="249" y="690"/>
                  </a:lnTo>
                  <a:lnTo>
                    <a:pt x="284" y="687"/>
                  </a:lnTo>
                  <a:lnTo>
                    <a:pt x="259" y="660"/>
                  </a:lnTo>
                  <a:lnTo>
                    <a:pt x="328" y="668"/>
                  </a:lnTo>
                  <a:lnTo>
                    <a:pt x="322" y="642"/>
                  </a:lnTo>
                  <a:lnTo>
                    <a:pt x="352" y="673"/>
                  </a:lnTo>
                  <a:lnTo>
                    <a:pt x="371" y="667"/>
                  </a:lnTo>
                  <a:lnTo>
                    <a:pt x="360" y="648"/>
                  </a:lnTo>
                  <a:lnTo>
                    <a:pt x="417" y="667"/>
                  </a:lnTo>
                  <a:lnTo>
                    <a:pt x="418" y="695"/>
                  </a:lnTo>
                  <a:lnTo>
                    <a:pt x="517" y="667"/>
                  </a:lnTo>
                  <a:lnTo>
                    <a:pt x="536" y="627"/>
                  </a:lnTo>
                  <a:lnTo>
                    <a:pt x="489" y="637"/>
                  </a:lnTo>
                  <a:lnTo>
                    <a:pt x="489" y="598"/>
                  </a:lnTo>
                  <a:lnTo>
                    <a:pt x="379" y="596"/>
                  </a:lnTo>
                  <a:lnTo>
                    <a:pt x="526" y="588"/>
                  </a:lnTo>
                  <a:lnTo>
                    <a:pt x="549" y="560"/>
                  </a:lnTo>
                  <a:lnTo>
                    <a:pt x="526" y="526"/>
                  </a:lnTo>
                  <a:lnTo>
                    <a:pt x="610" y="530"/>
                  </a:lnTo>
                  <a:lnTo>
                    <a:pt x="628" y="514"/>
                  </a:lnTo>
                  <a:lnTo>
                    <a:pt x="571" y="506"/>
                  </a:lnTo>
                  <a:lnTo>
                    <a:pt x="647" y="500"/>
                  </a:lnTo>
                  <a:lnTo>
                    <a:pt x="597" y="477"/>
                  </a:lnTo>
                  <a:lnTo>
                    <a:pt x="656" y="462"/>
                  </a:lnTo>
                  <a:lnTo>
                    <a:pt x="653" y="444"/>
                  </a:lnTo>
                  <a:lnTo>
                    <a:pt x="543" y="434"/>
                  </a:lnTo>
                  <a:lnTo>
                    <a:pt x="605" y="418"/>
                  </a:lnTo>
                  <a:lnTo>
                    <a:pt x="541" y="414"/>
                  </a:lnTo>
                  <a:lnTo>
                    <a:pt x="656" y="426"/>
                  </a:lnTo>
                  <a:lnTo>
                    <a:pt x="660" y="407"/>
                  </a:lnTo>
                  <a:lnTo>
                    <a:pt x="541" y="400"/>
                  </a:lnTo>
                  <a:lnTo>
                    <a:pt x="700" y="373"/>
                  </a:lnTo>
                  <a:lnTo>
                    <a:pt x="654" y="349"/>
                  </a:lnTo>
                  <a:lnTo>
                    <a:pt x="774" y="360"/>
                  </a:lnTo>
                  <a:lnTo>
                    <a:pt x="808" y="322"/>
                  </a:lnTo>
                  <a:lnTo>
                    <a:pt x="751" y="319"/>
                  </a:lnTo>
                  <a:lnTo>
                    <a:pt x="825" y="316"/>
                  </a:lnTo>
                  <a:lnTo>
                    <a:pt x="817" y="287"/>
                  </a:lnTo>
                  <a:lnTo>
                    <a:pt x="853" y="293"/>
                  </a:lnTo>
                  <a:lnTo>
                    <a:pt x="1050" y="178"/>
                  </a:lnTo>
                  <a:lnTo>
                    <a:pt x="833" y="220"/>
                  </a:lnTo>
                  <a:lnTo>
                    <a:pt x="952" y="170"/>
                  </a:lnTo>
                  <a:lnTo>
                    <a:pt x="879" y="176"/>
                  </a:lnTo>
                  <a:lnTo>
                    <a:pt x="863" y="153"/>
                  </a:lnTo>
                  <a:lnTo>
                    <a:pt x="998" y="165"/>
                  </a:lnTo>
                  <a:lnTo>
                    <a:pt x="1173" y="107"/>
                  </a:lnTo>
                  <a:lnTo>
                    <a:pt x="1171" y="78"/>
                  </a:lnTo>
                  <a:lnTo>
                    <a:pt x="1099" y="78"/>
                  </a:lnTo>
                  <a:lnTo>
                    <a:pt x="1082" y="28"/>
                  </a:lnTo>
                  <a:lnTo>
                    <a:pt x="879" y="51"/>
                  </a:lnTo>
                  <a:lnTo>
                    <a:pt x="964" y="19"/>
                  </a:lnTo>
                  <a:lnTo>
                    <a:pt x="699" y="0"/>
                  </a:lnTo>
                  <a:lnTo>
                    <a:pt x="677" y="24"/>
                  </a:lnTo>
                  <a:lnTo>
                    <a:pt x="698" y="36"/>
                  </a:lnTo>
                  <a:lnTo>
                    <a:pt x="647" y="13"/>
                  </a:lnTo>
                  <a:lnTo>
                    <a:pt x="528" y="15"/>
                  </a:lnTo>
                  <a:lnTo>
                    <a:pt x="613" y="62"/>
                  </a:lnTo>
                  <a:lnTo>
                    <a:pt x="582" y="78"/>
                  </a:lnTo>
                  <a:lnTo>
                    <a:pt x="541" y="27"/>
                  </a:lnTo>
                  <a:lnTo>
                    <a:pt x="430" y="23"/>
                  </a:lnTo>
                  <a:lnTo>
                    <a:pt x="451" y="44"/>
                  </a:lnTo>
                  <a:lnTo>
                    <a:pt x="369" y="36"/>
                  </a:lnTo>
                  <a:lnTo>
                    <a:pt x="411" y="70"/>
                  </a:lnTo>
                  <a:lnTo>
                    <a:pt x="343" y="50"/>
                  </a:lnTo>
                  <a:lnTo>
                    <a:pt x="366" y="70"/>
                  </a:lnTo>
                  <a:lnTo>
                    <a:pt x="326" y="78"/>
                  </a:lnTo>
                  <a:lnTo>
                    <a:pt x="411" y="123"/>
                  </a:lnTo>
                  <a:lnTo>
                    <a:pt x="227" y="72"/>
                  </a:lnTo>
                  <a:lnTo>
                    <a:pt x="182" y="108"/>
                  </a:lnTo>
                  <a:lnTo>
                    <a:pt x="254" y="126"/>
                  </a:lnTo>
                  <a:lnTo>
                    <a:pt x="134" y="112"/>
                  </a:lnTo>
                  <a:lnTo>
                    <a:pt x="0" y="1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9" name="Freeform 272"/>
            <p:cNvSpPr/>
            <p:nvPr/>
          </p:nvSpPr>
          <p:spPr bwMode="auto">
            <a:xfrm>
              <a:off x="6362036" y="2128255"/>
              <a:ext cx="525634" cy="408933"/>
            </a:xfrm>
            <a:custGeom>
              <a:avLst/>
              <a:gdLst>
                <a:gd name="T0" fmla="*/ 0 w 1094"/>
                <a:gd name="T1" fmla="*/ 2 h 902"/>
                <a:gd name="T2" fmla="*/ 3 w 1094"/>
                <a:gd name="T3" fmla="*/ 0 h 902"/>
                <a:gd name="T4" fmla="*/ 3 w 1094"/>
                <a:gd name="T5" fmla="*/ 2 h 902"/>
                <a:gd name="T6" fmla="*/ 4 w 1094"/>
                <a:gd name="T7" fmla="*/ 5 h 902"/>
                <a:gd name="T8" fmla="*/ 5 w 1094"/>
                <a:gd name="T9" fmla="*/ 5 h 902"/>
                <a:gd name="T10" fmla="*/ 4 w 1094"/>
                <a:gd name="T11" fmla="*/ 4 h 902"/>
                <a:gd name="T12" fmla="*/ 4 w 1094"/>
                <a:gd name="T13" fmla="*/ 2 h 902"/>
                <a:gd name="T14" fmla="*/ 4 w 1094"/>
                <a:gd name="T15" fmla="*/ 1 h 902"/>
                <a:gd name="T16" fmla="*/ 4 w 1094"/>
                <a:gd name="T17" fmla="*/ 1 h 902"/>
                <a:gd name="T18" fmla="*/ 7 w 1094"/>
                <a:gd name="T19" fmla="*/ 0 h 902"/>
                <a:gd name="T20" fmla="*/ 8 w 1094"/>
                <a:gd name="T21" fmla="*/ 1 h 902"/>
                <a:gd name="T22" fmla="*/ 8 w 1094"/>
                <a:gd name="T23" fmla="*/ 4 h 902"/>
                <a:gd name="T24" fmla="*/ 10 w 1094"/>
                <a:gd name="T25" fmla="*/ 3 h 902"/>
                <a:gd name="T26" fmla="*/ 13 w 1094"/>
                <a:gd name="T27" fmla="*/ 3 h 902"/>
                <a:gd name="T28" fmla="*/ 13 w 1094"/>
                <a:gd name="T29" fmla="*/ 4 h 902"/>
                <a:gd name="T30" fmla="*/ 14 w 1094"/>
                <a:gd name="T31" fmla="*/ 5 h 902"/>
                <a:gd name="T32" fmla="*/ 15 w 1094"/>
                <a:gd name="T33" fmla="*/ 4 h 902"/>
                <a:gd name="T34" fmla="*/ 17 w 1094"/>
                <a:gd name="T35" fmla="*/ 5 h 902"/>
                <a:gd name="T36" fmla="*/ 17 w 1094"/>
                <a:gd name="T37" fmla="*/ 5 h 902"/>
                <a:gd name="T38" fmla="*/ 18 w 1094"/>
                <a:gd name="T39" fmla="*/ 6 h 902"/>
                <a:gd name="T40" fmla="*/ 19 w 1094"/>
                <a:gd name="T41" fmla="*/ 6 h 902"/>
                <a:gd name="T42" fmla="*/ 19 w 1094"/>
                <a:gd name="T43" fmla="*/ 7 h 902"/>
                <a:gd name="T44" fmla="*/ 19 w 1094"/>
                <a:gd name="T45" fmla="*/ 7 h 902"/>
                <a:gd name="T46" fmla="*/ 19 w 1094"/>
                <a:gd name="T47" fmla="*/ 8 h 902"/>
                <a:gd name="T48" fmla="*/ 19 w 1094"/>
                <a:gd name="T49" fmla="*/ 9 h 902"/>
                <a:gd name="T50" fmla="*/ 19 w 1094"/>
                <a:gd name="T51" fmla="*/ 10 h 902"/>
                <a:gd name="T52" fmla="*/ 23 w 1094"/>
                <a:gd name="T53" fmla="*/ 11 h 902"/>
                <a:gd name="T54" fmla="*/ 24 w 1094"/>
                <a:gd name="T55" fmla="*/ 12 h 902"/>
                <a:gd name="T56" fmla="*/ 25 w 1094"/>
                <a:gd name="T57" fmla="*/ 13 h 902"/>
                <a:gd name="T58" fmla="*/ 25 w 1094"/>
                <a:gd name="T59" fmla="*/ 14 h 902"/>
                <a:gd name="T60" fmla="*/ 25 w 1094"/>
                <a:gd name="T61" fmla="*/ 15 h 902"/>
                <a:gd name="T62" fmla="*/ 23 w 1094"/>
                <a:gd name="T63" fmla="*/ 16 h 902"/>
                <a:gd name="T64" fmla="*/ 19 w 1094"/>
                <a:gd name="T65" fmla="*/ 14 h 902"/>
                <a:gd name="T66" fmla="*/ 20 w 1094"/>
                <a:gd name="T67" fmla="*/ 15 h 902"/>
                <a:gd name="T68" fmla="*/ 21 w 1094"/>
                <a:gd name="T69" fmla="*/ 16 h 902"/>
                <a:gd name="T70" fmla="*/ 22 w 1094"/>
                <a:gd name="T71" fmla="*/ 17 h 902"/>
                <a:gd name="T72" fmla="*/ 23 w 1094"/>
                <a:gd name="T73" fmla="*/ 20 h 902"/>
                <a:gd name="T74" fmla="*/ 21 w 1094"/>
                <a:gd name="T75" fmla="*/ 21 h 902"/>
                <a:gd name="T76" fmla="*/ 16 w 1094"/>
                <a:gd name="T77" fmla="*/ 18 h 902"/>
                <a:gd name="T78" fmla="*/ 15 w 1094"/>
                <a:gd name="T79" fmla="*/ 18 h 902"/>
                <a:gd name="T80" fmla="*/ 14 w 1094"/>
                <a:gd name="T81" fmla="*/ 16 h 902"/>
                <a:gd name="T82" fmla="*/ 13 w 1094"/>
                <a:gd name="T83" fmla="*/ 17 h 902"/>
                <a:gd name="T84" fmla="*/ 11 w 1094"/>
                <a:gd name="T85" fmla="*/ 17 h 902"/>
                <a:gd name="T86" fmla="*/ 15 w 1094"/>
                <a:gd name="T87" fmla="*/ 15 h 902"/>
                <a:gd name="T88" fmla="*/ 16 w 1094"/>
                <a:gd name="T89" fmla="*/ 12 h 902"/>
                <a:gd name="T90" fmla="*/ 13 w 1094"/>
                <a:gd name="T91" fmla="*/ 9 h 902"/>
                <a:gd name="T92" fmla="*/ 12 w 1094"/>
                <a:gd name="T93" fmla="*/ 10 h 902"/>
                <a:gd name="T94" fmla="*/ 13 w 1094"/>
                <a:gd name="T95" fmla="*/ 9 h 902"/>
                <a:gd name="T96" fmla="*/ 11 w 1094"/>
                <a:gd name="T97" fmla="*/ 7 h 902"/>
                <a:gd name="T98" fmla="*/ 10 w 1094"/>
                <a:gd name="T99" fmla="*/ 7 h 902"/>
                <a:gd name="T100" fmla="*/ 8 w 1094"/>
                <a:gd name="T101" fmla="*/ 8 h 902"/>
                <a:gd name="T102" fmla="*/ 1 w 1094"/>
                <a:gd name="T103" fmla="*/ 5 h 902"/>
                <a:gd name="T104" fmla="*/ 0 w 1094"/>
                <a:gd name="T105" fmla="*/ 5 h 9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94"/>
                <a:gd name="T160" fmla="*/ 0 h 902"/>
                <a:gd name="T161" fmla="*/ 1094 w 1094"/>
                <a:gd name="T162" fmla="*/ 902 h 90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94" h="902">
                  <a:moveTo>
                    <a:pt x="0" y="202"/>
                  </a:moveTo>
                  <a:lnTo>
                    <a:pt x="9" y="103"/>
                  </a:lnTo>
                  <a:lnTo>
                    <a:pt x="54" y="31"/>
                  </a:lnTo>
                  <a:lnTo>
                    <a:pt x="130" y="0"/>
                  </a:lnTo>
                  <a:lnTo>
                    <a:pt x="191" y="14"/>
                  </a:lnTo>
                  <a:lnTo>
                    <a:pt x="125" y="103"/>
                  </a:lnTo>
                  <a:lnTo>
                    <a:pt x="144" y="158"/>
                  </a:lnTo>
                  <a:lnTo>
                    <a:pt x="191" y="212"/>
                  </a:lnTo>
                  <a:lnTo>
                    <a:pt x="130" y="231"/>
                  </a:lnTo>
                  <a:lnTo>
                    <a:pt x="195" y="230"/>
                  </a:lnTo>
                  <a:lnTo>
                    <a:pt x="204" y="184"/>
                  </a:lnTo>
                  <a:lnTo>
                    <a:pt x="155" y="156"/>
                  </a:lnTo>
                  <a:lnTo>
                    <a:pt x="195" y="123"/>
                  </a:lnTo>
                  <a:lnTo>
                    <a:pt x="166" y="78"/>
                  </a:lnTo>
                  <a:lnTo>
                    <a:pt x="229" y="89"/>
                  </a:lnTo>
                  <a:lnTo>
                    <a:pt x="170" y="68"/>
                  </a:lnTo>
                  <a:lnTo>
                    <a:pt x="236" y="73"/>
                  </a:lnTo>
                  <a:lnTo>
                    <a:pt x="190" y="42"/>
                  </a:lnTo>
                  <a:lnTo>
                    <a:pt x="242" y="43"/>
                  </a:lnTo>
                  <a:lnTo>
                    <a:pt x="279" y="14"/>
                  </a:lnTo>
                  <a:lnTo>
                    <a:pt x="324" y="11"/>
                  </a:lnTo>
                  <a:lnTo>
                    <a:pt x="326" y="51"/>
                  </a:lnTo>
                  <a:lnTo>
                    <a:pt x="358" y="68"/>
                  </a:lnTo>
                  <a:lnTo>
                    <a:pt x="348" y="158"/>
                  </a:lnTo>
                  <a:lnTo>
                    <a:pt x="392" y="115"/>
                  </a:lnTo>
                  <a:lnTo>
                    <a:pt x="414" y="134"/>
                  </a:lnTo>
                  <a:lnTo>
                    <a:pt x="476" y="91"/>
                  </a:lnTo>
                  <a:lnTo>
                    <a:pt x="564" y="115"/>
                  </a:lnTo>
                  <a:lnTo>
                    <a:pt x="603" y="158"/>
                  </a:lnTo>
                  <a:lnTo>
                    <a:pt x="575" y="184"/>
                  </a:lnTo>
                  <a:lnTo>
                    <a:pt x="630" y="173"/>
                  </a:lnTo>
                  <a:lnTo>
                    <a:pt x="614" y="199"/>
                  </a:lnTo>
                  <a:lnTo>
                    <a:pt x="646" y="212"/>
                  </a:lnTo>
                  <a:lnTo>
                    <a:pt x="671" y="180"/>
                  </a:lnTo>
                  <a:lnTo>
                    <a:pt x="711" y="196"/>
                  </a:lnTo>
                  <a:lnTo>
                    <a:pt x="724" y="222"/>
                  </a:lnTo>
                  <a:lnTo>
                    <a:pt x="690" y="230"/>
                  </a:lnTo>
                  <a:lnTo>
                    <a:pt x="742" y="230"/>
                  </a:lnTo>
                  <a:lnTo>
                    <a:pt x="733" y="265"/>
                  </a:lnTo>
                  <a:lnTo>
                    <a:pt x="772" y="246"/>
                  </a:lnTo>
                  <a:lnTo>
                    <a:pt x="748" y="276"/>
                  </a:lnTo>
                  <a:lnTo>
                    <a:pt x="826" y="268"/>
                  </a:lnTo>
                  <a:lnTo>
                    <a:pt x="782" y="299"/>
                  </a:lnTo>
                  <a:lnTo>
                    <a:pt x="820" y="299"/>
                  </a:lnTo>
                  <a:lnTo>
                    <a:pt x="804" y="321"/>
                  </a:lnTo>
                  <a:lnTo>
                    <a:pt x="838" y="291"/>
                  </a:lnTo>
                  <a:lnTo>
                    <a:pt x="874" y="322"/>
                  </a:lnTo>
                  <a:lnTo>
                    <a:pt x="810" y="348"/>
                  </a:lnTo>
                  <a:lnTo>
                    <a:pt x="900" y="371"/>
                  </a:lnTo>
                  <a:lnTo>
                    <a:pt x="825" y="379"/>
                  </a:lnTo>
                  <a:lnTo>
                    <a:pt x="853" y="391"/>
                  </a:lnTo>
                  <a:lnTo>
                    <a:pt x="829" y="419"/>
                  </a:lnTo>
                  <a:lnTo>
                    <a:pt x="921" y="473"/>
                  </a:lnTo>
                  <a:lnTo>
                    <a:pt x="968" y="464"/>
                  </a:lnTo>
                  <a:lnTo>
                    <a:pt x="986" y="529"/>
                  </a:lnTo>
                  <a:lnTo>
                    <a:pt x="1031" y="523"/>
                  </a:lnTo>
                  <a:lnTo>
                    <a:pt x="1029" y="551"/>
                  </a:lnTo>
                  <a:lnTo>
                    <a:pt x="1094" y="565"/>
                  </a:lnTo>
                  <a:lnTo>
                    <a:pt x="1086" y="599"/>
                  </a:lnTo>
                  <a:lnTo>
                    <a:pt x="1053" y="594"/>
                  </a:lnTo>
                  <a:lnTo>
                    <a:pt x="1068" y="614"/>
                  </a:lnTo>
                  <a:lnTo>
                    <a:pt x="1052" y="647"/>
                  </a:lnTo>
                  <a:lnTo>
                    <a:pt x="1020" y="632"/>
                  </a:lnTo>
                  <a:lnTo>
                    <a:pt x="1013" y="697"/>
                  </a:lnTo>
                  <a:lnTo>
                    <a:pt x="888" y="578"/>
                  </a:lnTo>
                  <a:lnTo>
                    <a:pt x="842" y="588"/>
                  </a:lnTo>
                  <a:lnTo>
                    <a:pt x="874" y="618"/>
                  </a:lnTo>
                  <a:lnTo>
                    <a:pt x="849" y="647"/>
                  </a:lnTo>
                  <a:lnTo>
                    <a:pt x="868" y="645"/>
                  </a:lnTo>
                  <a:lnTo>
                    <a:pt x="895" y="703"/>
                  </a:lnTo>
                  <a:lnTo>
                    <a:pt x="956" y="717"/>
                  </a:lnTo>
                  <a:lnTo>
                    <a:pt x="950" y="751"/>
                  </a:lnTo>
                  <a:lnTo>
                    <a:pt x="983" y="778"/>
                  </a:lnTo>
                  <a:lnTo>
                    <a:pt x="969" y="858"/>
                  </a:lnTo>
                  <a:lnTo>
                    <a:pt x="810" y="775"/>
                  </a:lnTo>
                  <a:lnTo>
                    <a:pt x="916" y="902"/>
                  </a:lnTo>
                  <a:lnTo>
                    <a:pt x="719" y="832"/>
                  </a:lnTo>
                  <a:lnTo>
                    <a:pt x="691" y="789"/>
                  </a:lnTo>
                  <a:lnTo>
                    <a:pt x="718" y="785"/>
                  </a:lnTo>
                  <a:lnTo>
                    <a:pt x="654" y="762"/>
                  </a:lnTo>
                  <a:lnTo>
                    <a:pt x="635" y="713"/>
                  </a:lnTo>
                  <a:lnTo>
                    <a:pt x="584" y="697"/>
                  </a:lnTo>
                  <a:lnTo>
                    <a:pt x="581" y="729"/>
                  </a:lnTo>
                  <a:lnTo>
                    <a:pt x="553" y="713"/>
                  </a:lnTo>
                  <a:lnTo>
                    <a:pt x="512" y="744"/>
                  </a:lnTo>
                  <a:lnTo>
                    <a:pt x="457" y="713"/>
                  </a:lnTo>
                  <a:lnTo>
                    <a:pt x="483" y="657"/>
                  </a:lnTo>
                  <a:lnTo>
                    <a:pt x="630" y="657"/>
                  </a:lnTo>
                  <a:lnTo>
                    <a:pt x="594" y="602"/>
                  </a:lnTo>
                  <a:lnTo>
                    <a:pt x="677" y="523"/>
                  </a:lnTo>
                  <a:lnTo>
                    <a:pt x="619" y="417"/>
                  </a:lnTo>
                  <a:lnTo>
                    <a:pt x="578" y="407"/>
                  </a:lnTo>
                  <a:lnTo>
                    <a:pt x="602" y="391"/>
                  </a:lnTo>
                  <a:lnTo>
                    <a:pt x="513" y="418"/>
                  </a:lnTo>
                  <a:lnTo>
                    <a:pt x="512" y="388"/>
                  </a:lnTo>
                  <a:lnTo>
                    <a:pt x="544" y="371"/>
                  </a:lnTo>
                  <a:lnTo>
                    <a:pt x="477" y="329"/>
                  </a:lnTo>
                  <a:lnTo>
                    <a:pt x="476" y="298"/>
                  </a:lnTo>
                  <a:lnTo>
                    <a:pt x="412" y="280"/>
                  </a:lnTo>
                  <a:lnTo>
                    <a:pt x="428" y="325"/>
                  </a:lnTo>
                  <a:lnTo>
                    <a:pt x="321" y="308"/>
                  </a:lnTo>
                  <a:lnTo>
                    <a:pt x="350" y="334"/>
                  </a:lnTo>
                  <a:lnTo>
                    <a:pt x="71" y="289"/>
                  </a:lnTo>
                  <a:lnTo>
                    <a:pt x="22" y="230"/>
                  </a:lnTo>
                  <a:lnTo>
                    <a:pt x="111" y="233"/>
                  </a:lnTo>
                  <a:lnTo>
                    <a:pt x="0" y="20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0" name="Freeform 273"/>
            <p:cNvSpPr/>
            <p:nvPr/>
          </p:nvSpPr>
          <p:spPr bwMode="auto">
            <a:xfrm>
              <a:off x="6415947" y="2409893"/>
              <a:ext cx="121300" cy="89106"/>
            </a:xfrm>
            <a:custGeom>
              <a:avLst/>
              <a:gdLst>
                <a:gd name="T0" fmla="*/ 0 w 254"/>
                <a:gd name="T1" fmla="*/ 4 h 197"/>
                <a:gd name="T2" fmla="*/ 1 w 254"/>
                <a:gd name="T3" fmla="*/ 3 h 197"/>
                <a:gd name="T4" fmla="*/ 1 w 254"/>
                <a:gd name="T5" fmla="*/ 0 h 197"/>
                <a:gd name="T6" fmla="*/ 2 w 254"/>
                <a:gd name="T7" fmla="*/ 1 h 197"/>
                <a:gd name="T8" fmla="*/ 3 w 254"/>
                <a:gd name="T9" fmla="*/ 1 h 197"/>
                <a:gd name="T10" fmla="*/ 6 w 254"/>
                <a:gd name="T11" fmla="*/ 3 h 197"/>
                <a:gd name="T12" fmla="*/ 5 w 254"/>
                <a:gd name="T13" fmla="*/ 4 h 197"/>
                <a:gd name="T14" fmla="*/ 3 w 254"/>
                <a:gd name="T15" fmla="*/ 3 h 197"/>
                <a:gd name="T16" fmla="*/ 2 w 254"/>
                <a:gd name="T17" fmla="*/ 5 h 197"/>
                <a:gd name="T18" fmla="*/ 1 w 254"/>
                <a:gd name="T19" fmla="*/ 3 h 197"/>
                <a:gd name="T20" fmla="*/ 0 w 254"/>
                <a:gd name="T21" fmla="*/ 4 h 1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4"/>
                <a:gd name="T34" fmla="*/ 0 h 197"/>
                <a:gd name="T35" fmla="*/ 254 w 254"/>
                <a:gd name="T36" fmla="*/ 197 h 1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4" h="197">
                  <a:moveTo>
                    <a:pt x="0" y="161"/>
                  </a:moveTo>
                  <a:lnTo>
                    <a:pt x="36" y="123"/>
                  </a:lnTo>
                  <a:lnTo>
                    <a:pt x="59" y="0"/>
                  </a:lnTo>
                  <a:lnTo>
                    <a:pt x="80" y="45"/>
                  </a:lnTo>
                  <a:lnTo>
                    <a:pt x="140" y="55"/>
                  </a:lnTo>
                  <a:lnTo>
                    <a:pt x="254" y="145"/>
                  </a:lnTo>
                  <a:lnTo>
                    <a:pt x="239" y="176"/>
                  </a:lnTo>
                  <a:lnTo>
                    <a:pt x="136" y="134"/>
                  </a:lnTo>
                  <a:lnTo>
                    <a:pt x="73" y="197"/>
                  </a:lnTo>
                  <a:lnTo>
                    <a:pt x="57" y="145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1" name="Freeform 274"/>
            <p:cNvSpPr/>
            <p:nvPr/>
          </p:nvSpPr>
          <p:spPr bwMode="auto">
            <a:xfrm>
              <a:off x="6926418" y="2829964"/>
              <a:ext cx="121300" cy="132068"/>
            </a:xfrm>
            <a:custGeom>
              <a:avLst/>
              <a:gdLst>
                <a:gd name="T0" fmla="*/ 0 w 255"/>
                <a:gd name="T1" fmla="*/ 6 h 286"/>
                <a:gd name="T2" fmla="*/ 2 w 255"/>
                <a:gd name="T3" fmla="*/ 0 h 286"/>
                <a:gd name="T4" fmla="*/ 3 w 255"/>
                <a:gd name="T5" fmla="*/ 0 h 286"/>
                <a:gd name="T6" fmla="*/ 2 w 255"/>
                <a:gd name="T7" fmla="*/ 3 h 286"/>
                <a:gd name="T8" fmla="*/ 3 w 255"/>
                <a:gd name="T9" fmla="*/ 2 h 286"/>
                <a:gd name="T10" fmla="*/ 3 w 255"/>
                <a:gd name="T11" fmla="*/ 3 h 286"/>
                <a:gd name="T12" fmla="*/ 5 w 255"/>
                <a:gd name="T13" fmla="*/ 3 h 286"/>
                <a:gd name="T14" fmla="*/ 5 w 255"/>
                <a:gd name="T15" fmla="*/ 4 h 286"/>
                <a:gd name="T16" fmla="*/ 5 w 255"/>
                <a:gd name="T17" fmla="*/ 4 h 286"/>
                <a:gd name="T18" fmla="*/ 5 w 255"/>
                <a:gd name="T19" fmla="*/ 6 h 286"/>
                <a:gd name="T20" fmla="*/ 6 w 255"/>
                <a:gd name="T21" fmla="*/ 5 h 286"/>
                <a:gd name="T22" fmla="*/ 6 w 255"/>
                <a:gd name="T23" fmla="*/ 6 h 286"/>
                <a:gd name="T24" fmla="*/ 5 w 255"/>
                <a:gd name="T25" fmla="*/ 7 h 286"/>
                <a:gd name="T26" fmla="*/ 5 w 255"/>
                <a:gd name="T27" fmla="*/ 6 h 286"/>
                <a:gd name="T28" fmla="*/ 5 w 255"/>
                <a:gd name="T29" fmla="*/ 7 h 286"/>
                <a:gd name="T30" fmla="*/ 5 w 255"/>
                <a:gd name="T31" fmla="*/ 5 h 286"/>
                <a:gd name="T32" fmla="*/ 3 w 255"/>
                <a:gd name="T33" fmla="*/ 7 h 286"/>
                <a:gd name="T34" fmla="*/ 4 w 255"/>
                <a:gd name="T35" fmla="*/ 6 h 286"/>
                <a:gd name="T36" fmla="*/ 3 w 255"/>
                <a:gd name="T37" fmla="*/ 6 h 286"/>
                <a:gd name="T38" fmla="*/ 3 w 255"/>
                <a:gd name="T39" fmla="*/ 5 h 286"/>
                <a:gd name="T40" fmla="*/ 0 w 255"/>
                <a:gd name="T41" fmla="*/ 6 h 2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5"/>
                <a:gd name="T64" fmla="*/ 0 h 286"/>
                <a:gd name="T65" fmla="*/ 255 w 255"/>
                <a:gd name="T66" fmla="*/ 286 h 2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5" h="286">
                  <a:moveTo>
                    <a:pt x="0" y="223"/>
                  </a:moveTo>
                  <a:lnTo>
                    <a:pt x="106" y="15"/>
                  </a:lnTo>
                  <a:lnTo>
                    <a:pt x="146" y="0"/>
                  </a:lnTo>
                  <a:lnTo>
                    <a:pt x="97" y="112"/>
                  </a:lnTo>
                  <a:lnTo>
                    <a:pt x="130" y="87"/>
                  </a:lnTo>
                  <a:lnTo>
                    <a:pt x="152" y="135"/>
                  </a:lnTo>
                  <a:lnTo>
                    <a:pt x="219" y="135"/>
                  </a:lnTo>
                  <a:lnTo>
                    <a:pt x="205" y="177"/>
                  </a:lnTo>
                  <a:lnTo>
                    <a:pt x="240" y="173"/>
                  </a:lnTo>
                  <a:lnTo>
                    <a:pt x="214" y="219"/>
                  </a:lnTo>
                  <a:lnTo>
                    <a:pt x="248" y="194"/>
                  </a:lnTo>
                  <a:lnTo>
                    <a:pt x="255" y="237"/>
                  </a:lnTo>
                  <a:lnTo>
                    <a:pt x="222" y="286"/>
                  </a:lnTo>
                  <a:lnTo>
                    <a:pt x="219" y="250"/>
                  </a:lnTo>
                  <a:lnTo>
                    <a:pt x="204" y="269"/>
                  </a:lnTo>
                  <a:lnTo>
                    <a:pt x="204" y="214"/>
                  </a:lnTo>
                  <a:lnTo>
                    <a:pt x="140" y="269"/>
                  </a:lnTo>
                  <a:lnTo>
                    <a:pt x="178" y="233"/>
                  </a:lnTo>
                  <a:lnTo>
                    <a:pt x="123" y="237"/>
                  </a:lnTo>
                  <a:lnTo>
                    <a:pt x="138" y="217"/>
                  </a:lnTo>
                  <a:lnTo>
                    <a:pt x="0" y="2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2" name="Freeform 275"/>
            <p:cNvSpPr/>
            <p:nvPr/>
          </p:nvSpPr>
          <p:spPr bwMode="auto">
            <a:xfrm>
              <a:off x="6629907" y="4316124"/>
              <a:ext cx="151625" cy="838551"/>
            </a:xfrm>
            <a:custGeom>
              <a:avLst/>
              <a:gdLst>
                <a:gd name="T0" fmla="*/ 0 w 317"/>
                <a:gd name="T1" fmla="*/ 33 h 1850"/>
                <a:gd name="T2" fmla="*/ 1 w 317"/>
                <a:gd name="T3" fmla="*/ 32 h 1850"/>
                <a:gd name="T4" fmla="*/ 1 w 317"/>
                <a:gd name="T5" fmla="*/ 33 h 1850"/>
                <a:gd name="T6" fmla="*/ 3 w 317"/>
                <a:gd name="T7" fmla="*/ 31 h 1850"/>
                <a:gd name="T8" fmla="*/ 2 w 317"/>
                <a:gd name="T9" fmla="*/ 30 h 1850"/>
                <a:gd name="T10" fmla="*/ 3 w 317"/>
                <a:gd name="T11" fmla="*/ 27 h 1850"/>
                <a:gd name="T12" fmla="*/ 1 w 317"/>
                <a:gd name="T13" fmla="*/ 27 h 1850"/>
                <a:gd name="T14" fmla="*/ 2 w 317"/>
                <a:gd name="T15" fmla="*/ 22 h 1850"/>
                <a:gd name="T16" fmla="*/ 3 w 317"/>
                <a:gd name="T17" fmla="*/ 17 h 1850"/>
                <a:gd name="T18" fmla="*/ 3 w 317"/>
                <a:gd name="T19" fmla="*/ 13 h 1850"/>
                <a:gd name="T20" fmla="*/ 5 w 317"/>
                <a:gd name="T21" fmla="*/ 4 h 1850"/>
                <a:gd name="T22" fmla="*/ 4 w 317"/>
                <a:gd name="T23" fmla="*/ 1 h 1850"/>
                <a:gd name="T24" fmla="*/ 5 w 317"/>
                <a:gd name="T25" fmla="*/ 0 h 1850"/>
                <a:gd name="T26" fmla="*/ 6 w 317"/>
                <a:gd name="T27" fmla="*/ 2 h 1850"/>
                <a:gd name="T28" fmla="*/ 7 w 317"/>
                <a:gd name="T29" fmla="*/ 6 h 1850"/>
                <a:gd name="T30" fmla="*/ 7 w 317"/>
                <a:gd name="T31" fmla="*/ 6 h 1850"/>
                <a:gd name="T32" fmla="*/ 7 w 317"/>
                <a:gd name="T33" fmla="*/ 7 h 1850"/>
                <a:gd name="T34" fmla="*/ 6 w 317"/>
                <a:gd name="T35" fmla="*/ 7 h 1850"/>
                <a:gd name="T36" fmla="*/ 6 w 317"/>
                <a:gd name="T37" fmla="*/ 10 h 1850"/>
                <a:gd name="T38" fmla="*/ 5 w 317"/>
                <a:gd name="T39" fmla="*/ 11 h 1850"/>
                <a:gd name="T40" fmla="*/ 5 w 317"/>
                <a:gd name="T41" fmla="*/ 15 h 1850"/>
                <a:gd name="T42" fmla="*/ 5 w 317"/>
                <a:gd name="T43" fmla="*/ 18 h 1850"/>
                <a:gd name="T44" fmla="*/ 4 w 317"/>
                <a:gd name="T45" fmla="*/ 21 h 1850"/>
                <a:gd name="T46" fmla="*/ 3 w 317"/>
                <a:gd name="T47" fmla="*/ 28 h 1850"/>
                <a:gd name="T48" fmla="*/ 4 w 317"/>
                <a:gd name="T49" fmla="*/ 31 h 1850"/>
                <a:gd name="T50" fmla="*/ 3 w 317"/>
                <a:gd name="T51" fmla="*/ 31 h 1850"/>
                <a:gd name="T52" fmla="*/ 3 w 317"/>
                <a:gd name="T53" fmla="*/ 33 h 1850"/>
                <a:gd name="T54" fmla="*/ 2 w 317"/>
                <a:gd name="T55" fmla="*/ 38 h 1850"/>
                <a:gd name="T56" fmla="*/ 2 w 317"/>
                <a:gd name="T57" fmla="*/ 39 h 1850"/>
                <a:gd name="T58" fmla="*/ 3 w 317"/>
                <a:gd name="T59" fmla="*/ 38 h 1850"/>
                <a:gd name="T60" fmla="*/ 3 w 317"/>
                <a:gd name="T61" fmla="*/ 40 h 1850"/>
                <a:gd name="T62" fmla="*/ 6 w 317"/>
                <a:gd name="T63" fmla="*/ 41 h 1850"/>
                <a:gd name="T64" fmla="*/ 4 w 317"/>
                <a:gd name="T65" fmla="*/ 41 h 1850"/>
                <a:gd name="T66" fmla="*/ 4 w 317"/>
                <a:gd name="T67" fmla="*/ 43 h 1850"/>
                <a:gd name="T68" fmla="*/ 3 w 317"/>
                <a:gd name="T69" fmla="*/ 42 h 1850"/>
                <a:gd name="T70" fmla="*/ 4 w 317"/>
                <a:gd name="T71" fmla="*/ 42 h 1850"/>
                <a:gd name="T72" fmla="*/ 3 w 317"/>
                <a:gd name="T73" fmla="*/ 41 h 1850"/>
                <a:gd name="T74" fmla="*/ 2 w 317"/>
                <a:gd name="T75" fmla="*/ 40 h 1850"/>
                <a:gd name="T76" fmla="*/ 2 w 317"/>
                <a:gd name="T77" fmla="*/ 40 h 1850"/>
                <a:gd name="T78" fmla="*/ 1 w 317"/>
                <a:gd name="T79" fmla="*/ 39 h 1850"/>
                <a:gd name="T80" fmla="*/ 1 w 317"/>
                <a:gd name="T81" fmla="*/ 38 h 1850"/>
                <a:gd name="T82" fmla="*/ 1 w 317"/>
                <a:gd name="T83" fmla="*/ 38 h 1850"/>
                <a:gd name="T84" fmla="*/ 1 w 317"/>
                <a:gd name="T85" fmla="*/ 37 h 1850"/>
                <a:gd name="T86" fmla="*/ 1 w 317"/>
                <a:gd name="T87" fmla="*/ 35 h 1850"/>
                <a:gd name="T88" fmla="*/ 2 w 317"/>
                <a:gd name="T89" fmla="*/ 35 h 1850"/>
                <a:gd name="T90" fmla="*/ 1 w 317"/>
                <a:gd name="T91" fmla="*/ 34 h 1850"/>
                <a:gd name="T92" fmla="*/ 1 w 317"/>
                <a:gd name="T93" fmla="*/ 33 h 1850"/>
                <a:gd name="T94" fmla="*/ 0 w 317"/>
                <a:gd name="T95" fmla="*/ 33 h 18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7"/>
                <a:gd name="T145" fmla="*/ 0 h 1850"/>
                <a:gd name="T146" fmla="*/ 317 w 317"/>
                <a:gd name="T147" fmla="*/ 1850 h 18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7" h="1850">
                  <a:moveTo>
                    <a:pt x="0" y="1447"/>
                  </a:moveTo>
                  <a:lnTo>
                    <a:pt x="22" y="1397"/>
                  </a:lnTo>
                  <a:lnTo>
                    <a:pt x="68" y="1434"/>
                  </a:lnTo>
                  <a:lnTo>
                    <a:pt x="108" y="1339"/>
                  </a:lnTo>
                  <a:lnTo>
                    <a:pt x="91" y="1302"/>
                  </a:lnTo>
                  <a:lnTo>
                    <a:pt x="124" y="1171"/>
                  </a:lnTo>
                  <a:lnTo>
                    <a:pt x="67" y="1160"/>
                  </a:lnTo>
                  <a:lnTo>
                    <a:pt x="74" y="948"/>
                  </a:lnTo>
                  <a:lnTo>
                    <a:pt x="153" y="726"/>
                  </a:lnTo>
                  <a:lnTo>
                    <a:pt x="152" y="541"/>
                  </a:lnTo>
                  <a:lnTo>
                    <a:pt x="207" y="188"/>
                  </a:lnTo>
                  <a:lnTo>
                    <a:pt x="188" y="32"/>
                  </a:lnTo>
                  <a:lnTo>
                    <a:pt x="226" y="0"/>
                  </a:lnTo>
                  <a:lnTo>
                    <a:pt x="266" y="81"/>
                  </a:lnTo>
                  <a:lnTo>
                    <a:pt x="289" y="246"/>
                  </a:lnTo>
                  <a:lnTo>
                    <a:pt x="317" y="249"/>
                  </a:lnTo>
                  <a:lnTo>
                    <a:pt x="312" y="304"/>
                  </a:lnTo>
                  <a:lnTo>
                    <a:pt x="270" y="327"/>
                  </a:lnTo>
                  <a:lnTo>
                    <a:pt x="271" y="435"/>
                  </a:lnTo>
                  <a:lnTo>
                    <a:pt x="226" y="496"/>
                  </a:lnTo>
                  <a:lnTo>
                    <a:pt x="192" y="648"/>
                  </a:lnTo>
                  <a:lnTo>
                    <a:pt x="218" y="791"/>
                  </a:lnTo>
                  <a:lnTo>
                    <a:pt x="168" y="913"/>
                  </a:lnTo>
                  <a:lnTo>
                    <a:pt x="135" y="1218"/>
                  </a:lnTo>
                  <a:lnTo>
                    <a:pt x="162" y="1329"/>
                  </a:lnTo>
                  <a:lnTo>
                    <a:pt x="137" y="1339"/>
                  </a:lnTo>
                  <a:lnTo>
                    <a:pt x="148" y="1438"/>
                  </a:lnTo>
                  <a:lnTo>
                    <a:pt x="83" y="1643"/>
                  </a:lnTo>
                  <a:lnTo>
                    <a:pt x="90" y="1677"/>
                  </a:lnTo>
                  <a:lnTo>
                    <a:pt x="121" y="1664"/>
                  </a:lnTo>
                  <a:lnTo>
                    <a:pt x="135" y="1743"/>
                  </a:lnTo>
                  <a:lnTo>
                    <a:pt x="271" y="1761"/>
                  </a:lnTo>
                  <a:lnTo>
                    <a:pt x="180" y="1792"/>
                  </a:lnTo>
                  <a:lnTo>
                    <a:pt x="168" y="1850"/>
                  </a:lnTo>
                  <a:lnTo>
                    <a:pt x="129" y="1834"/>
                  </a:lnTo>
                  <a:lnTo>
                    <a:pt x="171" y="1797"/>
                  </a:lnTo>
                  <a:lnTo>
                    <a:pt x="107" y="1780"/>
                  </a:lnTo>
                  <a:lnTo>
                    <a:pt x="98" y="1715"/>
                  </a:lnTo>
                  <a:lnTo>
                    <a:pt x="80" y="1746"/>
                  </a:lnTo>
                  <a:lnTo>
                    <a:pt x="56" y="1685"/>
                  </a:lnTo>
                  <a:lnTo>
                    <a:pt x="68" y="1668"/>
                  </a:lnTo>
                  <a:lnTo>
                    <a:pt x="36" y="1638"/>
                  </a:lnTo>
                  <a:lnTo>
                    <a:pt x="67" y="1607"/>
                  </a:lnTo>
                  <a:lnTo>
                    <a:pt x="38" y="1516"/>
                  </a:lnTo>
                  <a:lnTo>
                    <a:pt x="89" y="1526"/>
                  </a:lnTo>
                  <a:lnTo>
                    <a:pt x="38" y="1478"/>
                  </a:lnTo>
                  <a:lnTo>
                    <a:pt x="51" y="1446"/>
                  </a:lnTo>
                  <a:lnTo>
                    <a:pt x="0" y="14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3" name="Freeform 276"/>
            <p:cNvSpPr/>
            <p:nvPr/>
          </p:nvSpPr>
          <p:spPr bwMode="auto">
            <a:xfrm>
              <a:off x="6636645" y="5021016"/>
              <a:ext cx="11793" cy="31824"/>
            </a:xfrm>
            <a:custGeom>
              <a:avLst/>
              <a:gdLst>
                <a:gd name="T0" fmla="*/ 0 w 23"/>
                <a:gd name="T1" fmla="*/ 1 h 69"/>
                <a:gd name="T2" fmla="*/ 0 w 23"/>
                <a:gd name="T3" fmla="*/ 0 h 69"/>
                <a:gd name="T4" fmla="*/ 1 w 23"/>
                <a:gd name="T5" fmla="*/ 2 h 69"/>
                <a:gd name="T6" fmla="*/ 0 w 23"/>
                <a:gd name="T7" fmla="*/ 1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69"/>
                <a:gd name="T14" fmla="*/ 23 w 23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69">
                  <a:moveTo>
                    <a:pt x="0" y="31"/>
                  </a:moveTo>
                  <a:lnTo>
                    <a:pt x="7" y="0"/>
                  </a:lnTo>
                  <a:lnTo>
                    <a:pt x="23" y="69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4" name="Freeform 277"/>
            <p:cNvSpPr/>
            <p:nvPr/>
          </p:nvSpPr>
          <p:spPr bwMode="auto">
            <a:xfrm>
              <a:off x="6650123" y="4850760"/>
              <a:ext cx="10108" cy="38188"/>
            </a:xfrm>
            <a:custGeom>
              <a:avLst/>
              <a:gdLst>
                <a:gd name="T0" fmla="*/ 0 w 23"/>
                <a:gd name="T1" fmla="*/ 2 h 85"/>
                <a:gd name="T2" fmla="*/ 1 w 23"/>
                <a:gd name="T3" fmla="*/ 0 h 85"/>
                <a:gd name="T4" fmla="*/ 1 w 23"/>
                <a:gd name="T5" fmla="*/ 2 h 85"/>
                <a:gd name="T6" fmla="*/ 0 w 23"/>
                <a:gd name="T7" fmla="*/ 2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85"/>
                <a:gd name="T14" fmla="*/ 23 w 23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85">
                  <a:moveTo>
                    <a:pt x="0" y="75"/>
                  </a:moveTo>
                  <a:lnTo>
                    <a:pt x="23" y="0"/>
                  </a:lnTo>
                  <a:lnTo>
                    <a:pt x="23" y="85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5" name="Freeform 278"/>
            <p:cNvSpPr/>
            <p:nvPr/>
          </p:nvSpPr>
          <p:spPr bwMode="auto">
            <a:xfrm>
              <a:off x="6661916" y="5145128"/>
              <a:ext cx="25271" cy="17503"/>
            </a:xfrm>
            <a:custGeom>
              <a:avLst/>
              <a:gdLst>
                <a:gd name="T0" fmla="*/ 0 w 51"/>
                <a:gd name="T1" fmla="*/ 0 h 39"/>
                <a:gd name="T2" fmla="*/ 1 w 51"/>
                <a:gd name="T3" fmla="*/ 0 h 39"/>
                <a:gd name="T4" fmla="*/ 1 w 51"/>
                <a:gd name="T5" fmla="*/ 1 h 39"/>
                <a:gd name="T6" fmla="*/ 0 w 51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39"/>
                <a:gd name="T14" fmla="*/ 51 w 51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39">
                  <a:moveTo>
                    <a:pt x="0" y="0"/>
                  </a:moveTo>
                  <a:lnTo>
                    <a:pt x="49" y="9"/>
                  </a:lnTo>
                  <a:lnTo>
                    <a:pt x="51" y="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6" name="Freeform 279"/>
            <p:cNvSpPr/>
            <p:nvPr/>
          </p:nvSpPr>
          <p:spPr bwMode="auto">
            <a:xfrm>
              <a:off x="6666970" y="5106940"/>
              <a:ext cx="35379" cy="39779"/>
            </a:xfrm>
            <a:custGeom>
              <a:avLst/>
              <a:gdLst>
                <a:gd name="T0" fmla="*/ 0 w 75"/>
                <a:gd name="T1" fmla="*/ 0 h 88"/>
                <a:gd name="T2" fmla="*/ 1 w 75"/>
                <a:gd name="T3" fmla="*/ 0 h 88"/>
                <a:gd name="T4" fmla="*/ 0 w 75"/>
                <a:gd name="T5" fmla="*/ 1 h 88"/>
                <a:gd name="T6" fmla="*/ 2 w 75"/>
                <a:gd name="T7" fmla="*/ 1 h 88"/>
                <a:gd name="T8" fmla="*/ 1 w 75"/>
                <a:gd name="T9" fmla="*/ 2 h 88"/>
                <a:gd name="T10" fmla="*/ 0 w 75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88"/>
                <a:gd name="T20" fmla="*/ 75 w 75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88">
                  <a:moveTo>
                    <a:pt x="0" y="15"/>
                  </a:moveTo>
                  <a:lnTo>
                    <a:pt x="21" y="0"/>
                  </a:lnTo>
                  <a:lnTo>
                    <a:pt x="19" y="42"/>
                  </a:lnTo>
                  <a:lnTo>
                    <a:pt x="75" y="57"/>
                  </a:lnTo>
                  <a:lnTo>
                    <a:pt x="39" y="88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7" name="Freeform 280"/>
            <p:cNvSpPr/>
            <p:nvPr/>
          </p:nvSpPr>
          <p:spPr bwMode="auto">
            <a:xfrm>
              <a:off x="6693926" y="5157857"/>
              <a:ext cx="18532" cy="11138"/>
            </a:xfrm>
            <a:custGeom>
              <a:avLst/>
              <a:gdLst>
                <a:gd name="T0" fmla="*/ 0 w 40"/>
                <a:gd name="T1" fmla="*/ 1 h 23"/>
                <a:gd name="T2" fmla="*/ 0 w 40"/>
                <a:gd name="T3" fmla="*/ 0 h 23"/>
                <a:gd name="T4" fmla="*/ 1 w 40"/>
                <a:gd name="T5" fmla="*/ 1 h 23"/>
                <a:gd name="T6" fmla="*/ 0 w 40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23"/>
                <a:gd name="T14" fmla="*/ 40 w 4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23">
                  <a:moveTo>
                    <a:pt x="0" y="17"/>
                  </a:moveTo>
                  <a:lnTo>
                    <a:pt x="11" y="0"/>
                  </a:lnTo>
                  <a:lnTo>
                    <a:pt x="40" y="23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8" name="Freeform 281"/>
            <p:cNvSpPr/>
            <p:nvPr/>
          </p:nvSpPr>
          <p:spPr bwMode="auto">
            <a:xfrm>
              <a:off x="6707404" y="5126034"/>
              <a:ext cx="50542" cy="58874"/>
            </a:xfrm>
            <a:custGeom>
              <a:avLst/>
              <a:gdLst>
                <a:gd name="T0" fmla="*/ 0 w 104"/>
                <a:gd name="T1" fmla="*/ 2 h 134"/>
                <a:gd name="T2" fmla="*/ 0 w 104"/>
                <a:gd name="T3" fmla="*/ 2 h 134"/>
                <a:gd name="T4" fmla="*/ 2 w 104"/>
                <a:gd name="T5" fmla="*/ 2 h 134"/>
                <a:gd name="T6" fmla="*/ 1 w 104"/>
                <a:gd name="T7" fmla="*/ 1 h 134"/>
                <a:gd name="T8" fmla="*/ 2 w 104"/>
                <a:gd name="T9" fmla="*/ 1 h 134"/>
                <a:gd name="T10" fmla="*/ 1 w 104"/>
                <a:gd name="T11" fmla="*/ 1 h 134"/>
                <a:gd name="T12" fmla="*/ 1 w 104"/>
                <a:gd name="T13" fmla="*/ 0 h 134"/>
                <a:gd name="T14" fmla="*/ 2 w 104"/>
                <a:gd name="T15" fmla="*/ 0 h 134"/>
                <a:gd name="T16" fmla="*/ 3 w 104"/>
                <a:gd name="T17" fmla="*/ 3 h 134"/>
                <a:gd name="T18" fmla="*/ 0 w 104"/>
                <a:gd name="T19" fmla="*/ 2 h 1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4"/>
                <a:gd name="T31" fmla="*/ 0 h 134"/>
                <a:gd name="T32" fmla="*/ 104 w 104"/>
                <a:gd name="T33" fmla="*/ 134 h 1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4" h="134">
                  <a:moveTo>
                    <a:pt x="0" y="108"/>
                  </a:moveTo>
                  <a:lnTo>
                    <a:pt x="15" y="88"/>
                  </a:lnTo>
                  <a:lnTo>
                    <a:pt x="73" y="100"/>
                  </a:lnTo>
                  <a:lnTo>
                    <a:pt x="47" y="65"/>
                  </a:lnTo>
                  <a:lnTo>
                    <a:pt x="74" y="44"/>
                  </a:lnTo>
                  <a:lnTo>
                    <a:pt x="32" y="40"/>
                  </a:lnTo>
                  <a:lnTo>
                    <a:pt x="32" y="7"/>
                  </a:lnTo>
                  <a:lnTo>
                    <a:pt x="102" y="0"/>
                  </a:lnTo>
                  <a:lnTo>
                    <a:pt x="104" y="134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9" name="Freeform 282"/>
            <p:cNvSpPr/>
            <p:nvPr/>
          </p:nvSpPr>
          <p:spPr bwMode="auto">
            <a:xfrm>
              <a:off x="6732675" y="5194455"/>
              <a:ext cx="37064" cy="12729"/>
            </a:xfrm>
            <a:custGeom>
              <a:avLst/>
              <a:gdLst>
                <a:gd name="T0" fmla="*/ 0 w 78"/>
                <a:gd name="T1" fmla="*/ 0 h 28"/>
                <a:gd name="T2" fmla="*/ 2 w 78"/>
                <a:gd name="T3" fmla="*/ 0 h 28"/>
                <a:gd name="T4" fmla="*/ 2 w 78"/>
                <a:gd name="T5" fmla="*/ 1 h 28"/>
                <a:gd name="T6" fmla="*/ 0 w 78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28"/>
                <a:gd name="T14" fmla="*/ 78 w 7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28">
                  <a:moveTo>
                    <a:pt x="0" y="0"/>
                  </a:moveTo>
                  <a:lnTo>
                    <a:pt x="71" y="7"/>
                  </a:lnTo>
                  <a:lnTo>
                    <a:pt x="78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283"/>
            <p:cNvSpPr/>
            <p:nvPr/>
          </p:nvSpPr>
          <p:spPr bwMode="auto">
            <a:xfrm>
              <a:off x="6768054" y="5186499"/>
              <a:ext cx="18532" cy="7956"/>
            </a:xfrm>
            <a:custGeom>
              <a:avLst/>
              <a:gdLst>
                <a:gd name="T0" fmla="*/ 0 w 37"/>
                <a:gd name="T1" fmla="*/ 0 h 18"/>
                <a:gd name="T2" fmla="*/ 0 w 37"/>
                <a:gd name="T3" fmla="*/ 0 h 18"/>
                <a:gd name="T4" fmla="*/ 1 w 37"/>
                <a:gd name="T5" fmla="*/ 0 h 18"/>
                <a:gd name="T6" fmla="*/ 0 w 37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18"/>
                <a:gd name="T14" fmla="*/ 37 w 37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18">
                  <a:moveTo>
                    <a:pt x="0" y="18"/>
                  </a:moveTo>
                  <a:lnTo>
                    <a:pt x="8" y="0"/>
                  </a:lnTo>
                  <a:lnTo>
                    <a:pt x="37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1" name="Freeform 284"/>
            <p:cNvSpPr/>
            <p:nvPr/>
          </p:nvSpPr>
          <p:spPr bwMode="auto">
            <a:xfrm>
              <a:off x="6569256" y="3716250"/>
              <a:ext cx="219014" cy="330965"/>
            </a:xfrm>
            <a:custGeom>
              <a:avLst/>
              <a:gdLst>
                <a:gd name="T0" fmla="*/ 0 w 459"/>
                <a:gd name="T1" fmla="*/ 11 h 730"/>
                <a:gd name="T2" fmla="*/ 1 w 459"/>
                <a:gd name="T3" fmla="*/ 13 h 730"/>
                <a:gd name="T4" fmla="*/ 3 w 459"/>
                <a:gd name="T5" fmla="*/ 13 h 730"/>
                <a:gd name="T6" fmla="*/ 5 w 459"/>
                <a:gd name="T7" fmla="*/ 15 h 730"/>
                <a:gd name="T8" fmla="*/ 7 w 459"/>
                <a:gd name="T9" fmla="*/ 15 h 730"/>
                <a:gd name="T10" fmla="*/ 7 w 459"/>
                <a:gd name="T11" fmla="*/ 17 h 730"/>
                <a:gd name="T12" fmla="*/ 8 w 459"/>
                <a:gd name="T13" fmla="*/ 17 h 730"/>
                <a:gd name="T14" fmla="*/ 8 w 459"/>
                <a:gd name="T15" fmla="*/ 14 h 730"/>
                <a:gd name="T16" fmla="*/ 8 w 459"/>
                <a:gd name="T17" fmla="*/ 12 h 730"/>
                <a:gd name="T18" fmla="*/ 8 w 459"/>
                <a:gd name="T19" fmla="*/ 12 h 730"/>
                <a:gd name="T20" fmla="*/ 8 w 459"/>
                <a:gd name="T21" fmla="*/ 11 h 730"/>
                <a:gd name="T22" fmla="*/ 10 w 459"/>
                <a:gd name="T23" fmla="*/ 11 h 730"/>
                <a:gd name="T24" fmla="*/ 10 w 459"/>
                <a:gd name="T25" fmla="*/ 11 h 730"/>
                <a:gd name="T26" fmla="*/ 10 w 459"/>
                <a:gd name="T27" fmla="*/ 10 h 730"/>
                <a:gd name="T28" fmla="*/ 10 w 459"/>
                <a:gd name="T29" fmla="*/ 6 h 730"/>
                <a:gd name="T30" fmla="*/ 8 w 459"/>
                <a:gd name="T31" fmla="*/ 7 h 730"/>
                <a:gd name="T32" fmla="*/ 8 w 459"/>
                <a:gd name="T33" fmla="*/ 6 h 730"/>
                <a:gd name="T34" fmla="*/ 6 w 459"/>
                <a:gd name="T35" fmla="*/ 5 h 730"/>
                <a:gd name="T36" fmla="*/ 5 w 459"/>
                <a:gd name="T37" fmla="*/ 3 h 730"/>
                <a:gd name="T38" fmla="*/ 7 w 459"/>
                <a:gd name="T39" fmla="*/ 1 h 730"/>
                <a:gd name="T40" fmla="*/ 6 w 459"/>
                <a:gd name="T41" fmla="*/ 0 h 730"/>
                <a:gd name="T42" fmla="*/ 3 w 459"/>
                <a:gd name="T43" fmla="*/ 1 h 730"/>
                <a:gd name="T44" fmla="*/ 2 w 459"/>
                <a:gd name="T45" fmla="*/ 5 h 730"/>
                <a:gd name="T46" fmla="*/ 1 w 459"/>
                <a:gd name="T47" fmla="*/ 4 h 730"/>
                <a:gd name="T48" fmla="*/ 1 w 459"/>
                <a:gd name="T49" fmla="*/ 5 h 730"/>
                <a:gd name="T50" fmla="*/ 1 w 459"/>
                <a:gd name="T51" fmla="*/ 9 h 730"/>
                <a:gd name="T52" fmla="*/ 2 w 459"/>
                <a:gd name="T53" fmla="*/ 9 h 730"/>
                <a:gd name="T54" fmla="*/ 0 w 459"/>
                <a:gd name="T55" fmla="*/ 11 h 7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59"/>
                <a:gd name="T85" fmla="*/ 0 h 730"/>
                <a:gd name="T86" fmla="*/ 459 w 459"/>
                <a:gd name="T87" fmla="*/ 730 h 73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59" h="730">
                  <a:moveTo>
                    <a:pt x="0" y="488"/>
                  </a:moveTo>
                  <a:lnTo>
                    <a:pt x="56" y="540"/>
                  </a:lnTo>
                  <a:lnTo>
                    <a:pt x="138" y="552"/>
                  </a:lnTo>
                  <a:lnTo>
                    <a:pt x="220" y="653"/>
                  </a:lnTo>
                  <a:lnTo>
                    <a:pt x="330" y="663"/>
                  </a:lnTo>
                  <a:lnTo>
                    <a:pt x="314" y="713"/>
                  </a:lnTo>
                  <a:lnTo>
                    <a:pt x="342" y="730"/>
                  </a:lnTo>
                  <a:lnTo>
                    <a:pt x="359" y="604"/>
                  </a:lnTo>
                  <a:lnTo>
                    <a:pt x="338" y="525"/>
                  </a:lnTo>
                  <a:lnTo>
                    <a:pt x="375" y="522"/>
                  </a:lnTo>
                  <a:lnTo>
                    <a:pt x="349" y="477"/>
                  </a:lnTo>
                  <a:lnTo>
                    <a:pt x="437" y="461"/>
                  </a:lnTo>
                  <a:lnTo>
                    <a:pt x="459" y="491"/>
                  </a:lnTo>
                  <a:lnTo>
                    <a:pt x="424" y="427"/>
                  </a:lnTo>
                  <a:lnTo>
                    <a:pt x="436" y="274"/>
                  </a:lnTo>
                  <a:lnTo>
                    <a:pt x="362" y="280"/>
                  </a:lnTo>
                  <a:lnTo>
                    <a:pt x="338" y="242"/>
                  </a:lnTo>
                  <a:lnTo>
                    <a:pt x="264" y="231"/>
                  </a:lnTo>
                  <a:lnTo>
                    <a:pt x="216" y="143"/>
                  </a:lnTo>
                  <a:lnTo>
                    <a:pt x="289" y="27"/>
                  </a:lnTo>
                  <a:lnTo>
                    <a:pt x="279" y="0"/>
                  </a:lnTo>
                  <a:lnTo>
                    <a:pt x="148" y="63"/>
                  </a:lnTo>
                  <a:lnTo>
                    <a:pt x="78" y="195"/>
                  </a:lnTo>
                  <a:lnTo>
                    <a:pt x="54" y="165"/>
                  </a:lnTo>
                  <a:lnTo>
                    <a:pt x="39" y="228"/>
                  </a:lnTo>
                  <a:lnTo>
                    <a:pt x="54" y="373"/>
                  </a:lnTo>
                  <a:lnTo>
                    <a:pt x="71" y="373"/>
                  </a:lnTo>
                  <a:lnTo>
                    <a:pt x="0" y="4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2" name="Freeform 285"/>
            <p:cNvSpPr/>
            <p:nvPr/>
          </p:nvSpPr>
          <p:spPr bwMode="auto">
            <a:xfrm>
              <a:off x="6442902" y="3743300"/>
              <a:ext cx="57281" cy="54100"/>
            </a:xfrm>
            <a:custGeom>
              <a:avLst/>
              <a:gdLst>
                <a:gd name="T0" fmla="*/ 0 w 118"/>
                <a:gd name="T1" fmla="*/ 0 h 118"/>
                <a:gd name="T2" fmla="*/ 0 w 118"/>
                <a:gd name="T3" fmla="*/ 1 h 118"/>
                <a:gd name="T4" fmla="*/ 1 w 118"/>
                <a:gd name="T5" fmla="*/ 1 h 118"/>
                <a:gd name="T6" fmla="*/ 2 w 118"/>
                <a:gd name="T7" fmla="*/ 3 h 118"/>
                <a:gd name="T8" fmla="*/ 3 w 118"/>
                <a:gd name="T9" fmla="*/ 1 h 118"/>
                <a:gd name="T10" fmla="*/ 2 w 118"/>
                <a:gd name="T11" fmla="*/ 0 h 118"/>
                <a:gd name="T12" fmla="*/ 0 w 118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8"/>
                <a:gd name="T22" fmla="*/ 0 h 118"/>
                <a:gd name="T23" fmla="*/ 118 w 118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8" h="118">
                  <a:moveTo>
                    <a:pt x="0" y="0"/>
                  </a:moveTo>
                  <a:lnTo>
                    <a:pt x="1" y="46"/>
                  </a:lnTo>
                  <a:lnTo>
                    <a:pt x="26" y="39"/>
                  </a:lnTo>
                  <a:lnTo>
                    <a:pt x="100" y="118"/>
                  </a:lnTo>
                  <a:lnTo>
                    <a:pt x="118" y="58"/>
                  </a:lnTo>
                  <a:lnTo>
                    <a:pt x="79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3" name="Freeform 286"/>
            <p:cNvSpPr/>
            <p:nvPr/>
          </p:nvSpPr>
          <p:spPr bwMode="auto">
            <a:xfrm>
              <a:off x="6456380" y="3495077"/>
              <a:ext cx="197113" cy="66829"/>
            </a:xfrm>
            <a:custGeom>
              <a:avLst/>
              <a:gdLst>
                <a:gd name="T0" fmla="*/ 0 w 412"/>
                <a:gd name="T1" fmla="*/ 1 h 149"/>
                <a:gd name="T2" fmla="*/ 1 w 412"/>
                <a:gd name="T3" fmla="*/ 0 h 149"/>
                <a:gd name="T4" fmla="*/ 4 w 412"/>
                <a:gd name="T5" fmla="*/ 0 h 149"/>
                <a:gd name="T6" fmla="*/ 9 w 412"/>
                <a:gd name="T7" fmla="*/ 3 h 149"/>
                <a:gd name="T8" fmla="*/ 6 w 412"/>
                <a:gd name="T9" fmla="*/ 3 h 149"/>
                <a:gd name="T10" fmla="*/ 7 w 412"/>
                <a:gd name="T11" fmla="*/ 3 h 149"/>
                <a:gd name="T12" fmla="*/ 5 w 412"/>
                <a:gd name="T13" fmla="*/ 2 h 149"/>
                <a:gd name="T14" fmla="*/ 3 w 412"/>
                <a:gd name="T15" fmla="*/ 1 h 149"/>
                <a:gd name="T16" fmla="*/ 3 w 412"/>
                <a:gd name="T17" fmla="*/ 1 h 149"/>
                <a:gd name="T18" fmla="*/ 0 w 412"/>
                <a:gd name="T19" fmla="*/ 1 h 1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2"/>
                <a:gd name="T31" fmla="*/ 0 h 149"/>
                <a:gd name="T32" fmla="*/ 412 w 412"/>
                <a:gd name="T33" fmla="*/ 149 h 1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2" h="149">
                  <a:moveTo>
                    <a:pt x="0" y="58"/>
                  </a:moveTo>
                  <a:lnTo>
                    <a:pt x="56" y="7"/>
                  </a:lnTo>
                  <a:lnTo>
                    <a:pt x="161" y="0"/>
                  </a:lnTo>
                  <a:lnTo>
                    <a:pt x="412" y="127"/>
                  </a:lnTo>
                  <a:lnTo>
                    <a:pt x="279" y="149"/>
                  </a:lnTo>
                  <a:lnTo>
                    <a:pt x="301" y="120"/>
                  </a:lnTo>
                  <a:lnTo>
                    <a:pt x="236" y="72"/>
                  </a:lnTo>
                  <a:lnTo>
                    <a:pt x="115" y="43"/>
                  </a:lnTo>
                  <a:lnTo>
                    <a:pt x="119" y="24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4" name="Freeform 287"/>
            <p:cNvSpPr/>
            <p:nvPr/>
          </p:nvSpPr>
          <p:spPr bwMode="auto">
            <a:xfrm>
              <a:off x="6698980" y="3561906"/>
              <a:ext cx="58965" cy="36597"/>
            </a:xfrm>
            <a:custGeom>
              <a:avLst/>
              <a:gdLst>
                <a:gd name="T0" fmla="*/ 0 w 127"/>
                <a:gd name="T1" fmla="*/ 0 h 82"/>
                <a:gd name="T2" fmla="*/ 0 w 127"/>
                <a:gd name="T3" fmla="*/ 2 h 82"/>
                <a:gd name="T4" fmla="*/ 3 w 127"/>
                <a:gd name="T5" fmla="*/ 1 h 82"/>
                <a:gd name="T6" fmla="*/ 2 w 127"/>
                <a:gd name="T7" fmla="*/ 0 h 82"/>
                <a:gd name="T8" fmla="*/ 0 w 127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82"/>
                <a:gd name="T17" fmla="*/ 127 w 127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82">
                  <a:moveTo>
                    <a:pt x="0" y="0"/>
                  </a:moveTo>
                  <a:lnTo>
                    <a:pt x="0" y="82"/>
                  </a:lnTo>
                  <a:lnTo>
                    <a:pt x="127" y="58"/>
                  </a:lnTo>
                  <a:lnTo>
                    <a:pt x="72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5" name="Freeform 288"/>
            <p:cNvSpPr/>
            <p:nvPr/>
          </p:nvSpPr>
          <p:spPr bwMode="auto">
            <a:xfrm>
              <a:off x="6532193" y="3935833"/>
              <a:ext cx="102768" cy="125703"/>
            </a:xfrm>
            <a:custGeom>
              <a:avLst/>
              <a:gdLst>
                <a:gd name="T0" fmla="*/ 0 w 212"/>
                <a:gd name="T1" fmla="*/ 3 h 275"/>
                <a:gd name="T2" fmla="*/ 0 w 212"/>
                <a:gd name="T3" fmla="*/ 4 h 275"/>
                <a:gd name="T4" fmla="*/ 1 w 212"/>
                <a:gd name="T5" fmla="*/ 4 h 275"/>
                <a:gd name="T6" fmla="*/ 0 w 212"/>
                <a:gd name="T7" fmla="*/ 5 h 275"/>
                <a:gd name="T8" fmla="*/ 0 w 212"/>
                <a:gd name="T9" fmla="*/ 6 h 275"/>
                <a:gd name="T10" fmla="*/ 1 w 212"/>
                <a:gd name="T11" fmla="*/ 7 h 275"/>
                <a:gd name="T12" fmla="*/ 3 w 212"/>
                <a:gd name="T13" fmla="*/ 5 h 275"/>
                <a:gd name="T14" fmla="*/ 5 w 212"/>
                <a:gd name="T15" fmla="*/ 3 h 275"/>
                <a:gd name="T16" fmla="*/ 5 w 212"/>
                <a:gd name="T17" fmla="*/ 1 h 275"/>
                <a:gd name="T18" fmla="*/ 3 w 212"/>
                <a:gd name="T19" fmla="*/ 1 h 275"/>
                <a:gd name="T20" fmla="*/ 2 w 212"/>
                <a:gd name="T21" fmla="*/ 0 h 275"/>
                <a:gd name="T22" fmla="*/ 1 w 212"/>
                <a:gd name="T23" fmla="*/ 1 h 275"/>
                <a:gd name="T24" fmla="*/ 0 w 212"/>
                <a:gd name="T25" fmla="*/ 3 h 2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2"/>
                <a:gd name="T40" fmla="*/ 0 h 275"/>
                <a:gd name="T41" fmla="*/ 212 w 212"/>
                <a:gd name="T42" fmla="*/ 275 h 2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2" h="275">
                  <a:moveTo>
                    <a:pt x="0" y="106"/>
                  </a:moveTo>
                  <a:lnTo>
                    <a:pt x="1" y="160"/>
                  </a:lnTo>
                  <a:lnTo>
                    <a:pt x="42" y="175"/>
                  </a:lnTo>
                  <a:lnTo>
                    <a:pt x="18" y="215"/>
                  </a:lnTo>
                  <a:lnTo>
                    <a:pt x="12" y="263"/>
                  </a:lnTo>
                  <a:lnTo>
                    <a:pt x="62" y="275"/>
                  </a:lnTo>
                  <a:lnTo>
                    <a:pt x="107" y="196"/>
                  </a:lnTo>
                  <a:lnTo>
                    <a:pt x="194" y="139"/>
                  </a:lnTo>
                  <a:lnTo>
                    <a:pt x="212" y="64"/>
                  </a:lnTo>
                  <a:lnTo>
                    <a:pt x="130" y="52"/>
                  </a:lnTo>
                  <a:lnTo>
                    <a:pt x="74" y="0"/>
                  </a:lnTo>
                  <a:lnTo>
                    <a:pt x="28" y="26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6" name="Freeform 289"/>
            <p:cNvSpPr/>
            <p:nvPr/>
          </p:nvSpPr>
          <p:spPr bwMode="auto">
            <a:xfrm>
              <a:off x="6362036" y="3673289"/>
              <a:ext cx="43803" cy="20685"/>
            </a:xfrm>
            <a:custGeom>
              <a:avLst/>
              <a:gdLst>
                <a:gd name="T0" fmla="*/ 0 w 89"/>
                <a:gd name="T1" fmla="*/ 1 h 44"/>
                <a:gd name="T2" fmla="*/ 1 w 89"/>
                <a:gd name="T3" fmla="*/ 0 h 44"/>
                <a:gd name="T4" fmla="*/ 2 w 89"/>
                <a:gd name="T5" fmla="*/ 1 h 44"/>
                <a:gd name="T6" fmla="*/ 0 w 89"/>
                <a:gd name="T7" fmla="*/ 1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44"/>
                <a:gd name="T14" fmla="*/ 89 w 89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44">
                  <a:moveTo>
                    <a:pt x="0" y="32"/>
                  </a:moveTo>
                  <a:lnTo>
                    <a:pt x="27" y="0"/>
                  </a:lnTo>
                  <a:lnTo>
                    <a:pt x="89" y="44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7" name="Freeform 290"/>
            <p:cNvSpPr/>
            <p:nvPr/>
          </p:nvSpPr>
          <p:spPr bwMode="auto">
            <a:xfrm>
              <a:off x="6897778" y="5089437"/>
              <a:ext cx="28640" cy="19094"/>
            </a:xfrm>
            <a:custGeom>
              <a:avLst/>
              <a:gdLst>
                <a:gd name="T0" fmla="*/ 0 w 59"/>
                <a:gd name="T1" fmla="*/ 1 h 41"/>
                <a:gd name="T2" fmla="*/ 1 w 59"/>
                <a:gd name="T3" fmla="*/ 1 h 41"/>
                <a:gd name="T4" fmla="*/ 0 w 59"/>
                <a:gd name="T5" fmla="*/ 0 h 41"/>
                <a:gd name="T6" fmla="*/ 1 w 59"/>
                <a:gd name="T7" fmla="*/ 0 h 41"/>
                <a:gd name="T8" fmla="*/ 0 w 59"/>
                <a:gd name="T9" fmla="*/ 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41"/>
                <a:gd name="T17" fmla="*/ 59 w 59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41">
                  <a:moveTo>
                    <a:pt x="0" y="41"/>
                  </a:moveTo>
                  <a:lnTo>
                    <a:pt x="32" y="19"/>
                  </a:lnTo>
                  <a:lnTo>
                    <a:pt x="19" y="0"/>
                  </a:lnTo>
                  <a:lnTo>
                    <a:pt x="59" y="6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8" name="Freeform 291"/>
            <p:cNvSpPr/>
            <p:nvPr/>
          </p:nvSpPr>
          <p:spPr bwMode="auto">
            <a:xfrm>
              <a:off x="6919679" y="5089437"/>
              <a:ext cx="32010" cy="19094"/>
            </a:xfrm>
            <a:custGeom>
              <a:avLst/>
              <a:gdLst>
                <a:gd name="T0" fmla="*/ 0 w 68"/>
                <a:gd name="T1" fmla="*/ 1 h 47"/>
                <a:gd name="T2" fmla="*/ 1 w 68"/>
                <a:gd name="T3" fmla="*/ 0 h 47"/>
                <a:gd name="T4" fmla="*/ 1 w 68"/>
                <a:gd name="T5" fmla="*/ 0 h 47"/>
                <a:gd name="T6" fmla="*/ 0 w 68"/>
                <a:gd name="T7" fmla="*/ 1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47"/>
                <a:gd name="T14" fmla="*/ 68 w 68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47">
                  <a:moveTo>
                    <a:pt x="0" y="47"/>
                  </a:moveTo>
                  <a:lnTo>
                    <a:pt x="34" y="0"/>
                  </a:lnTo>
                  <a:lnTo>
                    <a:pt x="68" y="16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9" name="Freeform 292"/>
            <p:cNvSpPr/>
            <p:nvPr/>
          </p:nvSpPr>
          <p:spPr bwMode="auto">
            <a:xfrm>
              <a:off x="7017393" y="3853092"/>
              <a:ext cx="52226" cy="70012"/>
            </a:xfrm>
            <a:custGeom>
              <a:avLst/>
              <a:gdLst>
                <a:gd name="T0" fmla="*/ 0 w 107"/>
                <a:gd name="T1" fmla="*/ 3 h 154"/>
                <a:gd name="T2" fmla="*/ 0 w 107"/>
                <a:gd name="T3" fmla="*/ 0 h 154"/>
                <a:gd name="T4" fmla="*/ 3 w 107"/>
                <a:gd name="T5" fmla="*/ 1 h 154"/>
                <a:gd name="T6" fmla="*/ 1 w 107"/>
                <a:gd name="T7" fmla="*/ 4 h 154"/>
                <a:gd name="T8" fmla="*/ 0 w 107"/>
                <a:gd name="T9" fmla="*/ 3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54"/>
                <a:gd name="T17" fmla="*/ 107 w 107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54">
                  <a:moveTo>
                    <a:pt x="0" y="149"/>
                  </a:moveTo>
                  <a:lnTo>
                    <a:pt x="13" y="0"/>
                  </a:lnTo>
                  <a:lnTo>
                    <a:pt x="107" y="67"/>
                  </a:lnTo>
                  <a:lnTo>
                    <a:pt x="52" y="154"/>
                  </a:lnTo>
                  <a:lnTo>
                    <a:pt x="0" y="14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0" name="Freeform 293"/>
            <p:cNvSpPr/>
            <p:nvPr/>
          </p:nvSpPr>
          <p:spPr bwMode="auto">
            <a:xfrm>
              <a:off x="6677079" y="1700228"/>
              <a:ext cx="1113602" cy="891060"/>
            </a:xfrm>
            <a:custGeom>
              <a:avLst/>
              <a:gdLst>
                <a:gd name="T0" fmla="*/ 6 w 2319"/>
                <a:gd name="T1" fmla="*/ 11 h 1964"/>
                <a:gd name="T2" fmla="*/ 7 w 2319"/>
                <a:gd name="T3" fmla="*/ 9 h 1964"/>
                <a:gd name="T4" fmla="*/ 5 w 2319"/>
                <a:gd name="T5" fmla="*/ 8 h 1964"/>
                <a:gd name="T6" fmla="*/ 10 w 2319"/>
                <a:gd name="T7" fmla="*/ 4 h 1964"/>
                <a:gd name="T8" fmla="*/ 15 w 2319"/>
                <a:gd name="T9" fmla="*/ 3 h 1964"/>
                <a:gd name="T10" fmla="*/ 20 w 2319"/>
                <a:gd name="T11" fmla="*/ 5 h 1964"/>
                <a:gd name="T12" fmla="*/ 19 w 2319"/>
                <a:gd name="T13" fmla="*/ 3 h 1964"/>
                <a:gd name="T14" fmla="*/ 25 w 2319"/>
                <a:gd name="T15" fmla="*/ 4 h 1964"/>
                <a:gd name="T16" fmla="*/ 29 w 2319"/>
                <a:gd name="T17" fmla="*/ 3 h 1964"/>
                <a:gd name="T18" fmla="*/ 24 w 2319"/>
                <a:gd name="T19" fmla="*/ 1 h 1964"/>
                <a:gd name="T20" fmla="*/ 29 w 2319"/>
                <a:gd name="T21" fmla="*/ 2 h 1964"/>
                <a:gd name="T22" fmla="*/ 29 w 2319"/>
                <a:gd name="T23" fmla="*/ 0 h 1964"/>
                <a:gd name="T24" fmla="*/ 40 w 2319"/>
                <a:gd name="T25" fmla="*/ 1 h 1964"/>
                <a:gd name="T26" fmla="*/ 41 w 2319"/>
                <a:gd name="T27" fmla="*/ 1 h 1964"/>
                <a:gd name="T28" fmla="*/ 45 w 2319"/>
                <a:gd name="T29" fmla="*/ 3 h 1964"/>
                <a:gd name="T30" fmla="*/ 34 w 2319"/>
                <a:gd name="T31" fmla="*/ 4 h 1964"/>
                <a:gd name="T32" fmla="*/ 40 w 2319"/>
                <a:gd name="T33" fmla="*/ 5 h 1964"/>
                <a:gd name="T34" fmla="*/ 46 w 2319"/>
                <a:gd name="T35" fmla="*/ 5 h 1964"/>
                <a:gd name="T36" fmla="*/ 51 w 2319"/>
                <a:gd name="T37" fmla="*/ 4 h 1964"/>
                <a:gd name="T38" fmla="*/ 46 w 2319"/>
                <a:gd name="T39" fmla="*/ 7 h 1964"/>
                <a:gd name="T40" fmla="*/ 49 w 2319"/>
                <a:gd name="T41" fmla="*/ 9 h 1964"/>
                <a:gd name="T42" fmla="*/ 46 w 2319"/>
                <a:gd name="T43" fmla="*/ 11 h 1964"/>
                <a:gd name="T44" fmla="*/ 46 w 2319"/>
                <a:gd name="T45" fmla="*/ 14 h 1964"/>
                <a:gd name="T46" fmla="*/ 45 w 2319"/>
                <a:gd name="T47" fmla="*/ 15 h 1964"/>
                <a:gd name="T48" fmla="*/ 47 w 2319"/>
                <a:gd name="T49" fmla="*/ 17 h 1964"/>
                <a:gd name="T50" fmla="*/ 45 w 2319"/>
                <a:gd name="T51" fmla="*/ 19 h 1964"/>
                <a:gd name="T52" fmla="*/ 46 w 2319"/>
                <a:gd name="T53" fmla="*/ 20 h 1964"/>
                <a:gd name="T54" fmla="*/ 46 w 2319"/>
                <a:gd name="T55" fmla="*/ 22 h 1964"/>
                <a:gd name="T56" fmla="*/ 41 w 2319"/>
                <a:gd name="T57" fmla="*/ 23 h 1964"/>
                <a:gd name="T58" fmla="*/ 42 w 2319"/>
                <a:gd name="T59" fmla="*/ 25 h 1964"/>
                <a:gd name="T60" fmla="*/ 45 w 2319"/>
                <a:gd name="T61" fmla="*/ 26 h 1964"/>
                <a:gd name="T62" fmla="*/ 44 w 2319"/>
                <a:gd name="T63" fmla="*/ 28 h 1964"/>
                <a:gd name="T64" fmla="*/ 40 w 2319"/>
                <a:gd name="T65" fmla="*/ 26 h 1964"/>
                <a:gd name="T66" fmla="*/ 41 w 2319"/>
                <a:gd name="T67" fmla="*/ 29 h 1964"/>
                <a:gd name="T68" fmla="*/ 41 w 2319"/>
                <a:gd name="T69" fmla="*/ 32 h 1964"/>
                <a:gd name="T70" fmla="*/ 36 w 2319"/>
                <a:gd name="T71" fmla="*/ 33 h 1964"/>
                <a:gd name="T72" fmla="*/ 32 w 2319"/>
                <a:gd name="T73" fmla="*/ 36 h 1964"/>
                <a:gd name="T74" fmla="*/ 31 w 2319"/>
                <a:gd name="T75" fmla="*/ 36 h 1964"/>
                <a:gd name="T76" fmla="*/ 28 w 2319"/>
                <a:gd name="T77" fmla="*/ 38 h 1964"/>
                <a:gd name="T78" fmla="*/ 28 w 2319"/>
                <a:gd name="T79" fmla="*/ 40 h 1964"/>
                <a:gd name="T80" fmla="*/ 28 w 2319"/>
                <a:gd name="T81" fmla="*/ 41 h 1964"/>
                <a:gd name="T82" fmla="*/ 26 w 2319"/>
                <a:gd name="T83" fmla="*/ 45 h 1964"/>
                <a:gd name="T84" fmla="*/ 22 w 2319"/>
                <a:gd name="T85" fmla="*/ 44 h 1964"/>
                <a:gd name="T86" fmla="*/ 21 w 2319"/>
                <a:gd name="T87" fmla="*/ 43 h 1964"/>
                <a:gd name="T88" fmla="*/ 19 w 2319"/>
                <a:gd name="T89" fmla="*/ 39 h 1964"/>
                <a:gd name="T90" fmla="*/ 19 w 2319"/>
                <a:gd name="T91" fmla="*/ 37 h 1964"/>
                <a:gd name="T92" fmla="*/ 18 w 2319"/>
                <a:gd name="T93" fmla="*/ 33 h 1964"/>
                <a:gd name="T94" fmla="*/ 18 w 2319"/>
                <a:gd name="T95" fmla="*/ 32 h 1964"/>
                <a:gd name="T96" fmla="*/ 18 w 2319"/>
                <a:gd name="T97" fmla="*/ 29 h 1964"/>
                <a:gd name="T98" fmla="*/ 20 w 2319"/>
                <a:gd name="T99" fmla="*/ 28 h 1964"/>
                <a:gd name="T100" fmla="*/ 19 w 2319"/>
                <a:gd name="T101" fmla="*/ 27 h 1964"/>
                <a:gd name="T102" fmla="*/ 17 w 2319"/>
                <a:gd name="T103" fmla="*/ 27 h 1964"/>
                <a:gd name="T104" fmla="*/ 15 w 2319"/>
                <a:gd name="T105" fmla="*/ 25 h 1964"/>
                <a:gd name="T106" fmla="*/ 14 w 2319"/>
                <a:gd name="T107" fmla="*/ 21 h 1964"/>
                <a:gd name="T108" fmla="*/ 11 w 2319"/>
                <a:gd name="T109" fmla="*/ 17 h 1964"/>
                <a:gd name="T110" fmla="*/ 6 w 2319"/>
                <a:gd name="T111" fmla="*/ 18 h 1964"/>
                <a:gd name="T112" fmla="*/ 1 w 2319"/>
                <a:gd name="T113" fmla="*/ 15 h 1964"/>
                <a:gd name="T114" fmla="*/ 6 w 2319"/>
                <a:gd name="T115" fmla="*/ 14 h 1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19"/>
                <a:gd name="T175" fmla="*/ 0 h 1964"/>
                <a:gd name="T176" fmla="*/ 2319 w 2319"/>
                <a:gd name="T177" fmla="*/ 1964 h 196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19" h="1964">
                  <a:moveTo>
                    <a:pt x="0" y="551"/>
                  </a:moveTo>
                  <a:lnTo>
                    <a:pt x="13" y="521"/>
                  </a:lnTo>
                  <a:lnTo>
                    <a:pt x="162" y="463"/>
                  </a:lnTo>
                  <a:lnTo>
                    <a:pt x="261" y="463"/>
                  </a:lnTo>
                  <a:lnTo>
                    <a:pt x="315" y="418"/>
                  </a:lnTo>
                  <a:lnTo>
                    <a:pt x="296" y="405"/>
                  </a:lnTo>
                  <a:lnTo>
                    <a:pt x="329" y="390"/>
                  </a:lnTo>
                  <a:lnTo>
                    <a:pt x="302" y="380"/>
                  </a:lnTo>
                  <a:lnTo>
                    <a:pt x="354" y="363"/>
                  </a:lnTo>
                  <a:lnTo>
                    <a:pt x="335" y="346"/>
                  </a:lnTo>
                  <a:lnTo>
                    <a:pt x="267" y="376"/>
                  </a:lnTo>
                  <a:lnTo>
                    <a:pt x="200" y="338"/>
                  </a:lnTo>
                  <a:lnTo>
                    <a:pt x="284" y="317"/>
                  </a:lnTo>
                  <a:lnTo>
                    <a:pt x="332" y="254"/>
                  </a:lnTo>
                  <a:lnTo>
                    <a:pt x="437" y="250"/>
                  </a:lnTo>
                  <a:lnTo>
                    <a:pt x="432" y="185"/>
                  </a:lnTo>
                  <a:lnTo>
                    <a:pt x="507" y="184"/>
                  </a:lnTo>
                  <a:lnTo>
                    <a:pt x="586" y="230"/>
                  </a:lnTo>
                  <a:lnTo>
                    <a:pt x="493" y="168"/>
                  </a:lnTo>
                  <a:lnTo>
                    <a:pt x="669" y="126"/>
                  </a:lnTo>
                  <a:lnTo>
                    <a:pt x="713" y="156"/>
                  </a:lnTo>
                  <a:lnTo>
                    <a:pt x="719" y="214"/>
                  </a:lnTo>
                  <a:lnTo>
                    <a:pt x="740" y="165"/>
                  </a:lnTo>
                  <a:lnTo>
                    <a:pt x="854" y="199"/>
                  </a:lnTo>
                  <a:lnTo>
                    <a:pt x="814" y="172"/>
                  </a:lnTo>
                  <a:lnTo>
                    <a:pt x="868" y="176"/>
                  </a:lnTo>
                  <a:lnTo>
                    <a:pt x="821" y="142"/>
                  </a:lnTo>
                  <a:lnTo>
                    <a:pt x="808" y="115"/>
                  </a:lnTo>
                  <a:lnTo>
                    <a:pt x="832" y="108"/>
                  </a:lnTo>
                  <a:lnTo>
                    <a:pt x="1056" y="192"/>
                  </a:lnTo>
                  <a:lnTo>
                    <a:pt x="1039" y="165"/>
                  </a:lnTo>
                  <a:lnTo>
                    <a:pt x="1086" y="161"/>
                  </a:lnTo>
                  <a:lnTo>
                    <a:pt x="1056" y="137"/>
                  </a:lnTo>
                  <a:lnTo>
                    <a:pt x="1132" y="142"/>
                  </a:lnTo>
                  <a:lnTo>
                    <a:pt x="1012" y="81"/>
                  </a:lnTo>
                  <a:lnTo>
                    <a:pt x="1228" y="115"/>
                  </a:lnTo>
                  <a:lnTo>
                    <a:pt x="1181" y="80"/>
                  </a:lnTo>
                  <a:lnTo>
                    <a:pt x="1054" y="73"/>
                  </a:lnTo>
                  <a:lnTo>
                    <a:pt x="1096" y="71"/>
                  </a:lnTo>
                  <a:lnTo>
                    <a:pt x="1017" y="42"/>
                  </a:lnTo>
                  <a:lnTo>
                    <a:pt x="1110" y="48"/>
                  </a:lnTo>
                  <a:lnTo>
                    <a:pt x="1073" y="35"/>
                  </a:lnTo>
                  <a:lnTo>
                    <a:pt x="1112" y="26"/>
                  </a:lnTo>
                  <a:lnTo>
                    <a:pt x="1272" y="81"/>
                  </a:lnTo>
                  <a:lnTo>
                    <a:pt x="1253" y="61"/>
                  </a:lnTo>
                  <a:lnTo>
                    <a:pt x="1326" y="42"/>
                  </a:lnTo>
                  <a:lnTo>
                    <a:pt x="1264" y="35"/>
                  </a:lnTo>
                  <a:lnTo>
                    <a:pt x="1262" y="8"/>
                  </a:lnTo>
                  <a:lnTo>
                    <a:pt x="1303" y="0"/>
                  </a:lnTo>
                  <a:lnTo>
                    <a:pt x="1732" y="10"/>
                  </a:lnTo>
                  <a:lnTo>
                    <a:pt x="1762" y="25"/>
                  </a:lnTo>
                  <a:lnTo>
                    <a:pt x="1746" y="35"/>
                  </a:lnTo>
                  <a:lnTo>
                    <a:pt x="1462" y="38"/>
                  </a:lnTo>
                  <a:lnTo>
                    <a:pt x="1495" y="54"/>
                  </a:lnTo>
                  <a:lnTo>
                    <a:pt x="1384" y="71"/>
                  </a:lnTo>
                  <a:lnTo>
                    <a:pt x="1789" y="42"/>
                  </a:lnTo>
                  <a:lnTo>
                    <a:pt x="1802" y="68"/>
                  </a:lnTo>
                  <a:lnTo>
                    <a:pt x="1746" y="83"/>
                  </a:lnTo>
                  <a:lnTo>
                    <a:pt x="1842" y="72"/>
                  </a:lnTo>
                  <a:lnTo>
                    <a:pt x="1951" y="104"/>
                  </a:lnTo>
                  <a:lnTo>
                    <a:pt x="1789" y="156"/>
                  </a:lnTo>
                  <a:lnTo>
                    <a:pt x="1529" y="152"/>
                  </a:lnTo>
                  <a:lnTo>
                    <a:pt x="1591" y="161"/>
                  </a:lnTo>
                  <a:lnTo>
                    <a:pt x="1482" y="184"/>
                  </a:lnTo>
                  <a:lnTo>
                    <a:pt x="1482" y="207"/>
                  </a:lnTo>
                  <a:lnTo>
                    <a:pt x="1767" y="168"/>
                  </a:lnTo>
                  <a:lnTo>
                    <a:pt x="1790" y="185"/>
                  </a:lnTo>
                  <a:lnTo>
                    <a:pt x="1732" y="223"/>
                  </a:lnTo>
                  <a:lnTo>
                    <a:pt x="1912" y="161"/>
                  </a:lnTo>
                  <a:lnTo>
                    <a:pt x="1923" y="221"/>
                  </a:lnTo>
                  <a:lnTo>
                    <a:pt x="1833" y="328"/>
                  </a:lnTo>
                  <a:lnTo>
                    <a:pt x="2009" y="204"/>
                  </a:lnTo>
                  <a:lnTo>
                    <a:pt x="2006" y="223"/>
                  </a:lnTo>
                  <a:lnTo>
                    <a:pt x="2090" y="222"/>
                  </a:lnTo>
                  <a:lnTo>
                    <a:pt x="2116" y="184"/>
                  </a:lnTo>
                  <a:lnTo>
                    <a:pt x="2206" y="176"/>
                  </a:lnTo>
                  <a:lnTo>
                    <a:pt x="2319" y="211"/>
                  </a:lnTo>
                  <a:lnTo>
                    <a:pt x="2207" y="265"/>
                  </a:lnTo>
                  <a:lnTo>
                    <a:pt x="2214" y="286"/>
                  </a:lnTo>
                  <a:lnTo>
                    <a:pt x="1963" y="317"/>
                  </a:lnTo>
                  <a:lnTo>
                    <a:pt x="2166" y="319"/>
                  </a:lnTo>
                  <a:lnTo>
                    <a:pt x="2002" y="364"/>
                  </a:lnTo>
                  <a:lnTo>
                    <a:pt x="2013" y="394"/>
                  </a:lnTo>
                  <a:lnTo>
                    <a:pt x="2122" y="364"/>
                  </a:lnTo>
                  <a:lnTo>
                    <a:pt x="2043" y="405"/>
                  </a:lnTo>
                  <a:lnTo>
                    <a:pt x="2033" y="459"/>
                  </a:lnTo>
                  <a:lnTo>
                    <a:pt x="2056" y="445"/>
                  </a:lnTo>
                  <a:lnTo>
                    <a:pt x="1981" y="493"/>
                  </a:lnTo>
                  <a:lnTo>
                    <a:pt x="1954" y="593"/>
                  </a:lnTo>
                  <a:lnTo>
                    <a:pt x="1996" y="571"/>
                  </a:lnTo>
                  <a:lnTo>
                    <a:pt x="2050" y="593"/>
                  </a:lnTo>
                  <a:lnTo>
                    <a:pt x="1998" y="593"/>
                  </a:lnTo>
                  <a:lnTo>
                    <a:pt x="1998" y="622"/>
                  </a:lnTo>
                  <a:lnTo>
                    <a:pt x="2088" y="635"/>
                  </a:lnTo>
                  <a:lnTo>
                    <a:pt x="2090" y="672"/>
                  </a:lnTo>
                  <a:lnTo>
                    <a:pt x="1959" y="664"/>
                  </a:lnTo>
                  <a:lnTo>
                    <a:pt x="1996" y="682"/>
                  </a:lnTo>
                  <a:lnTo>
                    <a:pt x="1919" y="693"/>
                  </a:lnTo>
                  <a:lnTo>
                    <a:pt x="1959" y="732"/>
                  </a:lnTo>
                  <a:lnTo>
                    <a:pt x="2027" y="735"/>
                  </a:lnTo>
                  <a:lnTo>
                    <a:pt x="1986" y="758"/>
                  </a:lnTo>
                  <a:lnTo>
                    <a:pt x="2039" y="779"/>
                  </a:lnTo>
                  <a:lnTo>
                    <a:pt x="2037" y="829"/>
                  </a:lnTo>
                  <a:lnTo>
                    <a:pt x="1941" y="800"/>
                  </a:lnTo>
                  <a:lnTo>
                    <a:pt x="1997" y="827"/>
                  </a:lnTo>
                  <a:lnTo>
                    <a:pt x="1961" y="844"/>
                  </a:lnTo>
                  <a:lnTo>
                    <a:pt x="1996" y="842"/>
                  </a:lnTo>
                  <a:lnTo>
                    <a:pt x="1986" y="874"/>
                  </a:lnTo>
                  <a:lnTo>
                    <a:pt x="2054" y="890"/>
                  </a:lnTo>
                  <a:lnTo>
                    <a:pt x="1947" y="881"/>
                  </a:lnTo>
                  <a:lnTo>
                    <a:pt x="1923" y="900"/>
                  </a:lnTo>
                  <a:lnTo>
                    <a:pt x="2009" y="942"/>
                  </a:lnTo>
                  <a:lnTo>
                    <a:pt x="1997" y="974"/>
                  </a:lnTo>
                  <a:lnTo>
                    <a:pt x="1926" y="994"/>
                  </a:lnTo>
                  <a:lnTo>
                    <a:pt x="1861" y="947"/>
                  </a:lnTo>
                  <a:lnTo>
                    <a:pt x="1758" y="986"/>
                  </a:lnTo>
                  <a:lnTo>
                    <a:pt x="1830" y="1013"/>
                  </a:lnTo>
                  <a:lnTo>
                    <a:pt x="1762" y="1038"/>
                  </a:lnTo>
                  <a:lnTo>
                    <a:pt x="1837" y="1040"/>
                  </a:lnTo>
                  <a:lnTo>
                    <a:pt x="1813" y="1090"/>
                  </a:lnTo>
                  <a:lnTo>
                    <a:pt x="1842" y="1061"/>
                  </a:lnTo>
                  <a:lnTo>
                    <a:pt x="1923" y="1101"/>
                  </a:lnTo>
                  <a:lnTo>
                    <a:pt x="1897" y="1135"/>
                  </a:lnTo>
                  <a:lnTo>
                    <a:pt x="1947" y="1122"/>
                  </a:lnTo>
                  <a:lnTo>
                    <a:pt x="1923" y="1155"/>
                  </a:lnTo>
                  <a:lnTo>
                    <a:pt x="1957" y="1139"/>
                  </a:lnTo>
                  <a:lnTo>
                    <a:pt x="1961" y="1223"/>
                  </a:lnTo>
                  <a:lnTo>
                    <a:pt x="1923" y="1192"/>
                  </a:lnTo>
                  <a:lnTo>
                    <a:pt x="1923" y="1223"/>
                  </a:lnTo>
                  <a:lnTo>
                    <a:pt x="1889" y="1220"/>
                  </a:lnTo>
                  <a:lnTo>
                    <a:pt x="1842" y="1151"/>
                  </a:lnTo>
                  <a:lnTo>
                    <a:pt x="1732" y="1113"/>
                  </a:lnTo>
                  <a:lnTo>
                    <a:pt x="1808" y="1158"/>
                  </a:lnTo>
                  <a:lnTo>
                    <a:pt x="1706" y="1182"/>
                  </a:lnTo>
                  <a:lnTo>
                    <a:pt x="1678" y="1223"/>
                  </a:lnTo>
                  <a:lnTo>
                    <a:pt x="1774" y="1232"/>
                  </a:lnTo>
                  <a:lnTo>
                    <a:pt x="1692" y="1255"/>
                  </a:lnTo>
                  <a:lnTo>
                    <a:pt x="1814" y="1227"/>
                  </a:lnTo>
                  <a:lnTo>
                    <a:pt x="1932" y="1264"/>
                  </a:lnTo>
                  <a:lnTo>
                    <a:pt x="1779" y="1360"/>
                  </a:lnTo>
                  <a:lnTo>
                    <a:pt x="1631" y="1402"/>
                  </a:lnTo>
                  <a:lnTo>
                    <a:pt x="1579" y="1406"/>
                  </a:lnTo>
                  <a:lnTo>
                    <a:pt x="1543" y="1361"/>
                  </a:lnTo>
                  <a:lnTo>
                    <a:pt x="1559" y="1406"/>
                  </a:lnTo>
                  <a:lnTo>
                    <a:pt x="1516" y="1431"/>
                  </a:lnTo>
                  <a:lnTo>
                    <a:pt x="1462" y="1535"/>
                  </a:lnTo>
                  <a:lnTo>
                    <a:pt x="1417" y="1531"/>
                  </a:lnTo>
                  <a:lnTo>
                    <a:pt x="1407" y="1564"/>
                  </a:lnTo>
                  <a:lnTo>
                    <a:pt x="1365" y="1571"/>
                  </a:lnTo>
                  <a:lnTo>
                    <a:pt x="1339" y="1557"/>
                  </a:lnTo>
                  <a:lnTo>
                    <a:pt x="1372" y="1537"/>
                  </a:lnTo>
                  <a:lnTo>
                    <a:pt x="1338" y="1531"/>
                  </a:lnTo>
                  <a:lnTo>
                    <a:pt x="1324" y="1587"/>
                  </a:lnTo>
                  <a:lnTo>
                    <a:pt x="1251" y="1591"/>
                  </a:lnTo>
                  <a:lnTo>
                    <a:pt x="1253" y="1634"/>
                  </a:lnTo>
                  <a:lnTo>
                    <a:pt x="1213" y="1637"/>
                  </a:lnTo>
                  <a:lnTo>
                    <a:pt x="1247" y="1672"/>
                  </a:lnTo>
                  <a:lnTo>
                    <a:pt x="1199" y="1680"/>
                  </a:lnTo>
                  <a:lnTo>
                    <a:pt x="1236" y="1717"/>
                  </a:lnTo>
                  <a:lnTo>
                    <a:pt x="1204" y="1717"/>
                  </a:lnTo>
                  <a:lnTo>
                    <a:pt x="1230" y="1726"/>
                  </a:lnTo>
                  <a:lnTo>
                    <a:pt x="1204" y="1768"/>
                  </a:lnTo>
                  <a:lnTo>
                    <a:pt x="1181" y="1761"/>
                  </a:lnTo>
                  <a:lnTo>
                    <a:pt x="1199" y="1779"/>
                  </a:lnTo>
                  <a:lnTo>
                    <a:pt x="1152" y="1797"/>
                  </a:lnTo>
                  <a:lnTo>
                    <a:pt x="1181" y="1856"/>
                  </a:lnTo>
                  <a:lnTo>
                    <a:pt x="1152" y="1935"/>
                  </a:lnTo>
                  <a:lnTo>
                    <a:pt x="1118" y="1936"/>
                  </a:lnTo>
                  <a:lnTo>
                    <a:pt x="1143" y="1964"/>
                  </a:lnTo>
                  <a:lnTo>
                    <a:pt x="1065" y="1964"/>
                  </a:lnTo>
                  <a:lnTo>
                    <a:pt x="1056" y="1910"/>
                  </a:lnTo>
                  <a:lnTo>
                    <a:pt x="945" y="1918"/>
                  </a:lnTo>
                  <a:lnTo>
                    <a:pt x="973" y="1903"/>
                  </a:lnTo>
                  <a:lnTo>
                    <a:pt x="917" y="1883"/>
                  </a:lnTo>
                  <a:lnTo>
                    <a:pt x="941" y="1874"/>
                  </a:lnTo>
                  <a:lnTo>
                    <a:pt x="901" y="1874"/>
                  </a:lnTo>
                  <a:lnTo>
                    <a:pt x="918" y="1832"/>
                  </a:lnTo>
                  <a:lnTo>
                    <a:pt x="892" y="1840"/>
                  </a:lnTo>
                  <a:lnTo>
                    <a:pt x="821" y="1726"/>
                  </a:lnTo>
                  <a:lnTo>
                    <a:pt x="821" y="1694"/>
                  </a:lnTo>
                  <a:lnTo>
                    <a:pt x="877" y="1656"/>
                  </a:lnTo>
                  <a:lnTo>
                    <a:pt x="854" y="1645"/>
                  </a:lnTo>
                  <a:lnTo>
                    <a:pt x="798" y="1687"/>
                  </a:lnTo>
                  <a:lnTo>
                    <a:pt x="798" y="1602"/>
                  </a:lnTo>
                  <a:lnTo>
                    <a:pt x="747" y="1557"/>
                  </a:lnTo>
                  <a:lnTo>
                    <a:pt x="763" y="1492"/>
                  </a:lnTo>
                  <a:lnTo>
                    <a:pt x="729" y="1466"/>
                  </a:lnTo>
                  <a:lnTo>
                    <a:pt x="774" y="1410"/>
                  </a:lnTo>
                  <a:lnTo>
                    <a:pt x="747" y="1402"/>
                  </a:lnTo>
                  <a:lnTo>
                    <a:pt x="839" y="1402"/>
                  </a:lnTo>
                  <a:lnTo>
                    <a:pt x="830" y="1379"/>
                  </a:lnTo>
                  <a:lnTo>
                    <a:pt x="769" y="1381"/>
                  </a:lnTo>
                  <a:lnTo>
                    <a:pt x="861" y="1331"/>
                  </a:lnTo>
                  <a:lnTo>
                    <a:pt x="839" y="1314"/>
                  </a:lnTo>
                  <a:lnTo>
                    <a:pt x="861" y="1255"/>
                  </a:lnTo>
                  <a:lnTo>
                    <a:pt x="785" y="1254"/>
                  </a:lnTo>
                  <a:lnTo>
                    <a:pt x="703" y="1207"/>
                  </a:lnTo>
                  <a:lnTo>
                    <a:pt x="854" y="1232"/>
                  </a:lnTo>
                  <a:lnTo>
                    <a:pt x="828" y="1211"/>
                  </a:lnTo>
                  <a:lnTo>
                    <a:pt x="854" y="1203"/>
                  </a:lnTo>
                  <a:lnTo>
                    <a:pt x="793" y="1168"/>
                  </a:lnTo>
                  <a:lnTo>
                    <a:pt x="814" y="1151"/>
                  </a:lnTo>
                  <a:lnTo>
                    <a:pt x="782" y="1163"/>
                  </a:lnTo>
                  <a:lnTo>
                    <a:pt x="804" y="1142"/>
                  </a:lnTo>
                  <a:lnTo>
                    <a:pt x="765" y="1145"/>
                  </a:lnTo>
                  <a:lnTo>
                    <a:pt x="808" y="1126"/>
                  </a:lnTo>
                  <a:lnTo>
                    <a:pt x="740" y="1099"/>
                  </a:lnTo>
                  <a:lnTo>
                    <a:pt x="726" y="1142"/>
                  </a:lnTo>
                  <a:lnTo>
                    <a:pt x="669" y="1145"/>
                  </a:lnTo>
                  <a:lnTo>
                    <a:pt x="659" y="1126"/>
                  </a:lnTo>
                  <a:lnTo>
                    <a:pt x="698" y="1099"/>
                  </a:lnTo>
                  <a:lnTo>
                    <a:pt x="667" y="1099"/>
                  </a:lnTo>
                  <a:lnTo>
                    <a:pt x="703" y="1023"/>
                  </a:lnTo>
                  <a:lnTo>
                    <a:pt x="661" y="1011"/>
                  </a:lnTo>
                  <a:lnTo>
                    <a:pt x="680" y="978"/>
                  </a:lnTo>
                  <a:lnTo>
                    <a:pt x="618" y="889"/>
                  </a:lnTo>
                  <a:lnTo>
                    <a:pt x="637" y="888"/>
                  </a:lnTo>
                  <a:lnTo>
                    <a:pt x="554" y="808"/>
                  </a:lnTo>
                  <a:lnTo>
                    <a:pt x="554" y="779"/>
                  </a:lnTo>
                  <a:lnTo>
                    <a:pt x="461" y="741"/>
                  </a:lnTo>
                  <a:lnTo>
                    <a:pt x="376" y="720"/>
                  </a:lnTo>
                  <a:lnTo>
                    <a:pt x="293" y="756"/>
                  </a:lnTo>
                  <a:lnTo>
                    <a:pt x="230" y="732"/>
                  </a:lnTo>
                  <a:lnTo>
                    <a:pt x="254" y="762"/>
                  </a:lnTo>
                  <a:lnTo>
                    <a:pt x="188" y="748"/>
                  </a:lnTo>
                  <a:lnTo>
                    <a:pt x="128" y="718"/>
                  </a:lnTo>
                  <a:lnTo>
                    <a:pt x="188" y="693"/>
                  </a:lnTo>
                  <a:lnTo>
                    <a:pt x="57" y="664"/>
                  </a:lnTo>
                  <a:lnTo>
                    <a:pt x="105" y="639"/>
                  </a:lnTo>
                  <a:lnTo>
                    <a:pt x="261" y="647"/>
                  </a:lnTo>
                  <a:lnTo>
                    <a:pt x="275" y="637"/>
                  </a:lnTo>
                  <a:lnTo>
                    <a:pt x="251" y="620"/>
                  </a:lnTo>
                  <a:lnTo>
                    <a:pt x="274" y="605"/>
                  </a:lnTo>
                  <a:lnTo>
                    <a:pt x="138" y="616"/>
                  </a:lnTo>
                  <a:lnTo>
                    <a:pt x="0" y="55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1" name="Freeform 294"/>
            <p:cNvSpPr/>
            <p:nvPr/>
          </p:nvSpPr>
          <p:spPr bwMode="auto">
            <a:xfrm>
              <a:off x="6321602" y="3601686"/>
              <a:ext cx="72443" cy="87515"/>
            </a:xfrm>
            <a:custGeom>
              <a:avLst/>
              <a:gdLst>
                <a:gd name="T0" fmla="*/ 0 w 154"/>
                <a:gd name="T1" fmla="*/ 4 h 190"/>
                <a:gd name="T2" fmla="*/ 1 w 154"/>
                <a:gd name="T3" fmla="*/ 2 h 190"/>
                <a:gd name="T4" fmla="*/ 2 w 154"/>
                <a:gd name="T5" fmla="*/ 2 h 190"/>
                <a:gd name="T6" fmla="*/ 1 w 154"/>
                <a:gd name="T7" fmla="*/ 1 h 190"/>
                <a:gd name="T8" fmla="*/ 3 w 154"/>
                <a:gd name="T9" fmla="*/ 0 h 190"/>
                <a:gd name="T10" fmla="*/ 3 w 154"/>
                <a:gd name="T11" fmla="*/ 2 h 190"/>
                <a:gd name="T12" fmla="*/ 3 w 154"/>
                <a:gd name="T13" fmla="*/ 2 h 190"/>
                <a:gd name="T14" fmla="*/ 3 w 154"/>
                <a:gd name="T15" fmla="*/ 4 h 190"/>
                <a:gd name="T16" fmla="*/ 2 w 154"/>
                <a:gd name="T17" fmla="*/ 5 h 190"/>
                <a:gd name="T18" fmla="*/ 0 w 154"/>
                <a:gd name="T19" fmla="*/ 4 h 1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4"/>
                <a:gd name="T31" fmla="*/ 0 h 190"/>
                <a:gd name="T32" fmla="*/ 154 w 154"/>
                <a:gd name="T33" fmla="*/ 190 h 1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4" h="190">
                  <a:moveTo>
                    <a:pt x="0" y="154"/>
                  </a:moveTo>
                  <a:lnTo>
                    <a:pt x="35" y="83"/>
                  </a:lnTo>
                  <a:lnTo>
                    <a:pt x="74" y="82"/>
                  </a:lnTo>
                  <a:lnTo>
                    <a:pt x="33" y="24"/>
                  </a:lnTo>
                  <a:lnTo>
                    <a:pt x="123" y="0"/>
                  </a:lnTo>
                  <a:lnTo>
                    <a:pt x="134" y="90"/>
                  </a:lnTo>
                  <a:lnTo>
                    <a:pt x="154" y="98"/>
                  </a:lnTo>
                  <a:lnTo>
                    <a:pt x="114" y="158"/>
                  </a:lnTo>
                  <a:lnTo>
                    <a:pt x="87" y="190"/>
                  </a:lnTo>
                  <a:lnTo>
                    <a:pt x="0" y="1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2" name="Freeform 295"/>
            <p:cNvSpPr/>
            <p:nvPr/>
          </p:nvSpPr>
          <p:spPr bwMode="auto">
            <a:xfrm>
              <a:off x="6891039" y="3797400"/>
              <a:ext cx="85921" cy="136841"/>
            </a:xfrm>
            <a:custGeom>
              <a:avLst/>
              <a:gdLst>
                <a:gd name="T0" fmla="*/ 0 w 181"/>
                <a:gd name="T1" fmla="*/ 2 h 301"/>
                <a:gd name="T2" fmla="*/ 1 w 181"/>
                <a:gd name="T3" fmla="*/ 3 h 301"/>
                <a:gd name="T4" fmla="*/ 1 w 181"/>
                <a:gd name="T5" fmla="*/ 4 h 301"/>
                <a:gd name="T6" fmla="*/ 1 w 181"/>
                <a:gd name="T7" fmla="*/ 6 h 301"/>
                <a:gd name="T8" fmla="*/ 2 w 181"/>
                <a:gd name="T9" fmla="*/ 7 h 301"/>
                <a:gd name="T10" fmla="*/ 4 w 181"/>
                <a:gd name="T11" fmla="*/ 7 h 301"/>
                <a:gd name="T12" fmla="*/ 3 w 181"/>
                <a:gd name="T13" fmla="*/ 4 h 301"/>
                <a:gd name="T14" fmla="*/ 4 w 181"/>
                <a:gd name="T15" fmla="*/ 3 h 301"/>
                <a:gd name="T16" fmla="*/ 1 w 181"/>
                <a:gd name="T17" fmla="*/ 0 h 301"/>
                <a:gd name="T18" fmla="*/ 1 w 181"/>
                <a:gd name="T19" fmla="*/ 1 h 301"/>
                <a:gd name="T20" fmla="*/ 1 w 181"/>
                <a:gd name="T21" fmla="*/ 1 h 301"/>
                <a:gd name="T22" fmla="*/ 0 w 181"/>
                <a:gd name="T23" fmla="*/ 2 h 3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1"/>
                <a:gd name="T37" fmla="*/ 0 h 301"/>
                <a:gd name="T38" fmla="*/ 181 w 181"/>
                <a:gd name="T39" fmla="*/ 301 h 3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1" h="301">
                  <a:moveTo>
                    <a:pt x="0" y="100"/>
                  </a:moveTo>
                  <a:lnTo>
                    <a:pt x="30" y="140"/>
                  </a:lnTo>
                  <a:lnTo>
                    <a:pt x="59" y="171"/>
                  </a:lnTo>
                  <a:lnTo>
                    <a:pt x="52" y="255"/>
                  </a:lnTo>
                  <a:lnTo>
                    <a:pt x="75" y="301"/>
                  </a:lnTo>
                  <a:lnTo>
                    <a:pt x="181" y="284"/>
                  </a:lnTo>
                  <a:lnTo>
                    <a:pt x="119" y="190"/>
                  </a:lnTo>
                  <a:lnTo>
                    <a:pt x="163" y="111"/>
                  </a:lnTo>
                  <a:lnTo>
                    <a:pt x="53" y="0"/>
                  </a:lnTo>
                  <a:lnTo>
                    <a:pt x="20" y="32"/>
                  </a:lnTo>
                  <a:lnTo>
                    <a:pt x="34" y="61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3" name="Freeform 296"/>
            <p:cNvSpPr/>
            <p:nvPr/>
          </p:nvSpPr>
          <p:spPr bwMode="auto">
            <a:xfrm>
              <a:off x="6650123" y="3561906"/>
              <a:ext cx="48857" cy="36597"/>
            </a:xfrm>
            <a:custGeom>
              <a:avLst/>
              <a:gdLst>
                <a:gd name="T0" fmla="*/ 0 w 99"/>
                <a:gd name="T1" fmla="*/ 1 h 82"/>
                <a:gd name="T2" fmla="*/ 2 w 99"/>
                <a:gd name="T3" fmla="*/ 1 h 82"/>
                <a:gd name="T4" fmla="*/ 1 w 99"/>
                <a:gd name="T5" fmla="*/ 0 h 82"/>
                <a:gd name="T6" fmla="*/ 2 w 99"/>
                <a:gd name="T7" fmla="*/ 0 h 82"/>
                <a:gd name="T8" fmla="*/ 2 w 99"/>
                <a:gd name="T9" fmla="*/ 2 h 82"/>
                <a:gd name="T10" fmla="*/ 0 w 99"/>
                <a:gd name="T11" fmla="*/ 1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82"/>
                <a:gd name="T20" fmla="*/ 99 w 99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82">
                  <a:moveTo>
                    <a:pt x="0" y="63"/>
                  </a:moveTo>
                  <a:lnTo>
                    <a:pt x="74" y="60"/>
                  </a:lnTo>
                  <a:lnTo>
                    <a:pt x="37" y="6"/>
                  </a:lnTo>
                  <a:lnTo>
                    <a:pt x="99" y="0"/>
                  </a:lnTo>
                  <a:lnTo>
                    <a:pt x="99" y="82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4" name="Freeform 297"/>
            <p:cNvSpPr/>
            <p:nvPr/>
          </p:nvSpPr>
          <p:spPr bwMode="auto">
            <a:xfrm>
              <a:off x="6375513" y="3643056"/>
              <a:ext cx="111192" cy="60465"/>
            </a:xfrm>
            <a:custGeom>
              <a:avLst/>
              <a:gdLst>
                <a:gd name="T0" fmla="*/ 0 w 231"/>
                <a:gd name="T1" fmla="*/ 1 h 133"/>
                <a:gd name="T2" fmla="*/ 1 w 231"/>
                <a:gd name="T3" fmla="*/ 0 h 133"/>
                <a:gd name="T4" fmla="*/ 4 w 231"/>
                <a:gd name="T5" fmla="*/ 0 h 133"/>
                <a:gd name="T6" fmla="*/ 5 w 231"/>
                <a:gd name="T7" fmla="*/ 1 h 133"/>
                <a:gd name="T8" fmla="*/ 4 w 231"/>
                <a:gd name="T9" fmla="*/ 1 h 133"/>
                <a:gd name="T10" fmla="*/ 2 w 231"/>
                <a:gd name="T11" fmla="*/ 3 h 133"/>
                <a:gd name="T12" fmla="*/ 1 w 231"/>
                <a:gd name="T13" fmla="*/ 3 h 133"/>
                <a:gd name="T14" fmla="*/ 0 w 231"/>
                <a:gd name="T15" fmla="*/ 1 h 1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1"/>
                <a:gd name="T25" fmla="*/ 0 h 133"/>
                <a:gd name="T26" fmla="*/ 231 w 231"/>
                <a:gd name="T27" fmla="*/ 133 h 1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1" h="133">
                  <a:moveTo>
                    <a:pt x="0" y="68"/>
                  </a:moveTo>
                  <a:lnTo>
                    <a:pt x="40" y="8"/>
                  </a:lnTo>
                  <a:lnTo>
                    <a:pt x="163" y="0"/>
                  </a:lnTo>
                  <a:lnTo>
                    <a:pt x="231" y="42"/>
                  </a:lnTo>
                  <a:lnTo>
                    <a:pt x="176" y="52"/>
                  </a:lnTo>
                  <a:lnTo>
                    <a:pt x="79" y="133"/>
                  </a:lnTo>
                  <a:lnTo>
                    <a:pt x="62" y="11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5" name="Freeform 298"/>
            <p:cNvSpPr/>
            <p:nvPr/>
          </p:nvSpPr>
          <p:spPr bwMode="auto">
            <a:xfrm>
              <a:off x="7563243" y="2389208"/>
              <a:ext cx="202167" cy="103427"/>
            </a:xfrm>
            <a:custGeom>
              <a:avLst/>
              <a:gdLst>
                <a:gd name="T0" fmla="*/ 0 w 420"/>
                <a:gd name="T1" fmla="*/ 2 h 223"/>
                <a:gd name="T2" fmla="*/ 1 w 420"/>
                <a:gd name="T3" fmla="*/ 2 h 223"/>
                <a:gd name="T4" fmla="*/ 0 w 420"/>
                <a:gd name="T5" fmla="*/ 1 h 223"/>
                <a:gd name="T6" fmla="*/ 1 w 420"/>
                <a:gd name="T7" fmla="*/ 1 h 223"/>
                <a:gd name="T8" fmla="*/ 1 w 420"/>
                <a:gd name="T9" fmla="*/ 1 h 223"/>
                <a:gd name="T10" fmla="*/ 2 w 420"/>
                <a:gd name="T11" fmla="*/ 1 h 223"/>
                <a:gd name="T12" fmla="*/ 1 w 420"/>
                <a:gd name="T13" fmla="*/ 0 h 223"/>
                <a:gd name="T14" fmla="*/ 3 w 420"/>
                <a:gd name="T15" fmla="*/ 1 h 223"/>
                <a:gd name="T16" fmla="*/ 3 w 420"/>
                <a:gd name="T17" fmla="*/ 2 h 223"/>
                <a:gd name="T18" fmla="*/ 4 w 420"/>
                <a:gd name="T19" fmla="*/ 1 h 223"/>
                <a:gd name="T20" fmla="*/ 5 w 420"/>
                <a:gd name="T21" fmla="*/ 1 h 223"/>
                <a:gd name="T22" fmla="*/ 5 w 420"/>
                <a:gd name="T23" fmla="*/ 1 h 223"/>
                <a:gd name="T24" fmla="*/ 6 w 420"/>
                <a:gd name="T25" fmla="*/ 1 h 223"/>
                <a:gd name="T26" fmla="*/ 5 w 420"/>
                <a:gd name="T27" fmla="*/ 1 h 223"/>
                <a:gd name="T28" fmla="*/ 7 w 420"/>
                <a:gd name="T29" fmla="*/ 1 h 223"/>
                <a:gd name="T30" fmla="*/ 7 w 420"/>
                <a:gd name="T31" fmla="*/ 0 h 223"/>
                <a:gd name="T32" fmla="*/ 8 w 420"/>
                <a:gd name="T33" fmla="*/ 1 h 223"/>
                <a:gd name="T34" fmla="*/ 9 w 420"/>
                <a:gd name="T35" fmla="*/ 0 h 223"/>
                <a:gd name="T36" fmla="*/ 8 w 420"/>
                <a:gd name="T37" fmla="*/ 1 h 223"/>
                <a:gd name="T38" fmla="*/ 10 w 420"/>
                <a:gd name="T39" fmla="*/ 3 h 223"/>
                <a:gd name="T40" fmla="*/ 9 w 420"/>
                <a:gd name="T41" fmla="*/ 4 h 223"/>
                <a:gd name="T42" fmla="*/ 5 w 420"/>
                <a:gd name="T43" fmla="*/ 6 h 223"/>
                <a:gd name="T44" fmla="*/ 2 w 420"/>
                <a:gd name="T45" fmla="*/ 5 h 223"/>
                <a:gd name="T46" fmla="*/ 3 w 420"/>
                <a:gd name="T47" fmla="*/ 3 h 223"/>
                <a:gd name="T48" fmla="*/ 1 w 420"/>
                <a:gd name="T49" fmla="*/ 3 h 223"/>
                <a:gd name="T50" fmla="*/ 3 w 420"/>
                <a:gd name="T51" fmla="*/ 3 h 223"/>
                <a:gd name="T52" fmla="*/ 2 w 420"/>
                <a:gd name="T53" fmla="*/ 2 h 223"/>
                <a:gd name="T54" fmla="*/ 3 w 420"/>
                <a:gd name="T55" fmla="*/ 2 h 223"/>
                <a:gd name="T56" fmla="*/ 0 w 420"/>
                <a:gd name="T57" fmla="*/ 2 h 22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0"/>
                <a:gd name="T88" fmla="*/ 0 h 223"/>
                <a:gd name="T89" fmla="*/ 420 w 420"/>
                <a:gd name="T90" fmla="*/ 223 h 22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0" h="223">
                  <a:moveTo>
                    <a:pt x="0" y="79"/>
                  </a:moveTo>
                  <a:lnTo>
                    <a:pt x="29" y="69"/>
                  </a:lnTo>
                  <a:lnTo>
                    <a:pt x="12" y="50"/>
                  </a:lnTo>
                  <a:lnTo>
                    <a:pt x="47" y="62"/>
                  </a:lnTo>
                  <a:lnTo>
                    <a:pt x="31" y="24"/>
                  </a:lnTo>
                  <a:lnTo>
                    <a:pt x="73" y="46"/>
                  </a:lnTo>
                  <a:lnTo>
                    <a:pt x="52" y="2"/>
                  </a:lnTo>
                  <a:lnTo>
                    <a:pt x="116" y="36"/>
                  </a:lnTo>
                  <a:lnTo>
                    <a:pt x="124" y="94"/>
                  </a:lnTo>
                  <a:lnTo>
                    <a:pt x="159" y="31"/>
                  </a:lnTo>
                  <a:lnTo>
                    <a:pt x="193" y="54"/>
                  </a:lnTo>
                  <a:lnTo>
                    <a:pt x="220" y="23"/>
                  </a:lnTo>
                  <a:lnTo>
                    <a:pt x="245" y="63"/>
                  </a:lnTo>
                  <a:lnTo>
                    <a:pt x="238" y="24"/>
                  </a:lnTo>
                  <a:lnTo>
                    <a:pt x="305" y="24"/>
                  </a:lnTo>
                  <a:lnTo>
                    <a:pt x="316" y="0"/>
                  </a:lnTo>
                  <a:lnTo>
                    <a:pt x="346" y="23"/>
                  </a:lnTo>
                  <a:lnTo>
                    <a:pt x="383" y="14"/>
                  </a:lnTo>
                  <a:lnTo>
                    <a:pt x="356" y="31"/>
                  </a:lnTo>
                  <a:lnTo>
                    <a:pt x="420" y="102"/>
                  </a:lnTo>
                  <a:lnTo>
                    <a:pt x="364" y="165"/>
                  </a:lnTo>
                  <a:lnTo>
                    <a:pt x="209" y="223"/>
                  </a:lnTo>
                  <a:lnTo>
                    <a:pt x="70" y="196"/>
                  </a:lnTo>
                  <a:lnTo>
                    <a:pt x="107" y="139"/>
                  </a:lnTo>
                  <a:lnTo>
                    <a:pt x="23" y="119"/>
                  </a:lnTo>
                  <a:lnTo>
                    <a:pt x="104" y="113"/>
                  </a:lnTo>
                  <a:lnTo>
                    <a:pt x="73" y="97"/>
                  </a:lnTo>
                  <a:lnTo>
                    <a:pt x="105" y="79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6" name="Freeform 299"/>
            <p:cNvSpPr/>
            <p:nvPr/>
          </p:nvSpPr>
          <p:spPr bwMode="auto">
            <a:xfrm>
              <a:off x="5868412" y="3288224"/>
              <a:ext cx="552589" cy="385065"/>
            </a:xfrm>
            <a:custGeom>
              <a:avLst/>
              <a:gdLst>
                <a:gd name="T0" fmla="*/ 0 w 1151"/>
                <a:gd name="T1" fmla="*/ 0 h 847"/>
                <a:gd name="T2" fmla="*/ 1 w 1151"/>
                <a:gd name="T3" fmla="*/ 3 h 847"/>
                <a:gd name="T4" fmla="*/ 3 w 1151"/>
                <a:gd name="T5" fmla="*/ 5 h 847"/>
                <a:gd name="T6" fmla="*/ 3 w 1151"/>
                <a:gd name="T7" fmla="*/ 5 h 847"/>
                <a:gd name="T8" fmla="*/ 2 w 1151"/>
                <a:gd name="T9" fmla="*/ 6 h 847"/>
                <a:gd name="T10" fmla="*/ 3 w 1151"/>
                <a:gd name="T11" fmla="*/ 7 h 847"/>
                <a:gd name="T12" fmla="*/ 4 w 1151"/>
                <a:gd name="T13" fmla="*/ 8 h 847"/>
                <a:gd name="T14" fmla="*/ 4 w 1151"/>
                <a:gd name="T15" fmla="*/ 9 h 847"/>
                <a:gd name="T16" fmla="*/ 6 w 1151"/>
                <a:gd name="T17" fmla="*/ 11 h 847"/>
                <a:gd name="T18" fmla="*/ 7 w 1151"/>
                <a:gd name="T19" fmla="*/ 10 h 847"/>
                <a:gd name="T20" fmla="*/ 2 w 1151"/>
                <a:gd name="T21" fmla="*/ 3 h 847"/>
                <a:gd name="T22" fmla="*/ 2 w 1151"/>
                <a:gd name="T23" fmla="*/ 1 h 847"/>
                <a:gd name="T24" fmla="*/ 3 w 1151"/>
                <a:gd name="T25" fmla="*/ 1 h 847"/>
                <a:gd name="T26" fmla="*/ 5 w 1151"/>
                <a:gd name="T27" fmla="*/ 5 h 847"/>
                <a:gd name="T28" fmla="*/ 7 w 1151"/>
                <a:gd name="T29" fmla="*/ 7 h 847"/>
                <a:gd name="T30" fmla="*/ 7 w 1151"/>
                <a:gd name="T31" fmla="*/ 8 h 847"/>
                <a:gd name="T32" fmla="*/ 10 w 1151"/>
                <a:gd name="T33" fmla="*/ 11 h 847"/>
                <a:gd name="T34" fmla="*/ 11 w 1151"/>
                <a:gd name="T35" fmla="*/ 13 h 847"/>
                <a:gd name="T36" fmla="*/ 10 w 1151"/>
                <a:gd name="T37" fmla="*/ 14 h 847"/>
                <a:gd name="T38" fmla="*/ 11 w 1151"/>
                <a:gd name="T39" fmla="*/ 15 h 847"/>
                <a:gd name="T40" fmla="*/ 17 w 1151"/>
                <a:gd name="T41" fmla="*/ 18 h 847"/>
                <a:gd name="T42" fmla="*/ 20 w 1151"/>
                <a:gd name="T43" fmla="*/ 18 h 847"/>
                <a:gd name="T44" fmla="*/ 22 w 1151"/>
                <a:gd name="T45" fmla="*/ 20 h 847"/>
                <a:gd name="T46" fmla="*/ 23 w 1151"/>
                <a:gd name="T47" fmla="*/ 18 h 847"/>
                <a:gd name="T48" fmla="*/ 23 w 1151"/>
                <a:gd name="T49" fmla="*/ 18 h 847"/>
                <a:gd name="T50" fmla="*/ 23 w 1151"/>
                <a:gd name="T51" fmla="*/ 17 h 847"/>
                <a:gd name="T52" fmla="*/ 25 w 1151"/>
                <a:gd name="T53" fmla="*/ 16 h 847"/>
                <a:gd name="T54" fmla="*/ 25 w 1151"/>
                <a:gd name="T55" fmla="*/ 16 h 847"/>
                <a:gd name="T56" fmla="*/ 25 w 1151"/>
                <a:gd name="T57" fmla="*/ 15 h 847"/>
                <a:gd name="T58" fmla="*/ 26 w 1151"/>
                <a:gd name="T59" fmla="*/ 16 h 847"/>
                <a:gd name="T60" fmla="*/ 27 w 1151"/>
                <a:gd name="T61" fmla="*/ 13 h 847"/>
                <a:gd name="T62" fmla="*/ 25 w 1151"/>
                <a:gd name="T63" fmla="*/ 12 h 847"/>
                <a:gd name="T64" fmla="*/ 24 w 1151"/>
                <a:gd name="T65" fmla="*/ 13 h 847"/>
                <a:gd name="T66" fmla="*/ 23 w 1151"/>
                <a:gd name="T67" fmla="*/ 16 h 847"/>
                <a:gd name="T68" fmla="*/ 20 w 1151"/>
                <a:gd name="T69" fmla="*/ 16 h 847"/>
                <a:gd name="T70" fmla="*/ 19 w 1151"/>
                <a:gd name="T71" fmla="*/ 15 h 847"/>
                <a:gd name="T72" fmla="*/ 17 w 1151"/>
                <a:gd name="T73" fmla="*/ 12 h 847"/>
                <a:gd name="T74" fmla="*/ 17 w 1151"/>
                <a:gd name="T75" fmla="*/ 9 h 847"/>
                <a:gd name="T76" fmla="*/ 18 w 1151"/>
                <a:gd name="T77" fmla="*/ 8 h 847"/>
                <a:gd name="T78" fmla="*/ 16 w 1151"/>
                <a:gd name="T79" fmla="*/ 7 h 847"/>
                <a:gd name="T80" fmla="*/ 14 w 1151"/>
                <a:gd name="T81" fmla="*/ 3 h 847"/>
                <a:gd name="T82" fmla="*/ 12 w 1151"/>
                <a:gd name="T83" fmla="*/ 4 h 847"/>
                <a:gd name="T84" fmla="*/ 9 w 1151"/>
                <a:gd name="T85" fmla="*/ 1 h 847"/>
                <a:gd name="T86" fmla="*/ 5 w 1151"/>
                <a:gd name="T87" fmla="*/ 2 h 847"/>
                <a:gd name="T88" fmla="*/ 2 w 1151"/>
                <a:gd name="T89" fmla="*/ 0 h 847"/>
                <a:gd name="T90" fmla="*/ 0 w 1151"/>
                <a:gd name="T91" fmla="*/ 0 h 8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51"/>
                <a:gd name="T139" fmla="*/ 0 h 847"/>
                <a:gd name="T140" fmla="*/ 1151 w 1151"/>
                <a:gd name="T141" fmla="*/ 847 h 8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51" h="847">
                  <a:moveTo>
                    <a:pt x="0" y="9"/>
                  </a:moveTo>
                  <a:lnTo>
                    <a:pt x="55" y="141"/>
                  </a:lnTo>
                  <a:lnTo>
                    <a:pt x="118" y="202"/>
                  </a:lnTo>
                  <a:lnTo>
                    <a:pt x="112" y="238"/>
                  </a:lnTo>
                  <a:lnTo>
                    <a:pt x="80" y="246"/>
                  </a:lnTo>
                  <a:lnTo>
                    <a:pt x="152" y="275"/>
                  </a:lnTo>
                  <a:lnTo>
                    <a:pt x="191" y="334"/>
                  </a:lnTo>
                  <a:lnTo>
                    <a:pt x="190" y="384"/>
                  </a:lnTo>
                  <a:lnTo>
                    <a:pt x="272" y="468"/>
                  </a:lnTo>
                  <a:lnTo>
                    <a:pt x="289" y="438"/>
                  </a:lnTo>
                  <a:lnTo>
                    <a:pt x="97" y="120"/>
                  </a:lnTo>
                  <a:lnTo>
                    <a:pt x="85" y="35"/>
                  </a:lnTo>
                  <a:lnTo>
                    <a:pt x="128" y="58"/>
                  </a:lnTo>
                  <a:lnTo>
                    <a:pt x="196" y="196"/>
                  </a:lnTo>
                  <a:lnTo>
                    <a:pt x="299" y="300"/>
                  </a:lnTo>
                  <a:lnTo>
                    <a:pt x="297" y="339"/>
                  </a:lnTo>
                  <a:lnTo>
                    <a:pt x="439" y="483"/>
                  </a:lnTo>
                  <a:lnTo>
                    <a:pt x="456" y="542"/>
                  </a:lnTo>
                  <a:lnTo>
                    <a:pt x="439" y="583"/>
                  </a:lnTo>
                  <a:lnTo>
                    <a:pt x="473" y="638"/>
                  </a:lnTo>
                  <a:lnTo>
                    <a:pt x="746" y="785"/>
                  </a:lnTo>
                  <a:lnTo>
                    <a:pt x="863" y="775"/>
                  </a:lnTo>
                  <a:lnTo>
                    <a:pt x="941" y="847"/>
                  </a:lnTo>
                  <a:lnTo>
                    <a:pt x="976" y="776"/>
                  </a:lnTo>
                  <a:lnTo>
                    <a:pt x="1015" y="775"/>
                  </a:lnTo>
                  <a:lnTo>
                    <a:pt x="974" y="717"/>
                  </a:lnTo>
                  <a:lnTo>
                    <a:pt x="1064" y="693"/>
                  </a:lnTo>
                  <a:lnTo>
                    <a:pt x="1095" y="668"/>
                  </a:lnTo>
                  <a:lnTo>
                    <a:pt x="1103" y="653"/>
                  </a:lnTo>
                  <a:lnTo>
                    <a:pt x="1112" y="684"/>
                  </a:lnTo>
                  <a:lnTo>
                    <a:pt x="1151" y="544"/>
                  </a:lnTo>
                  <a:lnTo>
                    <a:pt x="1101" y="522"/>
                  </a:lnTo>
                  <a:lnTo>
                    <a:pt x="1016" y="544"/>
                  </a:lnTo>
                  <a:lnTo>
                    <a:pt x="971" y="668"/>
                  </a:lnTo>
                  <a:lnTo>
                    <a:pt x="857" y="678"/>
                  </a:lnTo>
                  <a:lnTo>
                    <a:pt x="814" y="649"/>
                  </a:lnTo>
                  <a:lnTo>
                    <a:pt x="738" y="498"/>
                  </a:lnTo>
                  <a:lnTo>
                    <a:pt x="737" y="384"/>
                  </a:lnTo>
                  <a:lnTo>
                    <a:pt x="762" y="327"/>
                  </a:lnTo>
                  <a:lnTo>
                    <a:pt x="687" y="300"/>
                  </a:lnTo>
                  <a:lnTo>
                    <a:pt x="588" y="139"/>
                  </a:lnTo>
                  <a:lnTo>
                    <a:pt x="509" y="174"/>
                  </a:lnTo>
                  <a:lnTo>
                    <a:pt x="407" y="43"/>
                  </a:lnTo>
                  <a:lnTo>
                    <a:pt x="233" y="70"/>
                  </a:lnTo>
                  <a:lnTo>
                    <a:pt x="8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7" name="Freeform 300"/>
            <p:cNvSpPr/>
            <p:nvPr/>
          </p:nvSpPr>
          <p:spPr bwMode="auto">
            <a:xfrm>
              <a:off x="6412577" y="3662150"/>
              <a:ext cx="74128" cy="84332"/>
            </a:xfrm>
            <a:custGeom>
              <a:avLst/>
              <a:gdLst>
                <a:gd name="T0" fmla="*/ 0 w 152"/>
                <a:gd name="T1" fmla="*/ 2 h 184"/>
                <a:gd name="T2" fmla="*/ 1 w 152"/>
                <a:gd name="T3" fmla="*/ 4 h 184"/>
                <a:gd name="T4" fmla="*/ 3 w 152"/>
                <a:gd name="T5" fmla="*/ 4 h 184"/>
                <a:gd name="T6" fmla="*/ 4 w 152"/>
                <a:gd name="T7" fmla="*/ 0 h 184"/>
                <a:gd name="T8" fmla="*/ 2 w 152"/>
                <a:gd name="T9" fmla="*/ 0 h 184"/>
                <a:gd name="T10" fmla="*/ 0 w 152"/>
                <a:gd name="T11" fmla="*/ 2 h 1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184"/>
                <a:gd name="T20" fmla="*/ 152 w 152"/>
                <a:gd name="T21" fmla="*/ 184 h 1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184">
                  <a:moveTo>
                    <a:pt x="0" y="91"/>
                  </a:moveTo>
                  <a:lnTo>
                    <a:pt x="61" y="180"/>
                  </a:lnTo>
                  <a:lnTo>
                    <a:pt x="140" y="184"/>
                  </a:lnTo>
                  <a:lnTo>
                    <a:pt x="152" y="0"/>
                  </a:lnTo>
                  <a:lnTo>
                    <a:pt x="97" y="10"/>
                  </a:lnTo>
                  <a:lnTo>
                    <a:pt x="0" y="9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8" name="Freeform 301"/>
            <p:cNvSpPr/>
            <p:nvPr/>
          </p:nvSpPr>
          <p:spPr bwMode="auto">
            <a:xfrm>
              <a:off x="6490074" y="3770350"/>
              <a:ext cx="104453" cy="50918"/>
            </a:xfrm>
            <a:custGeom>
              <a:avLst/>
              <a:gdLst>
                <a:gd name="T0" fmla="*/ 0 w 215"/>
                <a:gd name="T1" fmla="*/ 1 h 111"/>
                <a:gd name="T2" fmla="*/ 0 w 215"/>
                <a:gd name="T3" fmla="*/ 0 h 111"/>
                <a:gd name="T4" fmla="*/ 1 w 215"/>
                <a:gd name="T5" fmla="*/ 1 h 111"/>
                <a:gd name="T6" fmla="*/ 3 w 215"/>
                <a:gd name="T7" fmla="*/ 0 h 111"/>
                <a:gd name="T8" fmla="*/ 5 w 215"/>
                <a:gd name="T9" fmla="*/ 1 h 111"/>
                <a:gd name="T10" fmla="*/ 5 w 215"/>
                <a:gd name="T11" fmla="*/ 3 h 111"/>
                <a:gd name="T12" fmla="*/ 5 w 215"/>
                <a:gd name="T13" fmla="*/ 1 h 111"/>
                <a:gd name="T14" fmla="*/ 3 w 215"/>
                <a:gd name="T15" fmla="*/ 1 h 111"/>
                <a:gd name="T16" fmla="*/ 3 w 215"/>
                <a:gd name="T17" fmla="*/ 1 h 111"/>
                <a:gd name="T18" fmla="*/ 3 w 215"/>
                <a:gd name="T19" fmla="*/ 2 h 111"/>
                <a:gd name="T20" fmla="*/ 2 w 215"/>
                <a:gd name="T21" fmla="*/ 3 h 111"/>
                <a:gd name="T22" fmla="*/ 0 w 215"/>
                <a:gd name="T23" fmla="*/ 1 h 1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111"/>
                <a:gd name="T38" fmla="*/ 215 w 215"/>
                <a:gd name="T39" fmla="*/ 111 h 1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111">
                  <a:moveTo>
                    <a:pt x="0" y="60"/>
                  </a:moveTo>
                  <a:lnTo>
                    <a:pt x="18" y="0"/>
                  </a:lnTo>
                  <a:lnTo>
                    <a:pt x="65" y="37"/>
                  </a:lnTo>
                  <a:lnTo>
                    <a:pt x="146" y="2"/>
                  </a:lnTo>
                  <a:lnTo>
                    <a:pt x="215" y="45"/>
                  </a:lnTo>
                  <a:lnTo>
                    <a:pt x="200" y="108"/>
                  </a:lnTo>
                  <a:lnTo>
                    <a:pt x="193" y="54"/>
                  </a:lnTo>
                  <a:lnTo>
                    <a:pt x="146" y="35"/>
                  </a:lnTo>
                  <a:lnTo>
                    <a:pt x="103" y="66"/>
                  </a:lnTo>
                  <a:lnTo>
                    <a:pt x="115" y="98"/>
                  </a:lnTo>
                  <a:lnTo>
                    <a:pt x="96" y="111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9" name="Freeform 302"/>
            <p:cNvSpPr/>
            <p:nvPr/>
          </p:nvSpPr>
          <p:spPr bwMode="auto">
            <a:xfrm>
              <a:off x="6867453" y="4352721"/>
              <a:ext cx="149940" cy="170256"/>
            </a:xfrm>
            <a:custGeom>
              <a:avLst/>
              <a:gdLst>
                <a:gd name="T0" fmla="*/ 0 w 311"/>
                <a:gd name="T1" fmla="*/ 3 h 377"/>
                <a:gd name="T2" fmla="*/ 1 w 311"/>
                <a:gd name="T3" fmla="*/ 1 h 377"/>
                <a:gd name="T4" fmla="*/ 3 w 311"/>
                <a:gd name="T5" fmla="*/ 0 h 377"/>
                <a:gd name="T6" fmla="*/ 4 w 311"/>
                <a:gd name="T7" fmla="*/ 1 h 377"/>
                <a:gd name="T8" fmla="*/ 4 w 311"/>
                <a:gd name="T9" fmla="*/ 3 h 377"/>
                <a:gd name="T10" fmla="*/ 6 w 311"/>
                <a:gd name="T11" fmla="*/ 3 h 377"/>
                <a:gd name="T12" fmla="*/ 6 w 311"/>
                <a:gd name="T13" fmla="*/ 5 h 377"/>
                <a:gd name="T14" fmla="*/ 7 w 311"/>
                <a:gd name="T15" fmla="*/ 5 h 377"/>
                <a:gd name="T16" fmla="*/ 7 w 311"/>
                <a:gd name="T17" fmla="*/ 7 h 377"/>
                <a:gd name="T18" fmla="*/ 6 w 311"/>
                <a:gd name="T19" fmla="*/ 9 h 377"/>
                <a:gd name="T20" fmla="*/ 4 w 311"/>
                <a:gd name="T21" fmla="*/ 9 h 377"/>
                <a:gd name="T22" fmla="*/ 4 w 311"/>
                <a:gd name="T23" fmla="*/ 7 h 377"/>
                <a:gd name="T24" fmla="*/ 0 w 311"/>
                <a:gd name="T25" fmla="*/ 3 h 3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1"/>
                <a:gd name="T40" fmla="*/ 0 h 377"/>
                <a:gd name="T41" fmla="*/ 311 w 311"/>
                <a:gd name="T42" fmla="*/ 377 h 3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1" h="377">
                  <a:moveTo>
                    <a:pt x="0" y="141"/>
                  </a:moveTo>
                  <a:lnTo>
                    <a:pt x="21" y="23"/>
                  </a:lnTo>
                  <a:lnTo>
                    <a:pt x="134" y="0"/>
                  </a:lnTo>
                  <a:lnTo>
                    <a:pt x="169" y="39"/>
                  </a:lnTo>
                  <a:lnTo>
                    <a:pt x="177" y="130"/>
                  </a:lnTo>
                  <a:lnTo>
                    <a:pt x="260" y="143"/>
                  </a:lnTo>
                  <a:lnTo>
                    <a:pt x="270" y="205"/>
                  </a:lnTo>
                  <a:lnTo>
                    <a:pt x="311" y="218"/>
                  </a:lnTo>
                  <a:lnTo>
                    <a:pt x="305" y="295"/>
                  </a:lnTo>
                  <a:lnTo>
                    <a:pt x="263" y="377"/>
                  </a:lnTo>
                  <a:lnTo>
                    <a:pt x="159" y="371"/>
                  </a:lnTo>
                  <a:lnTo>
                    <a:pt x="180" y="281"/>
                  </a:lnTo>
                  <a:lnTo>
                    <a:pt x="0" y="1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0" name="Freeform 303"/>
            <p:cNvSpPr/>
            <p:nvPr/>
          </p:nvSpPr>
          <p:spPr bwMode="auto">
            <a:xfrm>
              <a:off x="6523769" y="3966065"/>
              <a:ext cx="227438" cy="364380"/>
            </a:xfrm>
            <a:custGeom>
              <a:avLst/>
              <a:gdLst>
                <a:gd name="T0" fmla="*/ 0 w 476"/>
                <a:gd name="T1" fmla="*/ 4 h 803"/>
                <a:gd name="T2" fmla="*/ 0 w 476"/>
                <a:gd name="T3" fmla="*/ 6 h 803"/>
                <a:gd name="T4" fmla="*/ 2 w 476"/>
                <a:gd name="T5" fmla="*/ 9 h 803"/>
                <a:gd name="T6" fmla="*/ 4 w 476"/>
                <a:gd name="T7" fmla="*/ 15 h 803"/>
                <a:gd name="T8" fmla="*/ 9 w 476"/>
                <a:gd name="T9" fmla="*/ 19 h 803"/>
                <a:gd name="T10" fmla="*/ 10 w 476"/>
                <a:gd name="T11" fmla="*/ 18 h 803"/>
                <a:gd name="T12" fmla="*/ 11 w 476"/>
                <a:gd name="T13" fmla="*/ 17 h 803"/>
                <a:gd name="T14" fmla="*/ 10 w 476"/>
                <a:gd name="T15" fmla="*/ 16 h 803"/>
                <a:gd name="T16" fmla="*/ 10 w 476"/>
                <a:gd name="T17" fmla="*/ 16 h 803"/>
                <a:gd name="T18" fmla="*/ 11 w 476"/>
                <a:gd name="T19" fmla="*/ 13 h 803"/>
                <a:gd name="T20" fmla="*/ 10 w 476"/>
                <a:gd name="T21" fmla="*/ 11 h 803"/>
                <a:gd name="T22" fmla="*/ 9 w 476"/>
                <a:gd name="T23" fmla="*/ 11 h 803"/>
                <a:gd name="T24" fmla="*/ 9 w 476"/>
                <a:gd name="T25" fmla="*/ 9 h 803"/>
                <a:gd name="T26" fmla="*/ 9 w 476"/>
                <a:gd name="T27" fmla="*/ 10 h 803"/>
                <a:gd name="T28" fmla="*/ 7 w 476"/>
                <a:gd name="T29" fmla="*/ 9 h 803"/>
                <a:gd name="T30" fmla="*/ 7 w 476"/>
                <a:gd name="T31" fmla="*/ 8 h 803"/>
                <a:gd name="T32" fmla="*/ 8 w 476"/>
                <a:gd name="T33" fmla="*/ 5 h 803"/>
                <a:gd name="T34" fmla="*/ 10 w 476"/>
                <a:gd name="T35" fmla="*/ 4 h 803"/>
                <a:gd name="T36" fmla="*/ 9 w 476"/>
                <a:gd name="T37" fmla="*/ 4 h 803"/>
                <a:gd name="T38" fmla="*/ 10 w 476"/>
                <a:gd name="T39" fmla="*/ 3 h 803"/>
                <a:gd name="T40" fmla="*/ 7 w 476"/>
                <a:gd name="T41" fmla="*/ 2 h 803"/>
                <a:gd name="T42" fmla="*/ 5 w 476"/>
                <a:gd name="T43" fmla="*/ 0 h 803"/>
                <a:gd name="T44" fmla="*/ 5 w 476"/>
                <a:gd name="T45" fmla="*/ 2 h 803"/>
                <a:gd name="T46" fmla="*/ 3 w 476"/>
                <a:gd name="T47" fmla="*/ 3 h 803"/>
                <a:gd name="T48" fmla="*/ 2 w 476"/>
                <a:gd name="T49" fmla="*/ 5 h 803"/>
                <a:gd name="T50" fmla="*/ 1 w 476"/>
                <a:gd name="T51" fmla="*/ 5 h 803"/>
                <a:gd name="T52" fmla="*/ 1 w 476"/>
                <a:gd name="T53" fmla="*/ 3 h 803"/>
                <a:gd name="T54" fmla="*/ 0 w 476"/>
                <a:gd name="T55" fmla="*/ 4 h 80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6"/>
                <a:gd name="T85" fmla="*/ 0 h 803"/>
                <a:gd name="T86" fmla="*/ 476 w 476"/>
                <a:gd name="T87" fmla="*/ 803 h 80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6" h="803">
                  <a:moveTo>
                    <a:pt x="0" y="188"/>
                  </a:moveTo>
                  <a:lnTo>
                    <a:pt x="8" y="254"/>
                  </a:lnTo>
                  <a:lnTo>
                    <a:pt x="93" y="364"/>
                  </a:lnTo>
                  <a:lnTo>
                    <a:pt x="188" y="627"/>
                  </a:lnTo>
                  <a:lnTo>
                    <a:pt x="408" y="803"/>
                  </a:lnTo>
                  <a:lnTo>
                    <a:pt x="446" y="771"/>
                  </a:lnTo>
                  <a:lnTo>
                    <a:pt x="468" y="714"/>
                  </a:lnTo>
                  <a:lnTo>
                    <a:pt x="435" y="696"/>
                  </a:lnTo>
                  <a:lnTo>
                    <a:pt x="455" y="681"/>
                  </a:lnTo>
                  <a:lnTo>
                    <a:pt x="476" y="542"/>
                  </a:lnTo>
                  <a:lnTo>
                    <a:pt x="444" y="480"/>
                  </a:lnTo>
                  <a:lnTo>
                    <a:pt x="412" y="480"/>
                  </a:lnTo>
                  <a:lnTo>
                    <a:pt x="412" y="405"/>
                  </a:lnTo>
                  <a:lnTo>
                    <a:pt x="369" y="438"/>
                  </a:lnTo>
                  <a:lnTo>
                    <a:pt x="318" y="410"/>
                  </a:lnTo>
                  <a:lnTo>
                    <a:pt x="287" y="327"/>
                  </a:lnTo>
                  <a:lnTo>
                    <a:pt x="338" y="226"/>
                  </a:lnTo>
                  <a:lnTo>
                    <a:pt x="435" y="178"/>
                  </a:lnTo>
                  <a:lnTo>
                    <a:pt x="407" y="161"/>
                  </a:lnTo>
                  <a:lnTo>
                    <a:pt x="423" y="111"/>
                  </a:lnTo>
                  <a:lnTo>
                    <a:pt x="313" y="101"/>
                  </a:lnTo>
                  <a:lnTo>
                    <a:pt x="231" y="0"/>
                  </a:lnTo>
                  <a:lnTo>
                    <a:pt x="213" y="75"/>
                  </a:lnTo>
                  <a:lnTo>
                    <a:pt x="126" y="132"/>
                  </a:lnTo>
                  <a:lnTo>
                    <a:pt x="81" y="211"/>
                  </a:lnTo>
                  <a:lnTo>
                    <a:pt x="31" y="199"/>
                  </a:lnTo>
                  <a:lnTo>
                    <a:pt x="37" y="151"/>
                  </a:lnTo>
                  <a:lnTo>
                    <a:pt x="0" y="1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1" name="Freeform 304"/>
            <p:cNvSpPr/>
            <p:nvPr/>
          </p:nvSpPr>
          <p:spPr bwMode="auto">
            <a:xfrm>
              <a:off x="6948319" y="3848318"/>
              <a:ext cx="77497" cy="77968"/>
            </a:xfrm>
            <a:custGeom>
              <a:avLst/>
              <a:gdLst>
                <a:gd name="T0" fmla="*/ 0 w 159"/>
                <a:gd name="T1" fmla="*/ 2 h 173"/>
                <a:gd name="T2" fmla="*/ 1 w 159"/>
                <a:gd name="T3" fmla="*/ 0 h 173"/>
                <a:gd name="T4" fmla="*/ 4 w 159"/>
                <a:gd name="T5" fmla="*/ 0 h 173"/>
                <a:gd name="T6" fmla="*/ 3 w 159"/>
                <a:gd name="T7" fmla="*/ 4 h 173"/>
                <a:gd name="T8" fmla="*/ 1 w 159"/>
                <a:gd name="T9" fmla="*/ 4 h 173"/>
                <a:gd name="T10" fmla="*/ 0 w 159"/>
                <a:gd name="T11" fmla="*/ 2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173"/>
                <a:gd name="T20" fmla="*/ 159 w 159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173">
                  <a:moveTo>
                    <a:pt x="0" y="79"/>
                  </a:moveTo>
                  <a:lnTo>
                    <a:pt x="44" y="0"/>
                  </a:lnTo>
                  <a:lnTo>
                    <a:pt x="159" y="12"/>
                  </a:lnTo>
                  <a:lnTo>
                    <a:pt x="146" y="161"/>
                  </a:lnTo>
                  <a:lnTo>
                    <a:pt x="62" y="173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2" name="Freeform 305"/>
            <p:cNvSpPr/>
            <p:nvPr/>
          </p:nvSpPr>
          <p:spPr bwMode="auto">
            <a:xfrm>
              <a:off x="6877561" y="3749665"/>
              <a:ext cx="18532" cy="14321"/>
            </a:xfrm>
            <a:custGeom>
              <a:avLst/>
              <a:gdLst>
                <a:gd name="T0" fmla="*/ 0 w 39"/>
                <a:gd name="T1" fmla="*/ 1 h 32"/>
                <a:gd name="T2" fmla="*/ 1 w 39"/>
                <a:gd name="T3" fmla="*/ 1 h 32"/>
                <a:gd name="T4" fmla="*/ 1 w 39"/>
                <a:gd name="T5" fmla="*/ 0 h 32"/>
                <a:gd name="T6" fmla="*/ 0 w 39"/>
                <a:gd name="T7" fmla="*/ 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32"/>
                <a:gd name="T14" fmla="*/ 39 w 3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32">
                  <a:moveTo>
                    <a:pt x="0" y="32"/>
                  </a:moveTo>
                  <a:lnTo>
                    <a:pt x="36" y="26"/>
                  </a:lnTo>
                  <a:lnTo>
                    <a:pt x="39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3" name="Freeform 306"/>
            <p:cNvSpPr/>
            <p:nvPr/>
          </p:nvSpPr>
          <p:spPr bwMode="auto">
            <a:xfrm>
              <a:off x="4934816" y="2220543"/>
              <a:ext cx="545850" cy="521906"/>
            </a:xfrm>
            <a:custGeom>
              <a:avLst/>
              <a:gdLst>
                <a:gd name="T0" fmla="*/ 2 w 1139"/>
                <a:gd name="T1" fmla="*/ 11 h 1152"/>
                <a:gd name="T2" fmla="*/ 2 w 1139"/>
                <a:gd name="T3" fmla="*/ 12 h 1152"/>
                <a:gd name="T4" fmla="*/ 5 w 1139"/>
                <a:gd name="T5" fmla="*/ 13 h 1152"/>
                <a:gd name="T6" fmla="*/ 6 w 1139"/>
                <a:gd name="T7" fmla="*/ 12 h 1152"/>
                <a:gd name="T8" fmla="*/ 3 w 1139"/>
                <a:gd name="T9" fmla="*/ 15 h 1152"/>
                <a:gd name="T10" fmla="*/ 3 w 1139"/>
                <a:gd name="T11" fmla="*/ 17 h 1152"/>
                <a:gd name="T12" fmla="*/ 3 w 1139"/>
                <a:gd name="T13" fmla="*/ 18 h 1152"/>
                <a:gd name="T14" fmla="*/ 3 w 1139"/>
                <a:gd name="T15" fmla="*/ 19 h 1152"/>
                <a:gd name="T16" fmla="*/ 4 w 1139"/>
                <a:gd name="T17" fmla="*/ 20 h 1152"/>
                <a:gd name="T18" fmla="*/ 5 w 1139"/>
                <a:gd name="T19" fmla="*/ 19 h 1152"/>
                <a:gd name="T20" fmla="*/ 5 w 1139"/>
                <a:gd name="T21" fmla="*/ 21 h 1152"/>
                <a:gd name="T22" fmla="*/ 8 w 1139"/>
                <a:gd name="T23" fmla="*/ 21 h 1152"/>
                <a:gd name="T24" fmla="*/ 9 w 1139"/>
                <a:gd name="T25" fmla="*/ 21 h 1152"/>
                <a:gd name="T26" fmla="*/ 8 w 1139"/>
                <a:gd name="T27" fmla="*/ 24 h 1152"/>
                <a:gd name="T28" fmla="*/ 7 w 1139"/>
                <a:gd name="T29" fmla="*/ 25 h 1152"/>
                <a:gd name="T30" fmla="*/ 4 w 1139"/>
                <a:gd name="T31" fmla="*/ 26 h 1152"/>
                <a:gd name="T32" fmla="*/ 7 w 1139"/>
                <a:gd name="T33" fmla="*/ 26 h 1152"/>
                <a:gd name="T34" fmla="*/ 8 w 1139"/>
                <a:gd name="T35" fmla="*/ 24 h 1152"/>
                <a:gd name="T36" fmla="*/ 12 w 1139"/>
                <a:gd name="T37" fmla="*/ 22 h 1152"/>
                <a:gd name="T38" fmla="*/ 12 w 1139"/>
                <a:gd name="T39" fmla="*/ 20 h 1152"/>
                <a:gd name="T40" fmla="*/ 16 w 1139"/>
                <a:gd name="T41" fmla="*/ 16 h 1152"/>
                <a:gd name="T42" fmla="*/ 16 w 1139"/>
                <a:gd name="T43" fmla="*/ 17 h 1152"/>
                <a:gd name="T44" fmla="*/ 17 w 1139"/>
                <a:gd name="T45" fmla="*/ 18 h 1152"/>
                <a:gd name="T46" fmla="*/ 14 w 1139"/>
                <a:gd name="T47" fmla="*/ 19 h 1152"/>
                <a:gd name="T48" fmla="*/ 14 w 1139"/>
                <a:gd name="T49" fmla="*/ 20 h 1152"/>
                <a:gd name="T50" fmla="*/ 17 w 1139"/>
                <a:gd name="T51" fmla="*/ 18 h 1152"/>
                <a:gd name="T52" fmla="*/ 18 w 1139"/>
                <a:gd name="T53" fmla="*/ 17 h 1152"/>
                <a:gd name="T54" fmla="*/ 19 w 1139"/>
                <a:gd name="T55" fmla="*/ 17 h 1152"/>
                <a:gd name="T56" fmla="*/ 21 w 1139"/>
                <a:gd name="T57" fmla="*/ 19 h 1152"/>
                <a:gd name="T58" fmla="*/ 25 w 1139"/>
                <a:gd name="T59" fmla="*/ 19 h 1152"/>
                <a:gd name="T60" fmla="*/ 25 w 1139"/>
                <a:gd name="T61" fmla="*/ 20 h 1152"/>
                <a:gd name="T62" fmla="*/ 26 w 1139"/>
                <a:gd name="T63" fmla="*/ 20 h 1152"/>
                <a:gd name="T64" fmla="*/ 24 w 1139"/>
                <a:gd name="T65" fmla="*/ 19 h 1152"/>
                <a:gd name="T66" fmla="*/ 14 w 1139"/>
                <a:gd name="T67" fmla="*/ 2 h 1152"/>
                <a:gd name="T68" fmla="*/ 11 w 1139"/>
                <a:gd name="T69" fmla="*/ 1 h 1152"/>
                <a:gd name="T70" fmla="*/ 10 w 1139"/>
                <a:gd name="T71" fmla="*/ 1 h 1152"/>
                <a:gd name="T72" fmla="*/ 10 w 1139"/>
                <a:gd name="T73" fmla="*/ 0 h 1152"/>
                <a:gd name="T74" fmla="*/ 7 w 1139"/>
                <a:gd name="T75" fmla="*/ 1 h 1152"/>
                <a:gd name="T76" fmla="*/ 7 w 1139"/>
                <a:gd name="T77" fmla="*/ 1 h 1152"/>
                <a:gd name="T78" fmla="*/ 6 w 1139"/>
                <a:gd name="T79" fmla="*/ 3 h 1152"/>
                <a:gd name="T80" fmla="*/ 4 w 1139"/>
                <a:gd name="T81" fmla="*/ 4 h 1152"/>
                <a:gd name="T82" fmla="*/ 2 w 1139"/>
                <a:gd name="T83" fmla="*/ 5 h 1152"/>
                <a:gd name="T84" fmla="*/ 4 w 1139"/>
                <a:gd name="T85" fmla="*/ 8 h 1152"/>
                <a:gd name="T86" fmla="*/ 5 w 1139"/>
                <a:gd name="T87" fmla="*/ 9 h 1152"/>
                <a:gd name="T88" fmla="*/ 6 w 1139"/>
                <a:gd name="T89" fmla="*/ 9 h 1152"/>
                <a:gd name="T90" fmla="*/ 4 w 1139"/>
                <a:gd name="T91" fmla="*/ 9 h 1152"/>
                <a:gd name="T92" fmla="*/ 3 w 1139"/>
                <a:gd name="T93" fmla="*/ 9 h 11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39"/>
                <a:gd name="T142" fmla="*/ 0 h 1152"/>
                <a:gd name="T143" fmla="*/ 1139 w 1139"/>
                <a:gd name="T144" fmla="*/ 1152 h 115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39" h="1152">
                  <a:moveTo>
                    <a:pt x="0" y="441"/>
                  </a:moveTo>
                  <a:lnTo>
                    <a:pt x="74" y="463"/>
                  </a:lnTo>
                  <a:lnTo>
                    <a:pt x="45" y="472"/>
                  </a:lnTo>
                  <a:lnTo>
                    <a:pt x="75" y="514"/>
                  </a:lnTo>
                  <a:lnTo>
                    <a:pt x="190" y="510"/>
                  </a:lnTo>
                  <a:lnTo>
                    <a:pt x="205" y="538"/>
                  </a:lnTo>
                  <a:lnTo>
                    <a:pt x="278" y="503"/>
                  </a:lnTo>
                  <a:lnTo>
                    <a:pt x="253" y="517"/>
                  </a:lnTo>
                  <a:lnTo>
                    <a:pt x="267" y="587"/>
                  </a:lnTo>
                  <a:lnTo>
                    <a:pt x="111" y="655"/>
                  </a:lnTo>
                  <a:lnTo>
                    <a:pt x="72" y="729"/>
                  </a:lnTo>
                  <a:lnTo>
                    <a:pt x="107" y="718"/>
                  </a:lnTo>
                  <a:lnTo>
                    <a:pt x="79" y="737"/>
                  </a:lnTo>
                  <a:lnTo>
                    <a:pt x="107" y="761"/>
                  </a:lnTo>
                  <a:lnTo>
                    <a:pt x="165" y="771"/>
                  </a:lnTo>
                  <a:lnTo>
                    <a:pt x="134" y="809"/>
                  </a:lnTo>
                  <a:lnTo>
                    <a:pt x="159" y="847"/>
                  </a:lnTo>
                  <a:lnTo>
                    <a:pt x="190" y="852"/>
                  </a:lnTo>
                  <a:lnTo>
                    <a:pt x="250" y="771"/>
                  </a:lnTo>
                  <a:lnTo>
                    <a:pt x="213" y="809"/>
                  </a:lnTo>
                  <a:lnTo>
                    <a:pt x="244" y="887"/>
                  </a:lnTo>
                  <a:lnTo>
                    <a:pt x="228" y="917"/>
                  </a:lnTo>
                  <a:lnTo>
                    <a:pt x="298" y="872"/>
                  </a:lnTo>
                  <a:lnTo>
                    <a:pt x="346" y="928"/>
                  </a:lnTo>
                  <a:lnTo>
                    <a:pt x="363" y="895"/>
                  </a:lnTo>
                  <a:lnTo>
                    <a:pt x="378" y="917"/>
                  </a:lnTo>
                  <a:lnTo>
                    <a:pt x="431" y="889"/>
                  </a:lnTo>
                  <a:lnTo>
                    <a:pt x="360" y="1032"/>
                  </a:lnTo>
                  <a:lnTo>
                    <a:pt x="299" y="1060"/>
                  </a:lnTo>
                  <a:lnTo>
                    <a:pt x="298" y="1093"/>
                  </a:lnTo>
                  <a:lnTo>
                    <a:pt x="228" y="1094"/>
                  </a:lnTo>
                  <a:lnTo>
                    <a:pt x="176" y="1152"/>
                  </a:lnTo>
                  <a:lnTo>
                    <a:pt x="244" y="1109"/>
                  </a:lnTo>
                  <a:lnTo>
                    <a:pt x="317" y="1110"/>
                  </a:lnTo>
                  <a:lnTo>
                    <a:pt x="360" y="1075"/>
                  </a:lnTo>
                  <a:lnTo>
                    <a:pt x="339" y="1047"/>
                  </a:lnTo>
                  <a:lnTo>
                    <a:pt x="386" y="1051"/>
                  </a:lnTo>
                  <a:lnTo>
                    <a:pt x="528" y="943"/>
                  </a:lnTo>
                  <a:lnTo>
                    <a:pt x="559" y="904"/>
                  </a:lnTo>
                  <a:lnTo>
                    <a:pt x="532" y="871"/>
                  </a:lnTo>
                  <a:lnTo>
                    <a:pt x="660" y="740"/>
                  </a:lnTo>
                  <a:lnTo>
                    <a:pt x="676" y="675"/>
                  </a:lnTo>
                  <a:lnTo>
                    <a:pt x="661" y="740"/>
                  </a:lnTo>
                  <a:lnTo>
                    <a:pt x="715" y="728"/>
                  </a:lnTo>
                  <a:lnTo>
                    <a:pt x="684" y="755"/>
                  </a:lnTo>
                  <a:lnTo>
                    <a:pt x="727" y="767"/>
                  </a:lnTo>
                  <a:lnTo>
                    <a:pt x="635" y="776"/>
                  </a:lnTo>
                  <a:lnTo>
                    <a:pt x="615" y="841"/>
                  </a:lnTo>
                  <a:lnTo>
                    <a:pt x="650" y="837"/>
                  </a:lnTo>
                  <a:lnTo>
                    <a:pt x="618" y="882"/>
                  </a:lnTo>
                  <a:lnTo>
                    <a:pt x="740" y="825"/>
                  </a:lnTo>
                  <a:lnTo>
                    <a:pt x="760" y="790"/>
                  </a:lnTo>
                  <a:lnTo>
                    <a:pt x="739" y="774"/>
                  </a:lnTo>
                  <a:lnTo>
                    <a:pt x="767" y="743"/>
                  </a:lnTo>
                  <a:lnTo>
                    <a:pt x="763" y="767"/>
                  </a:lnTo>
                  <a:lnTo>
                    <a:pt x="823" y="753"/>
                  </a:lnTo>
                  <a:lnTo>
                    <a:pt x="813" y="779"/>
                  </a:lnTo>
                  <a:lnTo>
                    <a:pt x="911" y="825"/>
                  </a:lnTo>
                  <a:lnTo>
                    <a:pt x="1059" y="847"/>
                  </a:lnTo>
                  <a:lnTo>
                    <a:pt x="1083" y="821"/>
                  </a:lnTo>
                  <a:lnTo>
                    <a:pt x="1105" y="835"/>
                  </a:lnTo>
                  <a:lnTo>
                    <a:pt x="1076" y="860"/>
                  </a:lnTo>
                  <a:lnTo>
                    <a:pt x="1120" y="887"/>
                  </a:lnTo>
                  <a:lnTo>
                    <a:pt x="1139" y="866"/>
                  </a:lnTo>
                  <a:lnTo>
                    <a:pt x="1104" y="809"/>
                  </a:lnTo>
                  <a:lnTo>
                    <a:pt x="1032" y="809"/>
                  </a:lnTo>
                  <a:lnTo>
                    <a:pt x="1032" y="132"/>
                  </a:lnTo>
                  <a:lnTo>
                    <a:pt x="621" y="77"/>
                  </a:lnTo>
                  <a:lnTo>
                    <a:pt x="607" y="43"/>
                  </a:lnTo>
                  <a:lnTo>
                    <a:pt x="495" y="22"/>
                  </a:lnTo>
                  <a:lnTo>
                    <a:pt x="481" y="50"/>
                  </a:lnTo>
                  <a:lnTo>
                    <a:pt x="449" y="42"/>
                  </a:lnTo>
                  <a:lnTo>
                    <a:pt x="480" y="17"/>
                  </a:lnTo>
                  <a:lnTo>
                    <a:pt x="433" y="0"/>
                  </a:lnTo>
                  <a:lnTo>
                    <a:pt x="388" y="43"/>
                  </a:lnTo>
                  <a:lnTo>
                    <a:pt x="314" y="50"/>
                  </a:lnTo>
                  <a:lnTo>
                    <a:pt x="307" y="89"/>
                  </a:lnTo>
                  <a:lnTo>
                    <a:pt x="301" y="65"/>
                  </a:lnTo>
                  <a:lnTo>
                    <a:pt x="233" y="88"/>
                  </a:lnTo>
                  <a:lnTo>
                    <a:pt x="244" y="119"/>
                  </a:lnTo>
                  <a:lnTo>
                    <a:pt x="213" y="109"/>
                  </a:lnTo>
                  <a:lnTo>
                    <a:pt x="168" y="176"/>
                  </a:lnTo>
                  <a:lnTo>
                    <a:pt x="72" y="197"/>
                  </a:lnTo>
                  <a:lnTo>
                    <a:pt x="75" y="229"/>
                  </a:lnTo>
                  <a:lnTo>
                    <a:pt x="48" y="235"/>
                  </a:lnTo>
                  <a:lnTo>
                    <a:pt x="165" y="331"/>
                  </a:lnTo>
                  <a:lnTo>
                    <a:pt x="328" y="377"/>
                  </a:lnTo>
                  <a:lnTo>
                    <a:pt x="228" y="364"/>
                  </a:lnTo>
                  <a:lnTo>
                    <a:pt x="233" y="391"/>
                  </a:lnTo>
                  <a:lnTo>
                    <a:pt x="273" y="392"/>
                  </a:lnTo>
                  <a:lnTo>
                    <a:pt x="239" y="411"/>
                  </a:lnTo>
                  <a:lnTo>
                    <a:pt x="165" y="407"/>
                  </a:lnTo>
                  <a:lnTo>
                    <a:pt x="165" y="368"/>
                  </a:lnTo>
                  <a:lnTo>
                    <a:pt x="129" y="372"/>
                  </a:lnTo>
                  <a:lnTo>
                    <a:pt x="0" y="4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4" name="Freeform 307"/>
            <p:cNvSpPr/>
            <p:nvPr/>
          </p:nvSpPr>
          <p:spPr bwMode="auto">
            <a:xfrm>
              <a:off x="5155773" y="3558724"/>
              <a:ext cx="21901" cy="27050"/>
            </a:xfrm>
            <a:custGeom>
              <a:avLst/>
              <a:gdLst>
                <a:gd name="T0" fmla="*/ 0 w 45"/>
                <a:gd name="T1" fmla="*/ 1 h 62"/>
                <a:gd name="T2" fmla="*/ 0 w 45"/>
                <a:gd name="T3" fmla="*/ 0 h 62"/>
                <a:gd name="T4" fmla="*/ 1 w 45"/>
                <a:gd name="T5" fmla="*/ 1 h 62"/>
                <a:gd name="T6" fmla="*/ 0 w 45"/>
                <a:gd name="T7" fmla="*/ 1 h 62"/>
                <a:gd name="T8" fmla="*/ 0 w 45"/>
                <a:gd name="T9" fmla="*/ 1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2"/>
                <a:gd name="T17" fmla="*/ 45 w 45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2">
                  <a:moveTo>
                    <a:pt x="0" y="23"/>
                  </a:moveTo>
                  <a:lnTo>
                    <a:pt x="4" y="0"/>
                  </a:lnTo>
                  <a:lnTo>
                    <a:pt x="45" y="38"/>
                  </a:lnTo>
                  <a:lnTo>
                    <a:pt x="14" y="62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5" name="Freeform 308"/>
            <p:cNvSpPr/>
            <p:nvPr/>
          </p:nvSpPr>
          <p:spPr bwMode="auto">
            <a:xfrm>
              <a:off x="5175990" y="2659708"/>
              <a:ext cx="47172" cy="30232"/>
            </a:xfrm>
            <a:custGeom>
              <a:avLst/>
              <a:gdLst>
                <a:gd name="T0" fmla="*/ 0 w 100"/>
                <a:gd name="T1" fmla="*/ 1 h 69"/>
                <a:gd name="T2" fmla="*/ 1 w 100"/>
                <a:gd name="T3" fmla="*/ 1 h 69"/>
                <a:gd name="T4" fmla="*/ 2 w 100"/>
                <a:gd name="T5" fmla="*/ 0 h 69"/>
                <a:gd name="T6" fmla="*/ 1 w 100"/>
                <a:gd name="T7" fmla="*/ 0 h 69"/>
                <a:gd name="T8" fmla="*/ 1 w 100"/>
                <a:gd name="T9" fmla="*/ 1 h 69"/>
                <a:gd name="T10" fmla="*/ 0 w 100"/>
                <a:gd name="T11" fmla="*/ 1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69"/>
                <a:gd name="T20" fmla="*/ 100 w 100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69">
                  <a:moveTo>
                    <a:pt x="0" y="28"/>
                  </a:moveTo>
                  <a:lnTo>
                    <a:pt x="28" y="69"/>
                  </a:lnTo>
                  <a:lnTo>
                    <a:pt x="100" y="11"/>
                  </a:lnTo>
                  <a:lnTo>
                    <a:pt x="32" y="0"/>
                  </a:lnTo>
                  <a:lnTo>
                    <a:pt x="41" y="27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6" name="Freeform 309"/>
            <p:cNvSpPr/>
            <p:nvPr/>
          </p:nvSpPr>
          <p:spPr bwMode="auto">
            <a:xfrm>
              <a:off x="5482610" y="2602426"/>
              <a:ext cx="146571" cy="143206"/>
            </a:xfrm>
            <a:custGeom>
              <a:avLst/>
              <a:gdLst>
                <a:gd name="T0" fmla="*/ 0 w 306"/>
                <a:gd name="T1" fmla="*/ 1 h 315"/>
                <a:gd name="T2" fmla="*/ 0 w 306"/>
                <a:gd name="T3" fmla="*/ 2 h 315"/>
                <a:gd name="T4" fmla="*/ 1 w 306"/>
                <a:gd name="T5" fmla="*/ 2 h 315"/>
                <a:gd name="T6" fmla="*/ 2 w 306"/>
                <a:gd name="T7" fmla="*/ 2 h 315"/>
                <a:gd name="T8" fmla="*/ 1 w 306"/>
                <a:gd name="T9" fmla="*/ 1 h 315"/>
                <a:gd name="T10" fmla="*/ 2 w 306"/>
                <a:gd name="T11" fmla="*/ 1 h 315"/>
                <a:gd name="T12" fmla="*/ 3 w 306"/>
                <a:gd name="T13" fmla="*/ 2 h 315"/>
                <a:gd name="T14" fmla="*/ 2 w 306"/>
                <a:gd name="T15" fmla="*/ 1 h 315"/>
                <a:gd name="T16" fmla="*/ 3 w 306"/>
                <a:gd name="T17" fmla="*/ 2 h 315"/>
                <a:gd name="T18" fmla="*/ 4 w 306"/>
                <a:gd name="T19" fmla="*/ 3 h 315"/>
                <a:gd name="T20" fmla="*/ 4 w 306"/>
                <a:gd name="T21" fmla="*/ 4 h 315"/>
                <a:gd name="T22" fmla="*/ 6 w 306"/>
                <a:gd name="T23" fmla="*/ 5 h 315"/>
                <a:gd name="T24" fmla="*/ 5 w 306"/>
                <a:gd name="T25" fmla="*/ 6 h 315"/>
                <a:gd name="T26" fmla="*/ 6 w 306"/>
                <a:gd name="T27" fmla="*/ 5 h 315"/>
                <a:gd name="T28" fmla="*/ 6 w 306"/>
                <a:gd name="T29" fmla="*/ 7 h 315"/>
                <a:gd name="T30" fmla="*/ 7 w 306"/>
                <a:gd name="T31" fmla="*/ 7 h 315"/>
                <a:gd name="T32" fmla="*/ 7 w 306"/>
                <a:gd name="T33" fmla="*/ 6 h 315"/>
                <a:gd name="T34" fmla="*/ 5 w 306"/>
                <a:gd name="T35" fmla="*/ 5 h 315"/>
                <a:gd name="T36" fmla="*/ 2 w 306"/>
                <a:gd name="T37" fmla="*/ 0 h 315"/>
                <a:gd name="T38" fmla="*/ 1 w 306"/>
                <a:gd name="T39" fmla="*/ 1 h 315"/>
                <a:gd name="T40" fmla="*/ 0 w 306"/>
                <a:gd name="T41" fmla="*/ 1 h 3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6"/>
                <a:gd name="T64" fmla="*/ 0 h 315"/>
                <a:gd name="T65" fmla="*/ 306 w 306"/>
                <a:gd name="T66" fmla="*/ 315 h 3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6" h="315">
                  <a:moveTo>
                    <a:pt x="0" y="30"/>
                  </a:moveTo>
                  <a:lnTo>
                    <a:pt x="15" y="77"/>
                  </a:lnTo>
                  <a:lnTo>
                    <a:pt x="56" y="98"/>
                  </a:lnTo>
                  <a:lnTo>
                    <a:pt x="77" y="83"/>
                  </a:lnTo>
                  <a:lnTo>
                    <a:pt x="38" y="58"/>
                  </a:lnTo>
                  <a:lnTo>
                    <a:pt x="77" y="58"/>
                  </a:lnTo>
                  <a:lnTo>
                    <a:pt x="107" y="99"/>
                  </a:lnTo>
                  <a:lnTo>
                    <a:pt x="96" y="27"/>
                  </a:lnTo>
                  <a:lnTo>
                    <a:pt x="120" y="90"/>
                  </a:lnTo>
                  <a:lnTo>
                    <a:pt x="186" y="125"/>
                  </a:lnTo>
                  <a:lnTo>
                    <a:pt x="174" y="169"/>
                  </a:lnTo>
                  <a:lnTo>
                    <a:pt x="249" y="225"/>
                  </a:lnTo>
                  <a:lnTo>
                    <a:pt x="227" y="269"/>
                  </a:lnTo>
                  <a:lnTo>
                    <a:pt x="265" y="233"/>
                  </a:lnTo>
                  <a:lnTo>
                    <a:pt x="275" y="315"/>
                  </a:lnTo>
                  <a:lnTo>
                    <a:pt x="303" y="302"/>
                  </a:lnTo>
                  <a:lnTo>
                    <a:pt x="306" y="240"/>
                  </a:lnTo>
                  <a:lnTo>
                    <a:pt x="235" y="205"/>
                  </a:lnTo>
                  <a:lnTo>
                    <a:pt x="98" y="0"/>
                  </a:lnTo>
                  <a:lnTo>
                    <a:pt x="23" y="58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7" name="Freeform 310"/>
            <p:cNvSpPr/>
            <p:nvPr/>
          </p:nvSpPr>
          <p:spPr bwMode="auto">
            <a:xfrm>
              <a:off x="5514620" y="2648570"/>
              <a:ext cx="23586" cy="22276"/>
            </a:xfrm>
            <a:custGeom>
              <a:avLst/>
              <a:gdLst>
                <a:gd name="T0" fmla="*/ 0 w 50"/>
                <a:gd name="T1" fmla="*/ 0 h 51"/>
                <a:gd name="T2" fmla="*/ 0 w 50"/>
                <a:gd name="T3" fmla="*/ 1 h 51"/>
                <a:gd name="T4" fmla="*/ 0 w 50"/>
                <a:gd name="T5" fmla="*/ 1 h 51"/>
                <a:gd name="T6" fmla="*/ 1 w 50"/>
                <a:gd name="T7" fmla="*/ 1 h 51"/>
                <a:gd name="T8" fmla="*/ 1 w 50"/>
                <a:gd name="T9" fmla="*/ 1 h 51"/>
                <a:gd name="T10" fmla="*/ 1 w 50"/>
                <a:gd name="T11" fmla="*/ 0 h 51"/>
                <a:gd name="T12" fmla="*/ 0 w 50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51"/>
                <a:gd name="T23" fmla="*/ 50 w 50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51">
                  <a:moveTo>
                    <a:pt x="0" y="0"/>
                  </a:moveTo>
                  <a:lnTo>
                    <a:pt x="13" y="51"/>
                  </a:lnTo>
                  <a:lnTo>
                    <a:pt x="18" y="24"/>
                  </a:lnTo>
                  <a:lnTo>
                    <a:pt x="50" y="46"/>
                  </a:lnTo>
                  <a:lnTo>
                    <a:pt x="21" y="24"/>
                  </a:lnTo>
                  <a:lnTo>
                    <a:pt x="49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8" name="Freeform 311"/>
            <p:cNvSpPr/>
            <p:nvPr/>
          </p:nvSpPr>
          <p:spPr bwMode="auto">
            <a:xfrm>
              <a:off x="5524728" y="2667664"/>
              <a:ext cx="15163" cy="36597"/>
            </a:xfrm>
            <a:custGeom>
              <a:avLst/>
              <a:gdLst>
                <a:gd name="T0" fmla="*/ 0 w 29"/>
                <a:gd name="T1" fmla="*/ 0 h 80"/>
                <a:gd name="T2" fmla="*/ 1 w 29"/>
                <a:gd name="T3" fmla="*/ 0 h 80"/>
                <a:gd name="T4" fmla="*/ 1 w 29"/>
                <a:gd name="T5" fmla="*/ 2 h 80"/>
                <a:gd name="T6" fmla="*/ 0 w 29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80"/>
                <a:gd name="T14" fmla="*/ 29 w 29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80">
                  <a:moveTo>
                    <a:pt x="0" y="0"/>
                  </a:moveTo>
                  <a:lnTo>
                    <a:pt x="28" y="15"/>
                  </a:lnTo>
                  <a:lnTo>
                    <a:pt x="29" y="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9" name="Freeform 312"/>
            <p:cNvSpPr/>
            <p:nvPr/>
          </p:nvSpPr>
          <p:spPr bwMode="auto">
            <a:xfrm>
              <a:off x="5541575" y="2650161"/>
              <a:ext cx="18532" cy="20685"/>
            </a:xfrm>
            <a:custGeom>
              <a:avLst/>
              <a:gdLst>
                <a:gd name="T0" fmla="*/ 0 w 39"/>
                <a:gd name="T1" fmla="*/ 0 h 47"/>
                <a:gd name="T2" fmla="*/ 0 w 39"/>
                <a:gd name="T3" fmla="*/ 1 h 47"/>
                <a:gd name="T4" fmla="*/ 1 w 39"/>
                <a:gd name="T5" fmla="*/ 1 h 47"/>
                <a:gd name="T6" fmla="*/ 1 w 39"/>
                <a:gd name="T7" fmla="*/ 0 h 47"/>
                <a:gd name="T8" fmla="*/ 1 w 39"/>
                <a:gd name="T9" fmla="*/ 1 h 47"/>
                <a:gd name="T10" fmla="*/ 1 w 39"/>
                <a:gd name="T11" fmla="*/ 0 h 47"/>
                <a:gd name="T12" fmla="*/ 0 w 39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47"/>
                <a:gd name="T23" fmla="*/ 39 w 39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47">
                  <a:moveTo>
                    <a:pt x="0" y="0"/>
                  </a:moveTo>
                  <a:lnTo>
                    <a:pt x="7" y="47"/>
                  </a:lnTo>
                  <a:lnTo>
                    <a:pt x="32" y="47"/>
                  </a:lnTo>
                  <a:lnTo>
                    <a:pt x="22" y="4"/>
                  </a:lnTo>
                  <a:lnTo>
                    <a:pt x="39" y="35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0" name="Freeform 313"/>
            <p:cNvSpPr/>
            <p:nvPr/>
          </p:nvSpPr>
          <p:spPr bwMode="auto">
            <a:xfrm>
              <a:off x="5556738" y="2680394"/>
              <a:ext cx="16847" cy="17503"/>
            </a:xfrm>
            <a:custGeom>
              <a:avLst/>
              <a:gdLst>
                <a:gd name="T0" fmla="*/ 0 w 34"/>
                <a:gd name="T1" fmla="*/ 0 h 35"/>
                <a:gd name="T2" fmla="*/ 1 w 34"/>
                <a:gd name="T3" fmla="*/ 1 h 35"/>
                <a:gd name="T4" fmla="*/ 1 w 34"/>
                <a:gd name="T5" fmla="*/ 0 h 35"/>
                <a:gd name="T6" fmla="*/ 0 w 34"/>
                <a:gd name="T7" fmla="*/ 0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35"/>
                <a:gd name="T14" fmla="*/ 34 w 34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35">
                  <a:moveTo>
                    <a:pt x="0" y="0"/>
                  </a:moveTo>
                  <a:lnTo>
                    <a:pt x="31" y="35"/>
                  </a:lnTo>
                  <a:lnTo>
                    <a:pt x="34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1" name="Freeform 314"/>
            <p:cNvSpPr/>
            <p:nvPr/>
          </p:nvSpPr>
          <p:spPr bwMode="auto">
            <a:xfrm>
              <a:off x="5561792" y="2702670"/>
              <a:ext cx="25271" cy="36597"/>
            </a:xfrm>
            <a:custGeom>
              <a:avLst/>
              <a:gdLst>
                <a:gd name="T0" fmla="*/ 0 w 53"/>
                <a:gd name="T1" fmla="*/ 0 h 81"/>
                <a:gd name="T2" fmla="*/ 1 w 53"/>
                <a:gd name="T3" fmla="*/ 1 h 81"/>
                <a:gd name="T4" fmla="*/ 1 w 53"/>
                <a:gd name="T5" fmla="*/ 2 h 81"/>
                <a:gd name="T6" fmla="*/ 0 w 53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81"/>
                <a:gd name="T14" fmla="*/ 53 w 53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81">
                  <a:moveTo>
                    <a:pt x="0" y="0"/>
                  </a:moveTo>
                  <a:lnTo>
                    <a:pt x="42" y="30"/>
                  </a:lnTo>
                  <a:lnTo>
                    <a:pt x="53" y="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2" name="Freeform 315"/>
            <p:cNvSpPr/>
            <p:nvPr/>
          </p:nvSpPr>
          <p:spPr bwMode="auto">
            <a:xfrm>
              <a:off x="5602225" y="2712217"/>
              <a:ext cx="11793" cy="23868"/>
            </a:xfrm>
            <a:custGeom>
              <a:avLst/>
              <a:gdLst>
                <a:gd name="T0" fmla="*/ 0 w 26"/>
                <a:gd name="T1" fmla="*/ 1 h 49"/>
                <a:gd name="T2" fmla="*/ 0 w 26"/>
                <a:gd name="T3" fmla="*/ 0 h 49"/>
                <a:gd name="T4" fmla="*/ 1 w 26"/>
                <a:gd name="T5" fmla="*/ 2 h 49"/>
                <a:gd name="T6" fmla="*/ 0 w 26"/>
                <a:gd name="T7" fmla="*/ 1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49"/>
                <a:gd name="T14" fmla="*/ 26 w 26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49">
                  <a:moveTo>
                    <a:pt x="0" y="29"/>
                  </a:moveTo>
                  <a:lnTo>
                    <a:pt x="10" y="0"/>
                  </a:lnTo>
                  <a:lnTo>
                    <a:pt x="26" y="49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3" name="Freeform 316"/>
            <p:cNvSpPr/>
            <p:nvPr/>
          </p:nvSpPr>
          <p:spPr bwMode="auto">
            <a:xfrm>
              <a:off x="5728579" y="2888838"/>
              <a:ext cx="1058006" cy="560095"/>
            </a:xfrm>
            <a:custGeom>
              <a:avLst/>
              <a:gdLst>
                <a:gd name="T0" fmla="*/ 1 w 2200"/>
                <a:gd name="T1" fmla="*/ 4 h 1238"/>
                <a:gd name="T2" fmla="*/ 1 w 2200"/>
                <a:gd name="T3" fmla="*/ 4 h 1238"/>
                <a:gd name="T4" fmla="*/ 2 w 2200"/>
                <a:gd name="T5" fmla="*/ 14 h 1238"/>
                <a:gd name="T6" fmla="*/ 2 w 2200"/>
                <a:gd name="T7" fmla="*/ 15 h 1238"/>
                <a:gd name="T8" fmla="*/ 5 w 2200"/>
                <a:gd name="T9" fmla="*/ 19 h 1238"/>
                <a:gd name="T10" fmla="*/ 9 w 2200"/>
                <a:gd name="T11" fmla="*/ 20 h 1238"/>
                <a:gd name="T12" fmla="*/ 16 w 2200"/>
                <a:gd name="T13" fmla="*/ 21 h 1238"/>
                <a:gd name="T14" fmla="*/ 21 w 2200"/>
                <a:gd name="T15" fmla="*/ 23 h 1238"/>
                <a:gd name="T16" fmla="*/ 25 w 2200"/>
                <a:gd name="T17" fmla="*/ 28 h 1238"/>
                <a:gd name="T18" fmla="*/ 26 w 2200"/>
                <a:gd name="T19" fmla="*/ 24 h 1238"/>
                <a:gd name="T20" fmla="*/ 29 w 2200"/>
                <a:gd name="T21" fmla="*/ 23 h 1238"/>
                <a:gd name="T22" fmla="*/ 31 w 2200"/>
                <a:gd name="T23" fmla="*/ 23 h 1238"/>
                <a:gd name="T24" fmla="*/ 32 w 2200"/>
                <a:gd name="T25" fmla="*/ 23 h 1238"/>
                <a:gd name="T26" fmla="*/ 33 w 2200"/>
                <a:gd name="T27" fmla="*/ 23 h 1238"/>
                <a:gd name="T28" fmla="*/ 37 w 2200"/>
                <a:gd name="T29" fmla="*/ 24 h 1238"/>
                <a:gd name="T30" fmla="*/ 39 w 2200"/>
                <a:gd name="T31" fmla="*/ 28 h 1238"/>
                <a:gd name="T32" fmla="*/ 39 w 2200"/>
                <a:gd name="T33" fmla="*/ 27 h 1238"/>
                <a:gd name="T34" fmla="*/ 39 w 2200"/>
                <a:gd name="T35" fmla="*/ 20 h 1238"/>
                <a:gd name="T36" fmla="*/ 43 w 2200"/>
                <a:gd name="T37" fmla="*/ 16 h 1238"/>
                <a:gd name="T38" fmla="*/ 43 w 2200"/>
                <a:gd name="T39" fmla="*/ 15 h 1238"/>
                <a:gd name="T40" fmla="*/ 42 w 2200"/>
                <a:gd name="T41" fmla="*/ 13 h 1238"/>
                <a:gd name="T42" fmla="*/ 43 w 2200"/>
                <a:gd name="T43" fmla="*/ 13 h 1238"/>
                <a:gd name="T44" fmla="*/ 43 w 2200"/>
                <a:gd name="T45" fmla="*/ 15 h 1238"/>
                <a:gd name="T46" fmla="*/ 44 w 2200"/>
                <a:gd name="T47" fmla="*/ 12 h 1238"/>
                <a:gd name="T48" fmla="*/ 45 w 2200"/>
                <a:gd name="T49" fmla="*/ 11 h 1238"/>
                <a:gd name="T50" fmla="*/ 48 w 2200"/>
                <a:gd name="T51" fmla="*/ 9 h 1238"/>
                <a:gd name="T52" fmla="*/ 51 w 2200"/>
                <a:gd name="T53" fmla="*/ 6 h 1238"/>
                <a:gd name="T54" fmla="*/ 51 w 2200"/>
                <a:gd name="T55" fmla="*/ 5 h 1238"/>
                <a:gd name="T56" fmla="*/ 49 w 2200"/>
                <a:gd name="T57" fmla="*/ 3 h 1238"/>
                <a:gd name="T58" fmla="*/ 43 w 2200"/>
                <a:gd name="T59" fmla="*/ 6 h 1238"/>
                <a:gd name="T60" fmla="*/ 41 w 2200"/>
                <a:gd name="T61" fmla="*/ 8 h 1238"/>
                <a:gd name="T62" fmla="*/ 38 w 2200"/>
                <a:gd name="T63" fmla="*/ 10 h 1238"/>
                <a:gd name="T64" fmla="*/ 37 w 2200"/>
                <a:gd name="T65" fmla="*/ 9 h 1238"/>
                <a:gd name="T66" fmla="*/ 37 w 2200"/>
                <a:gd name="T67" fmla="*/ 9 h 1238"/>
                <a:gd name="T68" fmla="*/ 37 w 2200"/>
                <a:gd name="T69" fmla="*/ 7 h 1238"/>
                <a:gd name="T70" fmla="*/ 37 w 2200"/>
                <a:gd name="T71" fmla="*/ 5 h 1238"/>
                <a:gd name="T72" fmla="*/ 34 w 2200"/>
                <a:gd name="T73" fmla="*/ 6 h 1238"/>
                <a:gd name="T74" fmla="*/ 33 w 2200"/>
                <a:gd name="T75" fmla="*/ 10 h 1238"/>
                <a:gd name="T76" fmla="*/ 33 w 2200"/>
                <a:gd name="T77" fmla="*/ 5 h 1238"/>
                <a:gd name="T78" fmla="*/ 34 w 2200"/>
                <a:gd name="T79" fmla="*/ 5 h 1238"/>
                <a:gd name="T80" fmla="*/ 36 w 2200"/>
                <a:gd name="T81" fmla="*/ 4 h 1238"/>
                <a:gd name="T82" fmla="*/ 32 w 2200"/>
                <a:gd name="T83" fmla="*/ 3 h 1238"/>
                <a:gd name="T84" fmla="*/ 31 w 2200"/>
                <a:gd name="T85" fmla="*/ 4 h 1238"/>
                <a:gd name="T86" fmla="*/ 31 w 2200"/>
                <a:gd name="T87" fmla="*/ 2 h 1238"/>
                <a:gd name="T88" fmla="*/ 26 w 2200"/>
                <a:gd name="T89" fmla="*/ 0 h 1238"/>
                <a:gd name="T90" fmla="*/ 2 w 2200"/>
                <a:gd name="T91" fmla="*/ 1 h 1238"/>
                <a:gd name="T92" fmla="*/ 2 w 2200"/>
                <a:gd name="T93" fmla="*/ 3 h 1238"/>
                <a:gd name="T94" fmla="*/ 0 w 2200"/>
                <a:gd name="T95" fmla="*/ 2 h 12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00"/>
                <a:gd name="T145" fmla="*/ 0 h 1238"/>
                <a:gd name="T146" fmla="*/ 2200 w 2200"/>
                <a:gd name="T147" fmla="*/ 1238 h 12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00" h="1238">
                  <a:moveTo>
                    <a:pt x="0" y="69"/>
                  </a:moveTo>
                  <a:lnTo>
                    <a:pt x="26" y="169"/>
                  </a:lnTo>
                  <a:lnTo>
                    <a:pt x="56" y="180"/>
                  </a:lnTo>
                  <a:lnTo>
                    <a:pt x="32" y="187"/>
                  </a:lnTo>
                  <a:lnTo>
                    <a:pt x="12" y="491"/>
                  </a:lnTo>
                  <a:lnTo>
                    <a:pt x="70" y="612"/>
                  </a:lnTo>
                  <a:lnTo>
                    <a:pt x="104" y="612"/>
                  </a:lnTo>
                  <a:lnTo>
                    <a:pt x="89" y="656"/>
                  </a:lnTo>
                  <a:lnTo>
                    <a:pt x="160" y="786"/>
                  </a:lnTo>
                  <a:lnTo>
                    <a:pt x="231" y="816"/>
                  </a:lnTo>
                  <a:lnTo>
                    <a:pt x="291" y="890"/>
                  </a:lnTo>
                  <a:lnTo>
                    <a:pt x="378" y="881"/>
                  </a:lnTo>
                  <a:lnTo>
                    <a:pt x="524" y="951"/>
                  </a:lnTo>
                  <a:lnTo>
                    <a:pt x="698" y="924"/>
                  </a:lnTo>
                  <a:lnTo>
                    <a:pt x="800" y="1055"/>
                  </a:lnTo>
                  <a:lnTo>
                    <a:pt x="879" y="1020"/>
                  </a:lnTo>
                  <a:lnTo>
                    <a:pt x="978" y="1181"/>
                  </a:lnTo>
                  <a:lnTo>
                    <a:pt x="1053" y="1208"/>
                  </a:lnTo>
                  <a:lnTo>
                    <a:pt x="1046" y="1119"/>
                  </a:lnTo>
                  <a:lnTo>
                    <a:pt x="1126" y="1065"/>
                  </a:lnTo>
                  <a:lnTo>
                    <a:pt x="1133" y="1022"/>
                  </a:lnTo>
                  <a:lnTo>
                    <a:pt x="1244" y="1020"/>
                  </a:lnTo>
                  <a:lnTo>
                    <a:pt x="1346" y="1055"/>
                  </a:lnTo>
                  <a:lnTo>
                    <a:pt x="1347" y="1001"/>
                  </a:lnTo>
                  <a:lnTo>
                    <a:pt x="1307" y="995"/>
                  </a:lnTo>
                  <a:lnTo>
                    <a:pt x="1389" y="993"/>
                  </a:lnTo>
                  <a:lnTo>
                    <a:pt x="1394" y="969"/>
                  </a:lnTo>
                  <a:lnTo>
                    <a:pt x="1401" y="997"/>
                  </a:lnTo>
                  <a:lnTo>
                    <a:pt x="1557" y="1008"/>
                  </a:lnTo>
                  <a:lnTo>
                    <a:pt x="1597" y="1053"/>
                  </a:lnTo>
                  <a:lnTo>
                    <a:pt x="1603" y="1134"/>
                  </a:lnTo>
                  <a:lnTo>
                    <a:pt x="1654" y="1238"/>
                  </a:lnTo>
                  <a:lnTo>
                    <a:pt x="1684" y="1235"/>
                  </a:lnTo>
                  <a:lnTo>
                    <a:pt x="1699" y="1156"/>
                  </a:lnTo>
                  <a:lnTo>
                    <a:pt x="1644" y="969"/>
                  </a:lnTo>
                  <a:lnTo>
                    <a:pt x="1676" y="889"/>
                  </a:lnTo>
                  <a:lnTo>
                    <a:pt x="1870" y="736"/>
                  </a:lnTo>
                  <a:lnTo>
                    <a:pt x="1833" y="720"/>
                  </a:lnTo>
                  <a:lnTo>
                    <a:pt x="1867" y="713"/>
                  </a:lnTo>
                  <a:lnTo>
                    <a:pt x="1840" y="662"/>
                  </a:lnTo>
                  <a:lnTo>
                    <a:pt x="1846" y="617"/>
                  </a:lnTo>
                  <a:lnTo>
                    <a:pt x="1805" y="585"/>
                  </a:lnTo>
                  <a:lnTo>
                    <a:pt x="1846" y="608"/>
                  </a:lnTo>
                  <a:lnTo>
                    <a:pt x="1835" y="554"/>
                  </a:lnTo>
                  <a:lnTo>
                    <a:pt x="1862" y="536"/>
                  </a:lnTo>
                  <a:lnTo>
                    <a:pt x="1867" y="656"/>
                  </a:lnTo>
                  <a:lnTo>
                    <a:pt x="1895" y="586"/>
                  </a:lnTo>
                  <a:lnTo>
                    <a:pt x="1878" y="529"/>
                  </a:lnTo>
                  <a:lnTo>
                    <a:pt x="1896" y="562"/>
                  </a:lnTo>
                  <a:lnTo>
                    <a:pt x="1937" y="464"/>
                  </a:lnTo>
                  <a:lnTo>
                    <a:pt x="2092" y="420"/>
                  </a:lnTo>
                  <a:lnTo>
                    <a:pt x="2051" y="394"/>
                  </a:lnTo>
                  <a:lnTo>
                    <a:pt x="2081" y="320"/>
                  </a:lnTo>
                  <a:lnTo>
                    <a:pt x="2195" y="264"/>
                  </a:lnTo>
                  <a:lnTo>
                    <a:pt x="2200" y="233"/>
                  </a:lnTo>
                  <a:lnTo>
                    <a:pt x="2171" y="209"/>
                  </a:lnTo>
                  <a:lnTo>
                    <a:pt x="2171" y="136"/>
                  </a:lnTo>
                  <a:lnTo>
                    <a:pt x="2109" y="114"/>
                  </a:lnTo>
                  <a:lnTo>
                    <a:pt x="2061" y="230"/>
                  </a:lnTo>
                  <a:lnTo>
                    <a:pt x="1867" y="274"/>
                  </a:lnTo>
                  <a:lnTo>
                    <a:pt x="1851" y="324"/>
                  </a:lnTo>
                  <a:lnTo>
                    <a:pt x="1740" y="345"/>
                  </a:lnTo>
                  <a:lnTo>
                    <a:pt x="1747" y="363"/>
                  </a:lnTo>
                  <a:lnTo>
                    <a:pt x="1637" y="431"/>
                  </a:lnTo>
                  <a:lnTo>
                    <a:pt x="1586" y="429"/>
                  </a:lnTo>
                  <a:lnTo>
                    <a:pt x="1584" y="410"/>
                  </a:lnTo>
                  <a:lnTo>
                    <a:pt x="1592" y="387"/>
                  </a:lnTo>
                  <a:lnTo>
                    <a:pt x="1604" y="372"/>
                  </a:lnTo>
                  <a:lnTo>
                    <a:pt x="1611" y="351"/>
                  </a:lnTo>
                  <a:lnTo>
                    <a:pt x="1592" y="297"/>
                  </a:lnTo>
                  <a:lnTo>
                    <a:pt x="1554" y="318"/>
                  </a:lnTo>
                  <a:lnTo>
                    <a:pt x="1569" y="230"/>
                  </a:lnTo>
                  <a:lnTo>
                    <a:pt x="1509" y="209"/>
                  </a:lnTo>
                  <a:lnTo>
                    <a:pt x="1465" y="264"/>
                  </a:lnTo>
                  <a:lnTo>
                    <a:pt x="1448" y="413"/>
                  </a:lnTo>
                  <a:lnTo>
                    <a:pt x="1413" y="417"/>
                  </a:lnTo>
                  <a:lnTo>
                    <a:pt x="1402" y="347"/>
                  </a:lnTo>
                  <a:lnTo>
                    <a:pt x="1434" y="234"/>
                  </a:lnTo>
                  <a:lnTo>
                    <a:pt x="1403" y="252"/>
                  </a:lnTo>
                  <a:lnTo>
                    <a:pt x="1451" y="196"/>
                  </a:lnTo>
                  <a:lnTo>
                    <a:pt x="1552" y="194"/>
                  </a:lnTo>
                  <a:lnTo>
                    <a:pt x="1536" y="164"/>
                  </a:lnTo>
                  <a:lnTo>
                    <a:pt x="1529" y="164"/>
                  </a:lnTo>
                  <a:lnTo>
                    <a:pt x="1381" y="146"/>
                  </a:lnTo>
                  <a:lnTo>
                    <a:pt x="1403" y="110"/>
                  </a:lnTo>
                  <a:lnTo>
                    <a:pt x="1315" y="159"/>
                  </a:lnTo>
                  <a:lnTo>
                    <a:pt x="1243" y="159"/>
                  </a:lnTo>
                  <a:lnTo>
                    <a:pt x="1330" y="82"/>
                  </a:lnTo>
                  <a:lnTo>
                    <a:pt x="1147" y="40"/>
                  </a:lnTo>
                  <a:lnTo>
                    <a:pt x="1127" y="0"/>
                  </a:lnTo>
                  <a:lnTo>
                    <a:pt x="1126" y="26"/>
                  </a:lnTo>
                  <a:lnTo>
                    <a:pt x="72" y="26"/>
                  </a:lnTo>
                  <a:lnTo>
                    <a:pt x="90" y="73"/>
                  </a:lnTo>
                  <a:lnTo>
                    <a:pt x="70" y="114"/>
                  </a:lnTo>
                  <a:lnTo>
                    <a:pt x="74" y="72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4" name="Freeform 317"/>
            <p:cNvSpPr/>
            <p:nvPr/>
          </p:nvSpPr>
          <p:spPr bwMode="auto">
            <a:xfrm>
              <a:off x="6943265" y="4581851"/>
              <a:ext cx="94345" cy="108200"/>
            </a:xfrm>
            <a:custGeom>
              <a:avLst/>
              <a:gdLst>
                <a:gd name="T0" fmla="*/ 0 w 199"/>
                <a:gd name="T1" fmla="*/ 5 h 238"/>
                <a:gd name="T2" fmla="*/ 1 w 199"/>
                <a:gd name="T3" fmla="*/ 0 h 238"/>
                <a:gd name="T4" fmla="*/ 1 w 199"/>
                <a:gd name="T5" fmla="*/ 0 h 238"/>
                <a:gd name="T6" fmla="*/ 4 w 199"/>
                <a:gd name="T7" fmla="*/ 2 h 238"/>
                <a:gd name="T8" fmla="*/ 5 w 199"/>
                <a:gd name="T9" fmla="*/ 3 h 238"/>
                <a:gd name="T10" fmla="*/ 4 w 199"/>
                <a:gd name="T11" fmla="*/ 4 h 238"/>
                <a:gd name="T12" fmla="*/ 3 w 199"/>
                <a:gd name="T13" fmla="*/ 5 h 238"/>
                <a:gd name="T14" fmla="*/ 0 w 199"/>
                <a:gd name="T15" fmla="*/ 5 h 2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9"/>
                <a:gd name="T25" fmla="*/ 0 h 238"/>
                <a:gd name="T26" fmla="*/ 199 w 199"/>
                <a:gd name="T27" fmla="*/ 238 h 2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9" h="238">
                  <a:moveTo>
                    <a:pt x="0" y="192"/>
                  </a:moveTo>
                  <a:lnTo>
                    <a:pt x="31" y="8"/>
                  </a:lnTo>
                  <a:lnTo>
                    <a:pt x="62" y="0"/>
                  </a:lnTo>
                  <a:lnTo>
                    <a:pt x="174" y="94"/>
                  </a:lnTo>
                  <a:lnTo>
                    <a:pt x="199" y="131"/>
                  </a:lnTo>
                  <a:lnTo>
                    <a:pt x="189" y="178"/>
                  </a:lnTo>
                  <a:lnTo>
                    <a:pt x="136" y="238"/>
                  </a:lnTo>
                  <a:lnTo>
                    <a:pt x="0" y="19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5" name="Freeform 318"/>
            <p:cNvSpPr/>
            <p:nvPr/>
          </p:nvSpPr>
          <p:spPr bwMode="auto">
            <a:xfrm>
              <a:off x="6672025" y="3717842"/>
              <a:ext cx="245970" cy="229130"/>
            </a:xfrm>
            <a:custGeom>
              <a:avLst/>
              <a:gdLst>
                <a:gd name="T0" fmla="*/ 0 w 510"/>
                <a:gd name="T1" fmla="*/ 3 h 507"/>
                <a:gd name="T2" fmla="*/ 1 w 510"/>
                <a:gd name="T3" fmla="*/ 5 h 507"/>
                <a:gd name="T4" fmla="*/ 3 w 510"/>
                <a:gd name="T5" fmla="*/ 5 h 507"/>
                <a:gd name="T6" fmla="*/ 3 w 510"/>
                <a:gd name="T7" fmla="*/ 6 h 507"/>
                <a:gd name="T8" fmla="*/ 5 w 510"/>
                <a:gd name="T9" fmla="*/ 6 h 507"/>
                <a:gd name="T10" fmla="*/ 5 w 510"/>
                <a:gd name="T11" fmla="*/ 10 h 507"/>
                <a:gd name="T12" fmla="*/ 6 w 510"/>
                <a:gd name="T13" fmla="*/ 11 h 507"/>
                <a:gd name="T14" fmla="*/ 7 w 510"/>
                <a:gd name="T15" fmla="*/ 12 h 507"/>
                <a:gd name="T16" fmla="*/ 9 w 510"/>
                <a:gd name="T17" fmla="*/ 10 h 507"/>
                <a:gd name="T18" fmla="*/ 8 w 510"/>
                <a:gd name="T19" fmla="*/ 10 h 507"/>
                <a:gd name="T20" fmla="*/ 8 w 510"/>
                <a:gd name="T21" fmla="*/ 8 h 507"/>
                <a:gd name="T22" fmla="*/ 9 w 510"/>
                <a:gd name="T23" fmla="*/ 9 h 507"/>
                <a:gd name="T24" fmla="*/ 11 w 510"/>
                <a:gd name="T25" fmla="*/ 7 h 507"/>
                <a:gd name="T26" fmla="*/ 11 w 510"/>
                <a:gd name="T27" fmla="*/ 6 h 507"/>
                <a:gd name="T28" fmla="*/ 11 w 510"/>
                <a:gd name="T29" fmla="*/ 5 h 507"/>
                <a:gd name="T30" fmla="*/ 11 w 510"/>
                <a:gd name="T31" fmla="*/ 5 h 507"/>
                <a:gd name="T32" fmla="*/ 12 w 510"/>
                <a:gd name="T33" fmla="*/ 4 h 507"/>
                <a:gd name="T34" fmla="*/ 11 w 510"/>
                <a:gd name="T35" fmla="*/ 4 h 507"/>
                <a:gd name="T36" fmla="*/ 11 w 510"/>
                <a:gd name="T37" fmla="*/ 3 h 507"/>
                <a:gd name="T38" fmla="*/ 9 w 510"/>
                <a:gd name="T39" fmla="*/ 2 h 507"/>
                <a:gd name="T40" fmla="*/ 10 w 510"/>
                <a:gd name="T41" fmla="*/ 2 h 507"/>
                <a:gd name="T42" fmla="*/ 5 w 510"/>
                <a:gd name="T43" fmla="*/ 2 h 507"/>
                <a:gd name="T44" fmla="*/ 3 w 510"/>
                <a:gd name="T45" fmla="*/ 0 h 507"/>
                <a:gd name="T46" fmla="*/ 3 w 510"/>
                <a:gd name="T47" fmla="*/ 1 h 507"/>
                <a:gd name="T48" fmla="*/ 1 w 510"/>
                <a:gd name="T49" fmla="*/ 1 h 507"/>
                <a:gd name="T50" fmla="*/ 2 w 510"/>
                <a:gd name="T51" fmla="*/ 3 h 507"/>
                <a:gd name="T52" fmla="*/ 1 w 510"/>
                <a:gd name="T53" fmla="*/ 3 h 507"/>
                <a:gd name="T54" fmla="*/ 1 w 510"/>
                <a:gd name="T55" fmla="*/ 2 h 507"/>
                <a:gd name="T56" fmla="*/ 2 w 510"/>
                <a:gd name="T57" fmla="*/ 1 h 507"/>
                <a:gd name="T58" fmla="*/ 0 w 510"/>
                <a:gd name="T59" fmla="*/ 3 h 50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10"/>
                <a:gd name="T91" fmla="*/ 0 h 507"/>
                <a:gd name="T92" fmla="*/ 510 w 510"/>
                <a:gd name="T93" fmla="*/ 507 h 50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10" h="507">
                  <a:moveTo>
                    <a:pt x="0" y="138"/>
                  </a:moveTo>
                  <a:lnTo>
                    <a:pt x="48" y="226"/>
                  </a:lnTo>
                  <a:lnTo>
                    <a:pt x="122" y="237"/>
                  </a:lnTo>
                  <a:lnTo>
                    <a:pt x="146" y="275"/>
                  </a:lnTo>
                  <a:lnTo>
                    <a:pt x="220" y="269"/>
                  </a:lnTo>
                  <a:lnTo>
                    <a:pt x="208" y="422"/>
                  </a:lnTo>
                  <a:lnTo>
                    <a:pt x="243" y="486"/>
                  </a:lnTo>
                  <a:lnTo>
                    <a:pt x="284" y="507"/>
                  </a:lnTo>
                  <a:lnTo>
                    <a:pt x="379" y="448"/>
                  </a:lnTo>
                  <a:lnTo>
                    <a:pt x="341" y="437"/>
                  </a:lnTo>
                  <a:lnTo>
                    <a:pt x="325" y="352"/>
                  </a:lnTo>
                  <a:lnTo>
                    <a:pt x="387" y="368"/>
                  </a:lnTo>
                  <a:lnTo>
                    <a:pt x="487" y="315"/>
                  </a:lnTo>
                  <a:lnTo>
                    <a:pt x="457" y="275"/>
                  </a:lnTo>
                  <a:lnTo>
                    <a:pt x="491" y="236"/>
                  </a:lnTo>
                  <a:lnTo>
                    <a:pt x="477" y="207"/>
                  </a:lnTo>
                  <a:lnTo>
                    <a:pt x="510" y="175"/>
                  </a:lnTo>
                  <a:lnTo>
                    <a:pt x="467" y="168"/>
                  </a:lnTo>
                  <a:lnTo>
                    <a:pt x="467" y="127"/>
                  </a:lnTo>
                  <a:lnTo>
                    <a:pt x="391" y="84"/>
                  </a:lnTo>
                  <a:lnTo>
                    <a:pt x="426" y="72"/>
                  </a:lnTo>
                  <a:lnTo>
                    <a:pt x="200" y="81"/>
                  </a:lnTo>
                  <a:lnTo>
                    <a:pt x="127" y="0"/>
                  </a:lnTo>
                  <a:lnTo>
                    <a:pt x="133" y="37"/>
                  </a:lnTo>
                  <a:lnTo>
                    <a:pt x="66" y="68"/>
                  </a:lnTo>
                  <a:lnTo>
                    <a:pt x="86" y="127"/>
                  </a:lnTo>
                  <a:lnTo>
                    <a:pt x="63" y="150"/>
                  </a:lnTo>
                  <a:lnTo>
                    <a:pt x="48" y="96"/>
                  </a:lnTo>
                  <a:lnTo>
                    <a:pt x="73" y="22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6" name="Freeform 320"/>
            <p:cNvSpPr/>
            <p:nvPr/>
          </p:nvSpPr>
          <p:spPr bwMode="auto">
            <a:xfrm>
              <a:off x="2372611" y="3156156"/>
              <a:ext cx="259447" cy="203671"/>
            </a:xfrm>
            <a:custGeom>
              <a:avLst/>
              <a:gdLst>
                <a:gd name="T0" fmla="*/ 0 w 542"/>
                <a:gd name="T1" fmla="*/ 5 h 449"/>
                <a:gd name="T2" fmla="*/ 0 w 542"/>
                <a:gd name="T3" fmla="*/ 8 h 449"/>
                <a:gd name="T4" fmla="*/ 1 w 542"/>
                <a:gd name="T5" fmla="*/ 9 h 449"/>
                <a:gd name="T6" fmla="*/ 0 w 542"/>
                <a:gd name="T7" fmla="*/ 10 h 449"/>
                <a:gd name="T8" fmla="*/ 2 w 542"/>
                <a:gd name="T9" fmla="*/ 10 h 449"/>
                <a:gd name="T10" fmla="*/ 5 w 542"/>
                <a:gd name="T11" fmla="*/ 10 h 449"/>
                <a:gd name="T12" fmla="*/ 5 w 542"/>
                <a:gd name="T13" fmla="*/ 8 h 449"/>
                <a:gd name="T14" fmla="*/ 8 w 542"/>
                <a:gd name="T15" fmla="*/ 8 h 449"/>
                <a:gd name="T16" fmla="*/ 8 w 542"/>
                <a:gd name="T17" fmla="*/ 6 h 449"/>
                <a:gd name="T18" fmla="*/ 9 w 542"/>
                <a:gd name="T19" fmla="*/ 6 h 449"/>
                <a:gd name="T20" fmla="*/ 8 w 542"/>
                <a:gd name="T21" fmla="*/ 5 h 449"/>
                <a:gd name="T22" fmla="*/ 9 w 542"/>
                <a:gd name="T23" fmla="*/ 5 h 449"/>
                <a:gd name="T24" fmla="*/ 10 w 542"/>
                <a:gd name="T25" fmla="*/ 4 h 449"/>
                <a:gd name="T26" fmla="*/ 9 w 542"/>
                <a:gd name="T27" fmla="*/ 3 h 449"/>
                <a:gd name="T28" fmla="*/ 12 w 542"/>
                <a:gd name="T29" fmla="*/ 2 h 449"/>
                <a:gd name="T30" fmla="*/ 13 w 542"/>
                <a:gd name="T31" fmla="*/ 1 h 449"/>
                <a:gd name="T32" fmla="*/ 11 w 542"/>
                <a:gd name="T33" fmla="*/ 1 h 449"/>
                <a:gd name="T34" fmla="*/ 10 w 542"/>
                <a:gd name="T35" fmla="*/ 2 h 449"/>
                <a:gd name="T36" fmla="*/ 9 w 542"/>
                <a:gd name="T37" fmla="*/ 0 h 449"/>
                <a:gd name="T38" fmla="*/ 8 w 542"/>
                <a:gd name="T39" fmla="*/ 1 h 449"/>
                <a:gd name="T40" fmla="*/ 4 w 542"/>
                <a:gd name="T41" fmla="*/ 1 h 449"/>
                <a:gd name="T42" fmla="*/ 2 w 542"/>
                <a:gd name="T43" fmla="*/ 4 h 449"/>
                <a:gd name="T44" fmla="*/ 1 w 542"/>
                <a:gd name="T45" fmla="*/ 3 h 449"/>
                <a:gd name="T46" fmla="*/ 0 w 542"/>
                <a:gd name="T47" fmla="*/ 5 h 4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2"/>
                <a:gd name="T73" fmla="*/ 0 h 449"/>
                <a:gd name="T74" fmla="*/ 542 w 542"/>
                <a:gd name="T75" fmla="*/ 449 h 4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2" h="449">
                  <a:moveTo>
                    <a:pt x="0" y="214"/>
                  </a:moveTo>
                  <a:lnTo>
                    <a:pt x="6" y="333"/>
                  </a:lnTo>
                  <a:lnTo>
                    <a:pt x="42" y="368"/>
                  </a:lnTo>
                  <a:lnTo>
                    <a:pt x="14" y="426"/>
                  </a:lnTo>
                  <a:lnTo>
                    <a:pt x="73" y="449"/>
                  </a:lnTo>
                  <a:lnTo>
                    <a:pt x="212" y="426"/>
                  </a:lnTo>
                  <a:lnTo>
                    <a:pt x="239" y="361"/>
                  </a:lnTo>
                  <a:lnTo>
                    <a:pt x="333" y="325"/>
                  </a:lnTo>
                  <a:lnTo>
                    <a:pt x="340" y="269"/>
                  </a:lnTo>
                  <a:lnTo>
                    <a:pt x="375" y="254"/>
                  </a:lnTo>
                  <a:lnTo>
                    <a:pt x="361" y="226"/>
                  </a:lnTo>
                  <a:lnTo>
                    <a:pt x="393" y="222"/>
                  </a:lnTo>
                  <a:lnTo>
                    <a:pt x="418" y="168"/>
                  </a:lnTo>
                  <a:lnTo>
                    <a:pt x="408" y="112"/>
                  </a:lnTo>
                  <a:lnTo>
                    <a:pt x="538" y="72"/>
                  </a:lnTo>
                  <a:lnTo>
                    <a:pt x="542" y="61"/>
                  </a:lnTo>
                  <a:lnTo>
                    <a:pt x="492" y="50"/>
                  </a:lnTo>
                  <a:lnTo>
                    <a:pt x="423" y="88"/>
                  </a:lnTo>
                  <a:lnTo>
                    <a:pt x="392" y="0"/>
                  </a:lnTo>
                  <a:lnTo>
                    <a:pt x="335" y="66"/>
                  </a:lnTo>
                  <a:lnTo>
                    <a:pt x="169" y="61"/>
                  </a:lnTo>
                  <a:lnTo>
                    <a:pt x="82" y="165"/>
                  </a:lnTo>
                  <a:lnTo>
                    <a:pt x="25" y="131"/>
                  </a:lnTo>
                  <a:lnTo>
                    <a:pt x="0" y="2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321"/>
            <p:cNvSpPr/>
            <p:nvPr/>
          </p:nvSpPr>
          <p:spPr bwMode="auto">
            <a:xfrm>
              <a:off x="1614485" y="3059094"/>
              <a:ext cx="33694" cy="68421"/>
            </a:xfrm>
            <a:custGeom>
              <a:avLst/>
              <a:gdLst>
                <a:gd name="T0" fmla="*/ 0 w 71"/>
                <a:gd name="T1" fmla="*/ 3 h 151"/>
                <a:gd name="T2" fmla="*/ 0 w 71"/>
                <a:gd name="T3" fmla="*/ 1 h 151"/>
                <a:gd name="T4" fmla="*/ 1 w 71"/>
                <a:gd name="T5" fmla="*/ 0 h 151"/>
                <a:gd name="T6" fmla="*/ 2 w 71"/>
                <a:gd name="T7" fmla="*/ 2 h 151"/>
                <a:gd name="T8" fmla="*/ 1 w 71"/>
                <a:gd name="T9" fmla="*/ 3 h 151"/>
                <a:gd name="T10" fmla="*/ 0 w 71"/>
                <a:gd name="T11" fmla="*/ 3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151"/>
                <a:gd name="T20" fmla="*/ 71 w 71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151">
                  <a:moveTo>
                    <a:pt x="0" y="114"/>
                  </a:moveTo>
                  <a:lnTo>
                    <a:pt x="1" y="37"/>
                  </a:lnTo>
                  <a:lnTo>
                    <a:pt x="33" y="0"/>
                  </a:lnTo>
                  <a:lnTo>
                    <a:pt x="71" y="88"/>
                  </a:lnTo>
                  <a:lnTo>
                    <a:pt x="35" y="151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322"/>
            <p:cNvSpPr/>
            <p:nvPr/>
          </p:nvSpPr>
          <p:spPr bwMode="auto">
            <a:xfrm>
              <a:off x="1102329" y="3191162"/>
              <a:ext cx="374009" cy="388247"/>
            </a:xfrm>
            <a:custGeom>
              <a:avLst/>
              <a:gdLst>
                <a:gd name="T0" fmla="*/ 0 w 776"/>
                <a:gd name="T1" fmla="*/ 11 h 857"/>
                <a:gd name="T2" fmla="*/ 0 w 776"/>
                <a:gd name="T3" fmla="*/ 11 h 857"/>
                <a:gd name="T4" fmla="*/ 3 w 776"/>
                <a:gd name="T5" fmla="*/ 13 h 857"/>
                <a:gd name="T6" fmla="*/ 11 w 776"/>
                <a:gd name="T7" fmla="*/ 19 h 857"/>
                <a:gd name="T8" fmla="*/ 11 w 776"/>
                <a:gd name="T9" fmla="*/ 20 h 857"/>
                <a:gd name="T10" fmla="*/ 11 w 776"/>
                <a:gd name="T11" fmla="*/ 20 h 857"/>
                <a:gd name="T12" fmla="*/ 13 w 776"/>
                <a:gd name="T13" fmla="*/ 19 h 857"/>
                <a:gd name="T14" fmla="*/ 18 w 776"/>
                <a:gd name="T15" fmla="*/ 15 h 857"/>
                <a:gd name="T16" fmla="*/ 16 w 776"/>
                <a:gd name="T17" fmla="*/ 12 h 857"/>
                <a:gd name="T18" fmla="*/ 16 w 776"/>
                <a:gd name="T19" fmla="*/ 8 h 857"/>
                <a:gd name="T20" fmla="*/ 16 w 776"/>
                <a:gd name="T21" fmla="*/ 6 h 857"/>
                <a:gd name="T22" fmla="*/ 14 w 776"/>
                <a:gd name="T23" fmla="*/ 3 h 857"/>
                <a:gd name="T24" fmla="*/ 15 w 776"/>
                <a:gd name="T25" fmla="*/ 3 h 857"/>
                <a:gd name="T26" fmla="*/ 15 w 776"/>
                <a:gd name="T27" fmla="*/ 0 h 857"/>
                <a:gd name="T28" fmla="*/ 9 w 776"/>
                <a:gd name="T29" fmla="*/ 1 h 857"/>
                <a:gd name="T30" fmla="*/ 6 w 776"/>
                <a:gd name="T31" fmla="*/ 2 h 857"/>
                <a:gd name="T32" fmla="*/ 7 w 776"/>
                <a:gd name="T33" fmla="*/ 5 h 857"/>
                <a:gd name="T34" fmla="*/ 5 w 776"/>
                <a:gd name="T35" fmla="*/ 6 h 857"/>
                <a:gd name="T36" fmla="*/ 4 w 776"/>
                <a:gd name="T37" fmla="*/ 6 h 857"/>
                <a:gd name="T38" fmla="*/ 5 w 776"/>
                <a:gd name="T39" fmla="*/ 7 h 857"/>
                <a:gd name="T40" fmla="*/ 1 w 776"/>
                <a:gd name="T41" fmla="*/ 9 h 857"/>
                <a:gd name="T42" fmla="*/ 0 w 776"/>
                <a:gd name="T43" fmla="*/ 11 h 85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76"/>
                <a:gd name="T67" fmla="*/ 0 h 857"/>
                <a:gd name="T68" fmla="*/ 776 w 776"/>
                <a:gd name="T69" fmla="*/ 857 h 85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76" h="857">
                  <a:moveTo>
                    <a:pt x="0" y="458"/>
                  </a:moveTo>
                  <a:lnTo>
                    <a:pt x="5" y="475"/>
                  </a:lnTo>
                  <a:lnTo>
                    <a:pt x="150" y="582"/>
                  </a:lnTo>
                  <a:lnTo>
                    <a:pt x="454" y="818"/>
                  </a:lnTo>
                  <a:lnTo>
                    <a:pt x="456" y="857"/>
                  </a:lnTo>
                  <a:lnTo>
                    <a:pt x="488" y="853"/>
                  </a:lnTo>
                  <a:lnTo>
                    <a:pt x="547" y="836"/>
                  </a:lnTo>
                  <a:lnTo>
                    <a:pt x="776" y="651"/>
                  </a:lnTo>
                  <a:lnTo>
                    <a:pt x="687" y="527"/>
                  </a:lnTo>
                  <a:lnTo>
                    <a:pt x="688" y="330"/>
                  </a:lnTo>
                  <a:lnTo>
                    <a:pt x="679" y="241"/>
                  </a:lnTo>
                  <a:lnTo>
                    <a:pt x="612" y="151"/>
                  </a:lnTo>
                  <a:lnTo>
                    <a:pt x="647" y="120"/>
                  </a:lnTo>
                  <a:lnTo>
                    <a:pt x="659" y="0"/>
                  </a:lnTo>
                  <a:lnTo>
                    <a:pt x="391" y="20"/>
                  </a:lnTo>
                  <a:lnTo>
                    <a:pt x="246" y="92"/>
                  </a:lnTo>
                  <a:lnTo>
                    <a:pt x="284" y="238"/>
                  </a:lnTo>
                  <a:lnTo>
                    <a:pt x="224" y="241"/>
                  </a:lnTo>
                  <a:lnTo>
                    <a:pt x="189" y="258"/>
                  </a:lnTo>
                  <a:lnTo>
                    <a:pt x="196" y="296"/>
                  </a:lnTo>
                  <a:lnTo>
                    <a:pt x="21" y="383"/>
                  </a:lnTo>
                  <a:lnTo>
                    <a:pt x="0" y="45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323"/>
            <p:cNvSpPr/>
            <p:nvPr/>
          </p:nvSpPr>
          <p:spPr bwMode="auto">
            <a:xfrm>
              <a:off x="3336273" y="4179284"/>
              <a:ext cx="739594" cy="609421"/>
            </a:xfrm>
            <a:custGeom>
              <a:avLst/>
              <a:gdLst>
                <a:gd name="T0" fmla="*/ 1 w 1543"/>
                <a:gd name="T1" fmla="*/ 17 h 1343"/>
                <a:gd name="T2" fmla="*/ 1 w 1543"/>
                <a:gd name="T3" fmla="*/ 16 h 1343"/>
                <a:gd name="T4" fmla="*/ 1 w 1543"/>
                <a:gd name="T5" fmla="*/ 12 h 1343"/>
                <a:gd name="T6" fmla="*/ 3 w 1543"/>
                <a:gd name="T7" fmla="*/ 10 h 1343"/>
                <a:gd name="T8" fmla="*/ 8 w 1543"/>
                <a:gd name="T9" fmla="*/ 8 h 1343"/>
                <a:gd name="T10" fmla="*/ 9 w 1543"/>
                <a:gd name="T11" fmla="*/ 6 h 1343"/>
                <a:gd name="T12" fmla="*/ 9 w 1543"/>
                <a:gd name="T13" fmla="*/ 6 h 1343"/>
                <a:gd name="T14" fmla="*/ 10 w 1543"/>
                <a:gd name="T15" fmla="*/ 5 h 1343"/>
                <a:gd name="T16" fmla="*/ 13 w 1543"/>
                <a:gd name="T17" fmla="*/ 4 h 1343"/>
                <a:gd name="T18" fmla="*/ 14 w 1543"/>
                <a:gd name="T19" fmla="*/ 4 h 1343"/>
                <a:gd name="T20" fmla="*/ 14 w 1543"/>
                <a:gd name="T21" fmla="*/ 4 h 1343"/>
                <a:gd name="T22" fmla="*/ 17 w 1543"/>
                <a:gd name="T23" fmla="*/ 1 h 1343"/>
                <a:gd name="T24" fmla="*/ 20 w 1543"/>
                <a:gd name="T25" fmla="*/ 2 h 1343"/>
                <a:gd name="T26" fmla="*/ 24 w 1543"/>
                <a:gd name="T27" fmla="*/ 7 h 1343"/>
                <a:gd name="T28" fmla="*/ 25 w 1543"/>
                <a:gd name="T29" fmla="*/ 1 h 1343"/>
                <a:gd name="T30" fmla="*/ 27 w 1543"/>
                <a:gd name="T31" fmla="*/ 4 h 1343"/>
                <a:gd name="T32" fmla="*/ 29 w 1543"/>
                <a:gd name="T33" fmla="*/ 9 h 1343"/>
                <a:gd name="T34" fmla="*/ 32 w 1543"/>
                <a:gd name="T35" fmla="*/ 13 h 1343"/>
                <a:gd name="T36" fmla="*/ 33 w 1543"/>
                <a:gd name="T37" fmla="*/ 14 h 1343"/>
                <a:gd name="T38" fmla="*/ 36 w 1543"/>
                <a:gd name="T39" fmla="*/ 19 h 1343"/>
                <a:gd name="T40" fmla="*/ 34 w 1543"/>
                <a:gd name="T41" fmla="*/ 25 h 1343"/>
                <a:gd name="T42" fmla="*/ 30 w 1543"/>
                <a:gd name="T43" fmla="*/ 30 h 1343"/>
                <a:gd name="T44" fmla="*/ 29 w 1543"/>
                <a:gd name="T45" fmla="*/ 31 h 1343"/>
                <a:gd name="T46" fmla="*/ 27 w 1543"/>
                <a:gd name="T47" fmla="*/ 31 h 1343"/>
                <a:gd name="T48" fmla="*/ 24 w 1543"/>
                <a:gd name="T49" fmla="*/ 29 h 1343"/>
                <a:gd name="T50" fmla="*/ 22 w 1543"/>
                <a:gd name="T51" fmla="*/ 27 h 1343"/>
                <a:gd name="T52" fmla="*/ 22 w 1543"/>
                <a:gd name="T53" fmla="*/ 27 h 1343"/>
                <a:gd name="T54" fmla="*/ 22 w 1543"/>
                <a:gd name="T55" fmla="*/ 23 h 1343"/>
                <a:gd name="T56" fmla="*/ 19 w 1543"/>
                <a:gd name="T57" fmla="*/ 26 h 1343"/>
                <a:gd name="T58" fmla="*/ 16 w 1543"/>
                <a:gd name="T59" fmla="*/ 22 h 1343"/>
                <a:gd name="T60" fmla="*/ 9 w 1543"/>
                <a:gd name="T61" fmla="*/ 25 h 1343"/>
                <a:gd name="T62" fmla="*/ 4 w 1543"/>
                <a:gd name="T63" fmla="*/ 27 h 1343"/>
                <a:gd name="T64" fmla="*/ 2 w 1543"/>
                <a:gd name="T65" fmla="*/ 22 h 13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43"/>
                <a:gd name="T100" fmla="*/ 0 h 1343"/>
                <a:gd name="T101" fmla="*/ 1543 w 1543"/>
                <a:gd name="T102" fmla="*/ 1343 h 13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43" h="1343">
                  <a:moveTo>
                    <a:pt x="0" y="708"/>
                  </a:moveTo>
                  <a:lnTo>
                    <a:pt x="25" y="718"/>
                  </a:lnTo>
                  <a:lnTo>
                    <a:pt x="9" y="678"/>
                  </a:lnTo>
                  <a:lnTo>
                    <a:pt x="41" y="701"/>
                  </a:lnTo>
                  <a:lnTo>
                    <a:pt x="9" y="622"/>
                  </a:lnTo>
                  <a:lnTo>
                    <a:pt x="31" y="505"/>
                  </a:lnTo>
                  <a:lnTo>
                    <a:pt x="39" y="536"/>
                  </a:lnTo>
                  <a:lnTo>
                    <a:pt x="135" y="442"/>
                  </a:lnTo>
                  <a:lnTo>
                    <a:pt x="296" y="399"/>
                  </a:lnTo>
                  <a:lnTo>
                    <a:pt x="352" y="330"/>
                  </a:lnTo>
                  <a:lnTo>
                    <a:pt x="349" y="285"/>
                  </a:lnTo>
                  <a:lnTo>
                    <a:pt x="369" y="252"/>
                  </a:lnTo>
                  <a:lnTo>
                    <a:pt x="393" y="304"/>
                  </a:lnTo>
                  <a:lnTo>
                    <a:pt x="393" y="248"/>
                  </a:lnTo>
                  <a:lnTo>
                    <a:pt x="432" y="260"/>
                  </a:lnTo>
                  <a:lnTo>
                    <a:pt x="436" y="218"/>
                  </a:lnTo>
                  <a:lnTo>
                    <a:pt x="492" y="150"/>
                  </a:lnTo>
                  <a:lnTo>
                    <a:pt x="552" y="154"/>
                  </a:lnTo>
                  <a:lnTo>
                    <a:pt x="563" y="221"/>
                  </a:lnTo>
                  <a:lnTo>
                    <a:pt x="588" y="183"/>
                  </a:lnTo>
                  <a:lnTo>
                    <a:pt x="631" y="204"/>
                  </a:lnTo>
                  <a:lnTo>
                    <a:pt x="616" y="160"/>
                  </a:lnTo>
                  <a:lnTo>
                    <a:pt x="655" y="89"/>
                  </a:lnTo>
                  <a:lnTo>
                    <a:pt x="743" y="62"/>
                  </a:lnTo>
                  <a:lnTo>
                    <a:pt x="719" y="18"/>
                  </a:lnTo>
                  <a:lnTo>
                    <a:pt x="893" y="73"/>
                  </a:lnTo>
                  <a:lnTo>
                    <a:pt x="856" y="194"/>
                  </a:lnTo>
                  <a:lnTo>
                    <a:pt x="1030" y="318"/>
                  </a:lnTo>
                  <a:lnTo>
                    <a:pt x="1073" y="267"/>
                  </a:lnTo>
                  <a:lnTo>
                    <a:pt x="1095" y="61"/>
                  </a:lnTo>
                  <a:lnTo>
                    <a:pt x="1135" y="0"/>
                  </a:lnTo>
                  <a:lnTo>
                    <a:pt x="1173" y="158"/>
                  </a:lnTo>
                  <a:lnTo>
                    <a:pt x="1231" y="194"/>
                  </a:lnTo>
                  <a:lnTo>
                    <a:pt x="1270" y="375"/>
                  </a:lnTo>
                  <a:lnTo>
                    <a:pt x="1363" y="433"/>
                  </a:lnTo>
                  <a:lnTo>
                    <a:pt x="1400" y="536"/>
                  </a:lnTo>
                  <a:lnTo>
                    <a:pt x="1432" y="529"/>
                  </a:lnTo>
                  <a:lnTo>
                    <a:pt x="1441" y="584"/>
                  </a:lnTo>
                  <a:lnTo>
                    <a:pt x="1518" y="663"/>
                  </a:lnTo>
                  <a:lnTo>
                    <a:pt x="1543" y="802"/>
                  </a:lnTo>
                  <a:lnTo>
                    <a:pt x="1524" y="942"/>
                  </a:lnTo>
                  <a:lnTo>
                    <a:pt x="1459" y="1059"/>
                  </a:lnTo>
                  <a:lnTo>
                    <a:pt x="1408" y="1261"/>
                  </a:lnTo>
                  <a:lnTo>
                    <a:pt x="1323" y="1282"/>
                  </a:lnTo>
                  <a:lnTo>
                    <a:pt x="1267" y="1320"/>
                  </a:lnTo>
                  <a:lnTo>
                    <a:pt x="1272" y="1343"/>
                  </a:lnTo>
                  <a:lnTo>
                    <a:pt x="1216" y="1276"/>
                  </a:lnTo>
                  <a:lnTo>
                    <a:pt x="1158" y="1324"/>
                  </a:lnTo>
                  <a:lnTo>
                    <a:pt x="1085" y="1304"/>
                  </a:lnTo>
                  <a:lnTo>
                    <a:pt x="1024" y="1253"/>
                  </a:lnTo>
                  <a:lnTo>
                    <a:pt x="1001" y="1153"/>
                  </a:lnTo>
                  <a:lnTo>
                    <a:pt x="955" y="1165"/>
                  </a:lnTo>
                  <a:lnTo>
                    <a:pt x="955" y="1096"/>
                  </a:lnTo>
                  <a:lnTo>
                    <a:pt x="939" y="1140"/>
                  </a:lnTo>
                  <a:lnTo>
                    <a:pt x="907" y="1143"/>
                  </a:lnTo>
                  <a:lnTo>
                    <a:pt x="940" y="1011"/>
                  </a:lnTo>
                  <a:lnTo>
                    <a:pt x="875" y="1135"/>
                  </a:lnTo>
                  <a:lnTo>
                    <a:pt x="843" y="1109"/>
                  </a:lnTo>
                  <a:lnTo>
                    <a:pt x="809" y="1012"/>
                  </a:lnTo>
                  <a:lnTo>
                    <a:pt x="694" y="959"/>
                  </a:lnTo>
                  <a:lnTo>
                    <a:pt x="490" y="998"/>
                  </a:lnTo>
                  <a:lnTo>
                    <a:pt x="404" y="1071"/>
                  </a:lnTo>
                  <a:lnTo>
                    <a:pt x="263" y="1075"/>
                  </a:lnTo>
                  <a:lnTo>
                    <a:pt x="182" y="1139"/>
                  </a:lnTo>
                  <a:lnTo>
                    <a:pt x="76" y="1094"/>
                  </a:lnTo>
                  <a:lnTo>
                    <a:pt x="100" y="966"/>
                  </a:lnTo>
                  <a:lnTo>
                    <a:pt x="0" y="7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0" name="Freeform 324"/>
            <p:cNvSpPr/>
            <p:nvPr/>
          </p:nvSpPr>
          <p:spPr bwMode="auto">
            <a:xfrm>
              <a:off x="3915817" y="4823711"/>
              <a:ext cx="65704" cy="68421"/>
            </a:xfrm>
            <a:custGeom>
              <a:avLst/>
              <a:gdLst>
                <a:gd name="T0" fmla="*/ 0 w 134"/>
                <a:gd name="T1" fmla="*/ 1 h 150"/>
                <a:gd name="T2" fmla="*/ 0 w 134"/>
                <a:gd name="T3" fmla="*/ 0 h 150"/>
                <a:gd name="T4" fmla="*/ 2 w 134"/>
                <a:gd name="T5" fmla="*/ 1 h 150"/>
                <a:gd name="T6" fmla="*/ 3 w 134"/>
                <a:gd name="T7" fmla="*/ 0 h 150"/>
                <a:gd name="T8" fmla="*/ 3 w 134"/>
                <a:gd name="T9" fmla="*/ 1 h 150"/>
                <a:gd name="T10" fmla="*/ 3 w 134"/>
                <a:gd name="T11" fmla="*/ 2 h 150"/>
                <a:gd name="T12" fmla="*/ 2 w 134"/>
                <a:gd name="T13" fmla="*/ 3 h 150"/>
                <a:gd name="T14" fmla="*/ 1 w 134"/>
                <a:gd name="T15" fmla="*/ 3 h 150"/>
                <a:gd name="T16" fmla="*/ 0 w 134"/>
                <a:gd name="T17" fmla="*/ 1 h 1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4"/>
                <a:gd name="T28" fmla="*/ 0 h 150"/>
                <a:gd name="T29" fmla="*/ 134 w 134"/>
                <a:gd name="T30" fmla="*/ 150 h 1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4" h="150">
                  <a:moveTo>
                    <a:pt x="0" y="25"/>
                  </a:moveTo>
                  <a:lnTo>
                    <a:pt x="1" y="0"/>
                  </a:lnTo>
                  <a:lnTo>
                    <a:pt x="67" y="20"/>
                  </a:lnTo>
                  <a:lnTo>
                    <a:pt x="121" y="2"/>
                  </a:lnTo>
                  <a:lnTo>
                    <a:pt x="134" y="40"/>
                  </a:lnTo>
                  <a:lnTo>
                    <a:pt x="134" y="86"/>
                  </a:lnTo>
                  <a:lnTo>
                    <a:pt x="83" y="150"/>
                  </a:lnTo>
                  <a:lnTo>
                    <a:pt x="50" y="147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1" name="Freeform 325"/>
            <p:cNvSpPr/>
            <p:nvPr/>
          </p:nvSpPr>
          <p:spPr bwMode="auto">
            <a:xfrm>
              <a:off x="1434220" y="2904750"/>
              <a:ext cx="141517" cy="57282"/>
            </a:xfrm>
            <a:custGeom>
              <a:avLst/>
              <a:gdLst>
                <a:gd name="T0" fmla="*/ 0 w 296"/>
                <a:gd name="T1" fmla="*/ 2 h 128"/>
                <a:gd name="T2" fmla="*/ 0 w 296"/>
                <a:gd name="T3" fmla="*/ 2 h 128"/>
                <a:gd name="T4" fmla="*/ 0 w 296"/>
                <a:gd name="T5" fmla="*/ 2 h 128"/>
                <a:gd name="T6" fmla="*/ 1 w 296"/>
                <a:gd name="T7" fmla="*/ 2 h 128"/>
                <a:gd name="T8" fmla="*/ 2 w 296"/>
                <a:gd name="T9" fmla="*/ 2 h 128"/>
                <a:gd name="T10" fmla="*/ 4 w 296"/>
                <a:gd name="T11" fmla="*/ 3 h 128"/>
                <a:gd name="T12" fmla="*/ 6 w 296"/>
                <a:gd name="T13" fmla="*/ 2 h 128"/>
                <a:gd name="T14" fmla="*/ 7 w 296"/>
                <a:gd name="T15" fmla="*/ 1 h 128"/>
                <a:gd name="T16" fmla="*/ 6 w 296"/>
                <a:gd name="T17" fmla="*/ 0 h 128"/>
                <a:gd name="T18" fmla="*/ 4 w 296"/>
                <a:gd name="T19" fmla="*/ 0 h 128"/>
                <a:gd name="T20" fmla="*/ 3 w 296"/>
                <a:gd name="T21" fmla="*/ 2 h 128"/>
                <a:gd name="T22" fmla="*/ 0 w 296"/>
                <a:gd name="T23" fmla="*/ 2 h 1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6"/>
                <a:gd name="T37" fmla="*/ 0 h 128"/>
                <a:gd name="T38" fmla="*/ 296 w 296"/>
                <a:gd name="T39" fmla="*/ 128 h 1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6" h="128">
                  <a:moveTo>
                    <a:pt x="0" y="71"/>
                  </a:moveTo>
                  <a:lnTo>
                    <a:pt x="7" y="78"/>
                  </a:lnTo>
                  <a:lnTo>
                    <a:pt x="8" y="100"/>
                  </a:lnTo>
                  <a:lnTo>
                    <a:pt x="41" y="106"/>
                  </a:lnTo>
                  <a:lnTo>
                    <a:pt x="99" y="93"/>
                  </a:lnTo>
                  <a:lnTo>
                    <a:pt x="166" y="128"/>
                  </a:lnTo>
                  <a:lnTo>
                    <a:pt x="257" y="105"/>
                  </a:lnTo>
                  <a:lnTo>
                    <a:pt x="296" y="37"/>
                  </a:lnTo>
                  <a:lnTo>
                    <a:pt x="279" y="0"/>
                  </a:lnTo>
                  <a:lnTo>
                    <a:pt x="167" y="1"/>
                  </a:lnTo>
                  <a:lnTo>
                    <a:pt x="132" y="70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2" name="Freeform 326"/>
            <p:cNvSpPr/>
            <p:nvPr/>
          </p:nvSpPr>
          <p:spPr bwMode="auto">
            <a:xfrm>
              <a:off x="2872974" y="3421883"/>
              <a:ext cx="87606" cy="119338"/>
            </a:xfrm>
            <a:custGeom>
              <a:avLst/>
              <a:gdLst>
                <a:gd name="T0" fmla="*/ 0 w 179"/>
                <a:gd name="T1" fmla="*/ 2 h 262"/>
                <a:gd name="T2" fmla="*/ 1 w 179"/>
                <a:gd name="T3" fmla="*/ 3 h 262"/>
                <a:gd name="T4" fmla="*/ 1 w 179"/>
                <a:gd name="T5" fmla="*/ 5 h 262"/>
                <a:gd name="T6" fmla="*/ 2 w 179"/>
                <a:gd name="T7" fmla="*/ 5 h 262"/>
                <a:gd name="T8" fmla="*/ 3 w 179"/>
                <a:gd name="T9" fmla="*/ 4 h 262"/>
                <a:gd name="T10" fmla="*/ 3 w 179"/>
                <a:gd name="T11" fmla="*/ 4 h 262"/>
                <a:gd name="T12" fmla="*/ 4 w 179"/>
                <a:gd name="T13" fmla="*/ 6 h 262"/>
                <a:gd name="T14" fmla="*/ 4 w 179"/>
                <a:gd name="T15" fmla="*/ 5 h 262"/>
                <a:gd name="T16" fmla="*/ 4 w 179"/>
                <a:gd name="T17" fmla="*/ 3 h 262"/>
                <a:gd name="T18" fmla="*/ 3 w 179"/>
                <a:gd name="T19" fmla="*/ 4 h 262"/>
                <a:gd name="T20" fmla="*/ 3 w 179"/>
                <a:gd name="T21" fmla="*/ 3 h 262"/>
                <a:gd name="T22" fmla="*/ 4 w 179"/>
                <a:gd name="T23" fmla="*/ 1 h 262"/>
                <a:gd name="T24" fmla="*/ 2 w 179"/>
                <a:gd name="T25" fmla="*/ 1 h 262"/>
                <a:gd name="T26" fmla="*/ 1 w 179"/>
                <a:gd name="T27" fmla="*/ 0 h 262"/>
                <a:gd name="T28" fmla="*/ 0 w 179"/>
                <a:gd name="T29" fmla="*/ 1 h 262"/>
                <a:gd name="T30" fmla="*/ 1 w 179"/>
                <a:gd name="T31" fmla="*/ 1 h 262"/>
                <a:gd name="T32" fmla="*/ 0 w 179"/>
                <a:gd name="T33" fmla="*/ 2 h 2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9"/>
                <a:gd name="T52" fmla="*/ 0 h 262"/>
                <a:gd name="T53" fmla="*/ 179 w 179"/>
                <a:gd name="T54" fmla="*/ 262 h 2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9" h="262">
                  <a:moveTo>
                    <a:pt x="0" y="78"/>
                  </a:moveTo>
                  <a:lnTo>
                    <a:pt x="23" y="105"/>
                  </a:lnTo>
                  <a:lnTo>
                    <a:pt x="37" y="227"/>
                  </a:lnTo>
                  <a:lnTo>
                    <a:pt x="86" y="220"/>
                  </a:lnTo>
                  <a:lnTo>
                    <a:pt x="109" y="168"/>
                  </a:lnTo>
                  <a:lnTo>
                    <a:pt x="144" y="178"/>
                  </a:lnTo>
                  <a:lnTo>
                    <a:pt x="165" y="262"/>
                  </a:lnTo>
                  <a:lnTo>
                    <a:pt x="179" y="214"/>
                  </a:lnTo>
                  <a:lnTo>
                    <a:pt x="162" y="130"/>
                  </a:lnTo>
                  <a:lnTo>
                    <a:pt x="144" y="164"/>
                  </a:lnTo>
                  <a:lnTo>
                    <a:pt x="119" y="120"/>
                  </a:lnTo>
                  <a:lnTo>
                    <a:pt x="164" y="67"/>
                  </a:lnTo>
                  <a:lnTo>
                    <a:pt x="79" y="59"/>
                  </a:lnTo>
                  <a:lnTo>
                    <a:pt x="21" y="0"/>
                  </a:lnTo>
                  <a:lnTo>
                    <a:pt x="6" y="32"/>
                  </a:lnTo>
                  <a:lnTo>
                    <a:pt x="24" y="59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3" name="Freeform 327"/>
            <p:cNvSpPr/>
            <p:nvPr/>
          </p:nvSpPr>
          <p:spPr bwMode="auto">
            <a:xfrm>
              <a:off x="1312920" y="2836329"/>
              <a:ext cx="60650" cy="46144"/>
            </a:xfrm>
            <a:custGeom>
              <a:avLst/>
              <a:gdLst>
                <a:gd name="T0" fmla="*/ 0 w 125"/>
                <a:gd name="T1" fmla="*/ 1 h 104"/>
                <a:gd name="T2" fmla="*/ 1 w 125"/>
                <a:gd name="T3" fmla="*/ 0 h 104"/>
                <a:gd name="T4" fmla="*/ 2 w 125"/>
                <a:gd name="T5" fmla="*/ 0 h 104"/>
                <a:gd name="T6" fmla="*/ 3 w 125"/>
                <a:gd name="T7" fmla="*/ 1 h 104"/>
                <a:gd name="T8" fmla="*/ 3 w 125"/>
                <a:gd name="T9" fmla="*/ 2 h 104"/>
                <a:gd name="T10" fmla="*/ 3 w 125"/>
                <a:gd name="T11" fmla="*/ 2 h 104"/>
                <a:gd name="T12" fmla="*/ 0 w 125"/>
                <a:gd name="T13" fmla="*/ 1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104"/>
                <a:gd name="T23" fmla="*/ 125 w 125"/>
                <a:gd name="T24" fmla="*/ 104 h 1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104">
                  <a:moveTo>
                    <a:pt x="0" y="20"/>
                  </a:moveTo>
                  <a:lnTo>
                    <a:pt x="27" y="5"/>
                  </a:lnTo>
                  <a:lnTo>
                    <a:pt x="84" y="0"/>
                  </a:lnTo>
                  <a:lnTo>
                    <a:pt x="122" y="42"/>
                  </a:lnTo>
                  <a:lnTo>
                    <a:pt x="125" y="74"/>
                  </a:lnTo>
                  <a:lnTo>
                    <a:pt x="112" y="104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4" name="Freeform 328"/>
            <p:cNvSpPr/>
            <p:nvPr/>
          </p:nvSpPr>
          <p:spPr bwMode="auto">
            <a:xfrm>
              <a:off x="2889821" y="3383695"/>
              <a:ext cx="60650" cy="35006"/>
            </a:xfrm>
            <a:custGeom>
              <a:avLst/>
              <a:gdLst>
                <a:gd name="T0" fmla="*/ 0 w 121"/>
                <a:gd name="T1" fmla="*/ 1 h 75"/>
                <a:gd name="T2" fmla="*/ 0 w 121"/>
                <a:gd name="T3" fmla="*/ 2 h 75"/>
                <a:gd name="T4" fmla="*/ 3 w 121"/>
                <a:gd name="T5" fmla="*/ 1 h 75"/>
                <a:gd name="T6" fmla="*/ 3 w 121"/>
                <a:gd name="T7" fmla="*/ 1 h 75"/>
                <a:gd name="T8" fmla="*/ 1 w 121"/>
                <a:gd name="T9" fmla="*/ 0 h 75"/>
                <a:gd name="T10" fmla="*/ 0 w 121"/>
                <a:gd name="T11" fmla="*/ 1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"/>
                <a:gd name="T19" fmla="*/ 0 h 75"/>
                <a:gd name="T20" fmla="*/ 121 w 121"/>
                <a:gd name="T21" fmla="*/ 75 h 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" h="75">
                  <a:moveTo>
                    <a:pt x="0" y="46"/>
                  </a:moveTo>
                  <a:lnTo>
                    <a:pt x="16" y="75"/>
                  </a:lnTo>
                  <a:lnTo>
                    <a:pt x="121" y="63"/>
                  </a:lnTo>
                  <a:lnTo>
                    <a:pt x="112" y="22"/>
                  </a:lnTo>
                  <a:lnTo>
                    <a:pt x="40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5" name="Freeform 329"/>
            <p:cNvSpPr/>
            <p:nvPr/>
          </p:nvSpPr>
          <p:spPr bwMode="auto">
            <a:xfrm>
              <a:off x="3353120" y="3862639"/>
              <a:ext cx="21901" cy="20685"/>
            </a:xfrm>
            <a:custGeom>
              <a:avLst/>
              <a:gdLst>
                <a:gd name="T0" fmla="*/ 0 w 47"/>
                <a:gd name="T1" fmla="*/ 1 h 46"/>
                <a:gd name="T2" fmla="*/ 1 w 47"/>
                <a:gd name="T3" fmla="*/ 1 h 46"/>
                <a:gd name="T4" fmla="*/ 1 w 47"/>
                <a:gd name="T5" fmla="*/ 0 h 46"/>
                <a:gd name="T6" fmla="*/ 0 w 47"/>
                <a:gd name="T7" fmla="*/ 1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46"/>
                <a:gd name="T14" fmla="*/ 47 w 47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46">
                  <a:moveTo>
                    <a:pt x="0" y="21"/>
                  </a:moveTo>
                  <a:lnTo>
                    <a:pt x="22" y="46"/>
                  </a:lnTo>
                  <a:lnTo>
                    <a:pt x="47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6" name="Freeform 330"/>
            <p:cNvSpPr/>
            <p:nvPr/>
          </p:nvSpPr>
          <p:spPr bwMode="auto">
            <a:xfrm>
              <a:off x="1673451" y="3017724"/>
              <a:ext cx="112876" cy="71603"/>
            </a:xfrm>
            <a:custGeom>
              <a:avLst/>
              <a:gdLst>
                <a:gd name="T0" fmla="*/ 0 w 237"/>
                <a:gd name="T1" fmla="*/ 3 h 156"/>
                <a:gd name="T2" fmla="*/ 0 w 237"/>
                <a:gd name="T3" fmla="*/ 0 h 156"/>
                <a:gd name="T4" fmla="*/ 5 w 237"/>
                <a:gd name="T5" fmla="*/ 1 h 156"/>
                <a:gd name="T6" fmla="*/ 5 w 237"/>
                <a:gd name="T7" fmla="*/ 2 h 156"/>
                <a:gd name="T8" fmla="*/ 5 w 237"/>
                <a:gd name="T9" fmla="*/ 3 h 156"/>
                <a:gd name="T10" fmla="*/ 3 w 237"/>
                <a:gd name="T11" fmla="*/ 3 h 156"/>
                <a:gd name="T12" fmla="*/ 3 w 237"/>
                <a:gd name="T13" fmla="*/ 4 h 156"/>
                <a:gd name="T14" fmla="*/ 1 w 237"/>
                <a:gd name="T15" fmla="*/ 4 h 156"/>
                <a:gd name="T16" fmla="*/ 0 w 237"/>
                <a:gd name="T17" fmla="*/ 3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7"/>
                <a:gd name="T28" fmla="*/ 0 h 156"/>
                <a:gd name="T29" fmla="*/ 237 w 237"/>
                <a:gd name="T30" fmla="*/ 156 h 1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7" h="156">
                  <a:moveTo>
                    <a:pt x="0" y="107"/>
                  </a:moveTo>
                  <a:lnTo>
                    <a:pt x="13" y="0"/>
                  </a:lnTo>
                  <a:lnTo>
                    <a:pt x="237" y="24"/>
                  </a:lnTo>
                  <a:lnTo>
                    <a:pt x="197" y="91"/>
                  </a:lnTo>
                  <a:lnTo>
                    <a:pt x="213" y="126"/>
                  </a:lnTo>
                  <a:lnTo>
                    <a:pt x="154" y="130"/>
                  </a:lnTo>
                  <a:lnTo>
                    <a:pt x="119" y="156"/>
                  </a:lnTo>
                  <a:lnTo>
                    <a:pt x="24" y="153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7" name="Freeform 331"/>
            <p:cNvSpPr/>
            <p:nvPr/>
          </p:nvSpPr>
          <p:spPr bwMode="auto">
            <a:xfrm>
              <a:off x="2952156" y="3388468"/>
              <a:ext cx="166788" cy="372336"/>
            </a:xfrm>
            <a:custGeom>
              <a:avLst/>
              <a:gdLst>
                <a:gd name="T0" fmla="*/ 0 w 345"/>
                <a:gd name="T1" fmla="*/ 8 h 822"/>
                <a:gd name="T2" fmla="*/ 0 w 345"/>
                <a:gd name="T3" fmla="*/ 7 h 822"/>
                <a:gd name="T4" fmla="*/ 3 w 345"/>
                <a:gd name="T5" fmla="*/ 2 h 822"/>
                <a:gd name="T6" fmla="*/ 4 w 345"/>
                <a:gd name="T7" fmla="*/ 1 h 822"/>
                <a:gd name="T8" fmla="*/ 5 w 345"/>
                <a:gd name="T9" fmla="*/ 0 h 822"/>
                <a:gd name="T10" fmla="*/ 6 w 345"/>
                <a:gd name="T11" fmla="*/ 1 h 822"/>
                <a:gd name="T12" fmla="*/ 6 w 345"/>
                <a:gd name="T13" fmla="*/ 2 h 822"/>
                <a:gd name="T14" fmla="*/ 5 w 345"/>
                <a:gd name="T15" fmla="*/ 5 h 822"/>
                <a:gd name="T16" fmla="*/ 6 w 345"/>
                <a:gd name="T17" fmla="*/ 4 h 822"/>
                <a:gd name="T18" fmla="*/ 6 w 345"/>
                <a:gd name="T19" fmla="*/ 6 h 822"/>
                <a:gd name="T20" fmla="*/ 8 w 345"/>
                <a:gd name="T21" fmla="*/ 7 h 822"/>
                <a:gd name="T22" fmla="*/ 7 w 345"/>
                <a:gd name="T23" fmla="*/ 8 h 822"/>
                <a:gd name="T24" fmla="*/ 5 w 345"/>
                <a:gd name="T25" fmla="*/ 9 h 822"/>
                <a:gd name="T26" fmla="*/ 5 w 345"/>
                <a:gd name="T27" fmla="*/ 11 h 822"/>
                <a:gd name="T28" fmla="*/ 6 w 345"/>
                <a:gd name="T29" fmla="*/ 13 h 822"/>
                <a:gd name="T30" fmla="*/ 5 w 345"/>
                <a:gd name="T31" fmla="*/ 14 h 822"/>
                <a:gd name="T32" fmla="*/ 7 w 345"/>
                <a:gd name="T33" fmla="*/ 17 h 822"/>
                <a:gd name="T34" fmla="*/ 6 w 345"/>
                <a:gd name="T35" fmla="*/ 19 h 822"/>
                <a:gd name="T36" fmla="*/ 5 w 345"/>
                <a:gd name="T37" fmla="*/ 13 h 822"/>
                <a:gd name="T38" fmla="*/ 4 w 345"/>
                <a:gd name="T39" fmla="*/ 11 h 822"/>
                <a:gd name="T40" fmla="*/ 3 w 345"/>
                <a:gd name="T41" fmla="*/ 13 h 822"/>
                <a:gd name="T42" fmla="*/ 2 w 345"/>
                <a:gd name="T43" fmla="*/ 13 h 822"/>
                <a:gd name="T44" fmla="*/ 2 w 345"/>
                <a:gd name="T45" fmla="*/ 11 h 822"/>
                <a:gd name="T46" fmla="*/ 0 w 345"/>
                <a:gd name="T47" fmla="*/ 8 h 8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5"/>
                <a:gd name="T73" fmla="*/ 0 h 822"/>
                <a:gd name="T74" fmla="*/ 345 w 345"/>
                <a:gd name="T75" fmla="*/ 822 h 82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5" h="822">
                  <a:moveTo>
                    <a:pt x="0" y="337"/>
                  </a:moveTo>
                  <a:lnTo>
                    <a:pt x="14" y="289"/>
                  </a:lnTo>
                  <a:lnTo>
                    <a:pt x="114" y="76"/>
                  </a:lnTo>
                  <a:lnTo>
                    <a:pt x="181" y="48"/>
                  </a:lnTo>
                  <a:lnTo>
                    <a:pt x="196" y="0"/>
                  </a:lnTo>
                  <a:lnTo>
                    <a:pt x="247" y="27"/>
                  </a:lnTo>
                  <a:lnTo>
                    <a:pt x="247" y="71"/>
                  </a:lnTo>
                  <a:lnTo>
                    <a:pt x="204" y="201"/>
                  </a:lnTo>
                  <a:lnTo>
                    <a:pt x="249" y="190"/>
                  </a:lnTo>
                  <a:lnTo>
                    <a:pt x="273" y="278"/>
                  </a:lnTo>
                  <a:lnTo>
                    <a:pt x="345" y="302"/>
                  </a:lnTo>
                  <a:lnTo>
                    <a:pt x="309" y="345"/>
                  </a:lnTo>
                  <a:lnTo>
                    <a:pt x="226" y="401"/>
                  </a:lnTo>
                  <a:lnTo>
                    <a:pt x="204" y="454"/>
                  </a:lnTo>
                  <a:lnTo>
                    <a:pt x="249" y="552"/>
                  </a:lnTo>
                  <a:lnTo>
                    <a:pt x="233" y="612"/>
                  </a:lnTo>
                  <a:lnTo>
                    <a:pt x="287" y="742"/>
                  </a:lnTo>
                  <a:lnTo>
                    <a:pt x="247" y="822"/>
                  </a:lnTo>
                  <a:lnTo>
                    <a:pt x="207" y="540"/>
                  </a:lnTo>
                  <a:lnTo>
                    <a:pt x="173" y="497"/>
                  </a:lnTo>
                  <a:lnTo>
                    <a:pt x="118" y="571"/>
                  </a:lnTo>
                  <a:lnTo>
                    <a:pt x="78" y="556"/>
                  </a:lnTo>
                  <a:lnTo>
                    <a:pt x="86" y="455"/>
                  </a:lnTo>
                  <a:lnTo>
                    <a:pt x="0" y="3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8" name="Freeform 332"/>
            <p:cNvSpPr/>
            <p:nvPr/>
          </p:nvSpPr>
          <p:spPr bwMode="auto">
            <a:xfrm>
              <a:off x="3142529" y="3668516"/>
              <a:ext cx="90975" cy="85924"/>
            </a:xfrm>
            <a:custGeom>
              <a:avLst/>
              <a:gdLst>
                <a:gd name="T0" fmla="*/ 0 w 190"/>
                <a:gd name="T1" fmla="*/ 1 h 190"/>
                <a:gd name="T2" fmla="*/ 0 w 190"/>
                <a:gd name="T3" fmla="*/ 3 h 190"/>
                <a:gd name="T4" fmla="*/ 1 w 190"/>
                <a:gd name="T5" fmla="*/ 4 h 190"/>
                <a:gd name="T6" fmla="*/ 2 w 190"/>
                <a:gd name="T7" fmla="*/ 4 h 190"/>
                <a:gd name="T8" fmla="*/ 4 w 190"/>
                <a:gd name="T9" fmla="*/ 2 h 190"/>
                <a:gd name="T10" fmla="*/ 4 w 190"/>
                <a:gd name="T11" fmla="*/ 0 h 190"/>
                <a:gd name="T12" fmla="*/ 2 w 190"/>
                <a:gd name="T13" fmla="*/ 0 h 190"/>
                <a:gd name="T14" fmla="*/ 1 w 190"/>
                <a:gd name="T15" fmla="*/ 0 h 190"/>
                <a:gd name="T16" fmla="*/ 0 w 190"/>
                <a:gd name="T17" fmla="*/ 1 h 1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0"/>
                <a:gd name="T28" fmla="*/ 0 h 190"/>
                <a:gd name="T29" fmla="*/ 190 w 190"/>
                <a:gd name="T30" fmla="*/ 190 h 1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0" h="190">
                  <a:moveTo>
                    <a:pt x="0" y="37"/>
                  </a:moveTo>
                  <a:lnTo>
                    <a:pt x="12" y="132"/>
                  </a:lnTo>
                  <a:lnTo>
                    <a:pt x="39" y="182"/>
                  </a:lnTo>
                  <a:lnTo>
                    <a:pt x="73" y="190"/>
                  </a:lnTo>
                  <a:lnTo>
                    <a:pt x="190" y="102"/>
                  </a:lnTo>
                  <a:lnTo>
                    <a:pt x="187" y="0"/>
                  </a:lnTo>
                  <a:lnTo>
                    <a:pt x="101" y="16"/>
                  </a:lnTo>
                  <a:lnTo>
                    <a:pt x="25" y="13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9" name="Freeform 333"/>
            <p:cNvSpPr/>
            <p:nvPr/>
          </p:nvSpPr>
          <p:spPr bwMode="auto">
            <a:xfrm>
              <a:off x="2726403" y="3767169"/>
              <a:ext cx="33694" cy="76377"/>
            </a:xfrm>
            <a:custGeom>
              <a:avLst/>
              <a:gdLst>
                <a:gd name="T0" fmla="*/ 0 w 72"/>
                <a:gd name="T1" fmla="*/ 0 h 166"/>
                <a:gd name="T2" fmla="*/ 0 w 72"/>
                <a:gd name="T3" fmla="*/ 4 h 166"/>
                <a:gd name="T4" fmla="*/ 2 w 72"/>
                <a:gd name="T5" fmla="*/ 3 h 166"/>
                <a:gd name="T6" fmla="*/ 1 w 72"/>
                <a:gd name="T7" fmla="*/ 1 h 166"/>
                <a:gd name="T8" fmla="*/ 0 w 72"/>
                <a:gd name="T9" fmla="*/ 0 h 1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66"/>
                <a:gd name="T17" fmla="*/ 72 w 72"/>
                <a:gd name="T18" fmla="*/ 166 h 1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66">
                  <a:moveTo>
                    <a:pt x="0" y="0"/>
                  </a:moveTo>
                  <a:lnTo>
                    <a:pt x="13" y="166"/>
                  </a:lnTo>
                  <a:lnTo>
                    <a:pt x="72" y="138"/>
                  </a:lnTo>
                  <a:lnTo>
                    <a:pt x="45" y="4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0" name="Freeform 334"/>
            <p:cNvSpPr/>
            <p:nvPr/>
          </p:nvSpPr>
          <p:spPr bwMode="auto">
            <a:xfrm>
              <a:off x="2611842" y="2780638"/>
              <a:ext cx="1123710" cy="773313"/>
            </a:xfrm>
            <a:custGeom>
              <a:avLst/>
              <a:gdLst>
                <a:gd name="T0" fmla="*/ 0 w 2339"/>
                <a:gd name="T1" fmla="*/ 17 h 1707"/>
                <a:gd name="T2" fmla="*/ 6 w 2339"/>
                <a:gd name="T3" fmla="*/ 15 h 1707"/>
                <a:gd name="T4" fmla="*/ 5 w 2339"/>
                <a:gd name="T5" fmla="*/ 11 h 1707"/>
                <a:gd name="T6" fmla="*/ 8 w 2339"/>
                <a:gd name="T7" fmla="*/ 8 h 1707"/>
                <a:gd name="T8" fmla="*/ 11 w 2339"/>
                <a:gd name="T9" fmla="*/ 7 h 1707"/>
                <a:gd name="T10" fmla="*/ 13 w 2339"/>
                <a:gd name="T11" fmla="*/ 7 h 1707"/>
                <a:gd name="T12" fmla="*/ 15 w 2339"/>
                <a:gd name="T13" fmla="*/ 11 h 1707"/>
                <a:gd name="T14" fmla="*/ 21 w 2339"/>
                <a:gd name="T15" fmla="*/ 14 h 1707"/>
                <a:gd name="T16" fmla="*/ 28 w 2339"/>
                <a:gd name="T17" fmla="*/ 15 h 1707"/>
                <a:gd name="T18" fmla="*/ 34 w 2339"/>
                <a:gd name="T19" fmla="*/ 13 h 1707"/>
                <a:gd name="T20" fmla="*/ 35 w 2339"/>
                <a:gd name="T21" fmla="*/ 11 h 1707"/>
                <a:gd name="T22" fmla="*/ 40 w 2339"/>
                <a:gd name="T23" fmla="*/ 9 h 1707"/>
                <a:gd name="T24" fmla="*/ 37 w 2339"/>
                <a:gd name="T25" fmla="*/ 8 h 1707"/>
                <a:gd name="T26" fmla="*/ 38 w 2339"/>
                <a:gd name="T27" fmla="*/ 5 h 1707"/>
                <a:gd name="T28" fmla="*/ 40 w 2339"/>
                <a:gd name="T29" fmla="*/ 5 h 1707"/>
                <a:gd name="T30" fmla="*/ 41 w 2339"/>
                <a:gd name="T31" fmla="*/ 1 h 1707"/>
                <a:gd name="T32" fmla="*/ 46 w 2339"/>
                <a:gd name="T33" fmla="*/ 1 h 1707"/>
                <a:gd name="T34" fmla="*/ 50 w 2339"/>
                <a:gd name="T35" fmla="*/ 6 h 1707"/>
                <a:gd name="T36" fmla="*/ 54 w 2339"/>
                <a:gd name="T37" fmla="*/ 7 h 1707"/>
                <a:gd name="T38" fmla="*/ 51 w 2339"/>
                <a:gd name="T39" fmla="*/ 12 h 1707"/>
                <a:gd name="T40" fmla="*/ 50 w 2339"/>
                <a:gd name="T41" fmla="*/ 14 h 1707"/>
                <a:gd name="T42" fmla="*/ 48 w 2339"/>
                <a:gd name="T43" fmla="*/ 15 h 1707"/>
                <a:gd name="T44" fmla="*/ 47 w 2339"/>
                <a:gd name="T45" fmla="*/ 15 h 1707"/>
                <a:gd name="T46" fmla="*/ 42 w 2339"/>
                <a:gd name="T47" fmla="*/ 19 h 1707"/>
                <a:gd name="T48" fmla="*/ 42 w 2339"/>
                <a:gd name="T49" fmla="*/ 16 h 1707"/>
                <a:gd name="T50" fmla="*/ 39 w 2339"/>
                <a:gd name="T51" fmla="*/ 19 h 1707"/>
                <a:gd name="T52" fmla="*/ 42 w 2339"/>
                <a:gd name="T53" fmla="*/ 20 h 1707"/>
                <a:gd name="T54" fmla="*/ 41 w 2339"/>
                <a:gd name="T55" fmla="*/ 22 h 1707"/>
                <a:gd name="T56" fmla="*/ 43 w 2339"/>
                <a:gd name="T57" fmla="*/ 27 h 1707"/>
                <a:gd name="T58" fmla="*/ 43 w 2339"/>
                <a:gd name="T59" fmla="*/ 28 h 1707"/>
                <a:gd name="T60" fmla="*/ 43 w 2339"/>
                <a:gd name="T61" fmla="*/ 29 h 1707"/>
                <a:gd name="T62" fmla="*/ 38 w 2339"/>
                <a:gd name="T63" fmla="*/ 36 h 1707"/>
                <a:gd name="T64" fmla="*/ 36 w 2339"/>
                <a:gd name="T65" fmla="*/ 37 h 1707"/>
                <a:gd name="T66" fmla="*/ 35 w 2339"/>
                <a:gd name="T67" fmla="*/ 38 h 1707"/>
                <a:gd name="T68" fmla="*/ 32 w 2339"/>
                <a:gd name="T69" fmla="*/ 39 h 1707"/>
                <a:gd name="T70" fmla="*/ 30 w 2339"/>
                <a:gd name="T71" fmla="*/ 38 h 1707"/>
                <a:gd name="T72" fmla="*/ 25 w 2339"/>
                <a:gd name="T73" fmla="*/ 37 h 1707"/>
                <a:gd name="T74" fmla="*/ 25 w 2339"/>
                <a:gd name="T75" fmla="*/ 38 h 1707"/>
                <a:gd name="T76" fmla="*/ 23 w 2339"/>
                <a:gd name="T77" fmla="*/ 37 h 1707"/>
                <a:gd name="T78" fmla="*/ 21 w 2339"/>
                <a:gd name="T79" fmla="*/ 36 h 1707"/>
                <a:gd name="T80" fmla="*/ 22 w 2339"/>
                <a:gd name="T81" fmla="*/ 32 h 1707"/>
                <a:gd name="T82" fmla="*/ 20 w 2339"/>
                <a:gd name="T83" fmla="*/ 30 h 1707"/>
                <a:gd name="T84" fmla="*/ 16 w 2339"/>
                <a:gd name="T85" fmla="*/ 31 h 1707"/>
                <a:gd name="T86" fmla="*/ 13 w 2339"/>
                <a:gd name="T87" fmla="*/ 32 h 1707"/>
                <a:gd name="T88" fmla="*/ 13 w 2339"/>
                <a:gd name="T89" fmla="*/ 31 h 1707"/>
                <a:gd name="T90" fmla="*/ 9 w 2339"/>
                <a:gd name="T91" fmla="*/ 30 h 1707"/>
                <a:gd name="T92" fmla="*/ 5 w 2339"/>
                <a:gd name="T93" fmla="*/ 28 h 1707"/>
                <a:gd name="T94" fmla="*/ 5 w 2339"/>
                <a:gd name="T95" fmla="*/ 26 h 1707"/>
                <a:gd name="T96" fmla="*/ 6 w 2339"/>
                <a:gd name="T97" fmla="*/ 23 h 1707"/>
                <a:gd name="T98" fmla="*/ 3 w 2339"/>
                <a:gd name="T99" fmla="*/ 23 h 1707"/>
                <a:gd name="T100" fmla="*/ 1 w 2339"/>
                <a:gd name="T101" fmla="*/ 20 h 1707"/>
                <a:gd name="T102" fmla="*/ 0 w 2339"/>
                <a:gd name="T103" fmla="*/ 19 h 17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39"/>
                <a:gd name="T157" fmla="*/ 0 h 1707"/>
                <a:gd name="T158" fmla="*/ 2339 w 2339"/>
                <a:gd name="T159" fmla="*/ 1707 h 17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39" h="1707">
                  <a:moveTo>
                    <a:pt x="0" y="812"/>
                  </a:moveTo>
                  <a:lnTo>
                    <a:pt x="15" y="747"/>
                  </a:lnTo>
                  <a:lnTo>
                    <a:pt x="98" y="730"/>
                  </a:lnTo>
                  <a:lnTo>
                    <a:pt x="245" y="642"/>
                  </a:lnTo>
                  <a:lnTo>
                    <a:pt x="267" y="572"/>
                  </a:lnTo>
                  <a:lnTo>
                    <a:pt x="238" y="491"/>
                  </a:lnTo>
                  <a:lnTo>
                    <a:pt x="331" y="469"/>
                  </a:lnTo>
                  <a:lnTo>
                    <a:pt x="357" y="362"/>
                  </a:lnTo>
                  <a:lnTo>
                    <a:pt x="454" y="368"/>
                  </a:lnTo>
                  <a:lnTo>
                    <a:pt x="465" y="299"/>
                  </a:lnTo>
                  <a:lnTo>
                    <a:pt x="539" y="264"/>
                  </a:lnTo>
                  <a:lnTo>
                    <a:pt x="578" y="322"/>
                  </a:lnTo>
                  <a:lnTo>
                    <a:pt x="633" y="345"/>
                  </a:lnTo>
                  <a:lnTo>
                    <a:pt x="652" y="469"/>
                  </a:lnTo>
                  <a:lnTo>
                    <a:pt x="821" y="519"/>
                  </a:lnTo>
                  <a:lnTo>
                    <a:pt x="892" y="606"/>
                  </a:lnTo>
                  <a:lnTo>
                    <a:pt x="1033" y="602"/>
                  </a:lnTo>
                  <a:lnTo>
                    <a:pt x="1190" y="667"/>
                  </a:lnTo>
                  <a:lnTo>
                    <a:pt x="1395" y="606"/>
                  </a:lnTo>
                  <a:lnTo>
                    <a:pt x="1459" y="557"/>
                  </a:lnTo>
                  <a:lnTo>
                    <a:pt x="1459" y="488"/>
                  </a:lnTo>
                  <a:lnTo>
                    <a:pt x="1518" y="496"/>
                  </a:lnTo>
                  <a:lnTo>
                    <a:pt x="1649" y="398"/>
                  </a:lnTo>
                  <a:lnTo>
                    <a:pt x="1748" y="392"/>
                  </a:lnTo>
                  <a:lnTo>
                    <a:pt x="1701" y="318"/>
                  </a:lnTo>
                  <a:lnTo>
                    <a:pt x="1604" y="337"/>
                  </a:lnTo>
                  <a:lnTo>
                    <a:pt x="1603" y="254"/>
                  </a:lnTo>
                  <a:lnTo>
                    <a:pt x="1627" y="207"/>
                  </a:lnTo>
                  <a:lnTo>
                    <a:pt x="1684" y="234"/>
                  </a:lnTo>
                  <a:lnTo>
                    <a:pt x="1738" y="204"/>
                  </a:lnTo>
                  <a:lnTo>
                    <a:pt x="1795" y="92"/>
                  </a:lnTo>
                  <a:lnTo>
                    <a:pt x="1770" y="51"/>
                  </a:lnTo>
                  <a:lnTo>
                    <a:pt x="1908" y="0"/>
                  </a:lnTo>
                  <a:lnTo>
                    <a:pt x="1986" y="35"/>
                  </a:lnTo>
                  <a:lnTo>
                    <a:pt x="2056" y="224"/>
                  </a:lnTo>
                  <a:lnTo>
                    <a:pt x="2173" y="266"/>
                  </a:lnTo>
                  <a:lnTo>
                    <a:pt x="2193" y="335"/>
                  </a:lnTo>
                  <a:lnTo>
                    <a:pt x="2339" y="291"/>
                  </a:lnTo>
                  <a:lnTo>
                    <a:pt x="2270" y="475"/>
                  </a:lnTo>
                  <a:lnTo>
                    <a:pt x="2185" y="503"/>
                  </a:lnTo>
                  <a:lnTo>
                    <a:pt x="2198" y="572"/>
                  </a:lnTo>
                  <a:lnTo>
                    <a:pt x="2173" y="615"/>
                  </a:lnTo>
                  <a:lnTo>
                    <a:pt x="2159" y="602"/>
                  </a:lnTo>
                  <a:lnTo>
                    <a:pt x="2083" y="652"/>
                  </a:lnTo>
                  <a:lnTo>
                    <a:pt x="2083" y="679"/>
                  </a:lnTo>
                  <a:lnTo>
                    <a:pt x="2030" y="670"/>
                  </a:lnTo>
                  <a:lnTo>
                    <a:pt x="1936" y="753"/>
                  </a:lnTo>
                  <a:lnTo>
                    <a:pt x="1819" y="820"/>
                  </a:lnTo>
                  <a:lnTo>
                    <a:pt x="1857" y="730"/>
                  </a:lnTo>
                  <a:lnTo>
                    <a:pt x="1838" y="701"/>
                  </a:lnTo>
                  <a:lnTo>
                    <a:pt x="1684" y="801"/>
                  </a:lnTo>
                  <a:lnTo>
                    <a:pt x="1681" y="829"/>
                  </a:lnTo>
                  <a:lnTo>
                    <a:pt x="1732" y="894"/>
                  </a:lnTo>
                  <a:lnTo>
                    <a:pt x="1800" y="866"/>
                  </a:lnTo>
                  <a:lnTo>
                    <a:pt x="1869" y="890"/>
                  </a:lnTo>
                  <a:lnTo>
                    <a:pt x="1777" y="941"/>
                  </a:lnTo>
                  <a:lnTo>
                    <a:pt x="1739" y="1013"/>
                  </a:lnTo>
                  <a:lnTo>
                    <a:pt x="1841" y="1167"/>
                  </a:lnTo>
                  <a:lnTo>
                    <a:pt x="1773" y="1154"/>
                  </a:lnTo>
                  <a:lnTo>
                    <a:pt x="1841" y="1208"/>
                  </a:lnTo>
                  <a:lnTo>
                    <a:pt x="1776" y="1240"/>
                  </a:lnTo>
                  <a:lnTo>
                    <a:pt x="1846" y="1255"/>
                  </a:lnTo>
                  <a:lnTo>
                    <a:pt x="1716" y="1504"/>
                  </a:lnTo>
                  <a:lnTo>
                    <a:pt x="1630" y="1579"/>
                  </a:lnTo>
                  <a:lnTo>
                    <a:pt x="1546" y="1602"/>
                  </a:lnTo>
                  <a:lnTo>
                    <a:pt x="1540" y="1603"/>
                  </a:lnTo>
                  <a:lnTo>
                    <a:pt x="1518" y="1589"/>
                  </a:lnTo>
                  <a:lnTo>
                    <a:pt x="1498" y="1629"/>
                  </a:lnTo>
                  <a:lnTo>
                    <a:pt x="1399" y="1654"/>
                  </a:lnTo>
                  <a:lnTo>
                    <a:pt x="1390" y="1707"/>
                  </a:lnTo>
                  <a:lnTo>
                    <a:pt x="1373" y="1643"/>
                  </a:lnTo>
                  <a:lnTo>
                    <a:pt x="1306" y="1648"/>
                  </a:lnTo>
                  <a:lnTo>
                    <a:pt x="1204" y="1572"/>
                  </a:lnTo>
                  <a:lnTo>
                    <a:pt x="1089" y="1606"/>
                  </a:lnTo>
                  <a:lnTo>
                    <a:pt x="1066" y="1607"/>
                  </a:lnTo>
                  <a:lnTo>
                    <a:pt x="1068" y="1654"/>
                  </a:lnTo>
                  <a:lnTo>
                    <a:pt x="1052" y="1642"/>
                  </a:lnTo>
                  <a:lnTo>
                    <a:pt x="980" y="1618"/>
                  </a:lnTo>
                  <a:lnTo>
                    <a:pt x="956" y="1530"/>
                  </a:lnTo>
                  <a:lnTo>
                    <a:pt x="911" y="1541"/>
                  </a:lnTo>
                  <a:lnTo>
                    <a:pt x="954" y="1411"/>
                  </a:lnTo>
                  <a:lnTo>
                    <a:pt x="954" y="1367"/>
                  </a:lnTo>
                  <a:lnTo>
                    <a:pt x="903" y="1340"/>
                  </a:lnTo>
                  <a:lnTo>
                    <a:pt x="864" y="1322"/>
                  </a:lnTo>
                  <a:lnTo>
                    <a:pt x="852" y="1273"/>
                  </a:lnTo>
                  <a:lnTo>
                    <a:pt x="691" y="1354"/>
                  </a:lnTo>
                  <a:lnTo>
                    <a:pt x="619" y="1332"/>
                  </a:lnTo>
                  <a:lnTo>
                    <a:pt x="579" y="1378"/>
                  </a:lnTo>
                  <a:lnTo>
                    <a:pt x="574" y="1345"/>
                  </a:lnTo>
                  <a:lnTo>
                    <a:pt x="549" y="1353"/>
                  </a:lnTo>
                  <a:lnTo>
                    <a:pt x="467" y="1353"/>
                  </a:lnTo>
                  <a:lnTo>
                    <a:pt x="402" y="1282"/>
                  </a:lnTo>
                  <a:lnTo>
                    <a:pt x="283" y="1236"/>
                  </a:lnTo>
                  <a:lnTo>
                    <a:pt x="201" y="1205"/>
                  </a:lnTo>
                  <a:lnTo>
                    <a:pt x="184" y="1128"/>
                  </a:lnTo>
                  <a:lnTo>
                    <a:pt x="223" y="1119"/>
                  </a:lnTo>
                  <a:lnTo>
                    <a:pt x="199" y="1056"/>
                  </a:lnTo>
                  <a:lnTo>
                    <a:pt x="252" y="983"/>
                  </a:lnTo>
                  <a:lnTo>
                    <a:pt x="212" y="958"/>
                  </a:lnTo>
                  <a:lnTo>
                    <a:pt x="150" y="985"/>
                  </a:lnTo>
                  <a:lnTo>
                    <a:pt x="38" y="901"/>
                  </a:lnTo>
                  <a:lnTo>
                    <a:pt x="42" y="890"/>
                  </a:lnTo>
                  <a:lnTo>
                    <a:pt x="42" y="830"/>
                  </a:lnTo>
                  <a:lnTo>
                    <a:pt x="0" y="8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1" name="Freeform 335"/>
            <p:cNvSpPr/>
            <p:nvPr/>
          </p:nvSpPr>
          <p:spPr bwMode="auto">
            <a:xfrm>
              <a:off x="3257091" y="3560315"/>
              <a:ext cx="40433" cy="35006"/>
            </a:xfrm>
            <a:custGeom>
              <a:avLst/>
              <a:gdLst>
                <a:gd name="T0" fmla="*/ 0 w 84"/>
                <a:gd name="T1" fmla="*/ 1 h 80"/>
                <a:gd name="T2" fmla="*/ 1 w 84"/>
                <a:gd name="T3" fmla="*/ 0 h 80"/>
                <a:gd name="T4" fmla="*/ 2 w 84"/>
                <a:gd name="T5" fmla="*/ 0 h 80"/>
                <a:gd name="T6" fmla="*/ 1 w 84"/>
                <a:gd name="T7" fmla="*/ 2 h 80"/>
                <a:gd name="T8" fmla="*/ 0 w 84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80"/>
                <a:gd name="T17" fmla="*/ 84 w 8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80">
                  <a:moveTo>
                    <a:pt x="0" y="65"/>
                  </a:moveTo>
                  <a:lnTo>
                    <a:pt x="27" y="0"/>
                  </a:lnTo>
                  <a:lnTo>
                    <a:pt x="84" y="15"/>
                  </a:lnTo>
                  <a:lnTo>
                    <a:pt x="38" y="80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2" name="Freeform 336"/>
            <p:cNvSpPr/>
            <p:nvPr/>
          </p:nvSpPr>
          <p:spPr bwMode="auto">
            <a:xfrm>
              <a:off x="3464312" y="3453706"/>
              <a:ext cx="32010" cy="65238"/>
            </a:xfrm>
            <a:custGeom>
              <a:avLst/>
              <a:gdLst>
                <a:gd name="T0" fmla="*/ 0 w 67"/>
                <a:gd name="T1" fmla="*/ 1 h 144"/>
                <a:gd name="T2" fmla="*/ 1 w 67"/>
                <a:gd name="T3" fmla="*/ 3 h 144"/>
                <a:gd name="T4" fmla="*/ 1 w 67"/>
                <a:gd name="T5" fmla="*/ 0 h 144"/>
                <a:gd name="T6" fmla="*/ 1 w 67"/>
                <a:gd name="T7" fmla="*/ 0 h 144"/>
                <a:gd name="T8" fmla="*/ 0 w 67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44"/>
                <a:gd name="T17" fmla="*/ 67 w 67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44">
                  <a:moveTo>
                    <a:pt x="0" y="60"/>
                  </a:moveTo>
                  <a:lnTo>
                    <a:pt x="28" y="144"/>
                  </a:lnTo>
                  <a:lnTo>
                    <a:pt x="67" y="0"/>
                  </a:lnTo>
                  <a:lnTo>
                    <a:pt x="33" y="2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3" name="Freeform 337"/>
            <p:cNvSpPr/>
            <p:nvPr/>
          </p:nvSpPr>
          <p:spPr bwMode="auto">
            <a:xfrm>
              <a:off x="1478023" y="2844285"/>
              <a:ext cx="195428" cy="85924"/>
            </a:xfrm>
            <a:custGeom>
              <a:avLst/>
              <a:gdLst>
                <a:gd name="T0" fmla="*/ 0 w 403"/>
                <a:gd name="T1" fmla="*/ 1 h 190"/>
                <a:gd name="T2" fmla="*/ 2 w 403"/>
                <a:gd name="T3" fmla="*/ 3 h 190"/>
                <a:gd name="T4" fmla="*/ 4 w 403"/>
                <a:gd name="T5" fmla="*/ 3 h 190"/>
                <a:gd name="T6" fmla="*/ 5 w 403"/>
                <a:gd name="T7" fmla="*/ 4 h 190"/>
                <a:gd name="T8" fmla="*/ 6 w 403"/>
                <a:gd name="T9" fmla="*/ 4 h 190"/>
                <a:gd name="T10" fmla="*/ 8 w 403"/>
                <a:gd name="T11" fmla="*/ 3 h 190"/>
                <a:gd name="T12" fmla="*/ 9 w 403"/>
                <a:gd name="T13" fmla="*/ 4 h 190"/>
                <a:gd name="T14" fmla="*/ 9 w 403"/>
                <a:gd name="T15" fmla="*/ 3 h 190"/>
                <a:gd name="T16" fmla="*/ 7 w 403"/>
                <a:gd name="T17" fmla="*/ 3 h 190"/>
                <a:gd name="T18" fmla="*/ 3 w 403"/>
                <a:gd name="T19" fmla="*/ 0 h 190"/>
                <a:gd name="T20" fmla="*/ 2 w 403"/>
                <a:gd name="T21" fmla="*/ 0 h 190"/>
                <a:gd name="T22" fmla="*/ 0 w 403"/>
                <a:gd name="T23" fmla="*/ 1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3"/>
                <a:gd name="T37" fmla="*/ 0 h 190"/>
                <a:gd name="T38" fmla="*/ 403 w 403"/>
                <a:gd name="T39" fmla="*/ 190 h 1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3" h="190">
                  <a:moveTo>
                    <a:pt x="0" y="47"/>
                  </a:moveTo>
                  <a:lnTo>
                    <a:pt x="72" y="135"/>
                  </a:lnTo>
                  <a:lnTo>
                    <a:pt x="184" y="134"/>
                  </a:lnTo>
                  <a:lnTo>
                    <a:pt x="201" y="171"/>
                  </a:lnTo>
                  <a:lnTo>
                    <a:pt x="251" y="190"/>
                  </a:lnTo>
                  <a:lnTo>
                    <a:pt x="340" y="146"/>
                  </a:lnTo>
                  <a:lnTo>
                    <a:pt x="392" y="155"/>
                  </a:lnTo>
                  <a:lnTo>
                    <a:pt x="403" y="117"/>
                  </a:lnTo>
                  <a:lnTo>
                    <a:pt x="306" y="106"/>
                  </a:lnTo>
                  <a:lnTo>
                    <a:pt x="110" y="17"/>
                  </a:lnTo>
                  <a:lnTo>
                    <a:pt x="87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4" name="Freeform 338"/>
            <p:cNvSpPr/>
            <p:nvPr/>
          </p:nvSpPr>
          <p:spPr bwMode="auto">
            <a:xfrm>
              <a:off x="1410634" y="2662891"/>
              <a:ext cx="48857" cy="79559"/>
            </a:xfrm>
            <a:custGeom>
              <a:avLst/>
              <a:gdLst>
                <a:gd name="T0" fmla="*/ 0 w 100"/>
                <a:gd name="T1" fmla="*/ 3 h 175"/>
                <a:gd name="T2" fmla="*/ 0 w 100"/>
                <a:gd name="T3" fmla="*/ 1 h 175"/>
                <a:gd name="T4" fmla="*/ 2 w 100"/>
                <a:gd name="T5" fmla="*/ 0 h 175"/>
                <a:gd name="T6" fmla="*/ 2 w 100"/>
                <a:gd name="T7" fmla="*/ 2 h 175"/>
                <a:gd name="T8" fmla="*/ 2 w 100"/>
                <a:gd name="T9" fmla="*/ 2 h 175"/>
                <a:gd name="T10" fmla="*/ 1 w 100"/>
                <a:gd name="T11" fmla="*/ 3 h 175"/>
                <a:gd name="T12" fmla="*/ 1 w 100"/>
                <a:gd name="T13" fmla="*/ 4 h 175"/>
                <a:gd name="T14" fmla="*/ 0 w 100"/>
                <a:gd name="T15" fmla="*/ 4 h 175"/>
                <a:gd name="T16" fmla="*/ 0 w 100"/>
                <a:gd name="T17" fmla="*/ 3 h 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"/>
                <a:gd name="T28" fmla="*/ 0 h 175"/>
                <a:gd name="T29" fmla="*/ 100 w 100"/>
                <a:gd name="T30" fmla="*/ 175 h 1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" h="175">
                  <a:moveTo>
                    <a:pt x="0" y="133"/>
                  </a:moveTo>
                  <a:lnTo>
                    <a:pt x="6" y="47"/>
                  </a:lnTo>
                  <a:lnTo>
                    <a:pt x="87" y="0"/>
                  </a:lnTo>
                  <a:lnTo>
                    <a:pt x="72" y="69"/>
                  </a:lnTo>
                  <a:lnTo>
                    <a:pt x="100" y="89"/>
                  </a:lnTo>
                  <a:lnTo>
                    <a:pt x="48" y="127"/>
                  </a:lnTo>
                  <a:lnTo>
                    <a:pt x="46" y="175"/>
                  </a:lnTo>
                  <a:lnTo>
                    <a:pt x="16" y="175"/>
                  </a:lnTo>
                  <a:lnTo>
                    <a:pt x="0" y="1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5" name="Freeform 339"/>
            <p:cNvSpPr/>
            <p:nvPr/>
          </p:nvSpPr>
          <p:spPr bwMode="auto">
            <a:xfrm>
              <a:off x="1442644" y="2723356"/>
              <a:ext cx="16847" cy="9547"/>
            </a:xfrm>
            <a:custGeom>
              <a:avLst/>
              <a:gdLst>
                <a:gd name="T0" fmla="*/ 0 w 36"/>
                <a:gd name="T1" fmla="*/ 1 h 22"/>
                <a:gd name="T2" fmla="*/ 1 w 36"/>
                <a:gd name="T3" fmla="*/ 0 h 22"/>
                <a:gd name="T4" fmla="*/ 1 w 36"/>
                <a:gd name="T5" fmla="*/ 0 h 22"/>
                <a:gd name="T6" fmla="*/ 0 w 36"/>
                <a:gd name="T7" fmla="*/ 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22"/>
                <a:gd name="T14" fmla="*/ 36 w 3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22">
                  <a:moveTo>
                    <a:pt x="0" y="22"/>
                  </a:moveTo>
                  <a:lnTo>
                    <a:pt x="30" y="0"/>
                  </a:lnTo>
                  <a:lnTo>
                    <a:pt x="36" y="14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6" name="Freeform 340"/>
            <p:cNvSpPr/>
            <p:nvPr/>
          </p:nvSpPr>
          <p:spPr bwMode="auto">
            <a:xfrm>
              <a:off x="1466230" y="2705853"/>
              <a:ext cx="28640" cy="33415"/>
            </a:xfrm>
            <a:custGeom>
              <a:avLst/>
              <a:gdLst>
                <a:gd name="T0" fmla="*/ 0 w 61"/>
                <a:gd name="T1" fmla="*/ 1 h 74"/>
                <a:gd name="T2" fmla="*/ 1 w 61"/>
                <a:gd name="T3" fmla="*/ 2 h 74"/>
                <a:gd name="T4" fmla="*/ 1 w 61"/>
                <a:gd name="T5" fmla="*/ 1 h 74"/>
                <a:gd name="T6" fmla="*/ 1 w 61"/>
                <a:gd name="T7" fmla="*/ 0 h 74"/>
                <a:gd name="T8" fmla="*/ 0 w 61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4"/>
                <a:gd name="T17" fmla="*/ 61 w 61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4">
                  <a:moveTo>
                    <a:pt x="0" y="39"/>
                  </a:moveTo>
                  <a:lnTo>
                    <a:pt x="48" y="74"/>
                  </a:lnTo>
                  <a:lnTo>
                    <a:pt x="61" y="38"/>
                  </a:lnTo>
                  <a:lnTo>
                    <a:pt x="52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7" name="Freeform 341"/>
            <p:cNvSpPr/>
            <p:nvPr/>
          </p:nvSpPr>
          <p:spPr bwMode="auto">
            <a:xfrm>
              <a:off x="1638071" y="2269870"/>
              <a:ext cx="200482" cy="329374"/>
            </a:xfrm>
            <a:custGeom>
              <a:avLst/>
              <a:gdLst>
                <a:gd name="T0" fmla="*/ 0 w 416"/>
                <a:gd name="T1" fmla="*/ 2 h 726"/>
                <a:gd name="T2" fmla="*/ 1 w 416"/>
                <a:gd name="T3" fmla="*/ 1 h 726"/>
                <a:gd name="T4" fmla="*/ 2 w 416"/>
                <a:gd name="T5" fmla="*/ 2 h 726"/>
                <a:gd name="T6" fmla="*/ 3 w 416"/>
                <a:gd name="T7" fmla="*/ 3 h 726"/>
                <a:gd name="T8" fmla="*/ 5 w 416"/>
                <a:gd name="T9" fmla="*/ 2 h 726"/>
                <a:gd name="T10" fmla="*/ 5 w 416"/>
                <a:gd name="T11" fmla="*/ 0 h 726"/>
                <a:gd name="T12" fmla="*/ 7 w 416"/>
                <a:gd name="T13" fmla="*/ 0 h 726"/>
                <a:gd name="T14" fmla="*/ 8 w 416"/>
                <a:gd name="T15" fmla="*/ 1 h 726"/>
                <a:gd name="T16" fmla="*/ 7 w 416"/>
                <a:gd name="T17" fmla="*/ 2 h 726"/>
                <a:gd name="T18" fmla="*/ 7 w 416"/>
                <a:gd name="T19" fmla="*/ 3 h 726"/>
                <a:gd name="T20" fmla="*/ 9 w 416"/>
                <a:gd name="T21" fmla="*/ 4 h 726"/>
                <a:gd name="T22" fmla="*/ 8 w 416"/>
                <a:gd name="T23" fmla="*/ 5 h 726"/>
                <a:gd name="T24" fmla="*/ 9 w 416"/>
                <a:gd name="T25" fmla="*/ 7 h 726"/>
                <a:gd name="T26" fmla="*/ 8 w 416"/>
                <a:gd name="T27" fmla="*/ 9 h 726"/>
                <a:gd name="T28" fmla="*/ 10 w 416"/>
                <a:gd name="T29" fmla="*/ 13 h 726"/>
                <a:gd name="T30" fmla="*/ 6 w 416"/>
                <a:gd name="T31" fmla="*/ 16 h 726"/>
                <a:gd name="T32" fmla="*/ 2 w 416"/>
                <a:gd name="T33" fmla="*/ 17 h 726"/>
                <a:gd name="T34" fmla="*/ 2 w 416"/>
                <a:gd name="T35" fmla="*/ 16 h 726"/>
                <a:gd name="T36" fmla="*/ 1 w 416"/>
                <a:gd name="T37" fmla="*/ 16 h 726"/>
                <a:gd name="T38" fmla="*/ 1 w 416"/>
                <a:gd name="T39" fmla="*/ 12 h 726"/>
                <a:gd name="T40" fmla="*/ 4 w 416"/>
                <a:gd name="T41" fmla="*/ 9 h 726"/>
                <a:gd name="T42" fmla="*/ 3 w 416"/>
                <a:gd name="T43" fmla="*/ 7 h 726"/>
                <a:gd name="T44" fmla="*/ 3 w 416"/>
                <a:gd name="T45" fmla="*/ 4 h 726"/>
                <a:gd name="T46" fmla="*/ 0 w 416"/>
                <a:gd name="T47" fmla="*/ 2 h 7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6"/>
                <a:gd name="T73" fmla="*/ 0 h 726"/>
                <a:gd name="T74" fmla="*/ 416 w 416"/>
                <a:gd name="T75" fmla="*/ 726 h 72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6" h="726">
                  <a:moveTo>
                    <a:pt x="0" y="76"/>
                  </a:moveTo>
                  <a:lnTo>
                    <a:pt x="27" y="55"/>
                  </a:lnTo>
                  <a:lnTo>
                    <a:pt x="72" y="97"/>
                  </a:lnTo>
                  <a:lnTo>
                    <a:pt x="151" y="105"/>
                  </a:lnTo>
                  <a:lnTo>
                    <a:pt x="196" y="79"/>
                  </a:lnTo>
                  <a:lnTo>
                    <a:pt x="208" y="17"/>
                  </a:lnTo>
                  <a:lnTo>
                    <a:pt x="284" y="0"/>
                  </a:lnTo>
                  <a:lnTo>
                    <a:pt x="324" y="25"/>
                  </a:lnTo>
                  <a:lnTo>
                    <a:pt x="319" y="76"/>
                  </a:lnTo>
                  <a:lnTo>
                    <a:pt x="303" y="126"/>
                  </a:lnTo>
                  <a:lnTo>
                    <a:pt x="362" y="190"/>
                  </a:lnTo>
                  <a:lnTo>
                    <a:pt x="325" y="236"/>
                  </a:lnTo>
                  <a:lnTo>
                    <a:pt x="365" y="316"/>
                  </a:lnTo>
                  <a:lnTo>
                    <a:pt x="353" y="387"/>
                  </a:lnTo>
                  <a:lnTo>
                    <a:pt x="416" y="537"/>
                  </a:lnTo>
                  <a:lnTo>
                    <a:pt x="269" y="680"/>
                  </a:lnTo>
                  <a:lnTo>
                    <a:pt x="94" y="726"/>
                  </a:lnTo>
                  <a:lnTo>
                    <a:pt x="83" y="697"/>
                  </a:lnTo>
                  <a:lnTo>
                    <a:pt x="27" y="674"/>
                  </a:lnTo>
                  <a:lnTo>
                    <a:pt x="20" y="533"/>
                  </a:lnTo>
                  <a:lnTo>
                    <a:pt x="189" y="381"/>
                  </a:lnTo>
                  <a:lnTo>
                    <a:pt x="134" y="306"/>
                  </a:lnTo>
                  <a:lnTo>
                    <a:pt x="112" y="155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8" name="Freeform 342"/>
            <p:cNvSpPr/>
            <p:nvPr/>
          </p:nvSpPr>
          <p:spPr bwMode="auto">
            <a:xfrm>
              <a:off x="1179827" y="2844285"/>
              <a:ext cx="230807" cy="219583"/>
            </a:xfrm>
            <a:custGeom>
              <a:avLst/>
              <a:gdLst>
                <a:gd name="T0" fmla="*/ 0 w 482"/>
                <a:gd name="T1" fmla="*/ 3 h 484"/>
                <a:gd name="T2" fmla="*/ 0 w 482"/>
                <a:gd name="T3" fmla="*/ 4 h 484"/>
                <a:gd name="T4" fmla="*/ 3 w 482"/>
                <a:gd name="T5" fmla="*/ 5 h 484"/>
                <a:gd name="T6" fmla="*/ 2 w 482"/>
                <a:gd name="T7" fmla="*/ 6 h 484"/>
                <a:gd name="T8" fmla="*/ 3 w 482"/>
                <a:gd name="T9" fmla="*/ 6 h 484"/>
                <a:gd name="T10" fmla="*/ 3 w 482"/>
                <a:gd name="T11" fmla="*/ 8 h 484"/>
                <a:gd name="T12" fmla="*/ 3 w 482"/>
                <a:gd name="T13" fmla="*/ 10 h 484"/>
                <a:gd name="T14" fmla="*/ 5 w 482"/>
                <a:gd name="T15" fmla="*/ 11 h 484"/>
                <a:gd name="T16" fmla="*/ 5 w 482"/>
                <a:gd name="T17" fmla="*/ 11 h 484"/>
                <a:gd name="T18" fmla="*/ 7 w 482"/>
                <a:gd name="T19" fmla="*/ 11 h 484"/>
                <a:gd name="T20" fmla="*/ 7 w 482"/>
                <a:gd name="T21" fmla="*/ 10 h 484"/>
                <a:gd name="T22" fmla="*/ 8 w 482"/>
                <a:gd name="T23" fmla="*/ 10 h 484"/>
                <a:gd name="T24" fmla="*/ 9 w 482"/>
                <a:gd name="T25" fmla="*/ 10 h 484"/>
                <a:gd name="T26" fmla="*/ 11 w 482"/>
                <a:gd name="T27" fmla="*/ 9 h 484"/>
                <a:gd name="T28" fmla="*/ 10 w 482"/>
                <a:gd name="T29" fmla="*/ 8 h 484"/>
                <a:gd name="T30" fmla="*/ 10 w 482"/>
                <a:gd name="T31" fmla="*/ 7 h 484"/>
                <a:gd name="T32" fmla="*/ 9 w 482"/>
                <a:gd name="T33" fmla="*/ 6 h 484"/>
                <a:gd name="T34" fmla="*/ 11 w 482"/>
                <a:gd name="T35" fmla="*/ 5 h 484"/>
                <a:gd name="T36" fmla="*/ 11 w 482"/>
                <a:gd name="T37" fmla="*/ 3 h 484"/>
                <a:gd name="T38" fmla="*/ 9 w 482"/>
                <a:gd name="T39" fmla="*/ 2 h 484"/>
                <a:gd name="T40" fmla="*/ 9 w 482"/>
                <a:gd name="T41" fmla="*/ 2 h 484"/>
                <a:gd name="T42" fmla="*/ 7 w 482"/>
                <a:gd name="T43" fmla="*/ 0 h 484"/>
                <a:gd name="T44" fmla="*/ 6 w 482"/>
                <a:gd name="T45" fmla="*/ 0 h 484"/>
                <a:gd name="T46" fmla="*/ 5 w 482"/>
                <a:gd name="T47" fmla="*/ 2 h 484"/>
                <a:gd name="T48" fmla="*/ 3 w 482"/>
                <a:gd name="T49" fmla="*/ 2 h 484"/>
                <a:gd name="T50" fmla="*/ 3 w 482"/>
                <a:gd name="T51" fmla="*/ 3 h 484"/>
                <a:gd name="T52" fmla="*/ 0 w 482"/>
                <a:gd name="T53" fmla="*/ 3 h 4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82"/>
                <a:gd name="T82" fmla="*/ 0 h 484"/>
                <a:gd name="T83" fmla="*/ 482 w 482"/>
                <a:gd name="T84" fmla="*/ 484 h 4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82" h="484">
                  <a:moveTo>
                    <a:pt x="0" y="147"/>
                  </a:moveTo>
                  <a:lnTo>
                    <a:pt x="15" y="189"/>
                  </a:lnTo>
                  <a:lnTo>
                    <a:pt x="115" y="219"/>
                  </a:lnTo>
                  <a:lnTo>
                    <a:pt x="96" y="242"/>
                  </a:lnTo>
                  <a:lnTo>
                    <a:pt x="135" y="275"/>
                  </a:lnTo>
                  <a:lnTo>
                    <a:pt x="150" y="327"/>
                  </a:lnTo>
                  <a:lnTo>
                    <a:pt x="107" y="430"/>
                  </a:lnTo>
                  <a:lnTo>
                    <a:pt x="228" y="472"/>
                  </a:lnTo>
                  <a:lnTo>
                    <a:pt x="240" y="477"/>
                  </a:lnTo>
                  <a:lnTo>
                    <a:pt x="297" y="484"/>
                  </a:lnTo>
                  <a:lnTo>
                    <a:pt x="297" y="444"/>
                  </a:lnTo>
                  <a:lnTo>
                    <a:pt x="330" y="421"/>
                  </a:lnTo>
                  <a:lnTo>
                    <a:pt x="408" y="448"/>
                  </a:lnTo>
                  <a:lnTo>
                    <a:pt x="456" y="407"/>
                  </a:lnTo>
                  <a:lnTo>
                    <a:pt x="430" y="348"/>
                  </a:lnTo>
                  <a:lnTo>
                    <a:pt x="441" y="293"/>
                  </a:lnTo>
                  <a:lnTo>
                    <a:pt x="402" y="261"/>
                  </a:lnTo>
                  <a:lnTo>
                    <a:pt x="456" y="195"/>
                  </a:lnTo>
                  <a:lnTo>
                    <a:pt x="482" y="123"/>
                  </a:lnTo>
                  <a:lnTo>
                    <a:pt x="410" y="92"/>
                  </a:lnTo>
                  <a:lnTo>
                    <a:pt x="392" y="84"/>
                  </a:lnTo>
                  <a:lnTo>
                    <a:pt x="280" y="0"/>
                  </a:lnTo>
                  <a:lnTo>
                    <a:pt x="244" y="15"/>
                  </a:lnTo>
                  <a:lnTo>
                    <a:pt x="197" y="96"/>
                  </a:lnTo>
                  <a:lnTo>
                    <a:pt x="104" y="81"/>
                  </a:lnTo>
                  <a:lnTo>
                    <a:pt x="122" y="143"/>
                  </a:lnTo>
                  <a:lnTo>
                    <a:pt x="0" y="1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9" name="Freeform 343"/>
            <p:cNvSpPr/>
            <p:nvPr/>
          </p:nvSpPr>
          <p:spPr bwMode="auto">
            <a:xfrm>
              <a:off x="1419057" y="3047956"/>
              <a:ext cx="15163" cy="39779"/>
            </a:xfrm>
            <a:custGeom>
              <a:avLst/>
              <a:gdLst>
                <a:gd name="T0" fmla="*/ 0 w 31"/>
                <a:gd name="T1" fmla="*/ 1 h 89"/>
                <a:gd name="T2" fmla="*/ 1 w 31"/>
                <a:gd name="T3" fmla="*/ 2 h 89"/>
                <a:gd name="T4" fmla="*/ 1 w 31"/>
                <a:gd name="T5" fmla="*/ 0 h 89"/>
                <a:gd name="T6" fmla="*/ 0 w 31"/>
                <a:gd name="T7" fmla="*/ 1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89"/>
                <a:gd name="T14" fmla="*/ 31 w 31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89">
                  <a:moveTo>
                    <a:pt x="0" y="46"/>
                  </a:moveTo>
                  <a:lnTo>
                    <a:pt x="28" y="89"/>
                  </a:lnTo>
                  <a:lnTo>
                    <a:pt x="31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0" name="Freeform 344"/>
            <p:cNvSpPr/>
            <p:nvPr/>
          </p:nvSpPr>
          <p:spPr bwMode="auto">
            <a:xfrm>
              <a:off x="1370200" y="2742450"/>
              <a:ext cx="161733" cy="194124"/>
            </a:xfrm>
            <a:custGeom>
              <a:avLst/>
              <a:gdLst>
                <a:gd name="T0" fmla="*/ 0 w 335"/>
                <a:gd name="T1" fmla="*/ 4 h 429"/>
                <a:gd name="T2" fmla="*/ 0 w 335"/>
                <a:gd name="T3" fmla="*/ 6 h 429"/>
                <a:gd name="T4" fmla="*/ 0 w 335"/>
                <a:gd name="T5" fmla="*/ 6 h 429"/>
                <a:gd name="T6" fmla="*/ 0 w 335"/>
                <a:gd name="T7" fmla="*/ 7 h 429"/>
                <a:gd name="T8" fmla="*/ 2 w 335"/>
                <a:gd name="T9" fmla="*/ 8 h 429"/>
                <a:gd name="T10" fmla="*/ 1 w 335"/>
                <a:gd name="T11" fmla="*/ 10 h 429"/>
                <a:gd name="T12" fmla="*/ 3 w 335"/>
                <a:gd name="T13" fmla="*/ 10 h 429"/>
                <a:gd name="T14" fmla="*/ 6 w 335"/>
                <a:gd name="T15" fmla="*/ 10 h 429"/>
                <a:gd name="T16" fmla="*/ 7 w 335"/>
                <a:gd name="T17" fmla="*/ 8 h 429"/>
                <a:gd name="T18" fmla="*/ 5 w 335"/>
                <a:gd name="T19" fmla="*/ 6 h 429"/>
                <a:gd name="T20" fmla="*/ 7 w 335"/>
                <a:gd name="T21" fmla="*/ 5 h 429"/>
                <a:gd name="T22" fmla="*/ 8 w 335"/>
                <a:gd name="T23" fmla="*/ 5 h 429"/>
                <a:gd name="T24" fmla="*/ 7 w 335"/>
                <a:gd name="T25" fmla="*/ 1 h 429"/>
                <a:gd name="T26" fmla="*/ 6 w 335"/>
                <a:gd name="T27" fmla="*/ 1 h 429"/>
                <a:gd name="T28" fmla="*/ 4 w 335"/>
                <a:gd name="T29" fmla="*/ 1 h 429"/>
                <a:gd name="T30" fmla="*/ 4 w 335"/>
                <a:gd name="T31" fmla="*/ 1 h 429"/>
                <a:gd name="T32" fmla="*/ 3 w 335"/>
                <a:gd name="T33" fmla="*/ 0 h 429"/>
                <a:gd name="T34" fmla="*/ 2 w 335"/>
                <a:gd name="T35" fmla="*/ 0 h 429"/>
                <a:gd name="T36" fmla="*/ 2 w 335"/>
                <a:gd name="T37" fmla="*/ 2 h 429"/>
                <a:gd name="T38" fmla="*/ 1 w 335"/>
                <a:gd name="T39" fmla="*/ 2 h 429"/>
                <a:gd name="T40" fmla="*/ 1 w 335"/>
                <a:gd name="T41" fmla="*/ 2 h 429"/>
                <a:gd name="T42" fmla="*/ 1 w 335"/>
                <a:gd name="T43" fmla="*/ 4 h 429"/>
                <a:gd name="T44" fmla="*/ 0 w 335"/>
                <a:gd name="T45" fmla="*/ 4 h 4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5"/>
                <a:gd name="T70" fmla="*/ 0 h 429"/>
                <a:gd name="T71" fmla="*/ 335 w 335"/>
                <a:gd name="T72" fmla="*/ 429 h 4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5" h="429">
                  <a:moveTo>
                    <a:pt x="0" y="178"/>
                  </a:moveTo>
                  <a:lnTo>
                    <a:pt x="2" y="247"/>
                  </a:lnTo>
                  <a:lnTo>
                    <a:pt x="5" y="279"/>
                  </a:lnTo>
                  <a:lnTo>
                    <a:pt x="10" y="317"/>
                  </a:lnTo>
                  <a:lnTo>
                    <a:pt x="82" y="348"/>
                  </a:lnTo>
                  <a:lnTo>
                    <a:pt x="56" y="420"/>
                  </a:lnTo>
                  <a:lnTo>
                    <a:pt x="130" y="429"/>
                  </a:lnTo>
                  <a:lnTo>
                    <a:pt x="262" y="428"/>
                  </a:lnTo>
                  <a:lnTo>
                    <a:pt x="297" y="359"/>
                  </a:lnTo>
                  <a:lnTo>
                    <a:pt x="225" y="271"/>
                  </a:lnTo>
                  <a:lnTo>
                    <a:pt x="309" y="224"/>
                  </a:lnTo>
                  <a:lnTo>
                    <a:pt x="335" y="237"/>
                  </a:lnTo>
                  <a:lnTo>
                    <a:pt x="309" y="65"/>
                  </a:lnTo>
                  <a:lnTo>
                    <a:pt x="250" y="23"/>
                  </a:lnTo>
                  <a:lnTo>
                    <a:pt x="180" y="53"/>
                  </a:lnTo>
                  <a:lnTo>
                    <a:pt x="189" y="33"/>
                  </a:lnTo>
                  <a:lnTo>
                    <a:pt x="130" y="0"/>
                  </a:lnTo>
                  <a:lnTo>
                    <a:pt x="100" y="0"/>
                  </a:lnTo>
                  <a:lnTo>
                    <a:pt x="99" y="95"/>
                  </a:lnTo>
                  <a:lnTo>
                    <a:pt x="67" y="69"/>
                  </a:lnTo>
                  <a:lnTo>
                    <a:pt x="45" y="99"/>
                  </a:lnTo>
                  <a:lnTo>
                    <a:pt x="41" y="156"/>
                  </a:lnTo>
                  <a:lnTo>
                    <a:pt x="0" y="1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1" name="Freeform 345"/>
            <p:cNvSpPr/>
            <p:nvPr/>
          </p:nvSpPr>
          <p:spPr bwMode="auto">
            <a:xfrm>
              <a:off x="1631333" y="3078188"/>
              <a:ext cx="114561" cy="125703"/>
            </a:xfrm>
            <a:custGeom>
              <a:avLst/>
              <a:gdLst>
                <a:gd name="T0" fmla="*/ 0 w 241"/>
                <a:gd name="T1" fmla="*/ 3 h 276"/>
                <a:gd name="T2" fmla="*/ 1 w 241"/>
                <a:gd name="T3" fmla="*/ 1 h 276"/>
                <a:gd name="T4" fmla="*/ 3 w 241"/>
                <a:gd name="T5" fmla="*/ 1 h 276"/>
                <a:gd name="T6" fmla="*/ 5 w 241"/>
                <a:gd name="T7" fmla="*/ 1 h 276"/>
                <a:gd name="T8" fmla="*/ 5 w 241"/>
                <a:gd name="T9" fmla="*/ 0 h 276"/>
                <a:gd name="T10" fmla="*/ 5 w 241"/>
                <a:gd name="T11" fmla="*/ 1 h 276"/>
                <a:gd name="T12" fmla="*/ 4 w 241"/>
                <a:gd name="T13" fmla="*/ 1 h 276"/>
                <a:gd name="T14" fmla="*/ 3 w 241"/>
                <a:gd name="T15" fmla="*/ 2 h 276"/>
                <a:gd name="T16" fmla="*/ 2 w 241"/>
                <a:gd name="T17" fmla="*/ 1 h 276"/>
                <a:gd name="T18" fmla="*/ 3 w 241"/>
                <a:gd name="T19" fmla="*/ 3 h 276"/>
                <a:gd name="T20" fmla="*/ 2 w 241"/>
                <a:gd name="T21" fmla="*/ 4 h 276"/>
                <a:gd name="T22" fmla="*/ 3 w 241"/>
                <a:gd name="T23" fmla="*/ 4 h 276"/>
                <a:gd name="T24" fmla="*/ 3 w 241"/>
                <a:gd name="T25" fmla="*/ 5 h 276"/>
                <a:gd name="T26" fmla="*/ 2 w 241"/>
                <a:gd name="T27" fmla="*/ 5 h 276"/>
                <a:gd name="T28" fmla="*/ 3 w 241"/>
                <a:gd name="T29" fmla="*/ 7 h 276"/>
                <a:gd name="T30" fmla="*/ 1 w 241"/>
                <a:gd name="T31" fmla="*/ 6 h 276"/>
                <a:gd name="T32" fmla="*/ 1 w 241"/>
                <a:gd name="T33" fmla="*/ 5 h 276"/>
                <a:gd name="T34" fmla="*/ 3 w 241"/>
                <a:gd name="T35" fmla="*/ 4 h 276"/>
                <a:gd name="T36" fmla="*/ 1 w 241"/>
                <a:gd name="T37" fmla="*/ 4 h 276"/>
                <a:gd name="T38" fmla="*/ 0 w 241"/>
                <a:gd name="T39" fmla="*/ 3 h 2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1"/>
                <a:gd name="T61" fmla="*/ 0 h 276"/>
                <a:gd name="T62" fmla="*/ 241 w 241"/>
                <a:gd name="T63" fmla="*/ 276 h 2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1" h="276">
                  <a:moveTo>
                    <a:pt x="0" y="110"/>
                  </a:moveTo>
                  <a:lnTo>
                    <a:pt x="36" y="47"/>
                  </a:lnTo>
                  <a:lnTo>
                    <a:pt x="111" y="23"/>
                  </a:lnTo>
                  <a:lnTo>
                    <a:pt x="206" y="26"/>
                  </a:lnTo>
                  <a:lnTo>
                    <a:pt x="241" y="0"/>
                  </a:lnTo>
                  <a:lnTo>
                    <a:pt x="227" y="57"/>
                  </a:lnTo>
                  <a:lnTo>
                    <a:pt x="162" y="45"/>
                  </a:lnTo>
                  <a:lnTo>
                    <a:pt x="131" y="93"/>
                  </a:lnTo>
                  <a:lnTo>
                    <a:pt x="98" y="66"/>
                  </a:lnTo>
                  <a:lnTo>
                    <a:pt x="121" y="141"/>
                  </a:lnTo>
                  <a:lnTo>
                    <a:pt x="90" y="154"/>
                  </a:lnTo>
                  <a:lnTo>
                    <a:pt x="151" y="187"/>
                  </a:lnTo>
                  <a:lnTo>
                    <a:pt x="151" y="214"/>
                  </a:lnTo>
                  <a:lnTo>
                    <a:pt x="100" y="223"/>
                  </a:lnTo>
                  <a:lnTo>
                    <a:pt x="116" y="276"/>
                  </a:lnTo>
                  <a:lnTo>
                    <a:pt x="59" y="258"/>
                  </a:lnTo>
                  <a:lnTo>
                    <a:pt x="42" y="208"/>
                  </a:lnTo>
                  <a:lnTo>
                    <a:pt x="117" y="189"/>
                  </a:lnTo>
                  <a:lnTo>
                    <a:pt x="42" y="181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2" name="Freeform 346"/>
            <p:cNvSpPr/>
            <p:nvPr/>
          </p:nvSpPr>
          <p:spPr bwMode="auto">
            <a:xfrm>
              <a:off x="1693667" y="3224577"/>
              <a:ext cx="52226" cy="7956"/>
            </a:xfrm>
            <a:custGeom>
              <a:avLst/>
              <a:gdLst>
                <a:gd name="T0" fmla="*/ 0 w 112"/>
                <a:gd name="T1" fmla="*/ 0 h 19"/>
                <a:gd name="T2" fmla="*/ 0 w 112"/>
                <a:gd name="T3" fmla="*/ 0 h 19"/>
                <a:gd name="T4" fmla="*/ 2 w 112"/>
                <a:gd name="T5" fmla="*/ 0 h 19"/>
                <a:gd name="T6" fmla="*/ 1 w 112"/>
                <a:gd name="T7" fmla="*/ 0 h 19"/>
                <a:gd name="T8" fmla="*/ 0 w 11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9"/>
                <a:gd name="T17" fmla="*/ 112 w 11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9">
                  <a:moveTo>
                    <a:pt x="0" y="19"/>
                  </a:moveTo>
                  <a:lnTo>
                    <a:pt x="10" y="0"/>
                  </a:lnTo>
                  <a:lnTo>
                    <a:pt x="112" y="19"/>
                  </a:lnTo>
                  <a:lnTo>
                    <a:pt x="34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3" name="Freeform 347"/>
            <p:cNvSpPr/>
            <p:nvPr/>
          </p:nvSpPr>
          <p:spPr bwMode="auto">
            <a:xfrm>
              <a:off x="1557205" y="2911115"/>
              <a:ext cx="121300" cy="70012"/>
            </a:xfrm>
            <a:custGeom>
              <a:avLst/>
              <a:gdLst>
                <a:gd name="T0" fmla="*/ 0 w 254"/>
                <a:gd name="T1" fmla="*/ 2 h 157"/>
                <a:gd name="T2" fmla="*/ 1 w 254"/>
                <a:gd name="T3" fmla="*/ 1 h 157"/>
                <a:gd name="T4" fmla="*/ 2 w 254"/>
                <a:gd name="T5" fmla="*/ 1 h 157"/>
                <a:gd name="T6" fmla="*/ 4 w 254"/>
                <a:gd name="T7" fmla="*/ 0 h 157"/>
                <a:gd name="T8" fmla="*/ 5 w 254"/>
                <a:gd name="T9" fmla="*/ 0 h 157"/>
                <a:gd name="T10" fmla="*/ 6 w 254"/>
                <a:gd name="T11" fmla="*/ 1 h 157"/>
                <a:gd name="T12" fmla="*/ 3 w 254"/>
                <a:gd name="T13" fmla="*/ 3 h 157"/>
                <a:gd name="T14" fmla="*/ 2 w 254"/>
                <a:gd name="T15" fmla="*/ 3 h 157"/>
                <a:gd name="T16" fmla="*/ 0 w 254"/>
                <a:gd name="T17" fmla="*/ 2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4"/>
                <a:gd name="T28" fmla="*/ 0 h 157"/>
                <a:gd name="T29" fmla="*/ 254 w 254"/>
                <a:gd name="T30" fmla="*/ 157 h 1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4" h="157">
                  <a:moveTo>
                    <a:pt x="0" y="93"/>
                  </a:moveTo>
                  <a:lnTo>
                    <a:pt x="39" y="25"/>
                  </a:lnTo>
                  <a:lnTo>
                    <a:pt x="89" y="44"/>
                  </a:lnTo>
                  <a:lnTo>
                    <a:pt x="178" y="0"/>
                  </a:lnTo>
                  <a:lnTo>
                    <a:pt x="230" y="9"/>
                  </a:lnTo>
                  <a:lnTo>
                    <a:pt x="254" y="34"/>
                  </a:lnTo>
                  <a:lnTo>
                    <a:pt x="154" y="139"/>
                  </a:lnTo>
                  <a:lnTo>
                    <a:pt x="73" y="157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4" name="Freeform 348"/>
            <p:cNvSpPr/>
            <p:nvPr/>
          </p:nvSpPr>
          <p:spPr bwMode="auto">
            <a:xfrm>
              <a:off x="2510758" y="3215030"/>
              <a:ext cx="535742" cy="587145"/>
            </a:xfrm>
            <a:custGeom>
              <a:avLst/>
              <a:gdLst>
                <a:gd name="T0" fmla="*/ 0 w 1118"/>
                <a:gd name="T1" fmla="*/ 14 h 1294"/>
                <a:gd name="T2" fmla="*/ 1 w 1118"/>
                <a:gd name="T3" fmla="*/ 13 h 1294"/>
                <a:gd name="T4" fmla="*/ 3 w 1118"/>
                <a:gd name="T5" fmla="*/ 13 h 1294"/>
                <a:gd name="T6" fmla="*/ 1 w 1118"/>
                <a:gd name="T7" fmla="*/ 10 h 1294"/>
                <a:gd name="T8" fmla="*/ 2 w 1118"/>
                <a:gd name="T9" fmla="*/ 9 h 1294"/>
                <a:gd name="T10" fmla="*/ 3 w 1118"/>
                <a:gd name="T11" fmla="*/ 9 h 1294"/>
                <a:gd name="T12" fmla="*/ 6 w 1118"/>
                <a:gd name="T13" fmla="*/ 6 h 1294"/>
                <a:gd name="T14" fmla="*/ 6 w 1118"/>
                <a:gd name="T15" fmla="*/ 5 h 1294"/>
                <a:gd name="T16" fmla="*/ 6 w 1118"/>
                <a:gd name="T17" fmla="*/ 4 h 1294"/>
                <a:gd name="T18" fmla="*/ 5 w 1118"/>
                <a:gd name="T19" fmla="*/ 3 h 1294"/>
                <a:gd name="T20" fmla="*/ 5 w 1118"/>
                <a:gd name="T21" fmla="*/ 1 h 1294"/>
                <a:gd name="T22" fmla="*/ 8 w 1118"/>
                <a:gd name="T23" fmla="*/ 1 h 1294"/>
                <a:gd name="T24" fmla="*/ 9 w 1118"/>
                <a:gd name="T25" fmla="*/ 1 h 1294"/>
                <a:gd name="T26" fmla="*/ 10 w 1118"/>
                <a:gd name="T27" fmla="*/ 0 h 1294"/>
                <a:gd name="T28" fmla="*/ 11 w 1118"/>
                <a:gd name="T29" fmla="*/ 1 h 1294"/>
                <a:gd name="T30" fmla="*/ 10 w 1118"/>
                <a:gd name="T31" fmla="*/ 2 h 1294"/>
                <a:gd name="T32" fmla="*/ 10 w 1118"/>
                <a:gd name="T33" fmla="*/ 4 h 1294"/>
                <a:gd name="T34" fmla="*/ 9 w 1118"/>
                <a:gd name="T35" fmla="*/ 4 h 1294"/>
                <a:gd name="T36" fmla="*/ 10 w 1118"/>
                <a:gd name="T37" fmla="*/ 6 h 1294"/>
                <a:gd name="T38" fmla="*/ 11 w 1118"/>
                <a:gd name="T39" fmla="*/ 7 h 1294"/>
                <a:gd name="T40" fmla="*/ 11 w 1118"/>
                <a:gd name="T41" fmla="*/ 8 h 1294"/>
                <a:gd name="T42" fmla="*/ 13 w 1118"/>
                <a:gd name="T43" fmla="*/ 10 h 1294"/>
                <a:gd name="T44" fmla="*/ 17 w 1118"/>
                <a:gd name="T45" fmla="*/ 11 h 1294"/>
                <a:gd name="T46" fmla="*/ 18 w 1118"/>
                <a:gd name="T47" fmla="*/ 9 h 1294"/>
                <a:gd name="T48" fmla="*/ 18 w 1118"/>
                <a:gd name="T49" fmla="*/ 9 h 1294"/>
                <a:gd name="T50" fmla="*/ 18 w 1118"/>
                <a:gd name="T51" fmla="*/ 10 h 1294"/>
                <a:gd name="T52" fmla="*/ 18 w 1118"/>
                <a:gd name="T53" fmla="*/ 11 h 1294"/>
                <a:gd name="T54" fmla="*/ 21 w 1118"/>
                <a:gd name="T55" fmla="*/ 10 h 1294"/>
                <a:gd name="T56" fmla="*/ 21 w 1118"/>
                <a:gd name="T57" fmla="*/ 9 h 1294"/>
                <a:gd name="T58" fmla="*/ 24 w 1118"/>
                <a:gd name="T59" fmla="*/ 7 h 1294"/>
                <a:gd name="T60" fmla="*/ 25 w 1118"/>
                <a:gd name="T61" fmla="*/ 9 h 1294"/>
                <a:gd name="T62" fmla="*/ 26 w 1118"/>
                <a:gd name="T63" fmla="*/ 9 h 1294"/>
                <a:gd name="T64" fmla="*/ 25 w 1118"/>
                <a:gd name="T65" fmla="*/ 10 h 1294"/>
                <a:gd name="T66" fmla="*/ 24 w 1118"/>
                <a:gd name="T67" fmla="*/ 11 h 1294"/>
                <a:gd name="T68" fmla="*/ 22 w 1118"/>
                <a:gd name="T69" fmla="*/ 15 h 1294"/>
                <a:gd name="T70" fmla="*/ 21 w 1118"/>
                <a:gd name="T71" fmla="*/ 14 h 1294"/>
                <a:gd name="T72" fmla="*/ 21 w 1118"/>
                <a:gd name="T73" fmla="*/ 14 h 1294"/>
                <a:gd name="T74" fmla="*/ 20 w 1118"/>
                <a:gd name="T75" fmla="*/ 13 h 1294"/>
                <a:gd name="T76" fmla="*/ 21 w 1118"/>
                <a:gd name="T77" fmla="*/ 12 h 1294"/>
                <a:gd name="T78" fmla="*/ 19 w 1118"/>
                <a:gd name="T79" fmla="*/ 12 h 1294"/>
                <a:gd name="T80" fmla="*/ 18 w 1118"/>
                <a:gd name="T81" fmla="*/ 11 h 1294"/>
                <a:gd name="T82" fmla="*/ 18 w 1118"/>
                <a:gd name="T83" fmla="*/ 11 h 1294"/>
                <a:gd name="T84" fmla="*/ 18 w 1118"/>
                <a:gd name="T85" fmla="*/ 12 h 1294"/>
                <a:gd name="T86" fmla="*/ 17 w 1118"/>
                <a:gd name="T87" fmla="*/ 13 h 1294"/>
                <a:gd name="T88" fmla="*/ 18 w 1118"/>
                <a:gd name="T89" fmla="*/ 13 h 1294"/>
                <a:gd name="T90" fmla="*/ 18 w 1118"/>
                <a:gd name="T91" fmla="*/ 16 h 1294"/>
                <a:gd name="T92" fmla="*/ 18 w 1118"/>
                <a:gd name="T93" fmla="*/ 15 h 1294"/>
                <a:gd name="T94" fmla="*/ 16 w 1118"/>
                <a:gd name="T95" fmla="*/ 18 h 1294"/>
                <a:gd name="T96" fmla="*/ 11 w 1118"/>
                <a:gd name="T97" fmla="*/ 22 h 1294"/>
                <a:gd name="T98" fmla="*/ 10 w 1118"/>
                <a:gd name="T99" fmla="*/ 28 h 1294"/>
                <a:gd name="T100" fmla="*/ 8 w 1118"/>
                <a:gd name="T101" fmla="*/ 30 h 1294"/>
                <a:gd name="T102" fmla="*/ 6 w 1118"/>
                <a:gd name="T103" fmla="*/ 26 h 1294"/>
                <a:gd name="T104" fmla="*/ 5 w 1118"/>
                <a:gd name="T105" fmla="*/ 22 h 1294"/>
                <a:gd name="T106" fmla="*/ 5 w 1118"/>
                <a:gd name="T107" fmla="*/ 21 h 1294"/>
                <a:gd name="T108" fmla="*/ 4 w 1118"/>
                <a:gd name="T109" fmla="*/ 15 h 1294"/>
                <a:gd name="T110" fmla="*/ 4 w 1118"/>
                <a:gd name="T111" fmla="*/ 15 h 1294"/>
                <a:gd name="T112" fmla="*/ 3 w 1118"/>
                <a:gd name="T113" fmla="*/ 16 h 1294"/>
                <a:gd name="T114" fmla="*/ 2 w 1118"/>
                <a:gd name="T115" fmla="*/ 17 h 1294"/>
                <a:gd name="T116" fmla="*/ 1 w 1118"/>
                <a:gd name="T117" fmla="*/ 15 h 1294"/>
                <a:gd name="T118" fmla="*/ 2 w 1118"/>
                <a:gd name="T119" fmla="*/ 14 h 1294"/>
                <a:gd name="T120" fmla="*/ 1 w 1118"/>
                <a:gd name="T121" fmla="*/ 15 h 1294"/>
                <a:gd name="T122" fmla="*/ 0 w 1118"/>
                <a:gd name="T123" fmla="*/ 14 h 12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18"/>
                <a:gd name="T187" fmla="*/ 0 h 1294"/>
                <a:gd name="T188" fmla="*/ 1118 w 1118"/>
                <a:gd name="T189" fmla="*/ 1294 h 12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18" h="1294">
                  <a:moveTo>
                    <a:pt x="0" y="588"/>
                  </a:moveTo>
                  <a:lnTo>
                    <a:pt x="31" y="560"/>
                  </a:lnTo>
                  <a:lnTo>
                    <a:pt x="116" y="560"/>
                  </a:lnTo>
                  <a:lnTo>
                    <a:pt x="55" y="424"/>
                  </a:lnTo>
                  <a:lnTo>
                    <a:pt x="93" y="387"/>
                  </a:lnTo>
                  <a:lnTo>
                    <a:pt x="141" y="392"/>
                  </a:lnTo>
                  <a:lnTo>
                    <a:pt x="257" y="243"/>
                  </a:lnTo>
                  <a:lnTo>
                    <a:pt x="250" y="204"/>
                  </a:lnTo>
                  <a:lnTo>
                    <a:pt x="277" y="180"/>
                  </a:lnTo>
                  <a:lnTo>
                    <a:pt x="228" y="134"/>
                  </a:lnTo>
                  <a:lnTo>
                    <a:pt x="226" y="62"/>
                  </a:lnTo>
                  <a:lnTo>
                    <a:pt x="336" y="62"/>
                  </a:lnTo>
                  <a:lnTo>
                    <a:pt x="365" y="27"/>
                  </a:lnTo>
                  <a:lnTo>
                    <a:pt x="427" y="0"/>
                  </a:lnTo>
                  <a:lnTo>
                    <a:pt x="467" y="25"/>
                  </a:lnTo>
                  <a:lnTo>
                    <a:pt x="414" y="98"/>
                  </a:lnTo>
                  <a:lnTo>
                    <a:pt x="438" y="161"/>
                  </a:lnTo>
                  <a:lnTo>
                    <a:pt x="399" y="170"/>
                  </a:lnTo>
                  <a:lnTo>
                    <a:pt x="416" y="247"/>
                  </a:lnTo>
                  <a:lnTo>
                    <a:pt x="498" y="278"/>
                  </a:lnTo>
                  <a:lnTo>
                    <a:pt x="459" y="350"/>
                  </a:lnTo>
                  <a:lnTo>
                    <a:pt x="561" y="419"/>
                  </a:lnTo>
                  <a:lnTo>
                    <a:pt x="761" y="462"/>
                  </a:lnTo>
                  <a:lnTo>
                    <a:pt x="764" y="395"/>
                  </a:lnTo>
                  <a:lnTo>
                    <a:pt x="789" y="387"/>
                  </a:lnTo>
                  <a:lnTo>
                    <a:pt x="794" y="420"/>
                  </a:lnTo>
                  <a:lnTo>
                    <a:pt x="810" y="449"/>
                  </a:lnTo>
                  <a:lnTo>
                    <a:pt x="915" y="437"/>
                  </a:lnTo>
                  <a:lnTo>
                    <a:pt x="906" y="396"/>
                  </a:lnTo>
                  <a:lnTo>
                    <a:pt x="1067" y="315"/>
                  </a:lnTo>
                  <a:lnTo>
                    <a:pt x="1079" y="364"/>
                  </a:lnTo>
                  <a:lnTo>
                    <a:pt x="1118" y="382"/>
                  </a:lnTo>
                  <a:lnTo>
                    <a:pt x="1103" y="430"/>
                  </a:lnTo>
                  <a:lnTo>
                    <a:pt x="1036" y="458"/>
                  </a:lnTo>
                  <a:lnTo>
                    <a:pt x="936" y="671"/>
                  </a:lnTo>
                  <a:lnTo>
                    <a:pt x="919" y="587"/>
                  </a:lnTo>
                  <a:lnTo>
                    <a:pt x="901" y="621"/>
                  </a:lnTo>
                  <a:lnTo>
                    <a:pt x="876" y="577"/>
                  </a:lnTo>
                  <a:lnTo>
                    <a:pt x="921" y="524"/>
                  </a:lnTo>
                  <a:lnTo>
                    <a:pt x="836" y="516"/>
                  </a:lnTo>
                  <a:lnTo>
                    <a:pt x="778" y="457"/>
                  </a:lnTo>
                  <a:lnTo>
                    <a:pt x="763" y="489"/>
                  </a:lnTo>
                  <a:lnTo>
                    <a:pt x="781" y="516"/>
                  </a:lnTo>
                  <a:lnTo>
                    <a:pt x="757" y="535"/>
                  </a:lnTo>
                  <a:lnTo>
                    <a:pt x="780" y="562"/>
                  </a:lnTo>
                  <a:lnTo>
                    <a:pt x="794" y="684"/>
                  </a:lnTo>
                  <a:lnTo>
                    <a:pt x="763" y="665"/>
                  </a:lnTo>
                  <a:lnTo>
                    <a:pt x="698" y="763"/>
                  </a:lnTo>
                  <a:lnTo>
                    <a:pt x="466" y="956"/>
                  </a:lnTo>
                  <a:lnTo>
                    <a:pt x="449" y="1199"/>
                  </a:lnTo>
                  <a:lnTo>
                    <a:pt x="355" y="1294"/>
                  </a:lnTo>
                  <a:lnTo>
                    <a:pt x="267" y="1109"/>
                  </a:lnTo>
                  <a:lnTo>
                    <a:pt x="233" y="961"/>
                  </a:lnTo>
                  <a:lnTo>
                    <a:pt x="200" y="926"/>
                  </a:lnTo>
                  <a:lnTo>
                    <a:pt x="179" y="657"/>
                  </a:lnTo>
                  <a:lnTo>
                    <a:pt x="156" y="649"/>
                  </a:lnTo>
                  <a:lnTo>
                    <a:pt x="144" y="706"/>
                  </a:lnTo>
                  <a:lnTo>
                    <a:pt x="90" y="723"/>
                  </a:lnTo>
                  <a:lnTo>
                    <a:pt x="34" y="650"/>
                  </a:lnTo>
                  <a:lnTo>
                    <a:pt x="89" y="615"/>
                  </a:lnTo>
                  <a:lnTo>
                    <a:pt x="34" y="630"/>
                  </a:lnTo>
                  <a:lnTo>
                    <a:pt x="0" y="5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5" name="Freeform 349"/>
            <p:cNvSpPr/>
            <p:nvPr/>
          </p:nvSpPr>
          <p:spPr bwMode="auto">
            <a:xfrm>
              <a:off x="3007752" y="3851501"/>
              <a:ext cx="200482" cy="227538"/>
            </a:xfrm>
            <a:custGeom>
              <a:avLst/>
              <a:gdLst>
                <a:gd name="T0" fmla="*/ 0 w 416"/>
                <a:gd name="T1" fmla="*/ 0 h 502"/>
                <a:gd name="T2" fmla="*/ 2 w 416"/>
                <a:gd name="T3" fmla="*/ 0 h 502"/>
                <a:gd name="T4" fmla="*/ 5 w 416"/>
                <a:gd name="T5" fmla="*/ 3 h 502"/>
                <a:gd name="T6" fmla="*/ 7 w 416"/>
                <a:gd name="T7" fmla="*/ 5 h 502"/>
                <a:gd name="T8" fmla="*/ 7 w 416"/>
                <a:gd name="T9" fmla="*/ 5 h 502"/>
                <a:gd name="T10" fmla="*/ 8 w 416"/>
                <a:gd name="T11" fmla="*/ 5 h 502"/>
                <a:gd name="T12" fmla="*/ 7 w 416"/>
                <a:gd name="T13" fmla="*/ 7 h 502"/>
                <a:gd name="T14" fmla="*/ 10 w 416"/>
                <a:gd name="T15" fmla="*/ 9 h 502"/>
                <a:gd name="T16" fmla="*/ 9 w 416"/>
                <a:gd name="T17" fmla="*/ 11 h 502"/>
                <a:gd name="T18" fmla="*/ 9 w 416"/>
                <a:gd name="T19" fmla="*/ 12 h 502"/>
                <a:gd name="T20" fmla="*/ 7 w 416"/>
                <a:gd name="T21" fmla="*/ 10 h 502"/>
                <a:gd name="T22" fmla="*/ 3 w 416"/>
                <a:gd name="T23" fmla="*/ 4 h 502"/>
                <a:gd name="T24" fmla="*/ 0 w 416"/>
                <a:gd name="T25" fmla="*/ 0 h 5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6"/>
                <a:gd name="T40" fmla="*/ 0 h 502"/>
                <a:gd name="T41" fmla="*/ 416 w 416"/>
                <a:gd name="T42" fmla="*/ 502 h 5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6" h="502">
                  <a:moveTo>
                    <a:pt x="0" y="0"/>
                  </a:moveTo>
                  <a:lnTo>
                    <a:pt x="93" y="19"/>
                  </a:lnTo>
                  <a:lnTo>
                    <a:pt x="212" y="152"/>
                  </a:lnTo>
                  <a:lnTo>
                    <a:pt x="305" y="198"/>
                  </a:lnTo>
                  <a:lnTo>
                    <a:pt x="292" y="234"/>
                  </a:lnTo>
                  <a:lnTo>
                    <a:pt x="326" y="232"/>
                  </a:lnTo>
                  <a:lnTo>
                    <a:pt x="322" y="282"/>
                  </a:lnTo>
                  <a:lnTo>
                    <a:pt x="416" y="375"/>
                  </a:lnTo>
                  <a:lnTo>
                    <a:pt x="405" y="500"/>
                  </a:lnTo>
                  <a:lnTo>
                    <a:pt x="367" y="502"/>
                  </a:lnTo>
                  <a:lnTo>
                    <a:pt x="282" y="428"/>
                  </a:lnTo>
                  <a:lnTo>
                    <a:pt x="144" y="1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6" name="Freeform 350"/>
            <p:cNvSpPr/>
            <p:nvPr/>
          </p:nvSpPr>
          <p:spPr bwMode="auto">
            <a:xfrm>
              <a:off x="3196441" y="4083813"/>
              <a:ext cx="165103" cy="57282"/>
            </a:xfrm>
            <a:custGeom>
              <a:avLst/>
              <a:gdLst>
                <a:gd name="T0" fmla="*/ 0 w 346"/>
                <a:gd name="T1" fmla="*/ 1 h 126"/>
                <a:gd name="T2" fmla="*/ 1 w 346"/>
                <a:gd name="T3" fmla="*/ 0 h 126"/>
                <a:gd name="T4" fmla="*/ 6 w 346"/>
                <a:gd name="T5" fmla="*/ 1 h 126"/>
                <a:gd name="T6" fmla="*/ 7 w 346"/>
                <a:gd name="T7" fmla="*/ 2 h 126"/>
                <a:gd name="T8" fmla="*/ 8 w 346"/>
                <a:gd name="T9" fmla="*/ 2 h 126"/>
                <a:gd name="T10" fmla="*/ 8 w 346"/>
                <a:gd name="T11" fmla="*/ 3 h 126"/>
                <a:gd name="T12" fmla="*/ 1 w 346"/>
                <a:gd name="T13" fmla="*/ 1 h 126"/>
                <a:gd name="T14" fmla="*/ 0 w 346"/>
                <a:gd name="T15" fmla="*/ 1 h 1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6"/>
                <a:gd name="T25" fmla="*/ 0 h 126"/>
                <a:gd name="T26" fmla="*/ 346 w 346"/>
                <a:gd name="T27" fmla="*/ 126 h 1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6" h="126">
                  <a:moveTo>
                    <a:pt x="0" y="35"/>
                  </a:moveTo>
                  <a:lnTo>
                    <a:pt x="23" y="0"/>
                  </a:lnTo>
                  <a:lnTo>
                    <a:pt x="266" y="39"/>
                  </a:lnTo>
                  <a:lnTo>
                    <a:pt x="291" y="70"/>
                  </a:lnTo>
                  <a:lnTo>
                    <a:pt x="341" y="83"/>
                  </a:lnTo>
                  <a:lnTo>
                    <a:pt x="346" y="126"/>
                  </a:lnTo>
                  <a:lnTo>
                    <a:pt x="63" y="66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7" name="Freeform 351"/>
            <p:cNvSpPr/>
            <p:nvPr/>
          </p:nvSpPr>
          <p:spPr bwMode="auto">
            <a:xfrm>
              <a:off x="3262145" y="3878551"/>
              <a:ext cx="180265" cy="168665"/>
            </a:xfrm>
            <a:custGeom>
              <a:avLst/>
              <a:gdLst>
                <a:gd name="T0" fmla="*/ 0 w 375"/>
                <a:gd name="T1" fmla="*/ 4 h 372"/>
                <a:gd name="T2" fmla="*/ 1 w 375"/>
                <a:gd name="T3" fmla="*/ 3 h 372"/>
                <a:gd name="T4" fmla="*/ 1 w 375"/>
                <a:gd name="T5" fmla="*/ 3 h 372"/>
                <a:gd name="T6" fmla="*/ 4 w 375"/>
                <a:gd name="T7" fmla="*/ 3 h 372"/>
                <a:gd name="T8" fmla="*/ 5 w 375"/>
                <a:gd name="T9" fmla="*/ 3 h 372"/>
                <a:gd name="T10" fmla="*/ 6 w 375"/>
                <a:gd name="T11" fmla="*/ 0 h 372"/>
                <a:gd name="T12" fmla="*/ 7 w 375"/>
                <a:gd name="T13" fmla="*/ 0 h 372"/>
                <a:gd name="T14" fmla="*/ 7 w 375"/>
                <a:gd name="T15" fmla="*/ 1 h 372"/>
                <a:gd name="T16" fmla="*/ 9 w 375"/>
                <a:gd name="T17" fmla="*/ 3 h 372"/>
                <a:gd name="T18" fmla="*/ 8 w 375"/>
                <a:gd name="T19" fmla="*/ 3 h 372"/>
                <a:gd name="T20" fmla="*/ 6 w 375"/>
                <a:gd name="T21" fmla="*/ 6 h 372"/>
                <a:gd name="T22" fmla="*/ 6 w 375"/>
                <a:gd name="T23" fmla="*/ 8 h 372"/>
                <a:gd name="T24" fmla="*/ 5 w 375"/>
                <a:gd name="T25" fmla="*/ 9 h 372"/>
                <a:gd name="T26" fmla="*/ 3 w 375"/>
                <a:gd name="T27" fmla="*/ 8 h 372"/>
                <a:gd name="T28" fmla="*/ 3 w 375"/>
                <a:gd name="T29" fmla="*/ 8 h 372"/>
                <a:gd name="T30" fmla="*/ 2 w 375"/>
                <a:gd name="T31" fmla="*/ 7 h 372"/>
                <a:gd name="T32" fmla="*/ 1 w 375"/>
                <a:gd name="T33" fmla="*/ 7 h 372"/>
                <a:gd name="T34" fmla="*/ 0 w 375"/>
                <a:gd name="T35" fmla="*/ 4 h 3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5"/>
                <a:gd name="T55" fmla="*/ 0 h 372"/>
                <a:gd name="T56" fmla="*/ 375 w 375"/>
                <a:gd name="T57" fmla="*/ 372 h 3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5" h="372">
                  <a:moveTo>
                    <a:pt x="0" y="168"/>
                  </a:moveTo>
                  <a:lnTo>
                    <a:pt x="25" y="120"/>
                  </a:lnTo>
                  <a:lnTo>
                    <a:pt x="58" y="149"/>
                  </a:lnTo>
                  <a:lnTo>
                    <a:pt x="168" y="138"/>
                  </a:lnTo>
                  <a:lnTo>
                    <a:pt x="207" y="123"/>
                  </a:lnTo>
                  <a:lnTo>
                    <a:pt x="259" y="0"/>
                  </a:lnTo>
                  <a:lnTo>
                    <a:pt x="324" y="5"/>
                  </a:lnTo>
                  <a:lnTo>
                    <a:pt x="309" y="36"/>
                  </a:lnTo>
                  <a:lnTo>
                    <a:pt x="375" y="149"/>
                  </a:lnTo>
                  <a:lnTo>
                    <a:pt x="340" y="141"/>
                  </a:lnTo>
                  <a:lnTo>
                    <a:pt x="275" y="270"/>
                  </a:lnTo>
                  <a:lnTo>
                    <a:pt x="266" y="349"/>
                  </a:lnTo>
                  <a:lnTo>
                    <a:pt x="223" y="372"/>
                  </a:lnTo>
                  <a:lnTo>
                    <a:pt x="152" y="326"/>
                  </a:lnTo>
                  <a:lnTo>
                    <a:pt x="107" y="346"/>
                  </a:lnTo>
                  <a:lnTo>
                    <a:pt x="103" y="310"/>
                  </a:lnTo>
                  <a:lnTo>
                    <a:pt x="43" y="318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8" name="Freeform 352"/>
            <p:cNvSpPr/>
            <p:nvPr/>
          </p:nvSpPr>
          <p:spPr bwMode="auto">
            <a:xfrm>
              <a:off x="3405346" y="4133140"/>
              <a:ext cx="42118" cy="12729"/>
            </a:xfrm>
            <a:custGeom>
              <a:avLst/>
              <a:gdLst>
                <a:gd name="T0" fmla="*/ 0 w 89"/>
                <a:gd name="T1" fmla="*/ 0 h 28"/>
                <a:gd name="T2" fmla="*/ 0 w 89"/>
                <a:gd name="T3" fmla="*/ 1 h 28"/>
                <a:gd name="T4" fmla="*/ 2 w 89"/>
                <a:gd name="T5" fmla="*/ 0 h 28"/>
                <a:gd name="T6" fmla="*/ 1 w 89"/>
                <a:gd name="T7" fmla="*/ 0 h 28"/>
                <a:gd name="T8" fmla="*/ 0 w 89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"/>
                <a:gd name="T17" fmla="*/ 89 w 89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">
                  <a:moveTo>
                    <a:pt x="0" y="5"/>
                  </a:moveTo>
                  <a:lnTo>
                    <a:pt x="11" y="28"/>
                  </a:lnTo>
                  <a:lnTo>
                    <a:pt x="89" y="9"/>
                  </a:lnTo>
                  <a:lnTo>
                    <a:pt x="27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9" name="Freeform 353"/>
            <p:cNvSpPr/>
            <p:nvPr/>
          </p:nvSpPr>
          <p:spPr bwMode="auto">
            <a:xfrm>
              <a:off x="3442410" y="3927878"/>
              <a:ext cx="114561" cy="149571"/>
            </a:xfrm>
            <a:custGeom>
              <a:avLst/>
              <a:gdLst>
                <a:gd name="T0" fmla="*/ 0 w 236"/>
                <a:gd name="T1" fmla="*/ 5 h 326"/>
                <a:gd name="T2" fmla="*/ 1 w 236"/>
                <a:gd name="T3" fmla="*/ 6 h 326"/>
                <a:gd name="T4" fmla="*/ 0 w 236"/>
                <a:gd name="T5" fmla="*/ 7 h 326"/>
                <a:gd name="T6" fmla="*/ 1 w 236"/>
                <a:gd name="T7" fmla="*/ 8 h 326"/>
                <a:gd name="T8" fmla="*/ 1 w 236"/>
                <a:gd name="T9" fmla="*/ 5 h 326"/>
                <a:gd name="T10" fmla="*/ 2 w 236"/>
                <a:gd name="T11" fmla="*/ 5 h 326"/>
                <a:gd name="T12" fmla="*/ 2 w 236"/>
                <a:gd name="T13" fmla="*/ 6 h 326"/>
                <a:gd name="T14" fmla="*/ 3 w 236"/>
                <a:gd name="T15" fmla="*/ 7 h 326"/>
                <a:gd name="T16" fmla="*/ 3 w 236"/>
                <a:gd name="T17" fmla="*/ 6 h 326"/>
                <a:gd name="T18" fmla="*/ 2 w 236"/>
                <a:gd name="T19" fmla="*/ 4 h 326"/>
                <a:gd name="T20" fmla="*/ 4 w 236"/>
                <a:gd name="T21" fmla="*/ 3 h 326"/>
                <a:gd name="T22" fmla="*/ 2 w 236"/>
                <a:gd name="T23" fmla="*/ 3 h 326"/>
                <a:gd name="T24" fmla="*/ 1 w 236"/>
                <a:gd name="T25" fmla="*/ 1 h 326"/>
                <a:gd name="T26" fmla="*/ 5 w 236"/>
                <a:gd name="T27" fmla="*/ 1 h 326"/>
                <a:gd name="T28" fmla="*/ 6 w 236"/>
                <a:gd name="T29" fmla="*/ 0 h 326"/>
                <a:gd name="T30" fmla="*/ 5 w 236"/>
                <a:gd name="T31" fmla="*/ 1 h 326"/>
                <a:gd name="T32" fmla="*/ 2 w 236"/>
                <a:gd name="T33" fmla="*/ 0 h 326"/>
                <a:gd name="T34" fmla="*/ 1 w 236"/>
                <a:gd name="T35" fmla="*/ 1 h 326"/>
                <a:gd name="T36" fmla="*/ 0 w 236"/>
                <a:gd name="T37" fmla="*/ 5 h 3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6"/>
                <a:gd name="T58" fmla="*/ 0 h 326"/>
                <a:gd name="T59" fmla="*/ 236 w 236"/>
                <a:gd name="T60" fmla="*/ 326 h 3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6" h="326">
                  <a:moveTo>
                    <a:pt x="0" y="195"/>
                  </a:moveTo>
                  <a:lnTo>
                    <a:pt x="32" y="253"/>
                  </a:lnTo>
                  <a:lnTo>
                    <a:pt x="19" y="313"/>
                  </a:lnTo>
                  <a:lnTo>
                    <a:pt x="58" y="326"/>
                  </a:lnTo>
                  <a:lnTo>
                    <a:pt x="56" y="206"/>
                  </a:lnTo>
                  <a:lnTo>
                    <a:pt x="80" y="195"/>
                  </a:lnTo>
                  <a:lnTo>
                    <a:pt x="83" y="238"/>
                  </a:lnTo>
                  <a:lnTo>
                    <a:pt x="105" y="292"/>
                  </a:lnTo>
                  <a:lnTo>
                    <a:pt x="146" y="268"/>
                  </a:lnTo>
                  <a:lnTo>
                    <a:pt x="95" y="158"/>
                  </a:lnTo>
                  <a:lnTo>
                    <a:pt x="174" y="107"/>
                  </a:lnTo>
                  <a:lnTo>
                    <a:pt x="68" y="139"/>
                  </a:lnTo>
                  <a:lnTo>
                    <a:pt x="53" y="66"/>
                  </a:lnTo>
                  <a:lnTo>
                    <a:pt x="209" y="60"/>
                  </a:lnTo>
                  <a:lnTo>
                    <a:pt x="236" y="0"/>
                  </a:lnTo>
                  <a:lnTo>
                    <a:pt x="190" y="37"/>
                  </a:lnTo>
                  <a:lnTo>
                    <a:pt x="80" y="19"/>
                  </a:lnTo>
                  <a:lnTo>
                    <a:pt x="43" y="45"/>
                  </a:lnTo>
                  <a:lnTo>
                    <a:pt x="0" y="1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0" name="Freeform 354"/>
            <p:cNvSpPr/>
            <p:nvPr/>
          </p:nvSpPr>
          <p:spPr bwMode="auto">
            <a:xfrm>
              <a:off x="3531701" y="4133140"/>
              <a:ext cx="64019" cy="38188"/>
            </a:xfrm>
            <a:custGeom>
              <a:avLst/>
              <a:gdLst>
                <a:gd name="T0" fmla="*/ 0 w 130"/>
                <a:gd name="T1" fmla="*/ 1 h 84"/>
                <a:gd name="T2" fmla="*/ 0 w 130"/>
                <a:gd name="T3" fmla="*/ 2 h 84"/>
                <a:gd name="T4" fmla="*/ 3 w 130"/>
                <a:gd name="T5" fmla="*/ 0 h 84"/>
                <a:gd name="T6" fmla="*/ 1 w 130"/>
                <a:gd name="T7" fmla="*/ 1 h 84"/>
                <a:gd name="T8" fmla="*/ 0 w 130"/>
                <a:gd name="T9" fmla="*/ 1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84"/>
                <a:gd name="T17" fmla="*/ 130 w 130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" h="84">
                  <a:moveTo>
                    <a:pt x="0" y="50"/>
                  </a:moveTo>
                  <a:lnTo>
                    <a:pt x="5" y="84"/>
                  </a:lnTo>
                  <a:lnTo>
                    <a:pt x="130" y="0"/>
                  </a:lnTo>
                  <a:lnTo>
                    <a:pt x="37" y="27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1" name="Freeform 355"/>
            <p:cNvSpPr/>
            <p:nvPr/>
          </p:nvSpPr>
          <p:spPr bwMode="auto">
            <a:xfrm>
              <a:off x="3597405" y="3921513"/>
              <a:ext cx="23586" cy="58874"/>
            </a:xfrm>
            <a:custGeom>
              <a:avLst/>
              <a:gdLst>
                <a:gd name="T0" fmla="*/ 0 w 47"/>
                <a:gd name="T1" fmla="*/ 1 h 131"/>
                <a:gd name="T2" fmla="*/ 0 w 47"/>
                <a:gd name="T3" fmla="*/ 2 h 131"/>
                <a:gd name="T4" fmla="*/ 1 w 47"/>
                <a:gd name="T5" fmla="*/ 3 h 131"/>
                <a:gd name="T6" fmla="*/ 1 w 47"/>
                <a:gd name="T7" fmla="*/ 2 h 131"/>
                <a:gd name="T8" fmla="*/ 1 w 47"/>
                <a:gd name="T9" fmla="*/ 1 h 131"/>
                <a:gd name="T10" fmla="*/ 1 w 47"/>
                <a:gd name="T11" fmla="*/ 1 h 131"/>
                <a:gd name="T12" fmla="*/ 0 w 47"/>
                <a:gd name="T13" fmla="*/ 1 h 131"/>
                <a:gd name="T14" fmla="*/ 1 w 47"/>
                <a:gd name="T15" fmla="*/ 0 h 131"/>
                <a:gd name="T16" fmla="*/ 0 w 47"/>
                <a:gd name="T17" fmla="*/ 1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31"/>
                <a:gd name="T29" fmla="*/ 47 w 47"/>
                <a:gd name="T30" fmla="*/ 131 h 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31">
                  <a:moveTo>
                    <a:pt x="0" y="45"/>
                  </a:moveTo>
                  <a:lnTo>
                    <a:pt x="12" y="105"/>
                  </a:lnTo>
                  <a:lnTo>
                    <a:pt x="37" y="131"/>
                  </a:lnTo>
                  <a:lnTo>
                    <a:pt x="19" y="76"/>
                  </a:lnTo>
                  <a:lnTo>
                    <a:pt x="47" y="69"/>
                  </a:lnTo>
                  <a:lnTo>
                    <a:pt x="45" y="27"/>
                  </a:lnTo>
                  <a:lnTo>
                    <a:pt x="12" y="53"/>
                  </a:lnTo>
                  <a:lnTo>
                    <a:pt x="24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2" name="Freeform 356"/>
            <p:cNvSpPr/>
            <p:nvPr/>
          </p:nvSpPr>
          <p:spPr bwMode="auto">
            <a:xfrm>
              <a:off x="3607513" y="4018575"/>
              <a:ext cx="52226" cy="19094"/>
            </a:xfrm>
            <a:custGeom>
              <a:avLst/>
              <a:gdLst>
                <a:gd name="T0" fmla="*/ 0 w 109"/>
                <a:gd name="T1" fmla="*/ 0 h 42"/>
                <a:gd name="T2" fmla="*/ 1 w 109"/>
                <a:gd name="T3" fmla="*/ 0 h 42"/>
                <a:gd name="T4" fmla="*/ 3 w 109"/>
                <a:gd name="T5" fmla="*/ 1 h 42"/>
                <a:gd name="T6" fmla="*/ 0 w 109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42"/>
                <a:gd name="T14" fmla="*/ 109 w 109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42">
                  <a:moveTo>
                    <a:pt x="0" y="15"/>
                  </a:moveTo>
                  <a:lnTo>
                    <a:pt x="60" y="0"/>
                  </a:lnTo>
                  <a:lnTo>
                    <a:pt x="109" y="42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3" name="Freeform 357"/>
            <p:cNvSpPr/>
            <p:nvPr/>
          </p:nvSpPr>
          <p:spPr bwMode="auto">
            <a:xfrm>
              <a:off x="3661424" y="3972431"/>
              <a:ext cx="192058" cy="173438"/>
            </a:xfrm>
            <a:custGeom>
              <a:avLst/>
              <a:gdLst>
                <a:gd name="T0" fmla="*/ 0 w 400"/>
                <a:gd name="T1" fmla="*/ 1 h 384"/>
                <a:gd name="T2" fmla="*/ 1 w 400"/>
                <a:gd name="T3" fmla="*/ 2 h 384"/>
                <a:gd name="T4" fmla="*/ 3 w 400"/>
                <a:gd name="T5" fmla="*/ 2 h 384"/>
                <a:gd name="T6" fmla="*/ 1 w 400"/>
                <a:gd name="T7" fmla="*/ 2 h 384"/>
                <a:gd name="T8" fmla="*/ 2 w 400"/>
                <a:gd name="T9" fmla="*/ 4 h 384"/>
                <a:gd name="T10" fmla="*/ 3 w 400"/>
                <a:gd name="T11" fmla="*/ 3 h 384"/>
                <a:gd name="T12" fmla="*/ 3 w 400"/>
                <a:gd name="T13" fmla="*/ 4 h 384"/>
                <a:gd name="T14" fmla="*/ 7 w 400"/>
                <a:gd name="T15" fmla="*/ 5 h 384"/>
                <a:gd name="T16" fmla="*/ 7 w 400"/>
                <a:gd name="T17" fmla="*/ 7 h 384"/>
                <a:gd name="T18" fmla="*/ 7 w 400"/>
                <a:gd name="T19" fmla="*/ 7 h 384"/>
                <a:gd name="T20" fmla="*/ 6 w 400"/>
                <a:gd name="T21" fmla="*/ 8 h 384"/>
                <a:gd name="T22" fmla="*/ 8 w 400"/>
                <a:gd name="T23" fmla="*/ 8 h 384"/>
                <a:gd name="T24" fmla="*/ 9 w 400"/>
                <a:gd name="T25" fmla="*/ 9 h 384"/>
                <a:gd name="T26" fmla="*/ 9 w 400"/>
                <a:gd name="T27" fmla="*/ 2 h 384"/>
                <a:gd name="T28" fmla="*/ 6 w 400"/>
                <a:gd name="T29" fmla="*/ 1 h 384"/>
                <a:gd name="T30" fmla="*/ 4 w 400"/>
                <a:gd name="T31" fmla="*/ 3 h 384"/>
                <a:gd name="T32" fmla="*/ 3 w 400"/>
                <a:gd name="T33" fmla="*/ 2 h 384"/>
                <a:gd name="T34" fmla="*/ 3 w 400"/>
                <a:gd name="T35" fmla="*/ 0 h 384"/>
                <a:gd name="T36" fmla="*/ 1 w 400"/>
                <a:gd name="T37" fmla="*/ 0 h 384"/>
                <a:gd name="T38" fmla="*/ 0 w 400"/>
                <a:gd name="T39" fmla="*/ 1 h 3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0"/>
                <a:gd name="T61" fmla="*/ 0 h 384"/>
                <a:gd name="T62" fmla="*/ 400 w 400"/>
                <a:gd name="T63" fmla="*/ 384 h 38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0" h="384">
                  <a:moveTo>
                    <a:pt x="0" y="47"/>
                  </a:moveTo>
                  <a:lnTo>
                    <a:pt x="62" y="84"/>
                  </a:lnTo>
                  <a:lnTo>
                    <a:pt x="118" y="76"/>
                  </a:lnTo>
                  <a:lnTo>
                    <a:pt x="42" y="103"/>
                  </a:lnTo>
                  <a:lnTo>
                    <a:pt x="81" y="164"/>
                  </a:lnTo>
                  <a:lnTo>
                    <a:pt x="114" y="112"/>
                  </a:lnTo>
                  <a:lnTo>
                    <a:pt x="140" y="164"/>
                  </a:lnTo>
                  <a:lnTo>
                    <a:pt x="282" y="223"/>
                  </a:lnTo>
                  <a:lnTo>
                    <a:pt x="315" y="315"/>
                  </a:lnTo>
                  <a:lnTo>
                    <a:pt x="289" y="312"/>
                  </a:lnTo>
                  <a:lnTo>
                    <a:pt x="266" y="356"/>
                  </a:lnTo>
                  <a:lnTo>
                    <a:pt x="352" y="334"/>
                  </a:lnTo>
                  <a:lnTo>
                    <a:pt x="400" y="384"/>
                  </a:lnTo>
                  <a:lnTo>
                    <a:pt x="394" y="99"/>
                  </a:lnTo>
                  <a:lnTo>
                    <a:pt x="271" y="47"/>
                  </a:lnTo>
                  <a:lnTo>
                    <a:pt x="171" y="130"/>
                  </a:lnTo>
                  <a:lnTo>
                    <a:pt x="133" y="89"/>
                  </a:lnTo>
                  <a:lnTo>
                    <a:pt x="119" y="19"/>
                  </a:lnTo>
                  <a:lnTo>
                    <a:pt x="62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4" name="Freeform 358"/>
            <p:cNvSpPr/>
            <p:nvPr/>
          </p:nvSpPr>
          <p:spPr bwMode="auto">
            <a:xfrm>
              <a:off x="3666478" y="4106089"/>
              <a:ext cx="10108" cy="15912"/>
            </a:xfrm>
            <a:custGeom>
              <a:avLst/>
              <a:gdLst>
                <a:gd name="T0" fmla="*/ 0 w 19"/>
                <a:gd name="T1" fmla="*/ 1 h 33"/>
                <a:gd name="T2" fmla="*/ 0 w 19"/>
                <a:gd name="T3" fmla="*/ 0 h 33"/>
                <a:gd name="T4" fmla="*/ 1 w 19"/>
                <a:gd name="T5" fmla="*/ 1 h 33"/>
                <a:gd name="T6" fmla="*/ 0 w 19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3"/>
                  </a:moveTo>
                  <a:lnTo>
                    <a:pt x="11" y="0"/>
                  </a:lnTo>
                  <a:lnTo>
                    <a:pt x="19" y="18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5" name="Freeform 359"/>
            <p:cNvSpPr/>
            <p:nvPr/>
          </p:nvSpPr>
          <p:spPr bwMode="auto">
            <a:xfrm>
              <a:off x="2071045" y="3122741"/>
              <a:ext cx="350422" cy="329374"/>
            </a:xfrm>
            <a:custGeom>
              <a:avLst/>
              <a:gdLst>
                <a:gd name="T0" fmla="*/ 0 w 730"/>
                <a:gd name="T1" fmla="*/ 1 h 725"/>
                <a:gd name="T2" fmla="*/ 1 w 730"/>
                <a:gd name="T3" fmla="*/ 0 h 725"/>
                <a:gd name="T4" fmla="*/ 2 w 730"/>
                <a:gd name="T5" fmla="*/ 1 h 725"/>
                <a:gd name="T6" fmla="*/ 3 w 730"/>
                <a:gd name="T7" fmla="*/ 0 h 725"/>
                <a:gd name="T8" fmla="*/ 4 w 730"/>
                <a:gd name="T9" fmla="*/ 1 h 725"/>
                <a:gd name="T10" fmla="*/ 4 w 730"/>
                <a:gd name="T11" fmla="*/ 1 h 725"/>
                <a:gd name="T12" fmla="*/ 5 w 730"/>
                <a:gd name="T13" fmla="*/ 3 h 725"/>
                <a:gd name="T14" fmla="*/ 7 w 730"/>
                <a:gd name="T15" fmla="*/ 4 h 725"/>
                <a:gd name="T16" fmla="*/ 9 w 730"/>
                <a:gd name="T17" fmla="*/ 3 h 725"/>
                <a:gd name="T18" fmla="*/ 9 w 730"/>
                <a:gd name="T19" fmla="*/ 3 h 725"/>
                <a:gd name="T20" fmla="*/ 11 w 730"/>
                <a:gd name="T21" fmla="*/ 2 h 725"/>
                <a:gd name="T22" fmla="*/ 15 w 730"/>
                <a:gd name="T23" fmla="*/ 4 h 725"/>
                <a:gd name="T24" fmla="*/ 15 w 730"/>
                <a:gd name="T25" fmla="*/ 5 h 725"/>
                <a:gd name="T26" fmla="*/ 15 w 730"/>
                <a:gd name="T27" fmla="*/ 7 h 725"/>
                <a:gd name="T28" fmla="*/ 15 w 730"/>
                <a:gd name="T29" fmla="*/ 9 h 725"/>
                <a:gd name="T30" fmla="*/ 15 w 730"/>
                <a:gd name="T31" fmla="*/ 10 h 725"/>
                <a:gd name="T32" fmla="*/ 15 w 730"/>
                <a:gd name="T33" fmla="*/ 12 h 725"/>
                <a:gd name="T34" fmla="*/ 17 w 730"/>
                <a:gd name="T35" fmla="*/ 15 h 725"/>
                <a:gd name="T36" fmla="*/ 15 w 730"/>
                <a:gd name="T37" fmla="*/ 17 h 725"/>
                <a:gd name="T38" fmla="*/ 12 w 730"/>
                <a:gd name="T39" fmla="*/ 16 h 725"/>
                <a:gd name="T40" fmla="*/ 11 w 730"/>
                <a:gd name="T41" fmla="*/ 15 h 725"/>
                <a:gd name="T42" fmla="*/ 8 w 730"/>
                <a:gd name="T43" fmla="*/ 15 h 725"/>
                <a:gd name="T44" fmla="*/ 7 w 730"/>
                <a:gd name="T45" fmla="*/ 14 h 725"/>
                <a:gd name="T46" fmla="*/ 5 w 730"/>
                <a:gd name="T47" fmla="*/ 11 h 725"/>
                <a:gd name="T48" fmla="*/ 4 w 730"/>
                <a:gd name="T49" fmla="*/ 11 h 725"/>
                <a:gd name="T50" fmla="*/ 4 w 730"/>
                <a:gd name="T51" fmla="*/ 11 h 725"/>
                <a:gd name="T52" fmla="*/ 3 w 730"/>
                <a:gd name="T53" fmla="*/ 9 h 725"/>
                <a:gd name="T54" fmla="*/ 1 w 730"/>
                <a:gd name="T55" fmla="*/ 7 h 725"/>
                <a:gd name="T56" fmla="*/ 2 w 730"/>
                <a:gd name="T57" fmla="*/ 5 h 725"/>
                <a:gd name="T58" fmla="*/ 1 w 730"/>
                <a:gd name="T59" fmla="*/ 5 h 725"/>
                <a:gd name="T60" fmla="*/ 1 w 730"/>
                <a:gd name="T61" fmla="*/ 3 h 725"/>
                <a:gd name="T62" fmla="*/ 0 w 730"/>
                <a:gd name="T63" fmla="*/ 1 h 7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0"/>
                <a:gd name="T97" fmla="*/ 0 h 725"/>
                <a:gd name="T98" fmla="*/ 730 w 730"/>
                <a:gd name="T99" fmla="*/ 725 h 7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0" h="725">
                  <a:moveTo>
                    <a:pt x="0" y="24"/>
                  </a:moveTo>
                  <a:lnTo>
                    <a:pt x="20" y="0"/>
                  </a:lnTo>
                  <a:lnTo>
                    <a:pt x="76" y="54"/>
                  </a:lnTo>
                  <a:lnTo>
                    <a:pt x="144" y="10"/>
                  </a:lnTo>
                  <a:lnTo>
                    <a:pt x="153" y="53"/>
                  </a:lnTo>
                  <a:lnTo>
                    <a:pt x="185" y="68"/>
                  </a:lnTo>
                  <a:lnTo>
                    <a:pt x="193" y="114"/>
                  </a:lnTo>
                  <a:lnTo>
                    <a:pt x="292" y="166"/>
                  </a:lnTo>
                  <a:lnTo>
                    <a:pt x="383" y="150"/>
                  </a:lnTo>
                  <a:lnTo>
                    <a:pt x="374" y="123"/>
                  </a:lnTo>
                  <a:lnTo>
                    <a:pt x="497" y="77"/>
                  </a:lnTo>
                  <a:lnTo>
                    <a:pt x="653" y="158"/>
                  </a:lnTo>
                  <a:lnTo>
                    <a:pt x="655" y="204"/>
                  </a:lnTo>
                  <a:lnTo>
                    <a:pt x="630" y="287"/>
                  </a:lnTo>
                  <a:lnTo>
                    <a:pt x="636" y="406"/>
                  </a:lnTo>
                  <a:lnTo>
                    <a:pt x="672" y="441"/>
                  </a:lnTo>
                  <a:lnTo>
                    <a:pt x="644" y="499"/>
                  </a:lnTo>
                  <a:lnTo>
                    <a:pt x="730" y="632"/>
                  </a:lnTo>
                  <a:lnTo>
                    <a:pt x="671" y="725"/>
                  </a:lnTo>
                  <a:lnTo>
                    <a:pt x="510" y="693"/>
                  </a:lnTo>
                  <a:lnTo>
                    <a:pt x="474" y="633"/>
                  </a:lnTo>
                  <a:lnTo>
                    <a:pt x="361" y="655"/>
                  </a:lnTo>
                  <a:lnTo>
                    <a:pt x="279" y="597"/>
                  </a:lnTo>
                  <a:lnTo>
                    <a:pt x="223" y="484"/>
                  </a:lnTo>
                  <a:lnTo>
                    <a:pt x="183" y="468"/>
                  </a:lnTo>
                  <a:lnTo>
                    <a:pt x="171" y="490"/>
                  </a:lnTo>
                  <a:lnTo>
                    <a:pt x="121" y="377"/>
                  </a:lnTo>
                  <a:lnTo>
                    <a:pt x="50" y="310"/>
                  </a:lnTo>
                  <a:lnTo>
                    <a:pt x="82" y="204"/>
                  </a:lnTo>
                  <a:lnTo>
                    <a:pt x="52" y="192"/>
                  </a:lnTo>
                  <a:lnTo>
                    <a:pt x="28" y="13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6" name="Freeform 360"/>
            <p:cNvSpPr/>
            <p:nvPr/>
          </p:nvSpPr>
          <p:spPr bwMode="auto">
            <a:xfrm>
              <a:off x="1969962" y="3184797"/>
              <a:ext cx="183635" cy="181394"/>
            </a:xfrm>
            <a:custGeom>
              <a:avLst/>
              <a:gdLst>
                <a:gd name="T0" fmla="*/ 0 w 379"/>
                <a:gd name="T1" fmla="*/ 5 h 402"/>
                <a:gd name="T2" fmla="*/ 0 w 379"/>
                <a:gd name="T3" fmla="*/ 6 h 402"/>
                <a:gd name="T4" fmla="*/ 5 w 379"/>
                <a:gd name="T5" fmla="*/ 8 h 402"/>
                <a:gd name="T6" fmla="*/ 5 w 379"/>
                <a:gd name="T7" fmla="*/ 9 h 402"/>
                <a:gd name="T8" fmla="*/ 6 w 379"/>
                <a:gd name="T9" fmla="*/ 9 h 402"/>
                <a:gd name="T10" fmla="*/ 7 w 379"/>
                <a:gd name="T11" fmla="*/ 9 h 402"/>
                <a:gd name="T12" fmla="*/ 9 w 379"/>
                <a:gd name="T13" fmla="*/ 8 h 402"/>
                <a:gd name="T14" fmla="*/ 9 w 379"/>
                <a:gd name="T15" fmla="*/ 8 h 402"/>
                <a:gd name="T16" fmla="*/ 8 w 379"/>
                <a:gd name="T17" fmla="*/ 6 h 402"/>
                <a:gd name="T18" fmla="*/ 6 w 379"/>
                <a:gd name="T19" fmla="*/ 4 h 402"/>
                <a:gd name="T20" fmla="*/ 7 w 379"/>
                <a:gd name="T21" fmla="*/ 2 h 402"/>
                <a:gd name="T22" fmla="*/ 6 w 379"/>
                <a:gd name="T23" fmla="*/ 1 h 402"/>
                <a:gd name="T24" fmla="*/ 6 w 379"/>
                <a:gd name="T25" fmla="*/ 0 h 402"/>
                <a:gd name="T26" fmla="*/ 3 w 379"/>
                <a:gd name="T27" fmla="*/ 0 h 402"/>
                <a:gd name="T28" fmla="*/ 3 w 379"/>
                <a:gd name="T29" fmla="*/ 1 h 402"/>
                <a:gd name="T30" fmla="*/ 2 w 379"/>
                <a:gd name="T31" fmla="*/ 3 h 402"/>
                <a:gd name="T32" fmla="*/ 0 w 379"/>
                <a:gd name="T33" fmla="*/ 5 h 4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9"/>
                <a:gd name="T52" fmla="*/ 0 h 402"/>
                <a:gd name="T53" fmla="*/ 379 w 379"/>
                <a:gd name="T54" fmla="*/ 402 h 4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9" h="402">
                  <a:moveTo>
                    <a:pt x="0" y="195"/>
                  </a:moveTo>
                  <a:lnTo>
                    <a:pt x="18" y="253"/>
                  </a:lnTo>
                  <a:lnTo>
                    <a:pt x="191" y="342"/>
                  </a:lnTo>
                  <a:lnTo>
                    <a:pt x="192" y="373"/>
                  </a:lnTo>
                  <a:lnTo>
                    <a:pt x="235" y="396"/>
                  </a:lnTo>
                  <a:lnTo>
                    <a:pt x="301" y="402"/>
                  </a:lnTo>
                  <a:lnTo>
                    <a:pt x="360" y="360"/>
                  </a:lnTo>
                  <a:lnTo>
                    <a:pt x="379" y="356"/>
                  </a:lnTo>
                  <a:lnTo>
                    <a:pt x="329" y="243"/>
                  </a:lnTo>
                  <a:lnTo>
                    <a:pt x="258" y="176"/>
                  </a:lnTo>
                  <a:lnTo>
                    <a:pt x="290" y="70"/>
                  </a:lnTo>
                  <a:lnTo>
                    <a:pt x="260" y="58"/>
                  </a:lnTo>
                  <a:lnTo>
                    <a:pt x="236" y="0"/>
                  </a:lnTo>
                  <a:lnTo>
                    <a:pt x="151" y="4"/>
                  </a:lnTo>
                  <a:lnTo>
                    <a:pt x="109" y="41"/>
                  </a:lnTo>
                  <a:lnTo>
                    <a:pt x="93" y="139"/>
                  </a:lnTo>
                  <a:lnTo>
                    <a:pt x="0" y="1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7" name="Freeform 361"/>
            <p:cNvSpPr/>
            <p:nvPr/>
          </p:nvSpPr>
          <p:spPr bwMode="auto">
            <a:xfrm>
              <a:off x="1385363" y="2947712"/>
              <a:ext cx="213960" cy="219583"/>
            </a:xfrm>
            <a:custGeom>
              <a:avLst/>
              <a:gdLst>
                <a:gd name="T0" fmla="*/ 0 w 446"/>
                <a:gd name="T1" fmla="*/ 3 h 487"/>
                <a:gd name="T2" fmla="*/ 0 w 446"/>
                <a:gd name="T3" fmla="*/ 1 h 487"/>
                <a:gd name="T4" fmla="*/ 1 w 446"/>
                <a:gd name="T5" fmla="*/ 1 h 487"/>
                <a:gd name="T6" fmla="*/ 2 w 446"/>
                <a:gd name="T7" fmla="*/ 1 h 487"/>
                <a:gd name="T8" fmla="*/ 3 w 446"/>
                <a:gd name="T9" fmla="*/ 0 h 487"/>
                <a:gd name="T10" fmla="*/ 5 w 446"/>
                <a:gd name="T11" fmla="*/ 0 h 487"/>
                <a:gd name="T12" fmla="*/ 6 w 446"/>
                <a:gd name="T13" fmla="*/ 1 h 487"/>
                <a:gd name="T14" fmla="*/ 6 w 446"/>
                <a:gd name="T15" fmla="*/ 2 h 487"/>
                <a:gd name="T16" fmla="*/ 5 w 446"/>
                <a:gd name="T17" fmla="*/ 2 h 487"/>
                <a:gd name="T18" fmla="*/ 5 w 446"/>
                <a:gd name="T19" fmla="*/ 4 h 487"/>
                <a:gd name="T20" fmla="*/ 7 w 446"/>
                <a:gd name="T21" fmla="*/ 6 h 487"/>
                <a:gd name="T22" fmla="*/ 8 w 446"/>
                <a:gd name="T23" fmla="*/ 7 h 487"/>
                <a:gd name="T24" fmla="*/ 8 w 446"/>
                <a:gd name="T25" fmla="*/ 7 h 487"/>
                <a:gd name="T26" fmla="*/ 10 w 446"/>
                <a:gd name="T27" fmla="*/ 9 h 487"/>
                <a:gd name="T28" fmla="*/ 9 w 446"/>
                <a:gd name="T29" fmla="*/ 8 h 487"/>
                <a:gd name="T30" fmla="*/ 9 w 446"/>
                <a:gd name="T31" fmla="*/ 10 h 487"/>
                <a:gd name="T32" fmla="*/ 8 w 446"/>
                <a:gd name="T33" fmla="*/ 11 h 487"/>
                <a:gd name="T34" fmla="*/ 8 w 446"/>
                <a:gd name="T35" fmla="*/ 9 h 487"/>
                <a:gd name="T36" fmla="*/ 4 w 446"/>
                <a:gd name="T37" fmla="*/ 6 h 487"/>
                <a:gd name="T38" fmla="*/ 3 w 446"/>
                <a:gd name="T39" fmla="*/ 4 h 487"/>
                <a:gd name="T40" fmla="*/ 2 w 446"/>
                <a:gd name="T41" fmla="*/ 3 h 487"/>
                <a:gd name="T42" fmla="*/ 1 w 446"/>
                <a:gd name="T43" fmla="*/ 4 h 487"/>
                <a:gd name="T44" fmla="*/ 0 w 446"/>
                <a:gd name="T45" fmla="*/ 3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46"/>
                <a:gd name="T70" fmla="*/ 0 h 487"/>
                <a:gd name="T71" fmla="*/ 446 w 446"/>
                <a:gd name="T72" fmla="*/ 487 h 48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46" h="487">
                  <a:moveTo>
                    <a:pt x="0" y="122"/>
                  </a:moveTo>
                  <a:lnTo>
                    <a:pt x="11" y="67"/>
                  </a:lnTo>
                  <a:lnTo>
                    <a:pt x="64" y="39"/>
                  </a:lnTo>
                  <a:lnTo>
                    <a:pt x="87" y="65"/>
                  </a:lnTo>
                  <a:lnTo>
                    <a:pt x="141" y="13"/>
                  </a:lnTo>
                  <a:lnTo>
                    <a:pt x="199" y="0"/>
                  </a:lnTo>
                  <a:lnTo>
                    <a:pt x="266" y="35"/>
                  </a:lnTo>
                  <a:lnTo>
                    <a:pt x="266" y="88"/>
                  </a:lnTo>
                  <a:lnTo>
                    <a:pt x="215" y="97"/>
                  </a:lnTo>
                  <a:lnTo>
                    <a:pt x="220" y="164"/>
                  </a:lnTo>
                  <a:lnTo>
                    <a:pt x="305" y="273"/>
                  </a:lnTo>
                  <a:lnTo>
                    <a:pt x="357" y="281"/>
                  </a:lnTo>
                  <a:lnTo>
                    <a:pt x="351" y="302"/>
                  </a:lnTo>
                  <a:lnTo>
                    <a:pt x="446" y="376"/>
                  </a:lnTo>
                  <a:lnTo>
                    <a:pt x="381" y="362"/>
                  </a:lnTo>
                  <a:lnTo>
                    <a:pt x="396" y="433"/>
                  </a:lnTo>
                  <a:lnTo>
                    <a:pt x="357" y="487"/>
                  </a:lnTo>
                  <a:lnTo>
                    <a:pt x="336" y="377"/>
                  </a:lnTo>
                  <a:lnTo>
                    <a:pt x="170" y="254"/>
                  </a:lnTo>
                  <a:lnTo>
                    <a:pt x="131" y="174"/>
                  </a:lnTo>
                  <a:lnTo>
                    <a:pt x="77" y="146"/>
                  </a:lnTo>
                  <a:lnTo>
                    <a:pt x="26" y="181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8" name="Freeform 362"/>
            <p:cNvSpPr/>
            <p:nvPr/>
          </p:nvSpPr>
          <p:spPr bwMode="auto">
            <a:xfrm>
              <a:off x="1412319" y="3089327"/>
              <a:ext cx="25271" cy="54100"/>
            </a:xfrm>
            <a:custGeom>
              <a:avLst/>
              <a:gdLst>
                <a:gd name="T0" fmla="*/ 0 w 53"/>
                <a:gd name="T1" fmla="*/ 0 h 119"/>
                <a:gd name="T2" fmla="*/ 0 w 53"/>
                <a:gd name="T3" fmla="*/ 3 h 119"/>
                <a:gd name="T4" fmla="*/ 1 w 53"/>
                <a:gd name="T5" fmla="*/ 3 h 119"/>
                <a:gd name="T6" fmla="*/ 1 w 53"/>
                <a:gd name="T7" fmla="*/ 1 h 119"/>
                <a:gd name="T8" fmla="*/ 1 w 53"/>
                <a:gd name="T9" fmla="*/ 0 h 119"/>
                <a:gd name="T10" fmla="*/ 0 w 53"/>
                <a:gd name="T11" fmla="*/ 0 h 1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119"/>
                <a:gd name="T20" fmla="*/ 53 w 53"/>
                <a:gd name="T21" fmla="*/ 119 h 1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119">
                  <a:moveTo>
                    <a:pt x="0" y="19"/>
                  </a:moveTo>
                  <a:lnTo>
                    <a:pt x="8" y="111"/>
                  </a:lnTo>
                  <a:lnTo>
                    <a:pt x="34" y="119"/>
                  </a:lnTo>
                  <a:lnTo>
                    <a:pt x="53" y="47"/>
                  </a:lnTo>
                  <a:lnTo>
                    <a:pt x="35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9" name="Freeform 363"/>
            <p:cNvSpPr/>
            <p:nvPr/>
          </p:nvSpPr>
          <p:spPr bwMode="auto">
            <a:xfrm>
              <a:off x="1491501" y="3160930"/>
              <a:ext cx="55596" cy="35006"/>
            </a:xfrm>
            <a:custGeom>
              <a:avLst/>
              <a:gdLst>
                <a:gd name="T0" fmla="*/ 0 w 115"/>
                <a:gd name="T1" fmla="*/ 0 h 76"/>
                <a:gd name="T2" fmla="*/ 2 w 115"/>
                <a:gd name="T3" fmla="*/ 2 h 76"/>
                <a:gd name="T4" fmla="*/ 3 w 115"/>
                <a:gd name="T5" fmla="*/ 0 h 76"/>
                <a:gd name="T6" fmla="*/ 0 w 115"/>
                <a:gd name="T7" fmla="*/ 0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76"/>
                <a:gd name="T14" fmla="*/ 115 w 115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76">
                  <a:moveTo>
                    <a:pt x="0" y="15"/>
                  </a:moveTo>
                  <a:lnTo>
                    <a:pt x="97" y="76"/>
                  </a:lnTo>
                  <a:lnTo>
                    <a:pt x="115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0" name="Freeform 364"/>
            <p:cNvSpPr/>
            <p:nvPr/>
          </p:nvSpPr>
          <p:spPr bwMode="auto">
            <a:xfrm>
              <a:off x="3639523" y="3262765"/>
              <a:ext cx="43803" cy="55691"/>
            </a:xfrm>
            <a:custGeom>
              <a:avLst/>
              <a:gdLst>
                <a:gd name="T0" fmla="*/ 0 w 90"/>
                <a:gd name="T1" fmla="*/ 1 h 124"/>
                <a:gd name="T2" fmla="*/ 0 w 90"/>
                <a:gd name="T3" fmla="*/ 1 h 124"/>
                <a:gd name="T4" fmla="*/ 1 w 90"/>
                <a:gd name="T5" fmla="*/ 1 h 124"/>
                <a:gd name="T6" fmla="*/ 1 w 90"/>
                <a:gd name="T7" fmla="*/ 1 h 124"/>
                <a:gd name="T8" fmla="*/ 1 w 90"/>
                <a:gd name="T9" fmla="*/ 3 h 124"/>
                <a:gd name="T10" fmla="*/ 1 w 90"/>
                <a:gd name="T11" fmla="*/ 3 h 124"/>
                <a:gd name="T12" fmla="*/ 2 w 90"/>
                <a:gd name="T13" fmla="*/ 1 h 124"/>
                <a:gd name="T14" fmla="*/ 2 w 90"/>
                <a:gd name="T15" fmla="*/ 0 h 124"/>
                <a:gd name="T16" fmla="*/ 1 w 90"/>
                <a:gd name="T17" fmla="*/ 0 h 124"/>
                <a:gd name="T18" fmla="*/ 0 w 90"/>
                <a:gd name="T19" fmla="*/ 1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0"/>
                <a:gd name="T31" fmla="*/ 0 h 124"/>
                <a:gd name="T32" fmla="*/ 90 w 90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0" h="124">
                  <a:moveTo>
                    <a:pt x="0" y="32"/>
                  </a:moveTo>
                  <a:lnTo>
                    <a:pt x="4" y="64"/>
                  </a:lnTo>
                  <a:lnTo>
                    <a:pt x="25" y="32"/>
                  </a:lnTo>
                  <a:lnTo>
                    <a:pt x="35" y="51"/>
                  </a:lnTo>
                  <a:lnTo>
                    <a:pt x="24" y="124"/>
                  </a:lnTo>
                  <a:lnTo>
                    <a:pt x="64" y="121"/>
                  </a:lnTo>
                  <a:lnTo>
                    <a:pt x="90" y="48"/>
                  </a:lnTo>
                  <a:lnTo>
                    <a:pt x="77" y="5"/>
                  </a:lnTo>
                  <a:lnTo>
                    <a:pt x="36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1" name="Freeform 365"/>
            <p:cNvSpPr/>
            <p:nvPr/>
          </p:nvSpPr>
          <p:spPr bwMode="auto">
            <a:xfrm>
              <a:off x="3661424" y="3087736"/>
              <a:ext cx="207221" cy="182985"/>
            </a:xfrm>
            <a:custGeom>
              <a:avLst/>
              <a:gdLst>
                <a:gd name="T0" fmla="*/ 0 w 433"/>
                <a:gd name="T1" fmla="*/ 9 h 403"/>
                <a:gd name="T2" fmla="*/ 2 w 433"/>
                <a:gd name="T3" fmla="*/ 7 h 403"/>
                <a:gd name="T4" fmla="*/ 4 w 433"/>
                <a:gd name="T5" fmla="*/ 7 h 403"/>
                <a:gd name="T6" fmla="*/ 5 w 433"/>
                <a:gd name="T7" fmla="*/ 5 h 403"/>
                <a:gd name="T8" fmla="*/ 6 w 433"/>
                <a:gd name="T9" fmla="*/ 5 h 403"/>
                <a:gd name="T10" fmla="*/ 6 w 433"/>
                <a:gd name="T11" fmla="*/ 5 h 403"/>
                <a:gd name="T12" fmla="*/ 7 w 433"/>
                <a:gd name="T13" fmla="*/ 5 h 403"/>
                <a:gd name="T14" fmla="*/ 8 w 433"/>
                <a:gd name="T15" fmla="*/ 3 h 403"/>
                <a:gd name="T16" fmla="*/ 8 w 433"/>
                <a:gd name="T17" fmla="*/ 1 h 403"/>
                <a:gd name="T18" fmla="*/ 9 w 433"/>
                <a:gd name="T19" fmla="*/ 1 h 403"/>
                <a:gd name="T20" fmla="*/ 9 w 433"/>
                <a:gd name="T21" fmla="*/ 0 h 403"/>
                <a:gd name="T22" fmla="*/ 9 w 433"/>
                <a:gd name="T23" fmla="*/ 0 h 403"/>
                <a:gd name="T24" fmla="*/ 10 w 433"/>
                <a:gd name="T25" fmla="*/ 2 h 403"/>
                <a:gd name="T26" fmla="*/ 9 w 433"/>
                <a:gd name="T27" fmla="*/ 4 h 403"/>
                <a:gd name="T28" fmla="*/ 9 w 433"/>
                <a:gd name="T29" fmla="*/ 5 h 403"/>
                <a:gd name="T30" fmla="*/ 9 w 433"/>
                <a:gd name="T31" fmla="*/ 7 h 403"/>
                <a:gd name="T32" fmla="*/ 8 w 433"/>
                <a:gd name="T33" fmla="*/ 8 h 403"/>
                <a:gd name="T34" fmla="*/ 8 w 433"/>
                <a:gd name="T35" fmla="*/ 7 h 403"/>
                <a:gd name="T36" fmla="*/ 7 w 433"/>
                <a:gd name="T37" fmla="*/ 8 h 403"/>
                <a:gd name="T38" fmla="*/ 5 w 433"/>
                <a:gd name="T39" fmla="*/ 8 h 403"/>
                <a:gd name="T40" fmla="*/ 5 w 433"/>
                <a:gd name="T41" fmla="*/ 9 h 403"/>
                <a:gd name="T42" fmla="*/ 4 w 433"/>
                <a:gd name="T43" fmla="*/ 9 h 403"/>
                <a:gd name="T44" fmla="*/ 4 w 433"/>
                <a:gd name="T45" fmla="*/ 8 h 403"/>
                <a:gd name="T46" fmla="*/ 0 w 433"/>
                <a:gd name="T47" fmla="*/ 9 h 4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33"/>
                <a:gd name="T73" fmla="*/ 0 h 403"/>
                <a:gd name="T74" fmla="*/ 433 w 433"/>
                <a:gd name="T75" fmla="*/ 403 h 40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33" h="403">
                  <a:moveTo>
                    <a:pt x="0" y="378"/>
                  </a:moveTo>
                  <a:lnTo>
                    <a:pt x="80" y="305"/>
                  </a:lnTo>
                  <a:lnTo>
                    <a:pt x="188" y="305"/>
                  </a:lnTo>
                  <a:lnTo>
                    <a:pt x="232" y="212"/>
                  </a:lnTo>
                  <a:lnTo>
                    <a:pt x="250" y="204"/>
                  </a:lnTo>
                  <a:lnTo>
                    <a:pt x="252" y="239"/>
                  </a:lnTo>
                  <a:lnTo>
                    <a:pt x="299" y="204"/>
                  </a:lnTo>
                  <a:lnTo>
                    <a:pt x="343" y="138"/>
                  </a:lnTo>
                  <a:lnTo>
                    <a:pt x="360" y="21"/>
                  </a:lnTo>
                  <a:lnTo>
                    <a:pt x="394" y="25"/>
                  </a:lnTo>
                  <a:lnTo>
                    <a:pt x="385" y="0"/>
                  </a:lnTo>
                  <a:lnTo>
                    <a:pt x="406" y="1"/>
                  </a:lnTo>
                  <a:lnTo>
                    <a:pt x="433" y="97"/>
                  </a:lnTo>
                  <a:lnTo>
                    <a:pt x="394" y="166"/>
                  </a:lnTo>
                  <a:lnTo>
                    <a:pt x="394" y="227"/>
                  </a:lnTo>
                  <a:lnTo>
                    <a:pt x="367" y="319"/>
                  </a:lnTo>
                  <a:lnTo>
                    <a:pt x="346" y="332"/>
                  </a:lnTo>
                  <a:lnTo>
                    <a:pt x="345" y="297"/>
                  </a:lnTo>
                  <a:lnTo>
                    <a:pt x="284" y="347"/>
                  </a:lnTo>
                  <a:lnTo>
                    <a:pt x="232" y="327"/>
                  </a:lnTo>
                  <a:lnTo>
                    <a:pt x="235" y="368"/>
                  </a:lnTo>
                  <a:lnTo>
                    <a:pt x="188" y="403"/>
                  </a:lnTo>
                  <a:lnTo>
                    <a:pt x="177" y="345"/>
                  </a:lnTo>
                  <a:lnTo>
                    <a:pt x="0" y="3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2" name="Freeform 366"/>
            <p:cNvSpPr/>
            <p:nvPr/>
          </p:nvSpPr>
          <p:spPr bwMode="auto">
            <a:xfrm>
              <a:off x="3685010" y="3254809"/>
              <a:ext cx="43803" cy="33415"/>
            </a:xfrm>
            <a:custGeom>
              <a:avLst/>
              <a:gdLst>
                <a:gd name="T0" fmla="*/ 0 w 88"/>
                <a:gd name="T1" fmla="*/ 1 h 73"/>
                <a:gd name="T2" fmla="*/ 1 w 88"/>
                <a:gd name="T3" fmla="*/ 2 h 73"/>
                <a:gd name="T4" fmla="*/ 2 w 88"/>
                <a:gd name="T5" fmla="*/ 1 h 73"/>
                <a:gd name="T6" fmla="*/ 2 w 88"/>
                <a:gd name="T7" fmla="*/ 0 h 73"/>
                <a:gd name="T8" fmla="*/ 0 w 88"/>
                <a:gd name="T9" fmla="*/ 1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73"/>
                <a:gd name="T17" fmla="*/ 88 w 88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73">
                  <a:moveTo>
                    <a:pt x="0" y="37"/>
                  </a:moveTo>
                  <a:lnTo>
                    <a:pt x="33" y="73"/>
                  </a:lnTo>
                  <a:lnTo>
                    <a:pt x="83" y="46"/>
                  </a:lnTo>
                  <a:lnTo>
                    <a:pt x="88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3" name="Freeform 367"/>
            <p:cNvSpPr/>
            <p:nvPr/>
          </p:nvSpPr>
          <p:spPr bwMode="auto">
            <a:xfrm>
              <a:off x="3826527" y="2990674"/>
              <a:ext cx="107822" cy="97062"/>
            </a:xfrm>
            <a:custGeom>
              <a:avLst/>
              <a:gdLst>
                <a:gd name="T0" fmla="*/ 0 w 226"/>
                <a:gd name="T1" fmla="*/ 4 h 214"/>
                <a:gd name="T2" fmla="*/ 0 w 226"/>
                <a:gd name="T3" fmla="*/ 5 h 214"/>
                <a:gd name="T4" fmla="*/ 1 w 226"/>
                <a:gd name="T5" fmla="*/ 5 h 214"/>
                <a:gd name="T6" fmla="*/ 1 w 226"/>
                <a:gd name="T7" fmla="*/ 4 h 214"/>
                <a:gd name="T8" fmla="*/ 3 w 226"/>
                <a:gd name="T9" fmla="*/ 4 h 214"/>
                <a:gd name="T10" fmla="*/ 3 w 226"/>
                <a:gd name="T11" fmla="*/ 3 h 214"/>
                <a:gd name="T12" fmla="*/ 5 w 226"/>
                <a:gd name="T13" fmla="*/ 3 h 214"/>
                <a:gd name="T14" fmla="*/ 5 w 226"/>
                <a:gd name="T15" fmla="*/ 2 h 214"/>
                <a:gd name="T16" fmla="*/ 5 w 226"/>
                <a:gd name="T17" fmla="*/ 1 h 214"/>
                <a:gd name="T18" fmla="*/ 3 w 226"/>
                <a:gd name="T19" fmla="*/ 1 h 214"/>
                <a:gd name="T20" fmla="*/ 2 w 226"/>
                <a:gd name="T21" fmla="*/ 0 h 214"/>
                <a:gd name="T22" fmla="*/ 1 w 226"/>
                <a:gd name="T23" fmla="*/ 3 h 214"/>
                <a:gd name="T24" fmla="*/ 1 w 226"/>
                <a:gd name="T25" fmla="*/ 3 h 214"/>
                <a:gd name="T26" fmla="*/ 0 w 226"/>
                <a:gd name="T27" fmla="*/ 4 h 2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6"/>
                <a:gd name="T43" fmla="*/ 0 h 214"/>
                <a:gd name="T44" fmla="*/ 226 w 226"/>
                <a:gd name="T45" fmla="*/ 214 h 2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6" h="214">
                  <a:moveTo>
                    <a:pt x="0" y="153"/>
                  </a:moveTo>
                  <a:lnTo>
                    <a:pt x="10" y="214"/>
                  </a:lnTo>
                  <a:lnTo>
                    <a:pt x="51" y="192"/>
                  </a:lnTo>
                  <a:lnTo>
                    <a:pt x="23" y="155"/>
                  </a:lnTo>
                  <a:lnTo>
                    <a:pt x="133" y="188"/>
                  </a:lnTo>
                  <a:lnTo>
                    <a:pt x="157" y="138"/>
                  </a:lnTo>
                  <a:lnTo>
                    <a:pt x="226" y="120"/>
                  </a:lnTo>
                  <a:lnTo>
                    <a:pt x="202" y="86"/>
                  </a:lnTo>
                  <a:lnTo>
                    <a:pt x="211" y="58"/>
                  </a:lnTo>
                  <a:lnTo>
                    <a:pt x="150" y="62"/>
                  </a:lnTo>
                  <a:lnTo>
                    <a:pt x="80" y="0"/>
                  </a:lnTo>
                  <a:lnTo>
                    <a:pt x="54" y="122"/>
                  </a:lnTo>
                  <a:lnTo>
                    <a:pt x="22" y="115"/>
                  </a:lnTo>
                  <a:lnTo>
                    <a:pt x="0" y="15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4" name="Freeform 368"/>
            <p:cNvSpPr/>
            <p:nvPr/>
          </p:nvSpPr>
          <p:spPr bwMode="auto">
            <a:xfrm>
              <a:off x="3543494" y="3054321"/>
              <a:ext cx="114561" cy="120930"/>
            </a:xfrm>
            <a:custGeom>
              <a:avLst/>
              <a:gdLst>
                <a:gd name="T0" fmla="*/ 0 w 240"/>
                <a:gd name="T1" fmla="*/ 3 h 268"/>
                <a:gd name="T2" fmla="*/ 1 w 240"/>
                <a:gd name="T3" fmla="*/ 4 h 268"/>
                <a:gd name="T4" fmla="*/ 0 w 240"/>
                <a:gd name="T5" fmla="*/ 6 h 268"/>
                <a:gd name="T6" fmla="*/ 2 w 240"/>
                <a:gd name="T7" fmla="*/ 6 h 268"/>
                <a:gd name="T8" fmla="*/ 3 w 240"/>
                <a:gd name="T9" fmla="*/ 5 h 268"/>
                <a:gd name="T10" fmla="*/ 3 w 240"/>
                <a:gd name="T11" fmla="*/ 4 h 268"/>
                <a:gd name="T12" fmla="*/ 5 w 240"/>
                <a:gd name="T13" fmla="*/ 2 h 268"/>
                <a:gd name="T14" fmla="*/ 5 w 240"/>
                <a:gd name="T15" fmla="*/ 1 h 268"/>
                <a:gd name="T16" fmla="*/ 5 w 240"/>
                <a:gd name="T17" fmla="*/ 0 h 268"/>
                <a:gd name="T18" fmla="*/ 5 w 240"/>
                <a:gd name="T19" fmla="*/ 0 h 268"/>
                <a:gd name="T20" fmla="*/ 3 w 240"/>
                <a:gd name="T21" fmla="*/ 1 h 268"/>
                <a:gd name="T22" fmla="*/ 3 w 240"/>
                <a:gd name="T23" fmla="*/ 2 h 268"/>
                <a:gd name="T24" fmla="*/ 2 w 240"/>
                <a:gd name="T25" fmla="*/ 1 h 268"/>
                <a:gd name="T26" fmla="*/ 0 w 240"/>
                <a:gd name="T27" fmla="*/ 3 h 2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0"/>
                <a:gd name="T43" fmla="*/ 0 h 268"/>
                <a:gd name="T44" fmla="*/ 240 w 240"/>
                <a:gd name="T45" fmla="*/ 268 h 2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0" h="268">
                  <a:moveTo>
                    <a:pt x="0" y="151"/>
                  </a:moveTo>
                  <a:lnTo>
                    <a:pt x="43" y="173"/>
                  </a:lnTo>
                  <a:lnTo>
                    <a:pt x="15" y="251"/>
                  </a:lnTo>
                  <a:lnTo>
                    <a:pt x="84" y="268"/>
                  </a:lnTo>
                  <a:lnTo>
                    <a:pt x="155" y="223"/>
                  </a:lnTo>
                  <a:lnTo>
                    <a:pt x="122" y="159"/>
                  </a:lnTo>
                  <a:lnTo>
                    <a:pt x="202" y="101"/>
                  </a:lnTo>
                  <a:lnTo>
                    <a:pt x="240" y="24"/>
                  </a:lnTo>
                  <a:lnTo>
                    <a:pt x="237" y="13"/>
                  </a:lnTo>
                  <a:lnTo>
                    <a:pt x="223" y="0"/>
                  </a:lnTo>
                  <a:lnTo>
                    <a:pt x="147" y="50"/>
                  </a:lnTo>
                  <a:lnTo>
                    <a:pt x="147" y="77"/>
                  </a:lnTo>
                  <a:lnTo>
                    <a:pt x="94" y="68"/>
                  </a:lnTo>
                  <a:lnTo>
                    <a:pt x="0" y="15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5" name="Freeform 369"/>
            <p:cNvSpPr/>
            <p:nvPr/>
          </p:nvSpPr>
          <p:spPr bwMode="auto">
            <a:xfrm>
              <a:off x="3577188" y="3154565"/>
              <a:ext cx="60650" cy="97062"/>
            </a:xfrm>
            <a:custGeom>
              <a:avLst/>
              <a:gdLst>
                <a:gd name="T0" fmla="*/ 0 w 128"/>
                <a:gd name="T1" fmla="*/ 5 h 212"/>
                <a:gd name="T2" fmla="*/ 0 w 128"/>
                <a:gd name="T3" fmla="*/ 1 h 212"/>
                <a:gd name="T4" fmla="*/ 2 w 128"/>
                <a:gd name="T5" fmla="*/ 0 h 212"/>
                <a:gd name="T6" fmla="*/ 3 w 128"/>
                <a:gd name="T7" fmla="*/ 3 h 212"/>
                <a:gd name="T8" fmla="*/ 2 w 128"/>
                <a:gd name="T9" fmla="*/ 5 h 212"/>
                <a:gd name="T10" fmla="*/ 0 w 128"/>
                <a:gd name="T11" fmla="*/ 5 h 2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"/>
                <a:gd name="T19" fmla="*/ 0 h 212"/>
                <a:gd name="T20" fmla="*/ 128 w 128"/>
                <a:gd name="T21" fmla="*/ 212 h 2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" h="212">
                  <a:moveTo>
                    <a:pt x="0" y="212"/>
                  </a:moveTo>
                  <a:lnTo>
                    <a:pt x="13" y="45"/>
                  </a:lnTo>
                  <a:lnTo>
                    <a:pt x="84" y="0"/>
                  </a:lnTo>
                  <a:lnTo>
                    <a:pt x="128" y="129"/>
                  </a:lnTo>
                  <a:lnTo>
                    <a:pt x="82" y="189"/>
                  </a:lnTo>
                  <a:lnTo>
                    <a:pt x="0" y="2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6" name="Freeform 370"/>
            <p:cNvSpPr/>
            <p:nvPr/>
          </p:nvSpPr>
          <p:spPr bwMode="auto">
            <a:xfrm>
              <a:off x="3100411" y="3507807"/>
              <a:ext cx="131408" cy="167074"/>
            </a:xfrm>
            <a:custGeom>
              <a:avLst/>
              <a:gdLst>
                <a:gd name="T0" fmla="*/ 0 w 274"/>
                <a:gd name="T1" fmla="*/ 2 h 369"/>
                <a:gd name="T2" fmla="*/ 1 w 274"/>
                <a:gd name="T3" fmla="*/ 3 h 369"/>
                <a:gd name="T4" fmla="*/ 1 w 274"/>
                <a:gd name="T5" fmla="*/ 5 h 369"/>
                <a:gd name="T6" fmla="*/ 3 w 274"/>
                <a:gd name="T7" fmla="*/ 4 h 369"/>
                <a:gd name="T8" fmla="*/ 4 w 274"/>
                <a:gd name="T9" fmla="*/ 5 h 369"/>
                <a:gd name="T10" fmla="*/ 5 w 274"/>
                <a:gd name="T11" fmla="*/ 7 h 369"/>
                <a:gd name="T12" fmla="*/ 4 w 274"/>
                <a:gd name="T13" fmla="*/ 9 h 369"/>
                <a:gd name="T14" fmla="*/ 6 w 274"/>
                <a:gd name="T15" fmla="*/ 8 h 369"/>
                <a:gd name="T16" fmla="*/ 5 w 274"/>
                <a:gd name="T17" fmla="*/ 5 h 369"/>
                <a:gd name="T18" fmla="*/ 3 w 274"/>
                <a:gd name="T19" fmla="*/ 3 h 369"/>
                <a:gd name="T20" fmla="*/ 4 w 274"/>
                <a:gd name="T21" fmla="*/ 2 h 369"/>
                <a:gd name="T22" fmla="*/ 3 w 274"/>
                <a:gd name="T23" fmla="*/ 1 h 369"/>
                <a:gd name="T24" fmla="*/ 2 w 274"/>
                <a:gd name="T25" fmla="*/ 0 h 369"/>
                <a:gd name="T26" fmla="*/ 1 w 274"/>
                <a:gd name="T27" fmla="*/ 0 h 369"/>
                <a:gd name="T28" fmla="*/ 1 w 274"/>
                <a:gd name="T29" fmla="*/ 1 h 369"/>
                <a:gd name="T30" fmla="*/ 1 w 274"/>
                <a:gd name="T31" fmla="*/ 1 h 369"/>
                <a:gd name="T32" fmla="*/ 0 w 274"/>
                <a:gd name="T33" fmla="*/ 2 h 3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4"/>
                <a:gd name="T52" fmla="*/ 0 h 369"/>
                <a:gd name="T53" fmla="*/ 274 w 274"/>
                <a:gd name="T54" fmla="*/ 369 h 3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4" h="369">
                  <a:moveTo>
                    <a:pt x="0" y="79"/>
                  </a:moveTo>
                  <a:lnTo>
                    <a:pt x="36" y="132"/>
                  </a:lnTo>
                  <a:lnTo>
                    <a:pt x="25" y="223"/>
                  </a:lnTo>
                  <a:lnTo>
                    <a:pt x="123" y="184"/>
                  </a:lnTo>
                  <a:lnTo>
                    <a:pt x="160" y="223"/>
                  </a:lnTo>
                  <a:lnTo>
                    <a:pt x="198" y="313"/>
                  </a:lnTo>
                  <a:lnTo>
                    <a:pt x="188" y="369"/>
                  </a:lnTo>
                  <a:lnTo>
                    <a:pt x="274" y="353"/>
                  </a:lnTo>
                  <a:lnTo>
                    <a:pt x="231" y="234"/>
                  </a:lnTo>
                  <a:lnTo>
                    <a:pt x="138" y="147"/>
                  </a:lnTo>
                  <a:lnTo>
                    <a:pt x="165" y="94"/>
                  </a:lnTo>
                  <a:lnTo>
                    <a:pt x="112" y="67"/>
                  </a:lnTo>
                  <a:lnTo>
                    <a:pt x="73" y="0"/>
                  </a:lnTo>
                  <a:lnTo>
                    <a:pt x="50" y="1"/>
                  </a:lnTo>
                  <a:lnTo>
                    <a:pt x="52" y="48"/>
                  </a:lnTo>
                  <a:lnTo>
                    <a:pt x="36" y="36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7" name="Freeform 371"/>
            <p:cNvSpPr/>
            <p:nvPr/>
          </p:nvSpPr>
          <p:spPr bwMode="auto">
            <a:xfrm>
              <a:off x="1368516" y="2868153"/>
              <a:ext cx="8424" cy="17503"/>
            </a:xfrm>
            <a:custGeom>
              <a:avLst/>
              <a:gdLst>
                <a:gd name="T0" fmla="*/ 0 w 18"/>
                <a:gd name="T1" fmla="*/ 1 h 38"/>
                <a:gd name="T2" fmla="*/ 0 w 18"/>
                <a:gd name="T3" fmla="*/ 0 h 38"/>
                <a:gd name="T4" fmla="*/ 0 w 18"/>
                <a:gd name="T5" fmla="*/ 1 h 38"/>
                <a:gd name="T6" fmla="*/ 0 w 18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8"/>
                <a:gd name="T14" fmla="*/ 18 w 1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8">
                  <a:moveTo>
                    <a:pt x="0" y="30"/>
                  </a:moveTo>
                  <a:lnTo>
                    <a:pt x="13" y="0"/>
                  </a:lnTo>
                  <a:lnTo>
                    <a:pt x="18" y="38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8" name="Freeform 372"/>
            <p:cNvSpPr/>
            <p:nvPr/>
          </p:nvSpPr>
          <p:spPr bwMode="auto">
            <a:xfrm>
              <a:off x="3100411" y="3833998"/>
              <a:ext cx="69074" cy="100244"/>
            </a:xfrm>
            <a:custGeom>
              <a:avLst/>
              <a:gdLst>
                <a:gd name="T0" fmla="*/ 0 w 142"/>
                <a:gd name="T1" fmla="*/ 0 h 221"/>
                <a:gd name="T2" fmla="*/ 1 w 142"/>
                <a:gd name="T3" fmla="*/ 0 h 221"/>
                <a:gd name="T4" fmla="*/ 1 w 142"/>
                <a:gd name="T5" fmla="*/ 1 h 221"/>
                <a:gd name="T6" fmla="*/ 2 w 142"/>
                <a:gd name="T7" fmla="*/ 0 h 221"/>
                <a:gd name="T8" fmla="*/ 3 w 142"/>
                <a:gd name="T9" fmla="*/ 1 h 221"/>
                <a:gd name="T10" fmla="*/ 3 w 142"/>
                <a:gd name="T11" fmla="*/ 5 h 221"/>
                <a:gd name="T12" fmla="*/ 3 w 142"/>
                <a:gd name="T13" fmla="*/ 5 h 221"/>
                <a:gd name="T14" fmla="*/ 1 w 142"/>
                <a:gd name="T15" fmla="*/ 4 h 221"/>
                <a:gd name="T16" fmla="*/ 0 w 142"/>
                <a:gd name="T17" fmla="*/ 0 h 2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2"/>
                <a:gd name="T28" fmla="*/ 0 h 221"/>
                <a:gd name="T29" fmla="*/ 142 w 142"/>
                <a:gd name="T30" fmla="*/ 221 h 2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2" h="221">
                  <a:moveTo>
                    <a:pt x="0" y="0"/>
                  </a:moveTo>
                  <a:lnTo>
                    <a:pt x="29" y="0"/>
                  </a:lnTo>
                  <a:lnTo>
                    <a:pt x="38" y="41"/>
                  </a:lnTo>
                  <a:lnTo>
                    <a:pt x="73" y="15"/>
                  </a:lnTo>
                  <a:lnTo>
                    <a:pt x="122" y="65"/>
                  </a:lnTo>
                  <a:lnTo>
                    <a:pt x="142" y="221"/>
                  </a:lnTo>
                  <a:lnTo>
                    <a:pt x="141" y="221"/>
                  </a:lnTo>
                  <a:lnTo>
                    <a:pt x="42" y="15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9" name="Freeform 373"/>
            <p:cNvSpPr/>
            <p:nvPr/>
          </p:nvSpPr>
          <p:spPr bwMode="auto">
            <a:xfrm>
              <a:off x="3273938" y="3824451"/>
              <a:ext cx="173527" cy="120930"/>
            </a:xfrm>
            <a:custGeom>
              <a:avLst/>
              <a:gdLst>
                <a:gd name="T0" fmla="*/ 0 w 362"/>
                <a:gd name="T1" fmla="*/ 6 h 264"/>
                <a:gd name="T2" fmla="*/ 1 w 362"/>
                <a:gd name="T3" fmla="*/ 6 h 264"/>
                <a:gd name="T4" fmla="*/ 3 w 362"/>
                <a:gd name="T5" fmla="*/ 6 h 264"/>
                <a:gd name="T6" fmla="*/ 4 w 362"/>
                <a:gd name="T7" fmla="*/ 6 h 264"/>
                <a:gd name="T8" fmla="*/ 5 w 362"/>
                <a:gd name="T9" fmla="*/ 3 h 264"/>
                <a:gd name="T10" fmla="*/ 7 w 362"/>
                <a:gd name="T11" fmla="*/ 3 h 264"/>
                <a:gd name="T12" fmla="*/ 8 w 362"/>
                <a:gd name="T13" fmla="*/ 2 h 264"/>
                <a:gd name="T14" fmla="*/ 7 w 362"/>
                <a:gd name="T15" fmla="*/ 1 h 264"/>
                <a:gd name="T16" fmla="*/ 7 w 362"/>
                <a:gd name="T17" fmla="*/ 0 h 264"/>
                <a:gd name="T18" fmla="*/ 5 w 362"/>
                <a:gd name="T19" fmla="*/ 2 h 264"/>
                <a:gd name="T20" fmla="*/ 4 w 362"/>
                <a:gd name="T21" fmla="*/ 3 h 264"/>
                <a:gd name="T22" fmla="*/ 4 w 362"/>
                <a:gd name="T23" fmla="*/ 3 h 264"/>
                <a:gd name="T24" fmla="*/ 3 w 362"/>
                <a:gd name="T25" fmla="*/ 4 h 264"/>
                <a:gd name="T26" fmla="*/ 2 w 362"/>
                <a:gd name="T27" fmla="*/ 4 h 264"/>
                <a:gd name="T28" fmla="*/ 1 w 362"/>
                <a:gd name="T29" fmla="*/ 6 h 264"/>
                <a:gd name="T30" fmla="*/ 0 w 362"/>
                <a:gd name="T31" fmla="*/ 6 h 2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2"/>
                <a:gd name="T49" fmla="*/ 0 h 264"/>
                <a:gd name="T50" fmla="*/ 362 w 362"/>
                <a:gd name="T51" fmla="*/ 264 h 2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2" h="264">
                  <a:moveTo>
                    <a:pt x="0" y="235"/>
                  </a:moveTo>
                  <a:lnTo>
                    <a:pt x="33" y="264"/>
                  </a:lnTo>
                  <a:lnTo>
                    <a:pt x="143" y="253"/>
                  </a:lnTo>
                  <a:lnTo>
                    <a:pt x="182" y="238"/>
                  </a:lnTo>
                  <a:lnTo>
                    <a:pt x="234" y="115"/>
                  </a:lnTo>
                  <a:lnTo>
                    <a:pt x="299" y="120"/>
                  </a:lnTo>
                  <a:lnTo>
                    <a:pt x="362" y="78"/>
                  </a:lnTo>
                  <a:lnTo>
                    <a:pt x="304" y="45"/>
                  </a:lnTo>
                  <a:lnTo>
                    <a:pt x="284" y="0"/>
                  </a:lnTo>
                  <a:lnTo>
                    <a:pt x="210" y="82"/>
                  </a:lnTo>
                  <a:lnTo>
                    <a:pt x="185" y="128"/>
                  </a:lnTo>
                  <a:lnTo>
                    <a:pt x="163" y="103"/>
                  </a:lnTo>
                  <a:lnTo>
                    <a:pt x="120" y="168"/>
                  </a:lnTo>
                  <a:lnTo>
                    <a:pt x="70" y="177"/>
                  </a:lnTo>
                  <a:lnTo>
                    <a:pt x="56" y="238"/>
                  </a:lnTo>
                  <a:lnTo>
                    <a:pt x="0" y="2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0" name="Freeform 374"/>
            <p:cNvSpPr/>
            <p:nvPr/>
          </p:nvSpPr>
          <p:spPr bwMode="auto">
            <a:xfrm>
              <a:off x="2871289" y="2817235"/>
              <a:ext cx="581230" cy="265727"/>
            </a:xfrm>
            <a:custGeom>
              <a:avLst/>
              <a:gdLst>
                <a:gd name="T0" fmla="*/ 0 w 1209"/>
                <a:gd name="T1" fmla="*/ 4 h 587"/>
                <a:gd name="T2" fmla="*/ 1 w 1209"/>
                <a:gd name="T3" fmla="*/ 6 h 587"/>
                <a:gd name="T4" fmla="*/ 2 w 1209"/>
                <a:gd name="T5" fmla="*/ 6 h 587"/>
                <a:gd name="T6" fmla="*/ 3 w 1209"/>
                <a:gd name="T7" fmla="*/ 9 h 587"/>
                <a:gd name="T8" fmla="*/ 7 w 1209"/>
                <a:gd name="T9" fmla="*/ 10 h 587"/>
                <a:gd name="T10" fmla="*/ 8 w 1209"/>
                <a:gd name="T11" fmla="*/ 12 h 587"/>
                <a:gd name="T12" fmla="*/ 11 w 1209"/>
                <a:gd name="T13" fmla="*/ 12 h 587"/>
                <a:gd name="T14" fmla="*/ 15 w 1209"/>
                <a:gd name="T15" fmla="*/ 14 h 587"/>
                <a:gd name="T16" fmla="*/ 20 w 1209"/>
                <a:gd name="T17" fmla="*/ 12 h 587"/>
                <a:gd name="T18" fmla="*/ 21 w 1209"/>
                <a:gd name="T19" fmla="*/ 11 h 587"/>
                <a:gd name="T20" fmla="*/ 21 w 1209"/>
                <a:gd name="T21" fmla="*/ 9 h 587"/>
                <a:gd name="T22" fmla="*/ 23 w 1209"/>
                <a:gd name="T23" fmla="*/ 10 h 587"/>
                <a:gd name="T24" fmla="*/ 26 w 1209"/>
                <a:gd name="T25" fmla="*/ 7 h 587"/>
                <a:gd name="T26" fmla="*/ 28 w 1209"/>
                <a:gd name="T27" fmla="*/ 7 h 587"/>
                <a:gd name="T28" fmla="*/ 27 w 1209"/>
                <a:gd name="T29" fmla="*/ 5 h 587"/>
                <a:gd name="T30" fmla="*/ 25 w 1209"/>
                <a:gd name="T31" fmla="*/ 6 h 587"/>
                <a:gd name="T32" fmla="*/ 25 w 1209"/>
                <a:gd name="T33" fmla="*/ 4 h 587"/>
                <a:gd name="T34" fmla="*/ 25 w 1209"/>
                <a:gd name="T35" fmla="*/ 3 h 587"/>
                <a:gd name="T36" fmla="*/ 24 w 1209"/>
                <a:gd name="T37" fmla="*/ 3 h 587"/>
                <a:gd name="T38" fmla="*/ 19 w 1209"/>
                <a:gd name="T39" fmla="*/ 4 h 587"/>
                <a:gd name="T40" fmla="*/ 16 w 1209"/>
                <a:gd name="T41" fmla="*/ 2 h 587"/>
                <a:gd name="T42" fmla="*/ 13 w 1209"/>
                <a:gd name="T43" fmla="*/ 2 h 587"/>
                <a:gd name="T44" fmla="*/ 13 w 1209"/>
                <a:gd name="T45" fmla="*/ 1 h 587"/>
                <a:gd name="T46" fmla="*/ 10 w 1209"/>
                <a:gd name="T47" fmla="*/ 0 h 587"/>
                <a:gd name="T48" fmla="*/ 9 w 1209"/>
                <a:gd name="T49" fmla="*/ 1 h 587"/>
                <a:gd name="T50" fmla="*/ 9 w 1209"/>
                <a:gd name="T51" fmla="*/ 3 h 587"/>
                <a:gd name="T52" fmla="*/ 4 w 1209"/>
                <a:gd name="T53" fmla="*/ 2 h 587"/>
                <a:gd name="T54" fmla="*/ 0 w 1209"/>
                <a:gd name="T55" fmla="*/ 4 h 58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09"/>
                <a:gd name="T85" fmla="*/ 0 h 587"/>
                <a:gd name="T86" fmla="*/ 1209 w 1209"/>
                <a:gd name="T87" fmla="*/ 587 h 58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09" h="587">
                  <a:moveTo>
                    <a:pt x="0" y="184"/>
                  </a:moveTo>
                  <a:lnTo>
                    <a:pt x="39" y="242"/>
                  </a:lnTo>
                  <a:lnTo>
                    <a:pt x="94" y="265"/>
                  </a:lnTo>
                  <a:lnTo>
                    <a:pt x="113" y="389"/>
                  </a:lnTo>
                  <a:lnTo>
                    <a:pt x="282" y="439"/>
                  </a:lnTo>
                  <a:lnTo>
                    <a:pt x="353" y="526"/>
                  </a:lnTo>
                  <a:lnTo>
                    <a:pt x="494" y="522"/>
                  </a:lnTo>
                  <a:lnTo>
                    <a:pt x="651" y="587"/>
                  </a:lnTo>
                  <a:lnTo>
                    <a:pt x="856" y="526"/>
                  </a:lnTo>
                  <a:lnTo>
                    <a:pt x="920" y="477"/>
                  </a:lnTo>
                  <a:lnTo>
                    <a:pt x="920" y="408"/>
                  </a:lnTo>
                  <a:lnTo>
                    <a:pt x="979" y="416"/>
                  </a:lnTo>
                  <a:lnTo>
                    <a:pt x="1110" y="318"/>
                  </a:lnTo>
                  <a:lnTo>
                    <a:pt x="1209" y="312"/>
                  </a:lnTo>
                  <a:lnTo>
                    <a:pt x="1162" y="238"/>
                  </a:lnTo>
                  <a:lnTo>
                    <a:pt x="1065" y="257"/>
                  </a:lnTo>
                  <a:lnTo>
                    <a:pt x="1064" y="174"/>
                  </a:lnTo>
                  <a:lnTo>
                    <a:pt x="1088" y="127"/>
                  </a:lnTo>
                  <a:lnTo>
                    <a:pt x="1018" y="115"/>
                  </a:lnTo>
                  <a:lnTo>
                    <a:pt x="838" y="167"/>
                  </a:lnTo>
                  <a:lnTo>
                    <a:pt x="677" y="90"/>
                  </a:lnTo>
                  <a:lnTo>
                    <a:pt x="576" y="101"/>
                  </a:lnTo>
                  <a:lnTo>
                    <a:pt x="539" y="39"/>
                  </a:lnTo>
                  <a:lnTo>
                    <a:pt x="439" y="0"/>
                  </a:lnTo>
                  <a:lnTo>
                    <a:pt x="386" y="42"/>
                  </a:lnTo>
                  <a:lnTo>
                    <a:pt x="383" y="126"/>
                  </a:lnTo>
                  <a:lnTo>
                    <a:pt x="153" y="89"/>
                  </a:lnTo>
                  <a:lnTo>
                    <a:pt x="0" y="1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1" name="Freeform 375"/>
            <p:cNvSpPr/>
            <p:nvPr/>
          </p:nvSpPr>
          <p:spPr bwMode="auto">
            <a:xfrm>
              <a:off x="2215932" y="3456889"/>
              <a:ext cx="141517" cy="173438"/>
            </a:xfrm>
            <a:custGeom>
              <a:avLst/>
              <a:gdLst>
                <a:gd name="T0" fmla="*/ 0 w 294"/>
                <a:gd name="T1" fmla="*/ 6 h 383"/>
                <a:gd name="T2" fmla="*/ 1 w 294"/>
                <a:gd name="T3" fmla="*/ 9 h 383"/>
                <a:gd name="T4" fmla="*/ 3 w 294"/>
                <a:gd name="T5" fmla="*/ 9 h 383"/>
                <a:gd name="T6" fmla="*/ 5 w 294"/>
                <a:gd name="T7" fmla="*/ 6 h 383"/>
                <a:gd name="T8" fmla="*/ 5 w 294"/>
                <a:gd name="T9" fmla="*/ 5 h 383"/>
                <a:gd name="T10" fmla="*/ 7 w 294"/>
                <a:gd name="T11" fmla="*/ 3 h 383"/>
                <a:gd name="T12" fmla="*/ 7 w 294"/>
                <a:gd name="T13" fmla="*/ 3 h 383"/>
                <a:gd name="T14" fmla="*/ 6 w 294"/>
                <a:gd name="T15" fmla="*/ 1 h 383"/>
                <a:gd name="T16" fmla="*/ 4 w 294"/>
                <a:gd name="T17" fmla="*/ 0 h 383"/>
                <a:gd name="T18" fmla="*/ 3 w 294"/>
                <a:gd name="T19" fmla="*/ 0 h 383"/>
                <a:gd name="T20" fmla="*/ 4 w 294"/>
                <a:gd name="T21" fmla="*/ 1 h 383"/>
                <a:gd name="T22" fmla="*/ 3 w 294"/>
                <a:gd name="T23" fmla="*/ 2 h 383"/>
                <a:gd name="T24" fmla="*/ 3 w 294"/>
                <a:gd name="T25" fmla="*/ 3 h 383"/>
                <a:gd name="T26" fmla="*/ 3 w 294"/>
                <a:gd name="T27" fmla="*/ 5 h 383"/>
                <a:gd name="T28" fmla="*/ 0 w 294"/>
                <a:gd name="T29" fmla="*/ 6 h 3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4"/>
                <a:gd name="T46" fmla="*/ 0 h 383"/>
                <a:gd name="T47" fmla="*/ 294 w 294"/>
                <a:gd name="T48" fmla="*/ 383 h 38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4" h="383">
                  <a:moveTo>
                    <a:pt x="0" y="270"/>
                  </a:moveTo>
                  <a:lnTo>
                    <a:pt x="40" y="383"/>
                  </a:lnTo>
                  <a:lnTo>
                    <a:pt x="109" y="364"/>
                  </a:lnTo>
                  <a:lnTo>
                    <a:pt x="218" y="269"/>
                  </a:lnTo>
                  <a:lnTo>
                    <a:pt x="217" y="223"/>
                  </a:lnTo>
                  <a:lnTo>
                    <a:pt x="289" y="139"/>
                  </a:lnTo>
                  <a:lnTo>
                    <a:pt x="294" y="114"/>
                  </a:lnTo>
                  <a:lnTo>
                    <a:pt x="255" y="64"/>
                  </a:lnTo>
                  <a:lnTo>
                    <a:pt x="164" y="0"/>
                  </a:lnTo>
                  <a:lnTo>
                    <a:pt x="141" y="1"/>
                  </a:lnTo>
                  <a:lnTo>
                    <a:pt x="153" y="36"/>
                  </a:lnTo>
                  <a:lnTo>
                    <a:pt x="122" y="101"/>
                  </a:lnTo>
                  <a:lnTo>
                    <a:pt x="141" y="134"/>
                  </a:lnTo>
                  <a:lnTo>
                    <a:pt x="111" y="226"/>
                  </a:lnTo>
                  <a:lnTo>
                    <a:pt x="0" y="27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2" name="Freeform 376"/>
            <p:cNvSpPr/>
            <p:nvPr/>
          </p:nvSpPr>
          <p:spPr bwMode="auto">
            <a:xfrm>
              <a:off x="2731457" y="3340733"/>
              <a:ext cx="144886" cy="82741"/>
            </a:xfrm>
            <a:custGeom>
              <a:avLst/>
              <a:gdLst>
                <a:gd name="T0" fmla="*/ 0 w 305"/>
                <a:gd name="T1" fmla="*/ 2 h 184"/>
                <a:gd name="T2" fmla="*/ 1 w 305"/>
                <a:gd name="T3" fmla="*/ 0 h 184"/>
                <a:gd name="T4" fmla="*/ 4 w 305"/>
                <a:gd name="T5" fmla="*/ 1 h 184"/>
                <a:gd name="T6" fmla="*/ 5 w 305"/>
                <a:gd name="T7" fmla="*/ 3 h 184"/>
                <a:gd name="T8" fmla="*/ 7 w 305"/>
                <a:gd name="T9" fmla="*/ 3 h 184"/>
                <a:gd name="T10" fmla="*/ 7 w 305"/>
                <a:gd name="T11" fmla="*/ 4 h 184"/>
                <a:gd name="T12" fmla="*/ 2 w 305"/>
                <a:gd name="T13" fmla="*/ 3 h 184"/>
                <a:gd name="T14" fmla="*/ 0 w 305"/>
                <a:gd name="T15" fmla="*/ 2 h 1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5"/>
                <a:gd name="T25" fmla="*/ 0 h 184"/>
                <a:gd name="T26" fmla="*/ 305 w 305"/>
                <a:gd name="T27" fmla="*/ 184 h 1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5" h="184">
                  <a:moveTo>
                    <a:pt x="0" y="72"/>
                  </a:moveTo>
                  <a:lnTo>
                    <a:pt x="39" y="0"/>
                  </a:lnTo>
                  <a:lnTo>
                    <a:pt x="158" y="46"/>
                  </a:lnTo>
                  <a:lnTo>
                    <a:pt x="223" y="117"/>
                  </a:lnTo>
                  <a:lnTo>
                    <a:pt x="305" y="117"/>
                  </a:lnTo>
                  <a:lnTo>
                    <a:pt x="302" y="184"/>
                  </a:lnTo>
                  <a:lnTo>
                    <a:pt x="102" y="141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3" name="Freeform 377"/>
            <p:cNvSpPr/>
            <p:nvPr/>
          </p:nvSpPr>
          <p:spPr bwMode="auto">
            <a:xfrm>
              <a:off x="1326398" y="2787003"/>
              <a:ext cx="65704" cy="68421"/>
            </a:xfrm>
            <a:custGeom>
              <a:avLst/>
              <a:gdLst>
                <a:gd name="T0" fmla="*/ 0 w 138"/>
                <a:gd name="T1" fmla="*/ 3 h 148"/>
                <a:gd name="T2" fmla="*/ 1 w 138"/>
                <a:gd name="T3" fmla="*/ 2 h 148"/>
                <a:gd name="T4" fmla="*/ 1 w 138"/>
                <a:gd name="T5" fmla="*/ 2 h 148"/>
                <a:gd name="T6" fmla="*/ 1 w 138"/>
                <a:gd name="T7" fmla="*/ 1 h 148"/>
                <a:gd name="T8" fmla="*/ 2 w 138"/>
                <a:gd name="T9" fmla="*/ 1 h 148"/>
                <a:gd name="T10" fmla="*/ 2 w 138"/>
                <a:gd name="T11" fmla="*/ 0 h 148"/>
                <a:gd name="T12" fmla="*/ 3 w 138"/>
                <a:gd name="T13" fmla="*/ 0 h 148"/>
                <a:gd name="T14" fmla="*/ 3 w 138"/>
                <a:gd name="T15" fmla="*/ 1 h 148"/>
                <a:gd name="T16" fmla="*/ 2 w 138"/>
                <a:gd name="T17" fmla="*/ 2 h 148"/>
                <a:gd name="T18" fmla="*/ 2 w 138"/>
                <a:gd name="T19" fmla="*/ 3 h 148"/>
                <a:gd name="T20" fmla="*/ 1 w 138"/>
                <a:gd name="T21" fmla="*/ 3 h 148"/>
                <a:gd name="T22" fmla="*/ 0 w 138"/>
                <a:gd name="T23" fmla="*/ 3 h 1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8"/>
                <a:gd name="T37" fmla="*/ 0 h 148"/>
                <a:gd name="T38" fmla="*/ 138 w 138"/>
                <a:gd name="T39" fmla="*/ 148 h 1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8" h="148">
                  <a:moveTo>
                    <a:pt x="0" y="111"/>
                  </a:moveTo>
                  <a:lnTo>
                    <a:pt x="54" y="92"/>
                  </a:lnTo>
                  <a:lnTo>
                    <a:pt x="29" y="76"/>
                  </a:lnTo>
                  <a:lnTo>
                    <a:pt x="53" y="23"/>
                  </a:lnTo>
                  <a:lnTo>
                    <a:pt x="75" y="57"/>
                  </a:lnTo>
                  <a:lnTo>
                    <a:pt x="76" y="0"/>
                  </a:lnTo>
                  <a:lnTo>
                    <a:pt x="138" y="0"/>
                  </a:lnTo>
                  <a:lnTo>
                    <a:pt x="134" y="57"/>
                  </a:lnTo>
                  <a:lnTo>
                    <a:pt x="93" y="79"/>
                  </a:lnTo>
                  <a:lnTo>
                    <a:pt x="95" y="148"/>
                  </a:lnTo>
                  <a:lnTo>
                    <a:pt x="57" y="106"/>
                  </a:lnTo>
                  <a:lnTo>
                    <a:pt x="0" y="11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4" name="Freeform 378"/>
            <p:cNvSpPr/>
            <p:nvPr/>
          </p:nvSpPr>
          <p:spPr bwMode="auto">
            <a:xfrm>
              <a:off x="4313412" y="4823711"/>
              <a:ext cx="143201" cy="144797"/>
            </a:xfrm>
            <a:custGeom>
              <a:avLst/>
              <a:gdLst>
                <a:gd name="T0" fmla="*/ 0 w 298"/>
                <a:gd name="T1" fmla="*/ 6 h 322"/>
                <a:gd name="T2" fmla="*/ 1 w 298"/>
                <a:gd name="T3" fmla="*/ 4 h 322"/>
                <a:gd name="T4" fmla="*/ 4 w 298"/>
                <a:gd name="T5" fmla="*/ 3 h 322"/>
                <a:gd name="T6" fmla="*/ 5 w 298"/>
                <a:gd name="T7" fmla="*/ 0 h 322"/>
                <a:gd name="T8" fmla="*/ 6 w 298"/>
                <a:gd name="T9" fmla="*/ 1 h 322"/>
                <a:gd name="T10" fmla="*/ 7 w 298"/>
                <a:gd name="T11" fmla="*/ 0 h 322"/>
                <a:gd name="T12" fmla="*/ 7 w 298"/>
                <a:gd name="T13" fmla="*/ 1 h 322"/>
                <a:gd name="T14" fmla="*/ 6 w 298"/>
                <a:gd name="T15" fmla="*/ 3 h 322"/>
                <a:gd name="T16" fmla="*/ 6 w 298"/>
                <a:gd name="T17" fmla="*/ 4 h 322"/>
                <a:gd name="T18" fmla="*/ 4 w 298"/>
                <a:gd name="T19" fmla="*/ 4 h 322"/>
                <a:gd name="T20" fmla="*/ 4 w 298"/>
                <a:gd name="T21" fmla="*/ 6 h 322"/>
                <a:gd name="T22" fmla="*/ 2 w 298"/>
                <a:gd name="T23" fmla="*/ 7 h 322"/>
                <a:gd name="T24" fmla="*/ 0 w 298"/>
                <a:gd name="T25" fmla="*/ 6 h 3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8"/>
                <a:gd name="T40" fmla="*/ 0 h 322"/>
                <a:gd name="T41" fmla="*/ 298 w 298"/>
                <a:gd name="T42" fmla="*/ 322 h 3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8" h="322">
                  <a:moveTo>
                    <a:pt x="0" y="281"/>
                  </a:moveTo>
                  <a:lnTo>
                    <a:pt x="63" y="182"/>
                  </a:lnTo>
                  <a:lnTo>
                    <a:pt x="172" y="109"/>
                  </a:lnTo>
                  <a:lnTo>
                    <a:pt x="223" y="0"/>
                  </a:lnTo>
                  <a:lnTo>
                    <a:pt x="256" y="32"/>
                  </a:lnTo>
                  <a:lnTo>
                    <a:pt x="293" y="17"/>
                  </a:lnTo>
                  <a:lnTo>
                    <a:pt x="298" y="55"/>
                  </a:lnTo>
                  <a:lnTo>
                    <a:pt x="242" y="134"/>
                  </a:lnTo>
                  <a:lnTo>
                    <a:pt x="252" y="167"/>
                  </a:lnTo>
                  <a:lnTo>
                    <a:pt x="190" y="180"/>
                  </a:lnTo>
                  <a:lnTo>
                    <a:pt x="161" y="289"/>
                  </a:lnTo>
                  <a:lnTo>
                    <a:pt x="96" y="322"/>
                  </a:lnTo>
                  <a:lnTo>
                    <a:pt x="0" y="28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5" name="Freeform 379"/>
            <p:cNvSpPr/>
            <p:nvPr/>
          </p:nvSpPr>
          <p:spPr bwMode="auto">
            <a:xfrm>
              <a:off x="4426289" y="4680505"/>
              <a:ext cx="106138" cy="160709"/>
            </a:xfrm>
            <a:custGeom>
              <a:avLst/>
              <a:gdLst>
                <a:gd name="T0" fmla="*/ 0 w 221"/>
                <a:gd name="T1" fmla="*/ 0 h 353"/>
                <a:gd name="T2" fmla="*/ 1 w 221"/>
                <a:gd name="T3" fmla="*/ 1 h 353"/>
                <a:gd name="T4" fmla="*/ 2 w 221"/>
                <a:gd name="T5" fmla="*/ 3 h 353"/>
                <a:gd name="T6" fmla="*/ 3 w 221"/>
                <a:gd name="T7" fmla="*/ 3 h 353"/>
                <a:gd name="T8" fmla="*/ 3 w 221"/>
                <a:gd name="T9" fmla="*/ 3 h 353"/>
                <a:gd name="T10" fmla="*/ 3 w 221"/>
                <a:gd name="T11" fmla="*/ 4 h 353"/>
                <a:gd name="T12" fmla="*/ 5 w 221"/>
                <a:gd name="T13" fmla="*/ 4 h 353"/>
                <a:gd name="T14" fmla="*/ 5 w 221"/>
                <a:gd name="T15" fmla="*/ 5 h 353"/>
                <a:gd name="T16" fmla="*/ 4 w 221"/>
                <a:gd name="T17" fmla="*/ 6 h 353"/>
                <a:gd name="T18" fmla="*/ 3 w 221"/>
                <a:gd name="T19" fmla="*/ 8 h 353"/>
                <a:gd name="T20" fmla="*/ 2 w 221"/>
                <a:gd name="T21" fmla="*/ 8 h 353"/>
                <a:gd name="T22" fmla="*/ 2 w 221"/>
                <a:gd name="T23" fmla="*/ 7 h 353"/>
                <a:gd name="T24" fmla="*/ 1 w 221"/>
                <a:gd name="T25" fmla="*/ 6 h 353"/>
                <a:gd name="T26" fmla="*/ 2 w 221"/>
                <a:gd name="T27" fmla="*/ 4 h 353"/>
                <a:gd name="T28" fmla="*/ 2 w 221"/>
                <a:gd name="T29" fmla="*/ 3 h 353"/>
                <a:gd name="T30" fmla="*/ 0 w 221"/>
                <a:gd name="T31" fmla="*/ 0 h 3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1"/>
                <a:gd name="T49" fmla="*/ 0 h 353"/>
                <a:gd name="T50" fmla="*/ 221 w 221"/>
                <a:gd name="T51" fmla="*/ 353 h 35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1" h="353">
                  <a:moveTo>
                    <a:pt x="0" y="0"/>
                  </a:moveTo>
                  <a:lnTo>
                    <a:pt x="63" y="39"/>
                  </a:lnTo>
                  <a:lnTo>
                    <a:pt x="75" y="117"/>
                  </a:lnTo>
                  <a:lnTo>
                    <a:pt x="104" y="139"/>
                  </a:lnTo>
                  <a:lnTo>
                    <a:pt x="119" y="106"/>
                  </a:lnTo>
                  <a:lnTo>
                    <a:pt x="132" y="161"/>
                  </a:lnTo>
                  <a:lnTo>
                    <a:pt x="221" y="161"/>
                  </a:lnTo>
                  <a:lnTo>
                    <a:pt x="204" y="238"/>
                  </a:lnTo>
                  <a:lnTo>
                    <a:pt x="159" y="250"/>
                  </a:lnTo>
                  <a:lnTo>
                    <a:pt x="120" y="351"/>
                  </a:lnTo>
                  <a:lnTo>
                    <a:pt x="78" y="353"/>
                  </a:lnTo>
                  <a:lnTo>
                    <a:pt x="96" y="316"/>
                  </a:lnTo>
                  <a:lnTo>
                    <a:pt x="41" y="244"/>
                  </a:lnTo>
                  <a:lnTo>
                    <a:pt x="86" y="179"/>
                  </a:lnTo>
                  <a:lnTo>
                    <a:pt x="78" y="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6" name="Freeform 380"/>
            <p:cNvSpPr/>
            <p:nvPr/>
          </p:nvSpPr>
          <p:spPr bwMode="auto">
            <a:xfrm>
              <a:off x="1355038" y="2231682"/>
              <a:ext cx="473407" cy="418480"/>
            </a:xfrm>
            <a:custGeom>
              <a:avLst/>
              <a:gdLst>
                <a:gd name="T0" fmla="*/ 0 w 989"/>
                <a:gd name="T1" fmla="*/ 17 h 922"/>
                <a:gd name="T2" fmla="*/ 2 w 989"/>
                <a:gd name="T3" fmla="*/ 17 h 922"/>
                <a:gd name="T4" fmla="*/ 1 w 989"/>
                <a:gd name="T5" fmla="*/ 18 h 922"/>
                <a:gd name="T6" fmla="*/ 2 w 989"/>
                <a:gd name="T7" fmla="*/ 18 h 922"/>
                <a:gd name="T8" fmla="*/ 1 w 989"/>
                <a:gd name="T9" fmla="*/ 19 h 922"/>
                <a:gd name="T10" fmla="*/ 3 w 989"/>
                <a:gd name="T11" fmla="*/ 21 h 922"/>
                <a:gd name="T12" fmla="*/ 5 w 989"/>
                <a:gd name="T13" fmla="*/ 19 h 922"/>
                <a:gd name="T14" fmla="*/ 7 w 989"/>
                <a:gd name="T15" fmla="*/ 19 h 922"/>
                <a:gd name="T16" fmla="*/ 7 w 989"/>
                <a:gd name="T17" fmla="*/ 17 h 922"/>
                <a:gd name="T18" fmla="*/ 6 w 989"/>
                <a:gd name="T19" fmla="*/ 13 h 922"/>
                <a:gd name="T20" fmla="*/ 8 w 989"/>
                <a:gd name="T21" fmla="*/ 11 h 922"/>
                <a:gd name="T22" fmla="*/ 10 w 989"/>
                <a:gd name="T23" fmla="*/ 7 h 922"/>
                <a:gd name="T24" fmla="*/ 11 w 989"/>
                <a:gd name="T25" fmla="*/ 5 h 922"/>
                <a:gd name="T26" fmla="*/ 13 w 989"/>
                <a:gd name="T27" fmla="*/ 5 h 922"/>
                <a:gd name="T28" fmla="*/ 14 w 989"/>
                <a:gd name="T29" fmla="*/ 4 h 922"/>
                <a:gd name="T30" fmla="*/ 15 w 989"/>
                <a:gd name="T31" fmla="*/ 4 h 922"/>
                <a:gd name="T32" fmla="*/ 18 w 989"/>
                <a:gd name="T33" fmla="*/ 4 h 922"/>
                <a:gd name="T34" fmla="*/ 20 w 989"/>
                <a:gd name="T35" fmla="*/ 2 h 922"/>
                <a:gd name="T36" fmla="*/ 21 w 989"/>
                <a:gd name="T37" fmla="*/ 4 h 922"/>
                <a:gd name="T38" fmla="*/ 22 w 989"/>
                <a:gd name="T39" fmla="*/ 3 h 922"/>
                <a:gd name="T40" fmla="*/ 21 w 989"/>
                <a:gd name="T41" fmla="*/ 2 h 922"/>
                <a:gd name="T42" fmla="*/ 21 w 989"/>
                <a:gd name="T43" fmla="*/ 0 h 922"/>
                <a:gd name="T44" fmla="*/ 20 w 989"/>
                <a:gd name="T45" fmla="*/ 0 h 922"/>
                <a:gd name="T46" fmla="*/ 19 w 989"/>
                <a:gd name="T47" fmla="*/ 1 h 922"/>
                <a:gd name="T48" fmla="*/ 19 w 989"/>
                <a:gd name="T49" fmla="*/ 0 h 922"/>
                <a:gd name="T50" fmla="*/ 18 w 989"/>
                <a:gd name="T51" fmla="*/ 0 h 922"/>
                <a:gd name="T52" fmla="*/ 16 w 989"/>
                <a:gd name="T53" fmla="*/ 2 h 922"/>
                <a:gd name="T54" fmla="*/ 15 w 989"/>
                <a:gd name="T55" fmla="*/ 3 h 922"/>
                <a:gd name="T56" fmla="*/ 13 w 989"/>
                <a:gd name="T57" fmla="*/ 3 h 922"/>
                <a:gd name="T58" fmla="*/ 13 w 989"/>
                <a:gd name="T59" fmla="*/ 3 h 922"/>
                <a:gd name="T60" fmla="*/ 13 w 989"/>
                <a:gd name="T61" fmla="*/ 3 h 922"/>
                <a:gd name="T62" fmla="*/ 11 w 989"/>
                <a:gd name="T63" fmla="*/ 4 h 922"/>
                <a:gd name="T64" fmla="*/ 11 w 989"/>
                <a:gd name="T65" fmla="*/ 5 h 922"/>
                <a:gd name="T66" fmla="*/ 9 w 989"/>
                <a:gd name="T67" fmla="*/ 6 h 922"/>
                <a:gd name="T68" fmla="*/ 7 w 989"/>
                <a:gd name="T69" fmla="*/ 8 h 922"/>
                <a:gd name="T70" fmla="*/ 4 w 989"/>
                <a:gd name="T71" fmla="*/ 13 h 922"/>
                <a:gd name="T72" fmla="*/ 5 w 989"/>
                <a:gd name="T73" fmla="*/ 13 h 922"/>
                <a:gd name="T74" fmla="*/ 2 w 989"/>
                <a:gd name="T75" fmla="*/ 14 h 922"/>
                <a:gd name="T76" fmla="*/ 1 w 989"/>
                <a:gd name="T77" fmla="*/ 15 h 922"/>
                <a:gd name="T78" fmla="*/ 0 w 989"/>
                <a:gd name="T79" fmla="*/ 15 h 922"/>
                <a:gd name="T80" fmla="*/ 0 w 989"/>
                <a:gd name="T81" fmla="*/ 16 h 92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89"/>
                <a:gd name="T124" fmla="*/ 0 h 922"/>
                <a:gd name="T125" fmla="*/ 989 w 989"/>
                <a:gd name="T126" fmla="*/ 922 h 92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89" h="922">
                  <a:moveTo>
                    <a:pt x="0" y="688"/>
                  </a:moveTo>
                  <a:lnTo>
                    <a:pt x="4" y="727"/>
                  </a:lnTo>
                  <a:lnTo>
                    <a:pt x="91" y="702"/>
                  </a:lnTo>
                  <a:lnTo>
                    <a:pt x="97" y="717"/>
                  </a:lnTo>
                  <a:lnTo>
                    <a:pt x="3" y="741"/>
                  </a:lnTo>
                  <a:lnTo>
                    <a:pt x="27" y="757"/>
                  </a:lnTo>
                  <a:lnTo>
                    <a:pt x="17" y="807"/>
                  </a:lnTo>
                  <a:lnTo>
                    <a:pt x="80" y="764"/>
                  </a:lnTo>
                  <a:lnTo>
                    <a:pt x="12" y="834"/>
                  </a:lnTo>
                  <a:lnTo>
                    <a:pt x="50" y="834"/>
                  </a:lnTo>
                  <a:lnTo>
                    <a:pt x="27" y="895"/>
                  </a:lnTo>
                  <a:lnTo>
                    <a:pt x="121" y="922"/>
                  </a:lnTo>
                  <a:lnTo>
                    <a:pt x="196" y="863"/>
                  </a:lnTo>
                  <a:lnTo>
                    <a:pt x="213" y="809"/>
                  </a:lnTo>
                  <a:lnTo>
                    <a:pt x="235" y="863"/>
                  </a:lnTo>
                  <a:lnTo>
                    <a:pt x="281" y="795"/>
                  </a:lnTo>
                  <a:lnTo>
                    <a:pt x="270" y="737"/>
                  </a:lnTo>
                  <a:lnTo>
                    <a:pt x="292" y="712"/>
                  </a:lnTo>
                  <a:lnTo>
                    <a:pt x="270" y="685"/>
                  </a:lnTo>
                  <a:lnTo>
                    <a:pt x="277" y="553"/>
                  </a:lnTo>
                  <a:lnTo>
                    <a:pt x="344" y="523"/>
                  </a:lnTo>
                  <a:lnTo>
                    <a:pt x="332" y="483"/>
                  </a:lnTo>
                  <a:lnTo>
                    <a:pt x="364" y="381"/>
                  </a:lnTo>
                  <a:lnTo>
                    <a:pt x="431" y="309"/>
                  </a:lnTo>
                  <a:lnTo>
                    <a:pt x="443" y="249"/>
                  </a:lnTo>
                  <a:lnTo>
                    <a:pt x="488" y="238"/>
                  </a:lnTo>
                  <a:lnTo>
                    <a:pt x="505" y="198"/>
                  </a:lnTo>
                  <a:lnTo>
                    <a:pt x="573" y="207"/>
                  </a:lnTo>
                  <a:lnTo>
                    <a:pt x="574" y="159"/>
                  </a:lnTo>
                  <a:lnTo>
                    <a:pt x="593" y="159"/>
                  </a:lnTo>
                  <a:lnTo>
                    <a:pt x="620" y="138"/>
                  </a:lnTo>
                  <a:lnTo>
                    <a:pt x="665" y="180"/>
                  </a:lnTo>
                  <a:lnTo>
                    <a:pt x="744" y="188"/>
                  </a:lnTo>
                  <a:lnTo>
                    <a:pt x="789" y="162"/>
                  </a:lnTo>
                  <a:lnTo>
                    <a:pt x="801" y="100"/>
                  </a:lnTo>
                  <a:lnTo>
                    <a:pt x="877" y="83"/>
                  </a:lnTo>
                  <a:lnTo>
                    <a:pt x="917" y="108"/>
                  </a:lnTo>
                  <a:lnTo>
                    <a:pt x="912" y="159"/>
                  </a:lnTo>
                  <a:lnTo>
                    <a:pt x="986" y="100"/>
                  </a:lnTo>
                  <a:lnTo>
                    <a:pt x="941" y="109"/>
                  </a:lnTo>
                  <a:lnTo>
                    <a:pt x="952" y="96"/>
                  </a:lnTo>
                  <a:lnTo>
                    <a:pt x="900" y="79"/>
                  </a:lnTo>
                  <a:lnTo>
                    <a:pt x="989" y="51"/>
                  </a:lnTo>
                  <a:lnTo>
                    <a:pt x="917" y="16"/>
                  </a:lnTo>
                  <a:lnTo>
                    <a:pt x="872" y="51"/>
                  </a:lnTo>
                  <a:lnTo>
                    <a:pt x="896" y="4"/>
                  </a:lnTo>
                  <a:lnTo>
                    <a:pt x="861" y="0"/>
                  </a:lnTo>
                  <a:lnTo>
                    <a:pt x="838" y="51"/>
                  </a:lnTo>
                  <a:lnTo>
                    <a:pt x="823" y="55"/>
                  </a:lnTo>
                  <a:lnTo>
                    <a:pt x="823" y="10"/>
                  </a:lnTo>
                  <a:lnTo>
                    <a:pt x="761" y="83"/>
                  </a:lnTo>
                  <a:lnTo>
                    <a:pt x="792" y="17"/>
                  </a:lnTo>
                  <a:lnTo>
                    <a:pt x="761" y="8"/>
                  </a:lnTo>
                  <a:lnTo>
                    <a:pt x="693" y="88"/>
                  </a:lnTo>
                  <a:lnTo>
                    <a:pt x="630" y="62"/>
                  </a:lnTo>
                  <a:lnTo>
                    <a:pt x="646" y="108"/>
                  </a:lnTo>
                  <a:lnTo>
                    <a:pt x="620" y="83"/>
                  </a:lnTo>
                  <a:lnTo>
                    <a:pt x="574" y="140"/>
                  </a:lnTo>
                  <a:lnTo>
                    <a:pt x="580" y="93"/>
                  </a:lnTo>
                  <a:lnTo>
                    <a:pt x="557" y="132"/>
                  </a:lnTo>
                  <a:lnTo>
                    <a:pt x="535" y="105"/>
                  </a:lnTo>
                  <a:lnTo>
                    <a:pt x="550" y="144"/>
                  </a:lnTo>
                  <a:lnTo>
                    <a:pt x="500" y="128"/>
                  </a:lnTo>
                  <a:lnTo>
                    <a:pt x="483" y="181"/>
                  </a:lnTo>
                  <a:lnTo>
                    <a:pt x="438" y="203"/>
                  </a:lnTo>
                  <a:lnTo>
                    <a:pt x="480" y="205"/>
                  </a:lnTo>
                  <a:lnTo>
                    <a:pt x="401" y="234"/>
                  </a:lnTo>
                  <a:lnTo>
                    <a:pt x="387" y="273"/>
                  </a:lnTo>
                  <a:lnTo>
                    <a:pt x="414" y="273"/>
                  </a:lnTo>
                  <a:lnTo>
                    <a:pt x="317" y="336"/>
                  </a:lnTo>
                  <a:lnTo>
                    <a:pt x="283" y="446"/>
                  </a:lnTo>
                  <a:lnTo>
                    <a:pt x="175" y="537"/>
                  </a:lnTo>
                  <a:lnTo>
                    <a:pt x="196" y="560"/>
                  </a:lnTo>
                  <a:lnTo>
                    <a:pt x="238" y="543"/>
                  </a:lnTo>
                  <a:lnTo>
                    <a:pt x="134" y="570"/>
                  </a:lnTo>
                  <a:lnTo>
                    <a:pt x="80" y="607"/>
                  </a:lnTo>
                  <a:lnTo>
                    <a:pt x="91" y="629"/>
                  </a:lnTo>
                  <a:lnTo>
                    <a:pt x="52" y="629"/>
                  </a:lnTo>
                  <a:lnTo>
                    <a:pt x="56" y="657"/>
                  </a:lnTo>
                  <a:lnTo>
                    <a:pt x="5" y="657"/>
                  </a:lnTo>
                  <a:lnTo>
                    <a:pt x="52" y="673"/>
                  </a:lnTo>
                  <a:lnTo>
                    <a:pt x="0" y="6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7" name="Freeform 381"/>
            <p:cNvSpPr/>
            <p:nvPr/>
          </p:nvSpPr>
          <p:spPr bwMode="auto">
            <a:xfrm>
              <a:off x="2379350" y="3187980"/>
              <a:ext cx="304935" cy="292777"/>
            </a:xfrm>
            <a:custGeom>
              <a:avLst/>
              <a:gdLst>
                <a:gd name="T0" fmla="*/ 0 w 636"/>
                <a:gd name="T1" fmla="*/ 8 h 645"/>
                <a:gd name="T2" fmla="*/ 1 w 636"/>
                <a:gd name="T3" fmla="*/ 9 h 645"/>
                <a:gd name="T4" fmla="*/ 5 w 636"/>
                <a:gd name="T5" fmla="*/ 8 h 645"/>
                <a:gd name="T6" fmla="*/ 5 w 636"/>
                <a:gd name="T7" fmla="*/ 7 h 645"/>
                <a:gd name="T8" fmla="*/ 7 w 636"/>
                <a:gd name="T9" fmla="*/ 6 h 645"/>
                <a:gd name="T10" fmla="*/ 7 w 636"/>
                <a:gd name="T11" fmla="*/ 5 h 645"/>
                <a:gd name="T12" fmla="*/ 8 w 636"/>
                <a:gd name="T13" fmla="*/ 4 h 645"/>
                <a:gd name="T14" fmla="*/ 8 w 636"/>
                <a:gd name="T15" fmla="*/ 4 h 645"/>
                <a:gd name="T16" fmla="*/ 9 w 636"/>
                <a:gd name="T17" fmla="*/ 3 h 645"/>
                <a:gd name="T18" fmla="*/ 9 w 636"/>
                <a:gd name="T19" fmla="*/ 2 h 645"/>
                <a:gd name="T20" fmla="*/ 9 w 636"/>
                <a:gd name="T21" fmla="*/ 1 h 645"/>
                <a:gd name="T22" fmla="*/ 12 w 636"/>
                <a:gd name="T23" fmla="*/ 0 h 645"/>
                <a:gd name="T24" fmla="*/ 15 w 636"/>
                <a:gd name="T25" fmla="*/ 2 h 645"/>
                <a:gd name="T26" fmla="*/ 14 w 636"/>
                <a:gd name="T27" fmla="*/ 3 h 645"/>
                <a:gd name="T28" fmla="*/ 11 w 636"/>
                <a:gd name="T29" fmla="*/ 3 h 645"/>
                <a:gd name="T30" fmla="*/ 11 w 636"/>
                <a:gd name="T31" fmla="*/ 4 h 645"/>
                <a:gd name="T32" fmla="*/ 13 w 636"/>
                <a:gd name="T33" fmla="*/ 5 h 645"/>
                <a:gd name="T34" fmla="*/ 12 w 636"/>
                <a:gd name="T35" fmla="*/ 6 h 645"/>
                <a:gd name="T36" fmla="*/ 12 w 636"/>
                <a:gd name="T37" fmla="*/ 7 h 645"/>
                <a:gd name="T38" fmla="*/ 9 w 636"/>
                <a:gd name="T39" fmla="*/ 11 h 645"/>
                <a:gd name="T40" fmla="*/ 9 w 636"/>
                <a:gd name="T41" fmla="*/ 10 h 645"/>
                <a:gd name="T42" fmla="*/ 7 w 636"/>
                <a:gd name="T43" fmla="*/ 11 h 645"/>
                <a:gd name="T44" fmla="*/ 9 w 636"/>
                <a:gd name="T45" fmla="*/ 14 h 645"/>
                <a:gd name="T46" fmla="*/ 7 w 636"/>
                <a:gd name="T47" fmla="*/ 14 h 645"/>
                <a:gd name="T48" fmla="*/ 6 w 636"/>
                <a:gd name="T49" fmla="*/ 15 h 645"/>
                <a:gd name="T50" fmla="*/ 5 w 636"/>
                <a:gd name="T51" fmla="*/ 13 h 645"/>
                <a:gd name="T52" fmla="*/ 1 w 636"/>
                <a:gd name="T53" fmla="*/ 13 h 645"/>
                <a:gd name="T54" fmla="*/ 2 w 636"/>
                <a:gd name="T55" fmla="*/ 11 h 645"/>
                <a:gd name="T56" fmla="*/ 0 w 636"/>
                <a:gd name="T57" fmla="*/ 8 h 6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36"/>
                <a:gd name="T88" fmla="*/ 0 h 645"/>
                <a:gd name="T89" fmla="*/ 636 w 636"/>
                <a:gd name="T90" fmla="*/ 645 h 64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36" h="645">
                  <a:moveTo>
                    <a:pt x="0" y="354"/>
                  </a:moveTo>
                  <a:lnTo>
                    <a:pt x="59" y="377"/>
                  </a:lnTo>
                  <a:lnTo>
                    <a:pt x="198" y="354"/>
                  </a:lnTo>
                  <a:lnTo>
                    <a:pt x="225" y="289"/>
                  </a:lnTo>
                  <a:lnTo>
                    <a:pt x="319" y="253"/>
                  </a:lnTo>
                  <a:lnTo>
                    <a:pt x="326" y="197"/>
                  </a:lnTo>
                  <a:lnTo>
                    <a:pt x="361" y="182"/>
                  </a:lnTo>
                  <a:lnTo>
                    <a:pt x="347" y="154"/>
                  </a:lnTo>
                  <a:lnTo>
                    <a:pt x="379" y="150"/>
                  </a:lnTo>
                  <a:lnTo>
                    <a:pt x="404" y="96"/>
                  </a:lnTo>
                  <a:lnTo>
                    <a:pt x="394" y="40"/>
                  </a:lnTo>
                  <a:lnTo>
                    <a:pt x="524" y="0"/>
                  </a:lnTo>
                  <a:lnTo>
                    <a:pt x="636" y="84"/>
                  </a:lnTo>
                  <a:lnTo>
                    <a:pt x="607" y="119"/>
                  </a:lnTo>
                  <a:lnTo>
                    <a:pt x="497" y="119"/>
                  </a:lnTo>
                  <a:lnTo>
                    <a:pt x="499" y="191"/>
                  </a:lnTo>
                  <a:lnTo>
                    <a:pt x="548" y="237"/>
                  </a:lnTo>
                  <a:lnTo>
                    <a:pt x="521" y="261"/>
                  </a:lnTo>
                  <a:lnTo>
                    <a:pt x="528" y="300"/>
                  </a:lnTo>
                  <a:lnTo>
                    <a:pt x="412" y="449"/>
                  </a:lnTo>
                  <a:lnTo>
                    <a:pt x="364" y="444"/>
                  </a:lnTo>
                  <a:lnTo>
                    <a:pt x="326" y="481"/>
                  </a:lnTo>
                  <a:lnTo>
                    <a:pt x="387" y="617"/>
                  </a:lnTo>
                  <a:lnTo>
                    <a:pt x="302" y="617"/>
                  </a:lnTo>
                  <a:lnTo>
                    <a:pt x="271" y="645"/>
                  </a:lnTo>
                  <a:lnTo>
                    <a:pt x="207" y="564"/>
                  </a:lnTo>
                  <a:lnTo>
                    <a:pt x="27" y="580"/>
                  </a:lnTo>
                  <a:lnTo>
                    <a:pt x="86" y="487"/>
                  </a:lnTo>
                  <a:lnTo>
                    <a:pt x="0" y="3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8" name="Freeform 382"/>
            <p:cNvSpPr/>
            <p:nvPr/>
          </p:nvSpPr>
          <p:spPr bwMode="auto">
            <a:xfrm>
              <a:off x="3850113" y="4016984"/>
              <a:ext cx="183635" cy="154344"/>
            </a:xfrm>
            <a:custGeom>
              <a:avLst/>
              <a:gdLst>
                <a:gd name="T0" fmla="*/ 0 w 380"/>
                <a:gd name="T1" fmla="*/ 0 h 340"/>
                <a:gd name="T2" fmla="*/ 0 w 380"/>
                <a:gd name="T3" fmla="*/ 7 h 340"/>
                <a:gd name="T4" fmla="*/ 2 w 380"/>
                <a:gd name="T5" fmla="*/ 7 h 340"/>
                <a:gd name="T6" fmla="*/ 3 w 380"/>
                <a:gd name="T7" fmla="*/ 5 h 340"/>
                <a:gd name="T8" fmla="*/ 5 w 380"/>
                <a:gd name="T9" fmla="*/ 6 h 340"/>
                <a:gd name="T10" fmla="*/ 6 w 380"/>
                <a:gd name="T11" fmla="*/ 8 h 340"/>
                <a:gd name="T12" fmla="*/ 9 w 380"/>
                <a:gd name="T13" fmla="*/ 8 h 340"/>
                <a:gd name="T14" fmla="*/ 6 w 380"/>
                <a:gd name="T15" fmla="*/ 5 h 340"/>
                <a:gd name="T16" fmla="*/ 6 w 380"/>
                <a:gd name="T17" fmla="*/ 3 h 340"/>
                <a:gd name="T18" fmla="*/ 4 w 380"/>
                <a:gd name="T19" fmla="*/ 3 h 340"/>
                <a:gd name="T20" fmla="*/ 3 w 380"/>
                <a:gd name="T21" fmla="*/ 1 h 340"/>
                <a:gd name="T22" fmla="*/ 0 w 380"/>
                <a:gd name="T23" fmla="*/ 0 h 3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0"/>
                <a:gd name="T37" fmla="*/ 0 h 340"/>
                <a:gd name="T38" fmla="*/ 380 w 380"/>
                <a:gd name="T39" fmla="*/ 340 h 3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0" h="340">
                  <a:moveTo>
                    <a:pt x="0" y="0"/>
                  </a:moveTo>
                  <a:lnTo>
                    <a:pt x="6" y="285"/>
                  </a:lnTo>
                  <a:lnTo>
                    <a:pt x="68" y="293"/>
                  </a:lnTo>
                  <a:lnTo>
                    <a:pt x="129" y="215"/>
                  </a:lnTo>
                  <a:lnTo>
                    <a:pt x="195" y="250"/>
                  </a:lnTo>
                  <a:lnTo>
                    <a:pt x="259" y="327"/>
                  </a:lnTo>
                  <a:lnTo>
                    <a:pt x="380" y="340"/>
                  </a:lnTo>
                  <a:lnTo>
                    <a:pt x="243" y="213"/>
                  </a:lnTo>
                  <a:lnTo>
                    <a:pt x="251" y="151"/>
                  </a:lnTo>
                  <a:lnTo>
                    <a:pt x="188" y="128"/>
                  </a:lnTo>
                  <a:lnTo>
                    <a:pt x="126" y="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9" name="Freeform 383"/>
            <p:cNvSpPr/>
            <p:nvPr/>
          </p:nvSpPr>
          <p:spPr bwMode="auto">
            <a:xfrm>
              <a:off x="3983206" y="4048807"/>
              <a:ext cx="75813" cy="39779"/>
            </a:xfrm>
            <a:custGeom>
              <a:avLst/>
              <a:gdLst>
                <a:gd name="T0" fmla="*/ 0 w 159"/>
                <a:gd name="T1" fmla="*/ 1 h 90"/>
                <a:gd name="T2" fmla="*/ 2 w 159"/>
                <a:gd name="T3" fmla="*/ 2 h 90"/>
                <a:gd name="T4" fmla="*/ 4 w 159"/>
                <a:gd name="T5" fmla="*/ 1 h 90"/>
                <a:gd name="T6" fmla="*/ 3 w 159"/>
                <a:gd name="T7" fmla="*/ 0 h 90"/>
                <a:gd name="T8" fmla="*/ 3 w 159"/>
                <a:gd name="T9" fmla="*/ 1 h 90"/>
                <a:gd name="T10" fmla="*/ 0 w 159"/>
                <a:gd name="T11" fmla="*/ 1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90"/>
                <a:gd name="T20" fmla="*/ 159 w 159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90">
                  <a:moveTo>
                    <a:pt x="0" y="57"/>
                  </a:moveTo>
                  <a:lnTo>
                    <a:pt x="93" y="90"/>
                  </a:lnTo>
                  <a:lnTo>
                    <a:pt x="159" y="27"/>
                  </a:lnTo>
                  <a:lnTo>
                    <a:pt x="132" y="0"/>
                  </a:lnTo>
                  <a:lnTo>
                    <a:pt x="114" y="35"/>
                  </a:lnTo>
                  <a:lnTo>
                    <a:pt x="0" y="5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0" name="Freeform 384"/>
            <p:cNvSpPr/>
            <p:nvPr/>
          </p:nvSpPr>
          <p:spPr bwMode="auto">
            <a:xfrm>
              <a:off x="4028694" y="4018575"/>
              <a:ext cx="38749" cy="39779"/>
            </a:xfrm>
            <a:custGeom>
              <a:avLst/>
              <a:gdLst>
                <a:gd name="T0" fmla="*/ 0 w 80"/>
                <a:gd name="T1" fmla="*/ 0 h 86"/>
                <a:gd name="T2" fmla="*/ 1 w 80"/>
                <a:gd name="T3" fmla="*/ 1 h 86"/>
                <a:gd name="T4" fmla="*/ 2 w 80"/>
                <a:gd name="T5" fmla="*/ 2 h 86"/>
                <a:gd name="T6" fmla="*/ 2 w 80"/>
                <a:gd name="T7" fmla="*/ 1 h 86"/>
                <a:gd name="T8" fmla="*/ 0 w 80"/>
                <a:gd name="T9" fmla="*/ 0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6"/>
                <a:gd name="T17" fmla="*/ 80 w 80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6">
                  <a:moveTo>
                    <a:pt x="0" y="0"/>
                  </a:moveTo>
                  <a:lnTo>
                    <a:pt x="63" y="39"/>
                  </a:lnTo>
                  <a:lnTo>
                    <a:pt x="80" y="86"/>
                  </a:lnTo>
                  <a:lnTo>
                    <a:pt x="79" y="5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1" name="Freeform 385"/>
            <p:cNvSpPr/>
            <p:nvPr/>
          </p:nvSpPr>
          <p:spPr bwMode="auto">
            <a:xfrm>
              <a:off x="3410400" y="3736936"/>
              <a:ext cx="43803" cy="57282"/>
            </a:xfrm>
            <a:custGeom>
              <a:avLst/>
              <a:gdLst>
                <a:gd name="T0" fmla="*/ 0 w 89"/>
                <a:gd name="T1" fmla="*/ 3 h 127"/>
                <a:gd name="T2" fmla="*/ 2 w 89"/>
                <a:gd name="T3" fmla="*/ 1 h 127"/>
                <a:gd name="T4" fmla="*/ 2 w 89"/>
                <a:gd name="T5" fmla="*/ 0 h 127"/>
                <a:gd name="T6" fmla="*/ 0 w 89"/>
                <a:gd name="T7" fmla="*/ 3 h 1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127"/>
                <a:gd name="T14" fmla="*/ 89 w 89"/>
                <a:gd name="T15" fmla="*/ 127 h 1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127">
                  <a:moveTo>
                    <a:pt x="0" y="127"/>
                  </a:moveTo>
                  <a:lnTo>
                    <a:pt x="64" y="67"/>
                  </a:lnTo>
                  <a:lnTo>
                    <a:pt x="89" y="0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2" name="Freeform 386"/>
            <p:cNvSpPr/>
            <p:nvPr/>
          </p:nvSpPr>
          <p:spPr bwMode="auto">
            <a:xfrm>
              <a:off x="3460942" y="3588957"/>
              <a:ext cx="75813" cy="122521"/>
            </a:xfrm>
            <a:custGeom>
              <a:avLst/>
              <a:gdLst>
                <a:gd name="T0" fmla="*/ 0 w 156"/>
                <a:gd name="T1" fmla="*/ 3 h 269"/>
                <a:gd name="T2" fmla="*/ 1 w 156"/>
                <a:gd name="T3" fmla="*/ 0 h 269"/>
                <a:gd name="T4" fmla="*/ 2 w 156"/>
                <a:gd name="T5" fmla="*/ 0 h 269"/>
                <a:gd name="T6" fmla="*/ 2 w 156"/>
                <a:gd name="T7" fmla="*/ 2 h 269"/>
                <a:gd name="T8" fmla="*/ 1 w 156"/>
                <a:gd name="T9" fmla="*/ 3 h 269"/>
                <a:gd name="T10" fmla="*/ 1 w 156"/>
                <a:gd name="T11" fmla="*/ 4 h 269"/>
                <a:gd name="T12" fmla="*/ 3 w 156"/>
                <a:gd name="T13" fmla="*/ 5 h 269"/>
                <a:gd name="T14" fmla="*/ 4 w 156"/>
                <a:gd name="T15" fmla="*/ 6 h 269"/>
                <a:gd name="T16" fmla="*/ 3 w 156"/>
                <a:gd name="T17" fmla="*/ 5 h 269"/>
                <a:gd name="T18" fmla="*/ 3 w 156"/>
                <a:gd name="T19" fmla="*/ 6 h 269"/>
                <a:gd name="T20" fmla="*/ 1 w 156"/>
                <a:gd name="T21" fmla="*/ 5 h 269"/>
                <a:gd name="T22" fmla="*/ 0 w 156"/>
                <a:gd name="T23" fmla="*/ 3 h 2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6"/>
                <a:gd name="T37" fmla="*/ 0 h 269"/>
                <a:gd name="T38" fmla="*/ 156 w 156"/>
                <a:gd name="T39" fmla="*/ 269 h 2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6" h="269">
                  <a:moveTo>
                    <a:pt x="0" y="106"/>
                  </a:moveTo>
                  <a:lnTo>
                    <a:pt x="28" y="0"/>
                  </a:lnTo>
                  <a:lnTo>
                    <a:pt x="85" y="4"/>
                  </a:lnTo>
                  <a:lnTo>
                    <a:pt x="97" y="72"/>
                  </a:lnTo>
                  <a:lnTo>
                    <a:pt x="55" y="145"/>
                  </a:lnTo>
                  <a:lnTo>
                    <a:pt x="65" y="188"/>
                  </a:lnTo>
                  <a:lnTo>
                    <a:pt x="148" y="212"/>
                  </a:lnTo>
                  <a:lnTo>
                    <a:pt x="156" y="269"/>
                  </a:lnTo>
                  <a:lnTo>
                    <a:pt x="103" y="212"/>
                  </a:lnTo>
                  <a:lnTo>
                    <a:pt x="103" y="240"/>
                  </a:lnTo>
                  <a:lnTo>
                    <a:pt x="28" y="212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3" name="Freeform 387"/>
            <p:cNvSpPr/>
            <p:nvPr/>
          </p:nvSpPr>
          <p:spPr bwMode="auto">
            <a:xfrm>
              <a:off x="3467681" y="3692383"/>
              <a:ext cx="20217" cy="25459"/>
            </a:xfrm>
            <a:custGeom>
              <a:avLst/>
              <a:gdLst>
                <a:gd name="T0" fmla="*/ 0 w 43"/>
                <a:gd name="T1" fmla="*/ 0 h 57"/>
                <a:gd name="T2" fmla="*/ 1 w 43"/>
                <a:gd name="T3" fmla="*/ 0 h 57"/>
                <a:gd name="T4" fmla="*/ 1 w 43"/>
                <a:gd name="T5" fmla="*/ 0 h 57"/>
                <a:gd name="T6" fmla="*/ 1 w 43"/>
                <a:gd name="T7" fmla="*/ 1 h 57"/>
                <a:gd name="T8" fmla="*/ 0 w 43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7"/>
                <a:gd name="T17" fmla="*/ 43 w 43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7">
                  <a:moveTo>
                    <a:pt x="0" y="0"/>
                  </a:moveTo>
                  <a:lnTo>
                    <a:pt x="24" y="0"/>
                  </a:lnTo>
                  <a:lnTo>
                    <a:pt x="43" y="13"/>
                  </a:lnTo>
                  <a:lnTo>
                    <a:pt x="35" y="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4" name="Freeform 388"/>
            <p:cNvSpPr/>
            <p:nvPr/>
          </p:nvSpPr>
          <p:spPr bwMode="auto">
            <a:xfrm>
              <a:off x="3496321" y="3724207"/>
              <a:ext cx="20217" cy="31824"/>
            </a:xfrm>
            <a:custGeom>
              <a:avLst/>
              <a:gdLst>
                <a:gd name="T0" fmla="*/ 0 w 40"/>
                <a:gd name="T1" fmla="*/ 0 h 70"/>
                <a:gd name="T2" fmla="*/ 0 w 40"/>
                <a:gd name="T3" fmla="*/ 2 h 70"/>
                <a:gd name="T4" fmla="*/ 1 w 40"/>
                <a:gd name="T5" fmla="*/ 1 h 70"/>
                <a:gd name="T6" fmla="*/ 0 w 40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0"/>
                <a:gd name="T14" fmla="*/ 40 w 40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0">
                  <a:moveTo>
                    <a:pt x="0" y="0"/>
                  </a:moveTo>
                  <a:lnTo>
                    <a:pt x="5" y="70"/>
                  </a:lnTo>
                  <a:lnTo>
                    <a:pt x="40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5" name="Freeform 389"/>
            <p:cNvSpPr/>
            <p:nvPr/>
          </p:nvSpPr>
          <p:spPr bwMode="auto">
            <a:xfrm>
              <a:off x="3499691" y="3767169"/>
              <a:ext cx="79182" cy="84332"/>
            </a:xfrm>
            <a:custGeom>
              <a:avLst/>
              <a:gdLst>
                <a:gd name="T0" fmla="*/ 0 w 167"/>
                <a:gd name="T1" fmla="*/ 3 h 186"/>
                <a:gd name="T2" fmla="*/ 1 w 167"/>
                <a:gd name="T3" fmla="*/ 1 h 186"/>
                <a:gd name="T4" fmla="*/ 2 w 167"/>
                <a:gd name="T5" fmla="*/ 2 h 186"/>
                <a:gd name="T6" fmla="*/ 3 w 167"/>
                <a:gd name="T7" fmla="*/ 0 h 186"/>
                <a:gd name="T8" fmla="*/ 4 w 167"/>
                <a:gd name="T9" fmla="*/ 1 h 186"/>
                <a:gd name="T10" fmla="*/ 4 w 167"/>
                <a:gd name="T11" fmla="*/ 4 h 186"/>
                <a:gd name="T12" fmla="*/ 3 w 167"/>
                <a:gd name="T13" fmla="*/ 3 h 186"/>
                <a:gd name="T14" fmla="*/ 3 w 167"/>
                <a:gd name="T15" fmla="*/ 4 h 186"/>
                <a:gd name="T16" fmla="*/ 2 w 167"/>
                <a:gd name="T17" fmla="*/ 4 h 186"/>
                <a:gd name="T18" fmla="*/ 1 w 167"/>
                <a:gd name="T19" fmla="*/ 2 h 186"/>
                <a:gd name="T20" fmla="*/ 0 w 167"/>
                <a:gd name="T21" fmla="*/ 3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7"/>
                <a:gd name="T34" fmla="*/ 0 h 186"/>
                <a:gd name="T35" fmla="*/ 167 w 167"/>
                <a:gd name="T36" fmla="*/ 186 h 1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7" h="186">
                  <a:moveTo>
                    <a:pt x="0" y="127"/>
                  </a:moveTo>
                  <a:lnTo>
                    <a:pt x="34" y="62"/>
                  </a:lnTo>
                  <a:lnTo>
                    <a:pt x="78" y="71"/>
                  </a:lnTo>
                  <a:lnTo>
                    <a:pt x="138" y="0"/>
                  </a:lnTo>
                  <a:lnTo>
                    <a:pt x="167" y="43"/>
                  </a:lnTo>
                  <a:lnTo>
                    <a:pt x="162" y="153"/>
                  </a:lnTo>
                  <a:lnTo>
                    <a:pt x="148" y="107"/>
                  </a:lnTo>
                  <a:lnTo>
                    <a:pt x="131" y="186"/>
                  </a:lnTo>
                  <a:lnTo>
                    <a:pt x="90" y="165"/>
                  </a:lnTo>
                  <a:lnTo>
                    <a:pt x="63" y="82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6" name="Freeform 390"/>
            <p:cNvSpPr/>
            <p:nvPr/>
          </p:nvSpPr>
          <p:spPr bwMode="auto">
            <a:xfrm>
              <a:off x="3508114" y="3748074"/>
              <a:ext cx="18532" cy="33415"/>
            </a:xfrm>
            <a:custGeom>
              <a:avLst/>
              <a:gdLst>
                <a:gd name="T0" fmla="*/ 0 w 37"/>
                <a:gd name="T1" fmla="*/ 1 h 74"/>
                <a:gd name="T2" fmla="*/ 0 w 37"/>
                <a:gd name="T3" fmla="*/ 1 h 74"/>
                <a:gd name="T4" fmla="*/ 1 w 37"/>
                <a:gd name="T5" fmla="*/ 0 h 74"/>
                <a:gd name="T6" fmla="*/ 1 w 37"/>
                <a:gd name="T7" fmla="*/ 2 h 74"/>
                <a:gd name="T8" fmla="*/ 0 w 37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74"/>
                <a:gd name="T17" fmla="*/ 37 w 3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74">
                  <a:moveTo>
                    <a:pt x="0" y="46"/>
                  </a:moveTo>
                  <a:lnTo>
                    <a:pt x="8" y="34"/>
                  </a:lnTo>
                  <a:lnTo>
                    <a:pt x="37" y="0"/>
                  </a:lnTo>
                  <a:lnTo>
                    <a:pt x="25" y="74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7" name="Freeform 391"/>
            <p:cNvSpPr/>
            <p:nvPr/>
          </p:nvSpPr>
          <p:spPr bwMode="auto">
            <a:xfrm>
              <a:off x="1518456" y="2745632"/>
              <a:ext cx="185320" cy="151162"/>
            </a:xfrm>
            <a:custGeom>
              <a:avLst/>
              <a:gdLst>
                <a:gd name="T0" fmla="*/ 0 w 383"/>
                <a:gd name="T1" fmla="*/ 1 h 337"/>
                <a:gd name="T2" fmla="*/ 1 w 383"/>
                <a:gd name="T3" fmla="*/ 5 h 337"/>
                <a:gd name="T4" fmla="*/ 5 w 383"/>
                <a:gd name="T5" fmla="*/ 7 h 337"/>
                <a:gd name="T6" fmla="*/ 7 w 383"/>
                <a:gd name="T7" fmla="*/ 8 h 337"/>
                <a:gd name="T8" fmla="*/ 9 w 383"/>
                <a:gd name="T9" fmla="*/ 6 h 337"/>
                <a:gd name="T10" fmla="*/ 8 w 383"/>
                <a:gd name="T11" fmla="*/ 3 h 337"/>
                <a:gd name="T12" fmla="*/ 9 w 383"/>
                <a:gd name="T13" fmla="*/ 3 h 337"/>
                <a:gd name="T14" fmla="*/ 9 w 383"/>
                <a:gd name="T15" fmla="*/ 1 h 337"/>
                <a:gd name="T16" fmla="*/ 5 w 383"/>
                <a:gd name="T17" fmla="*/ 0 h 337"/>
                <a:gd name="T18" fmla="*/ 3 w 383"/>
                <a:gd name="T19" fmla="*/ 0 h 337"/>
                <a:gd name="T20" fmla="*/ 0 w 383"/>
                <a:gd name="T21" fmla="*/ 1 h 3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3"/>
                <a:gd name="T34" fmla="*/ 0 h 337"/>
                <a:gd name="T35" fmla="*/ 383 w 383"/>
                <a:gd name="T36" fmla="*/ 337 h 3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3" h="337">
                  <a:moveTo>
                    <a:pt x="0" y="61"/>
                  </a:moveTo>
                  <a:lnTo>
                    <a:pt x="26" y="237"/>
                  </a:lnTo>
                  <a:lnTo>
                    <a:pt x="222" y="326"/>
                  </a:lnTo>
                  <a:lnTo>
                    <a:pt x="319" y="337"/>
                  </a:lnTo>
                  <a:lnTo>
                    <a:pt x="383" y="248"/>
                  </a:lnTo>
                  <a:lnTo>
                    <a:pt x="349" y="149"/>
                  </a:lnTo>
                  <a:lnTo>
                    <a:pt x="375" y="124"/>
                  </a:lnTo>
                  <a:lnTo>
                    <a:pt x="358" y="45"/>
                  </a:lnTo>
                  <a:lnTo>
                    <a:pt x="213" y="19"/>
                  </a:lnTo>
                  <a:lnTo>
                    <a:pt x="118" y="0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8" name="Freeform 392"/>
            <p:cNvSpPr/>
            <p:nvPr/>
          </p:nvSpPr>
          <p:spPr bwMode="auto">
            <a:xfrm>
              <a:off x="1093906" y="3078188"/>
              <a:ext cx="55596" cy="109791"/>
            </a:xfrm>
            <a:custGeom>
              <a:avLst/>
              <a:gdLst>
                <a:gd name="T0" fmla="*/ 0 w 118"/>
                <a:gd name="T1" fmla="*/ 4 h 245"/>
                <a:gd name="T2" fmla="*/ 0 w 118"/>
                <a:gd name="T3" fmla="*/ 0 h 245"/>
                <a:gd name="T4" fmla="*/ 3 w 118"/>
                <a:gd name="T5" fmla="*/ 0 h 245"/>
                <a:gd name="T6" fmla="*/ 2 w 118"/>
                <a:gd name="T7" fmla="*/ 3 h 245"/>
                <a:gd name="T8" fmla="*/ 2 w 118"/>
                <a:gd name="T9" fmla="*/ 5 h 245"/>
                <a:gd name="T10" fmla="*/ 0 w 118"/>
                <a:gd name="T11" fmla="*/ 5 h 245"/>
                <a:gd name="T12" fmla="*/ 1 w 118"/>
                <a:gd name="T13" fmla="*/ 4 h 245"/>
                <a:gd name="T14" fmla="*/ 0 w 118"/>
                <a:gd name="T15" fmla="*/ 4 h 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"/>
                <a:gd name="T25" fmla="*/ 0 h 245"/>
                <a:gd name="T26" fmla="*/ 118 w 118"/>
                <a:gd name="T27" fmla="*/ 245 h 2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" h="245">
                  <a:moveTo>
                    <a:pt x="0" y="161"/>
                  </a:moveTo>
                  <a:lnTo>
                    <a:pt x="19" y="0"/>
                  </a:lnTo>
                  <a:lnTo>
                    <a:pt x="118" y="9"/>
                  </a:lnTo>
                  <a:lnTo>
                    <a:pt x="76" y="112"/>
                  </a:lnTo>
                  <a:lnTo>
                    <a:pt x="76" y="238"/>
                  </a:lnTo>
                  <a:lnTo>
                    <a:pt x="17" y="245"/>
                  </a:lnTo>
                  <a:lnTo>
                    <a:pt x="25" y="169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9" name="Freeform 393"/>
            <p:cNvSpPr/>
            <p:nvPr/>
          </p:nvSpPr>
          <p:spPr bwMode="auto">
            <a:xfrm>
              <a:off x="1631333" y="2917479"/>
              <a:ext cx="175211" cy="111382"/>
            </a:xfrm>
            <a:custGeom>
              <a:avLst/>
              <a:gdLst>
                <a:gd name="T0" fmla="*/ 0 w 366"/>
                <a:gd name="T1" fmla="*/ 3 h 247"/>
                <a:gd name="T2" fmla="*/ 2 w 366"/>
                <a:gd name="T3" fmla="*/ 5 h 247"/>
                <a:gd name="T4" fmla="*/ 7 w 366"/>
                <a:gd name="T5" fmla="*/ 6 h 247"/>
                <a:gd name="T6" fmla="*/ 9 w 366"/>
                <a:gd name="T7" fmla="*/ 4 h 247"/>
                <a:gd name="T8" fmla="*/ 7 w 366"/>
                <a:gd name="T9" fmla="*/ 4 h 247"/>
                <a:gd name="T10" fmla="*/ 7 w 366"/>
                <a:gd name="T11" fmla="*/ 2 h 247"/>
                <a:gd name="T12" fmla="*/ 6 w 366"/>
                <a:gd name="T13" fmla="*/ 0 h 247"/>
                <a:gd name="T14" fmla="*/ 2 w 366"/>
                <a:gd name="T15" fmla="*/ 0 h 247"/>
                <a:gd name="T16" fmla="*/ 0 w 366"/>
                <a:gd name="T17" fmla="*/ 3 h 2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6"/>
                <a:gd name="T28" fmla="*/ 0 h 247"/>
                <a:gd name="T29" fmla="*/ 366 w 366"/>
                <a:gd name="T30" fmla="*/ 247 h 2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6" h="247">
                  <a:moveTo>
                    <a:pt x="0" y="123"/>
                  </a:moveTo>
                  <a:lnTo>
                    <a:pt x="100" y="223"/>
                  </a:lnTo>
                  <a:lnTo>
                    <a:pt x="324" y="247"/>
                  </a:lnTo>
                  <a:lnTo>
                    <a:pt x="366" y="162"/>
                  </a:lnTo>
                  <a:lnTo>
                    <a:pt x="308" y="158"/>
                  </a:lnTo>
                  <a:lnTo>
                    <a:pt x="301" y="81"/>
                  </a:lnTo>
                  <a:lnTo>
                    <a:pt x="251" y="0"/>
                  </a:lnTo>
                  <a:lnTo>
                    <a:pt x="100" y="18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0" name="Freeform 394"/>
            <p:cNvSpPr/>
            <p:nvPr/>
          </p:nvSpPr>
          <p:spPr bwMode="auto">
            <a:xfrm>
              <a:off x="1895834" y="3299362"/>
              <a:ext cx="387486" cy="351650"/>
            </a:xfrm>
            <a:custGeom>
              <a:avLst/>
              <a:gdLst>
                <a:gd name="T0" fmla="*/ 0 w 805"/>
                <a:gd name="T1" fmla="*/ 5 h 776"/>
                <a:gd name="T2" fmla="*/ 0 w 805"/>
                <a:gd name="T3" fmla="*/ 3 h 776"/>
                <a:gd name="T4" fmla="*/ 1 w 805"/>
                <a:gd name="T5" fmla="*/ 3 h 776"/>
                <a:gd name="T6" fmla="*/ 3 w 805"/>
                <a:gd name="T7" fmla="*/ 3 h 776"/>
                <a:gd name="T8" fmla="*/ 3 w 805"/>
                <a:gd name="T9" fmla="*/ 2 h 776"/>
                <a:gd name="T10" fmla="*/ 2 w 805"/>
                <a:gd name="T11" fmla="*/ 1 h 776"/>
                <a:gd name="T12" fmla="*/ 4 w 805"/>
                <a:gd name="T13" fmla="*/ 0 h 776"/>
                <a:gd name="T14" fmla="*/ 8 w 805"/>
                <a:gd name="T15" fmla="*/ 2 h 776"/>
                <a:gd name="T16" fmla="*/ 8 w 805"/>
                <a:gd name="T17" fmla="*/ 3 h 776"/>
                <a:gd name="T18" fmla="*/ 9 w 805"/>
                <a:gd name="T19" fmla="*/ 3 h 776"/>
                <a:gd name="T20" fmla="*/ 10 w 805"/>
                <a:gd name="T21" fmla="*/ 4 h 776"/>
                <a:gd name="T22" fmla="*/ 11 w 805"/>
                <a:gd name="T23" fmla="*/ 3 h 776"/>
                <a:gd name="T24" fmla="*/ 12 w 805"/>
                <a:gd name="T25" fmla="*/ 4 h 776"/>
                <a:gd name="T26" fmla="*/ 14 w 805"/>
                <a:gd name="T27" fmla="*/ 8 h 776"/>
                <a:gd name="T28" fmla="*/ 15 w 805"/>
                <a:gd name="T29" fmla="*/ 9 h 776"/>
                <a:gd name="T30" fmla="*/ 15 w 805"/>
                <a:gd name="T31" fmla="*/ 10 h 776"/>
                <a:gd name="T32" fmla="*/ 18 w 805"/>
                <a:gd name="T33" fmla="*/ 10 h 776"/>
                <a:gd name="T34" fmla="*/ 19 w 805"/>
                <a:gd name="T35" fmla="*/ 11 h 776"/>
                <a:gd name="T36" fmla="*/ 18 w 805"/>
                <a:gd name="T37" fmla="*/ 13 h 776"/>
                <a:gd name="T38" fmla="*/ 15 w 805"/>
                <a:gd name="T39" fmla="*/ 14 h 776"/>
                <a:gd name="T40" fmla="*/ 13 w 805"/>
                <a:gd name="T41" fmla="*/ 15 h 776"/>
                <a:gd name="T42" fmla="*/ 10 w 805"/>
                <a:gd name="T43" fmla="*/ 18 h 776"/>
                <a:gd name="T44" fmla="*/ 10 w 805"/>
                <a:gd name="T45" fmla="*/ 17 h 776"/>
                <a:gd name="T46" fmla="*/ 9 w 805"/>
                <a:gd name="T47" fmla="*/ 16 h 776"/>
                <a:gd name="T48" fmla="*/ 7 w 805"/>
                <a:gd name="T49" fmla="*/ 17 h 776"/>
                <a:gd name="T50" fmla="*/ 5 w 805"/>
                <a:gd name="T51" fmla="*/ 14 h 776"/>
                <a:gd name="T52" fmla="*/ 4 w 805"/>
                <a:gd name="T53" fmla="*/ 13 h 776"/>
                <a:gd name="T54" fmla="*/ 3 w 805"/>
                <a:gd name="T55" fmla="*/ 9 h 776"/>
                <a:gd name="T56" fmla="*/ 0 w 805"/>
                <a:gd name="T57" fmla="*/ 5 h 7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05"/>
                <a:gd name="T88" fmla="*/ 0 h 776"/>
                <a:gd name="T89" fmla="*/ 805 w 805"/>
                <a:gd name="T90" fmla="*/ 776 h 7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05" h="776">
                  <a:moveTo>
                    <a:pt x="0" y="202"/>
                  </a:moveTo>
                  <a:lnTo>
                    <a:pt x="12" y="135"/>
                  </a:lnTo>
                  <a:lnTo>
                    <a:pt x="54" y="149"/>
                  </a:lnTo>
                  <a:lnTo>
                    <a:pt x="107" y="107"/>
                  </a:lnTo>
                  <a:lnTo>
                    <a:pt x="130" y="78"/>
                  </a:lnTo>
                  <a:lnTo>
                    <a:pt x="85" y="32"/>
                  </a:lnTo>
                  <a:lnTo>
                    <a:pt x="171" y="0"/>
                  </a:lnTo>
                  <a:lnTo>
                    <a:pt x="344" y="89"/>
                  </a:lnTo>
                  <a:lnTo>
                    <a:pt x="345" y="120"/>
                  </a:lnTo>
                  <a:lnTo>
                    <a:pt x="388" y="143"/>
                  </a:lnTo>
                  <a:lnTo>
                    <a:pt x="420" y="165"/>
                  </a:lnTo>
                  <a:lnTo>
                    <a:pt x="454" y="149"/>
                  </a:lnTo>
                  <a:lnTo>
                    <a:pt x="524" y="174"/>
                  </a:lnTo>
                  <a:lnTo>
                    <a:pt x="617" y="352"/>
                  </a:lnTo>
                  <a:lnTo>
                    <a:pt x="627" y="365"/>
                  </a:lnTo>
                  <a:lnTo>
                    <a:pt x="664" y="436"/>
                  </a:lnTo>
                  <a:lnTo>
                    <a:pt x="786" y="450"/>
                  </a:lnTo>
                  <a:lnTo>
                    <a:pt x="805" y="483"/>
                  </a:lnTo>
                  <a:lnTo>
                    <a:pt x="775" y="575"/>
                  </a:lnTo>
                  <a:lnTo>
                    <a:pt x="664" y="619"/>
                  </a:lnTo>
                  <a:lnTo>
                    <a:pt x="542" y="652"/>
                  </a:lnTo>
                  <a:lnTo>
                    <a:pt x="443" y="776"/>
                  </a:lnTo>
                  <a:lnTo>
                    <a:pt x="443" y="729"/>
                  </a:lnTo>
                  <a:lnTo>
                    <a:pt x="373" y="697"/>
                  </a:lnTo>
                  <a:lnTo>
                    <a:pt x="306" y="739"/>
                  </a:lnTo>
                  <a:lnTo>
                    <a:pt x="234" y="599"/>
                  </a:lnTo>
                  <a:lnTo>
                    <a:pt x="180" y="544"/>
                  </a:lnTo>
                  <a:lnTo>
                    <a:pt x="146" y="398"/>
                  </a:lnTo>
                  <a:lnTo>
                    <a:pt x="0" y="20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1" name="Freeform 395"/>
            <p:cNvSpPr/>
            <p:nvPr/>
          </p:nvSpPr>
          <p:spPr bwMode="auto">
            <a:xfrm>
              <a:off x="1621224" y="1970729"/>
              <a:ext cx="3130216" cy="1102686"/>
            </a:xfrm>
            <a:custGeom>
              <a:avLst/>
              <a:gdLst>
                <a:gd name="T0" fmla="*/ 3 w 6518"/>
                <a:gd name="T1" fmla="*/ 35 h 2431"/>
                <a:gd name="T2" fmla="*/ 8 w 6518"/>
                <a:gd name="T3" fmla="*/ 31 h 2431"/>
                <a:gd name="T4" fmla="*/ 8 w 6518"/>
                <a:gd name="T5" fmla="*/ 18 h 2431"/>
                <a:gd name="T6" fmla="*/ 14 w 6518"/>
                <a:gd name="T7" fmla="*/ 17 h 2431"/>
                <a:gd name="T8" fmla="*/ 16 w 6518"/>
                <a:gd name="T9" fmla="*/ 26 h 2431"/>
                <a:gd name="T10" fmla="*/ 18 w 6518"/>
                <a:gd name="T11" fmla="*/ 23 h 2431"/>
                <a:gd name="T12" fmla="*/ 23 w 6518"/>
                <a:gd name="T13" fmla="*/ 20 h 2431"/>
                <a:gd name="T14" fmla="*/ 35 w 6518"/>
                <a:gd name="T15" fmla="*/ 17 h 2431"/>
                <a:gd name="T16" fmla="*/ 44 w 6518"/>
                <a:gd name="T17" fmla="*/ 17 h 2431"/>
                <a:gd name="T18" fmla="*/ 44 w 6518"/>
                <a:gd name="T19" fmla="*/ 10 h 2431"/>
                <a:gd name="T20" fmla="*/ 47 w 6518"/>
                <a:gd name="T21" fmla="*/ 19 h 2431"/>
                <a:gd name="T22" fmla="*/ 49 w 6518"/>
                <a:gd name="T23" fmla="*/ 17 h 2431"/>
                <a:gd name="T24" fmla="*/ 51 w 6518"/>
                <a:gd name="T25" fmla="*/ 17 h 2431"/>
                <a:gd name="T26" fmla="*/ 49 w 6518"/>
                <a:gd name="T27" fmla="*/ 13 h 2431"/>
                <a:gd name="T28" fmla="*/ 56 w 6518"/>
                <a:gd name="T29" fmla="*/ 12 h 2431"/>
                <a:gd name="T30" fmla="*/ 59 w 6518"/>
                <a:gd name="T31" fmla="*/ 8 h 2431"/>
                <a:gd name="T32" fmla="*/ 67 w 6518"/>
                <a:gd name="T33" fmla="*/ 3 h 2431"/>
                <a:gd name="T34" fmla="*/ 72 w 6518"/>
                <a:gd name="T35" fmla="*/ 1 h 2431"/>
                <a:gd name="T36" fmla="*/ 83 w 6518"/>
                <a:gd name="T37" fmla="*/ 4 h 2431"/>
                <a:gd name="T38" fmla="*/ 77 w 6518"/>
                <a:gd name="T39" fmla="*/ 9 h 2431"/>
                <a:gd name="T40" fmla="*/ 84 w 6518"/>
                <a:gd name="T41" fmla="*/ 9 h 2431"/>
                <a:gd name="T42" fmla="*/ 92 w 6518"/>
                <a:gd name="T43" fmla="*/ 8 h 2431"/>
                <a:gd name="T44" fmla="*/ 102 w 6518"/>
                <a:gd name="T45" fmla="*/ 12 h 2431"/>
                <a:gd name="T46" fmla="*/ 114 w 6518"/>
                <a:gd name="T47" fmla="*/ 12 h 2431"/>
                <a:gd name="T48" fmla="*/ 126 w 6518"/>
                <a:gd name="T49" fmla="*/ 16 h 2431"/>
                <a:gd name="T50" fmla="*/ 133 w 6518"/>
                <a:gd name="T51" fmla="*/ 15 h 2431"/>
                <a:gd name="T52" fmla="*/ 148 w 6518"/>
                <a:gd name="T53" fmla="*/ 21 h 2431"/>
                <a:gd name="T54" fmla="*/ 147 w 6518"/>
                <a:gd name="T55" fmla="*/ 25 h 2431"/>
                <a:gd name="T56" fmla="*/ 143 w 6518"/>
                <a:gd name="T57" fmla="*/ 22 h 2431"/>
                <a:gd name="T58" fmla="*/ 141 w 6518"/>
                <a:gd name="T59" fmla="*/ 28 h 2431"/>
                <a:gd name="T60" fmla="*/ 129 w 6518"/>
                <a:gd name="T61" fmla="*/ 31 h 2431"/>
                <a:gd name="T62" fmla="*/ 126 w 6518"/>
                <a:gd name="T63" fmla="*/ 37 h 2431"/>
                <a:gd name="T64" fmla="*/ 121 w 6518"/>
                <a:gd name="T65" fmla="*/ 45 h 2431"/>
                <a:gd name="T66" fmla="*/ 128 w 6518"/>
                <a:gd name="T67" fmla="*/ 29 h 2431"/>
                <a:gd name="T68" fmla="*/ 119 w 6518"/>
                <a:gd name="T69" fmla="*/ 32 h 2431"/>
                <a:gd name="T70" fmla="*/ 109 w 6518"/>
                <a:gd name="T71" fmla="*/ 33 h 2431"/>
                <a:gd name="T72" fmla="*/ 105 w 6518"/>
                <a:gd name="T73" fmla="*/ 41 h 2431"/>
                <a:gd name="T74" fmla="*/ 107 w 6518"/>
                <a:gd name="T75" fmla="*/ 45 h 2431"/>
                <a:gd name="T76" fmla="*/ 99 w 6518"/>
                <a:gd name="T77" fmla="*/ 55 h 2431"/>
                <a:gd name="T78" fmla="*/ 94 w 6518"/>
                <a:gd name="T79" fmla="*/ 42 h 2431"/>
                <a:gd name="T80" fmla="*/ 84 w 6518"/>
                <a:gd name="T81" fmla="*/ 46 h 2431"/>
                <a:gd name="T82" fmla="*/ 69 w 6518"/>
                <a:gd name="T83" fmla="*/ 46 h 2431"/>
                <a:gd name="T84" fmla="*/ 53 w 6518"/>
                <a:gd name="T85" fmla="*/ 46 h 2431"/>
                <a:gd name="T86" fmla="*/ 46 w 6518"/>
                <a:gd name="T87" fmla="*/ 42 h 2431"/>
                <a:gd name="T88" fmla="*/ 38 w 6518"/>
                <a:gd name="T89" fmla="*/ 39 h 2431"/>
                <a:gd name="T90" fmla="*/ 32 w 6518"/>
                <a:gd name="T91" fmla="*/ 40 h 2431"/>
                <a:gd name="T92" fmla="*/ 33 w 6518"/>
                <a:gd name="T93" fmla="*/ 45 h 2431"/>
                <a:gd name="T94" fmla="*/ 29 w 6518"/>
                <a:gd name="T95" fmla="*/ 44 h 2431"/>
                <a:gd name="T96" fmla="*/ 24 w 6518"/>
                <a:gd name="T97" fmla="*/ 46 h 2431"/>
                <a:gd name="T98" fmla="*/ 23 w 6518"/>
                <a:gd name="T99" fmla="*/ 48 h 2431"/>
                <a:gd name="T100" fmla="*/ 25 w 6518"/>
                <a:gd name="T101" fmla="*/ 51 h 2431"/>
                <a:gd name="T102" fmla="*/ 23 w 6518"/>
                <a:gd name="T103" fmla="*/ 55 h 2431"/>
                <a:gd name="T104" fmla="*/ 17 w 6518"/>
                <a:gd name="T105" fmla="*/ 54 h 2431"/>
                <a:gd name="T106" fmla="*/ 17 w 6518"/>
                <a:gd name="T107" fmla="*/ 47 h 2431"/>
                <a:gd name="T108" fmla="*/ 12 w 6518"/>
                <a:gd name="T109" fmla="*/ 43 h 2431"/>
                <a:gd name="T110" fmla="*/ 10 w 6518"/>
                <a:gd name="T111" fmla="*/ 42 h 2431"/>
                <a:gd name="T112" fmla="*/ 6 w 6518"/>
                <a:gd name="T113" fmla="*/ 38 h 2431"/>
                <a:gd name="T114" fmla="*/ 4 w 6518"/>
                <a:gd name="T115" fmla="*/ 41 h 24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518"/>
                <a:gd name="T175" fmla="*/ 0 h 2431"/>
                <a:gd name="T176" fmla="*/ 6518 w 6518"/>
                <a:gd name="T177" fmla="*/ 2431 h 24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518" h="2431">
                  <a:moveTo>
                    <a:pt x="0" y="1726"/>
                  </a:moveTo>
                  <a:lnTo>
                    <a:pt x="55" y="1671"/>
                  </a:lnTo>
                  <a:lnTo>
                    <a:pt x="36" y="1694"/>
                  </a:lnTo>
                  <a:lnTo>
                    <a:pt x="61" y="1701"/>
                  </a:lnTo>
                  <a:lnTo>
                    <a:pt x="55" y="1587"/>
                  </a:lnTo>
                  <a:lnTo>
                    <a:pt x="77" y="1534"/>
                  </a:lnTo>
                  <a:lnTo>
                    <a:pt x="108" y="1526"/>
                  </a:lnTo>
                  <a:lnTo>
                    <a:pt x="171" y="1575"/>
                  </a:lnTo>
                  <a:lnTo>
                    <a:pt x="182" y="1482"/>
                  </a:lnTo>
                  <a:lnTo>
                    <a:pt x="158" y="1483"/>
                  </a:lnTo>
                  <a:lnTo>
                    <a:pt x="147" y="1429"/>
                  </a:lnTo>
                  <a:lnTo>
                    <a:pt x="405" y="1377"/>
                  </a:lnTo>
                  <a:lnTo>
                    <a:pt x="339" y="1358"/>
                  </a:lnTo>
                  <a:lnTo>
                    <a:pt x="343" y="1330"/>
                  </a:lnTo>
                  <a:lnTo>
                    <a:pt x="305" y="1340"/>
                  </a:lnTo>
                  <a:lnTo>
                    <a:pt x="452" y="1197"/>
                  </a:lnTo>
                  <a:lnTo>
                    <a:pt x="389" y="1047"/>
                  </a:lnTo>
                  <a:lnTo>
                    <a:pt x="401" y="976"/>
                  </a:lnTo>
                  <a:lnTo>
                    <a:pt x="361" y="896"/>
                  </a:lnTo>
                  <a:lnTo>
                    <a:pt x="398" y="850"/>
                  </a:lnTo>
                  <a:lnTo>
                    <a:pt x="339" y="786"/>
                  </a:lnTo>
                  <a:lnTo>
                    <a:pt x="355" y="736"/>
                  </a:lnTo>
                  <a:lnTo>
                    <a:pt x="429" y="677"/>
                  </a:lnTo>
                  <a:lnTo>
                    <a:pt x="469" y="670"/>
                  </a:lnTo>
                  <a:lnTo>
                    <a:pt x="516" y="683"/>
                  </a:lnTo>
                  <a:lnTo>
                    <a:pt x="475" y="696"/>
                  </a:lnTo>
                  <a:lnTo>
                    <a:pt x="505" y="719"/>
                  </a:lnTo>
                  <a:lnTo>
                    <a:pt x="620" y="727"/>
                  </a:lnTo>
                  <a:lnTo>
                    <a:pt x="819" y="847"/>
                  </a:lnTo>
                  <a:lnTo>
                    <a:pt x="824" y="907"/>
                  </a:lnTo>
                  <a:lnTo>
                    <a:pt x="738" y="958"/>
                  </a:lnTo>
                  <a:lnTo>
                    <a:pt x="471" y="886"/>
                  </a:lnTo>
                  <a:lnTo>
                    <a:pt x="578" y="972"/>
                  </a:lnTo>
                  <a:lnTo>
                    <a:pt x="574" y="1074"/>
                  </a:lnTo>
                  <a:lnTo>
                    <a:pt x="682" y="1122"/>
                  </a:lnTo>
                  <a:lnTo>
                    <a:pt x="712" y="1114"/>
                  </a:lnTo>
                  <a:lnTo>
                    <a:pt x="698" y="1074"/>
                  </a:lnTo>
                  <a:lnTo>
                    <a:pt x="647" y="1057"/>
                  </a:lnTo>
                  <a:lnTo>
                    <a:pt x="659" y="1023"/>
                  </a:lnTo>
                  <a:lnTo>
                    <a:pt x="710" y="1061"/>
                  </a:lnTo>
                  <a:lnTo>
                    <a:pt x="813" y="1074"/>
                  </a:lnTo>
                  <a:lnTo>
                    <a:pt x="768" y="993"/>
                  </a:lnTo>
                  <a:lnTo>
                    <a:pt x="867" y="926"/>
                  </a:lnTo>
                  <a:lnTo>
                    <a:pt x="937" y="972"/>
                  </a:lnTo>
                  <a:lnTo>
                    <a:pt x="934" y="792"/>
                  </a:lnTo>
                  <a:lnTo>
                    <a:pt x="903" y="765"/>
                  </a:lnTo>
                  <a:lnTo>
                    <a:pt x="1023" y="805"/>
                  </a:lnTo>
                  <a:lnTo>
                    <a:pt x="1032" y="827"/>
                  </a:lnTo>
                  <a:lnTo>
                    <a:pt x="969" y="859"/>
                  </a:lnTo>
                  <a:lnTo>
                    <a:pt x="1032" y="917"/>
                  </a:lnTo>
                  <a:lnTo>
                    <a:pt x="1086" y="850"/>
                  </a:lnTo>
                  <a:lnTo>
                    <a:pt x="1303" y="743"/>
                  </a:lnTo>
                  <a:lnTo>
                    <a:pt x="1337" y="739"/>
                  </a:lnTo>
                  <a:lnTo>
                    <a:pt x="1303" y="755"/>
                  </a:lnTo>
                  <a:lnTo>
                    <a:pt x="1340" y="807"/>
                  </a:lnTo>
                  <a:lnTo>
                    <a:pt x="1500" y="739"/>
                  </a:lnTo>
                  <a:lnTo>
                    <a:pt x="1536" y="789"/>
                  </a:lnTo>
                  <a:lnTo>
                    <a:pt x="1575" y="748"/>
                  </a:lnTo>
                  <a:lnTo>
                    <a:pt x="1553" y="693"/>
                  </a:lnTo>
                  <a:lnTo>
                    <a:pt x="1578" y="674"/>
                  </a:lnTo>
                  <a:lnTo>
                    <a:pt x="1699" y="701"/>
                  </a:lnTo>
                  <a:lnTo>
                    <a:pt x="1858" y="803"/>
                  </a:lnTo>
                  <a:lnTo>
                    <a:pt x="1888" y="754"/>
                  </a:lnTo>
                  <a:lnTo>
                    <a:pt x="1855" y="704"/>
                  </a:lnTo>
                  <a:lnTo>
                    <a:pt x="1807" y="688"/>
                  </a:lnTo>
                  <a:lnTo>
                    <a:pt x="1824" y="608"/>
                  </a:lnTo>
                  <a:lnTo>
                    <a:pt x="1795" y="597"/>
                  </a:lnTo>
                  <a:lnTo>
                    <a:pt x="1803" y="560"/>
                  </a:lnTo>
                  <a:lnTo>
                    <a:pt x="1861" y="521"/>
                  </a:lnTo>
                  <a:lnTo>
                    <a:pt x="1899" y="424"/>
                  </a:lnTo>
                  <a:lnTo>
                    <a:pt x="1981" y="425"/>
                  </a:lnTo>
                  <a:lnTo>
                    <a:pt x="2024" y="439"/>
                  </a:lnTo>
                  <a:lnTo>
                    <a:pt x="1990" y="543"/>
                  </a:lnTo>
                  <a:lnTo>
                    <a:pt x="2028" y="593"/>
                  </a:lnTo>
                  <a:lnTo>
                    <a:pt x="2017" y="736"/>
                  </a:lnTo>
                  <a:lnTo>
                    <a:pt x="2056" y="784"/>
                  </a:lnTo>
                  <a:lnTo>
                    <a:pt x="2039" y="836"/>
                  </a:lnTo>
                  <a:lnTo>
                    <a:pt x="1977" y="877"/>
                  </a:lnTo>
                  <a:lnTo>
                    <a:pt x="1996" y="896"/>
                  </a:lnTo>
                  <a:lnTo>
                    <a:pt x="1914" y="915"/>
                  </a:lnTo>
                  <a:lnTo>
                    <a:pt x="2002" y="949"/>
                  </a:lnTo>
                  <a:lnTo>
                    <a:pt x="2105" y="836"/>
                  </a:lnTo>
                  <a:lnTo>
                    <a:pt x="2091" y="765"/>
                  </a:lnTo>
                  <a:lnTo>
                    <a:pt x="2123" y="754"/>
                  </a:lnTo>
                  <a:lnTo>
                    <a:pt x="2176" y="740"/>
                  </a:lnTo>
                  <a:lnTo>
                    <a:pt x="2204" y="781"/>
                  </a:lnTo>
                  <a:lnTo>
                    <a:pt x="2201" y="835"/>
                  </a:lnTo>
                  <a:lnTo>
                    <a:pt x="2263" y="851"/>
                  </a:lnTo>
                  <a:lnTo>
                    <a:pt x="2212" y="834"/>
                  </a:lnTo>
                  <a:lnTo>
                    <a:pt x="2236" y="801"/>
                  </a:lnTo>
                  <a:lnTo>
                    <a:pt x="2214" y="754"/>
                  </a:lnTo>
                  <a:lnTo>
                    <a:pt x="2067" y="723"/>
                  </a:lnTo>
                  <a:lnTo>
                    <a:pt x="2091" y="612"/>
                  </a:lnTo>
                  <a:lnTo>
                    <a:pt x="2039" y="543"/>
                  </a:lnTo>
                  <a:lnTo>
                    <a:pt x="2112" y="479"/>
                  </a:lnTo>
                  <a:lnTo>
                    <a:pt x="2106" y="433"/>
                  </a:lnTo>
                  <a:lnTo>
                    <a:pt x="2137" y="459"/>
                  </a:lnTo>
                  <a:lnTo>
                    <a:pt x="2120" y="550"/>
                  </a:lnTo>
                  <a:lnTo>
                    <a:pt x="2145" y="560"/>
                  </a:lnTo>
                  <a:lnTo>
                    <a:pt x="2246" y="587"/>
                  </a:lnTo>
                  <a:lnTo>
                    <a:pt x="2153" y="514"/>
                  </a:lnTo>
                  <a:lnTo>
                    <a:pt x="2221" y="517"/>
                  </a:lnTo>
                  <a:lnTo>
                    <a:pt x="2206" y="487"/>
                  </a:lnTo>
                  <a:lnTo>
                    <a:pt x="2246" y="472"/>
                  </a:lnTo>
                  <a:lnTo>
                    <a:pt x="2429" y="532"/>
                  </a:lnTo>
                  <a:lnTo>
                    <a:pt x="2394" y="568"/>
                  </a:lnTo>
                  <a:lnTo>
                    <a:pt x="2389" y="628"/>
                  </a:lnTo>
                  <a:lnTo>
                    <a:pt x="2427" y="660"/>
                  </a:lnTo>
                  <a:lnTo>
                    <a:pt x="2446" y="532"/>
                  </a:lnTo>
                  <a:lnTo>
                    <a:pt x="2347" y="466"/>
                  </a:lnTo>
                  <a:lnTo>
                    <a:pt x="2325" y="375"/>
                  </a:lnTo>
                  <a:lnTo>
                    <a:pt x="2558" y="344"/>
                  </a:lnTo>
                  <a:lnTo>
                    <a:pt x="2529" y="260"/>
                  </a:lnTo>
                  <a:lnTo>
                    <a:pt x="2558" y="279"/>
                  </a:lnTo>
                  <a:lnTo>
                    <a:pt x="2599" y="247"/>
                  </a:lnTo>
                  <a:lnTo>
                    <a:pt x="2568" y="237"/>
                  </a:lnTo>
                  <a:lnTo>
                    <a:pt x="2816" y="171"/>
                  </a:lnTo>
                  <a:lnTo>
                    <a:pt x="2794" y="152"/>
                  </a:lnTo>
                  <a:lnTo>
                    <a:pt x="2909" y="145"/>
                  </a:lnTo>
                  <a:lnTo>
                    <a:pt x="2908" y="167"/>
                  </a:lnTo>
                  <a:lnTo>
                    <a:pt x="2934" y="167"/>
                  </a:lnTo>
                  <a:lnTo>
                    <a:pt x="3018" y="137"/>
                  </a:lnTo>
                  <a:lnTo>
                    <a:pt x="3057" y="153"/>
                  </a:lnTo>
                  <a:lnTo>
                    <a:pt x="3019" y="117"/>
                  </a:lnTo>
                  <a:lnTo>
                    <a:pt x="3113" y="110"/>
                  </a:lnTo>
                  <a:lnTo>
                    <a:pt x="3116" y="64"/>
                  </a:lnTo>
                  <a:lnTo>
                    <a:pt x="3223" y="0"/>
                  </a:lnTo>
                  <a:lnTo>
                    <a:pt x="3300" y="38"/>
                  </a:lnTo>
                  <a:lnTo>
                    <a:pt x="3235" y="71"/>
                  </a:lnTo>
                  <a:lnTo>
                    <a:pt x="3348" y="69"/>
                  </a:lnTo>
                  <a:lnTo>
                    <a:pt x="3301" y="117"/>
                  </a:lnTo>
                  <a:lnTo>
                    <a:pt x="3491" y="92"/>
                  </a:lnTo>
                  <a:lnTo>
                    <a:pt x="3593" y="167"/>
                  </a:lnTo>
                  <a:lnTo>
                    <a:pt x="3577" y="194"/>
                  </a:lnTo>
                  <a:lnTo>
                    <a:pt x="3543" y="176"/>
                  </a:lnTo>
                  <a:lnTo>
                    <a:pt x="3590" y="201"/>
                  </a:lnTo>
                  <a:lnTo>
                    <a:pt x="3568" y="244"/>
                  </a:lnTo>
                  <a:lnTo>
                    <a:pt x="3223" y="456"/>
                  </a:lnTo>
                  <a:lnTo>
                    <a:pt x="3335" y="428"/>
                  </a:lnTo>
                  <a:lnTo>
                    <a:pt x="3311" y="401"/>
                  </a:lnTo>
                  <a:lnTo>
                    <a:pt x="3485" y="362"/>
                  </a:lnTo>
                  <a:lnTo>
                    <a:pt x="3437" y="367"/>
                  </a:lnTo>
                  <a:lnTo>
                    <a:pt x="3448" y="332"/>
                  </a:lnTo>
                  <a:lnTo>
                    <a:pt x="3543" y="362"/>
                  </a:lnTo>
                  <a:lnTo>
                    <a:pt x="3560" y="332"/>
                  </a:lnTo>
                  <a:lnTo>
                    <a:pt x="3579" y="401"/>
                  </a:lnTo>
                  <a:lnTo>
                    <a:pt x="3626" y="406"/>
                  </a:lnTo>
                  <a:lnTo>
                    <a:pt x="3582" y="376"/>
                  </a:lnTo>
                  <a:lnTo>
                    <a:pt x="3675" y="362"/>
                  </a:lnTo>
                  <a:lnTo>
                    <a:pt x="3786" y="375"/>
                  </a:lnTo>
                  <a:lnTo>
                    <a:pt x="3778" y="401"/>
                  </a:lnTo>
                  <a:lnTo>
                    <a:pt x="3871" y="424"/>
                  </a:lnTo>
                  <a:lnTo>
                    <a:pt x="3954" y="418"/>
                  </a:lnTo>
                  <a:lnTo>
                    <a:pt x="3958" y="353"/>
                  </a:lnTo>
                  <a:lnTo>
                    <a:pt x="3983" y="347"/>
                  </a:lnTo>
                  <a:lnTo>
                    <a:pt x="4193" y="418"/>
                  </a:lnTo>
                  <a:lnTo>
                    <a:pt x="4167" y="532"/>
                  </a:lnTo>
                  <a:lnTo>
                    <a:pt x="4264" y="608"/>
                  </a:lnTo>
                  <a:lnTo>
                    <a:pt x="4319" y="504"/>
                  </a:lnTo>
                  <a:lnTo>
                    <a:pt x="4354" y="550"/>
                  </a:lnTo>
                  <a:lnTo>
                    <a:pt x="4424" y="532"/>
                  </a:lnTo>
                  <a:lnTo>
                    <a:pt x="4519" y="568"/>
                  </a:lnTo>
                  <a:lnTo>
                    <a:pt x="4593" y="547"/>
                  </a:lnTo>
                  <a:lnTo>
                    <a:pt x="4589" y="504"/>
                  </a:lnTo>
                  <a:lnTo>
                    <a:pt x="4640" y="431"/>
                  </a:lnTo>
                  <a:lnTo>
                    <a:pt x="4957" y="482"/>
                  </a:lnTo>
                  <a:lnTo>
                    <a:pt x="4978" y="516"/>
                  </a:lnTo>
                  <a:lnTo>
                    <a:pt x="4938" y="531"/>
                  </a:lnTo>
                  <a:lnTo>
                    <a:pt x="5042" y="547"/>
                  </a:lnTo>
                  <a:lnTo>
                    <a:pt x="5080" y="597"/>
                  </a:lnTo>
                  <a:lnTo>
                    <a:pt x="5319" y="587"/>
                  </a:lnTo>
                  <a:lnTo>
                    <a:pt x="5362" y="628"/>
                  </a:lnTo>
                  <a:lnTo>
                    <a:pt x="5345" y="677"/>
                  </a:lnTo>
                  <a:lnTo>
                    <a:pt x="5415" y="712"/>
                  </a:lnTo>
                  <a:lnTo>
                    <a:pt x="5451" y="685"/>
                  </a:lnTo>
                  <a:lnTo>
                    <a:pt x="5622" y="705"/>
                  </a:lnTo>
                  <a:lnTo>
                    <a:pt x="5655" y="677"/>
                  </a:lnTo>
                  <a:lnTo>
                    <a:pt x="5677" y="721"/>
                  </a:lnTo>
                  <a:lnTo>
                    <a:pt x="5747" y="757"/>
                  </a:lnTo>
                  <a:lnTo>
                    <a:pt x="5780" y="732"/>
                  </a:lnTo>
                  <a:lnTo>
                    <a:pt x="5744" y="693"/>
                  </a:lnTo>
                  <a:lnTo>
                    <a:pt x="5765" y="660"/>
                  </a:lnTo>
                  <a:lnTo>
                    <a:pt x="6062" y="711"/>
                  </a:lnTo>
                  <a:lnTo>
                    <a:pt x="6258" y="838"/>
                  </a:lnTo>
                  <a:lnTo>
                    <a:pt x="6302" y="838"/>
                  </a:lnTo>
                  <a:lnTo>
                    <a:pt x="6352" y="942"/>
                  </a:lnTo>
                  <a:lnTo>
                    <a:pt x="6328" y="886"/>
                  </a:lnTo>
                  <a:lnTo>
                    <a:pt x="6361" y="881"/>
                  </a:lnTo>
                  <a:lnTo>
                    <a:pt x="6383" y="903"/>
                  </a:lnTo>
                  <a:lnTo>
                    <a:pt x="6439" y="896"/>
                  </a:lnTo>
                  <a:lnTo>
                    <a:pt x="6518" y="954"/>
                  </a:lnTo>
                  <a:lnTo>
                    <a:pt x="6404" y="1020"/>
                  </a:lnTo>
                  <a:lnTo>
                    <a:pt x="6428" y="1039"/>
                  </a:lnTo>
                  <a:lnTo>
                    <a:pt x="6387" y="1051"/>
                  </a:lnTo>
                  <a:lnTo>
                    <a:pt x="6420" y="1076"/>
                  </a:lnTo>
                  <a:lnTo>
                    <a:pt x="6352" y="1077"/>
                  </a:lnTo>
                  <a:lnTo>
                    <a:pt x="6327" y="1039"/>
                  </a:lnTo>
                  <a:lnTo>
                    <a:pt x="6303" y="1054"/>
                  </a:lnTo>
                  <a:lnTo>
                    <a:pt x="6258" y="993"/>
                  </a:lnTo>
                  <a:lnTo>
                    <a:pt x="6179" y="995"/>
                  </a:lnTo>
                  <a:lnTo>
                    <a:pt x="6158" y="958"/>
                  </a:lnTo>
                  <a:lnTo>
                    <a:pt x="6178" y="942"/>
                  </a:lnTo>
                  <a:lnTo>
                    <a:pt x="6150" y="942"/>
                  </a:lnTo>
                  <a:lnTo>
                    <a:pt x="6124" y="954"/>
                  </a:lnTo>
                  <a:lnTo>
                    <a:pt x="6151" y="996"/>
                  </a:lnTo>
                  <a:lnTo>
                    <a:pt x="6135" y="1023"/>
                  </a:lnTo>
                  <a:lnTo>
                    <a:pt x="6069" y="1065"/>
                  </a:lnTo>
                  <a:lnTo>
                    <a:pt x="6024" y="1055"/>
                  </a:lnTo>
                  <a:lnTo>
                    <a:pt x="6099" y="1173"/>
                  </a:lnTo>
                  <a:lnTo>
                    <a:pt x="6085" y="1219"/>
                  </a:lnTo>
                  <a:lnTo>
                    <a:pt x="6009" y="1187"/>
                  </a:lnTo>
                  <a:lnTo>
                    <a:pt x="6012" y="1206"/>
                  </a:lnTo>
                  <a:lnTo>
                    <a:pt x="5875" y="1264"/>
                  </a:lnTo>
                  <a:lnTo>
                    <a:pt x="5751" y="1384"/>
                  </a:lnTo>
                  <a:lnTo>
                    <a:pt x="5669" y="1338"/>
                  </a:lnTo>
                  <a:lnTo>
                    <a:pt x="5593" y="1387"/>
                  </a:lnTo>
                  <a:lnTo>
                    <a:pt x="5593" y="1344"/>
                  </a:lnTo>
                  <a:lnTo>
                    <a:pt x="5549" y="1388"/>
                  </a:lnTo>
                  <a:lnTo>
                    <a:pt x="5493" y="1386"/>
                  </a:lnTo>
                  <a:lnTo>
                    <a:pt x="5436" y="1502"/>
                  </a:lnTo>
                  <a:lnTo>
                    <a:pt x="5483" y="1526"/>
                  </a:lnTo>
                  <a:lnTo>
                    <a:pt x="5465" y="1564"/>
                  </a:lnTo>
                  <a:lnTo>
                    <a:pt x="5486" y="1625"/>
                  </a:lnTo>
                  <a:lnTo>
                    <a:pt x="5446" y="1614"/>
                  </a:lnTo>
                  <a:lnTo>
                    <a:pt x="5423" y="1668"/>
                  </a:lnTo>
                  <a:lnTo>
                    <a:pt x="5437" y="1714"/>
                  </a:lnTo>
                  <a:lnTo>
                    <a:pt x="5353" y="1753"/>
                  </a:lnTo>
                  <a:lnTo>
                    <a:pt x="5362" y="1808"/>
                  </a:lnTo>
                  <a:lnTo>
                    <a:pt x="5306" y="1822"/>
                  </a:lnTo>
                  <a:lnTo>
                    <a:pt x="5293" y="1881"/>
                  </a:lnTo>
                  <a:lnTo>
                    <a:pt x="5241" y="1943"/>
                  </a:lnTo>
                  <a:lnTo>
                    <a:pt x="5196" y="1714"/>
                  </a:lnTo>
                  <a:lnTo>
                    <a:pt x="5200" y="1591"/>
                  </a:lnTo>
                  <a:lnTo>
                    <a:pt x="5241" y="1518"/>
                  </a:lnTo>
                  <a:lnTo>
                    <a:pt x="5299" y="1503"/>
                  </a:lnTo>
                  <a:lnTo>
                    <a:pt x="5434" y="1350"/>
                  </a:lnTo>
                  <a:lnTo>
                    <a:pt x="5498" y="1318"/>
                  </a:lnTo>
                  <a:lnTo>
                    <a:pt x="5520" y="1230"/>
                  </a:lnTo>
                  <a:lnTo>
                    <a:pt x="5549" y="1207"/>
                  </a:lnTo>
                  <a:lnTo>
                    <a:pt x="5497" y="1206"/>
                  </a:lnTo>
                  <a:lnTo>
                    <a:pt x="5482" y="1279"/>
                  </a:lnTo>
                  <a:lnTo>
                    <a:pt x="5367" y="1340"/>
                  </a:lnTo>
                  <a:lnTo>
                    <a:pt x="5378" y="1246"/>
                  </a:lnTo>
                  <a:lnTo>
                    <a:pt x="5254" y="1268"/>
                  </a:lnTo>
                  <a:lnTo>
                    <a:pt x="5138" y="1387"/>
                  </a:lnTo>
                  <a:lnTo>
                    <a:pt x="5161" y="1438"/>
                  </a:lnTo>
                  <a:lnTo>
                    <a:pt x="5037" y="1455"/>
                  </a:lnTo>
                  <a:lnTo>
                    <a:pt x="5021" y="1440"/>
                  </a:lnTo>
                  <a:lnTo>
                    <a:pt x="5063" y="1432"/>
                  </a:lnTo>
                  <a:lnTo>
                    <a:pt x="4959" y="1400"/>
                  </a:lnTo>
                  <a:lnTo>
                    <a:pt x="4929" y="1432"/>
                  </a:lnTo>
                  <a:lnTo>
                    <a:pt x="4694" y="1433"/>
                  </a:lnTo>
                  <a:lnTo>
                    <a:pt x="4417" y="1709"/>
                  </a:lnTo>
                  <a:lnTo>
                    <a:pt x="4473" y="1721"/>
                  </a:lnTo>
                  <a:lnTo>
                    <a:pt x="4473" y="1771"/>
                  </a:lnTo>
                  <a:lnTo>
                    <a:pt x="4507" y="1740"/>
                  </a:lnTo>
                  <a:lnTo>
                    <a:pt x="4497" y="1783"/>
                  </a:lnTo>
                  <a:lnTo>
                    <a:pt x="4537" y="1759"/>
                  </a:lnTo>
                  <a:lnTo>
                    <a:pt x="4535" y="1786"/>
                  </a:lnTo>
                  <a:lnTo>
                    <a:pt x="4546" y="1740"/>
                  </a:lnTo>
                  <a:lnTo>
                    <a:pt x="4589" y="1741"/>
                  </a:lnTo>
                  <a:lnTo>
                    <a:pt x="4647" y="1801"/>
                  </a:lnTo>
                  <a:lnTo>
                    <a:pt x="4592" y="1806"/>
                  </a:lnTo>
                  <a:lnTo>
                    <a:pt x="4641" y="1824"/>
                  </a:lnTo>
                  <a:lnTo>
                    <a:pt x="4653" y="1866"/>
                  </a:lnTo>
                  <a:lnTo>
                    <a:pt x="4614" y="1952"/>
                  </a:lnTo>
                  <a:lnTo>
                    <a:pt x="4606" y="2082"/>
                  </a:lnTo>
                  <a:lnTo>
                    <a:pt x="4411" y="2358"/>
                  </a:lnTo>
                  <a:lnTo>
                    <a:pt x="4342" y="2396"/>
                  </a:lnTo>
                  <a:lnTo>
                    <a:pt x="4287" y="2358"/>
                  </a:lnTo>
                  <a:lnTo>
                    <a:pt x="4240" y="2412"/>
                  </a:lnTo>
                  <a:lnTo>
                    <a:pt x="4237" y="2401"/>
                  </a:lnTo>
                  <a:lnTo>
                    <a:pt x="4262" y="2358"/>
                  </a:lnTo>
                  <a:lnTo>
                    <a:pt x="4249" y="2289"/>
                  </a:lnTo>
                  <a:lnTo>
                    <a:pt x="4334" y="2261"/>
                  </a:lnTo>
                  <a:lnTo>
                    <a:pt x="4403" y="2077"/>
                  </a:lnTo>
                  <a:lnTo>
                    <a:pt x="4257" y="2121"/>
                  </a:lnTo>
                  <a:lnTo>
                    <a:pt x="4237" y="2052"/>
                  </a:lnTo>
                  <a:lnTo>
                    <a:pt x="4120" y="2010"/>
                  </a:lnTo>
                  <a:lnTo>
                    <a:pt x="4050" y="1821"/>
                  </a:lnTo>
                  <a:lnTo>
                    <a:pt x="3972" y="1786"/>
                  </a:lnTo>
                  <a:lnTo>
                    <a:pt x="3834" y="1837"/>
                  </a:lnTo>
                  <a:lnTo>
                    <a:pt x="3859" y="1878"/>
                  </a:lnTo>
                  <a:lnTo>
                    <a:pt x="3802" y="1990"/>
                  </a:lnTo>
                  <a:lnTo>
                    <a:pt x="3748" y="2020"/>
                  </a:lnTo>
                  <a:lnTo>
                    <a:pt x="3691" y="1993"/>
                  </a:lnTo>
                  <a:lnTo>
                    <a:pt x="3621" y="1981"/>
                  </a:lnTo>
                  <a:lnTo>
                    <a:pt x="3441" y="2033"/>
                  </a:lnTo>
                  <a:lnTo>
                    <a:pt x="3280" y="1956"/>
                  </a:lnTo>
                  <a:lnTo>
                    <a:pt x="3179" y="1967"/>
                  </a:lnTo>
                  <a:lnTo>
                    <a:pt x="3142" y="1905"/>
                  </a:lnTo>
                  <a:lnTo>
                    <a:pt x="3042" y="1866"/>
                  </a:lnTo>
                  <a:lnTo>
                    <a:pt x="2989" y="1908"/>
                  </a:lnTo>
                  <a:lnTo>
                    <a:pt x="2986" y="1992"/>
                  </a:lnTo>
                  <a:lnTo>
                    <a:pt x="2756" y="1955"/>
                  </a:lnTo>
                  <a:lnTo>
                    <a:pt x="2633" y="2033"/>
                  </a:lnTo>
                  <a:lnTo>
                    <a:pt x="2568" y="2063"/>
                  </a:lnTo>
                  <a:lnTo>
                    <a:pt x="2488" y="2002"/>
                  </a:lnTo>
                  <a:lnTo>
                    <a:pt x="2435" y="2036"/>
                  </a:lnTo>
                  <a:lnTo>
                    <a:pt x="2339" y="1993"/>
                  </a:lnTo>
                  <a:lnTo>
                    <a:pt x="2302" y="1990"/>
                  </a:lnTo>
                  <a:lnTo>
                    <a:pt x="2275" y="1923"/>
                  </a:lnTo>
                  <a:lnTo>
                    <a:pt x="2221" y="1923"/>
                  </a:lnTo>
                  <a:lnTo>
                    <a:pt x="2202" y="1935"/>
                  </a:lnTo>
                  <a:lnTo>
                    <a:pt x="2159" y="1885"/>
                  </a:lnTo>
                  <a:lnTo>
                    <a:pt x="2130" y="1898"/>
                  </a:lnTo>
                  <a:lnTo>
                    <a:pt x="2106" y="1914"/>
                  </a:lnTo>
                  <a:lnTo>
                    <a:pt x="1996" y="1812"/>
                  </a:lnTo>
                  <a:lnTo>
                    <a:pt x="1965" y="1802"/>
                  </a:lnTo>
                  <a:lnTo>
                    <a:pt x="1893" y="1724"/>
                  </a:lnTo>
                  <a:lnTo>
                    <a:pt x="1825" y="1771"/>
                  </a:lnTo>
                  <a:lnTo>
                    <a:pt x="1813" y="1739"/>
                  </a:lnTo>
                  <a:lnTo>
                    <a:pt x="1713" y="1733"/>
                  </a:lnTo>
                  <a:lnTo>
                    <a:pt x="1674" y="1678"/>
                  </a:lnTo>
                  <a:lnTo>
                    <a:pt x="1622" y="1682"/>
                  </a:lnTo>
                  <a:lnTo>
                    <a:pt x="1601" y="1705"/>
                  </a:lnTo>
                  <a:lnTo>
                    <a:pt x="1536" y="1718"/>
                  </a:lnTo>
                  <a:lnTo>
                    <a:pt x="1517" y="1705"/>
                  </a:lnTo>
                  <a:lnTo>
                    <a:pt x="1493" y="1749"/>
                  </a:lnTo>
                  <a:lnTo>
                    <a:pt x="1471" y="1739"/>
                  </a:lnTo>
                  <a:lnTo>
                    <a:pt x="1392" y="1751"/>
                  </a:lnTo>
                  <a:lnTo>
                    <a:pt x="1367" y="1739"/>
                  </a:lnTo>
                  <a:lnTo>
                    <a:pt x="1357" y="1751"/>
                  </a:lnTo>
                  <a:lnTo>
                    <a:pt x="1398" y="1802"/>
                  </a:lnTo>
                  <a:lnTo>
                    <a:pt x="1369" y="1832"/>
                  </a:lnTo>
                  <a:lnTo>
                    <a:pt x="1370" y="1874"/>
                  </a:lnTo>
                  <a:lnTo>
                    <a:pt x="1416" y="1875"/>
                  </a:lnTo>
                  <a:lnTo>
                    <a:pt x="1438" y="1914"/>
                  </a:lnTo>
                  <a:lnTo>
                    <a:pt x="1424" y="1944"/>
                  </a:lnTo>
                  <a:lnTo>
                    <a:pt x="1392" y="1923"/>
                  </a:lnTo>
                  <a:lnTo>
                    <a:pt x="1367" y="1943"/>
                  </a:lnTo>
                  <a:lnTo>
                    <a:pt x="1339" y="1927"/>
                  </a:lnTo>
                  <a:lnTo>
                    <a:pt x="1325" y="1898"/>
                  </a:lnTo>
                  <a:lnTo>
                    <a:pt x="1295" y="1914"/>
                  </a:lnTo>
                  <a:lnTo>
                    <a:pt x="1273" y="1900"/>
                  </a:lnTo>
                  <a:lnTo>
                    <a:pt x="1245" y="1923"/>
                  </a:lnTo>
                  <a:lnTo>
                    <a:pt x="1211" y="1929"/>
                  </a:lnTo>
                  <a:lnTo>
                    <a:pt x="1190" y="1898"/>
                  </a:lnTo>
                  <a:lnTo>
                    <a:pt x="1066" y="1890"/>
                  </a:lnTo>
                  <a:lnTo>
                    <a:pt x="1054" y="1905"/>
                  </a:lnTo>
                  <a:lnTo>
                    <a:pt x="1042" y="1904"/>
                  </a:lnTo>
                  <a:lnTo>
                    <a:pt x="1020" y="1937"/>
                  </a:lnTo>
                  <a:lnTo>
                    <a:pt x="1023" y="1970"/>
                  </a:lnTo>
                  <a:lnTo>
                    <a:pt x="1008" y="1973"/>
                  </a:lnTo>
                  <a:lnTo>
                    <a:pt x="999" y="1944"/>
                  </a:lnTo>
                  <a:lnTo>
                    <a:pt x="980" y="1947"/>
                  </a:lnTo>
                  <a:lnTo>
                    <a:pt x="975" y="2042"/>
                  </a:lnTo>
                  <a:lnTo>
                    <a:pt x="993" y="2070"/>
                  </a:lnTo>
                  <a:lnTo>
                    <a:pt x="993" y="2096"/>
                  </a:lnTo>
                  <a:lnTo>
                    <a:pt x="1015" y="2092"/>
                  </a:lnTo>
                  <a:lnTo>
                    <a:pt x="1042" y="2079"/>
                  </a:lnTo>
                  <a:lnTo>
                    <a:pt x="1064" y="2121"/>
                  </a:lnTo>
                  <a:lnTo>
                    <a:pt x="1078" y="2148"/>
                  </a:lnTo>
                  <a:lnTo>
                    <a:pt x="1097" y="2184"/>
                  </a:lnTo>
                  <a:lnTo>
                    <a:pt x="1126" y="2193"/>
                  </a:lnTo>
                  <a:lnTo>
                    <a:pt x="1089" y="2221"/>
                  </a:lnTo>
                  <a:lnTo>
                    <a:pt x="1065" y="2194"/>
                  </a:lnTo>
                  <a:lnTo>
                    <a:pt x="1040" y="2300"/>
                  </a:lnTo>
                  <a:lnTo>
                    <a:pt x="1070" y="2328"/>
                  </a:lnTo>
                  <a:lnTo>
                    <a:pt x="1095" y="2431"/>
                  </a:lnTo>
                  <a:lnTo>
                    <a:pt x="1071" y="2412"/>
                  </a:lnTo>
                  <a:lnTo>
                    <a:pt x="1047" y="2401"/>
                  </a:lnTo>
                  <a:lnTo>
                    <a:pt x="1015" y="2396"/>
                  </a:lnTo>
                  <a:lnTo>
                    <a:pt x="993" y="2384"/>
                  </a:lnTo>
                  <a:lnTo>
                    <a:pt x="973" y="2381"/>
                  </a:lnTo>
                  <a:lnTo>
                    <a:pt x="958" y="2345"/>
                  </a:lnTo>
                  <a:lnTo>
                    <a:pt x="918" y="2366"/>
                  </a:lnTo>
                  <a:lnTo>
                    <a:pt x="883" y="2365"/>
                  </a:lnTo>
                  <a:lnTo>
                    <a:pt x="856" y="2334"/>
                  </a:lnTo>
                  <a:lnTo>
                    <a:pt x="796" y="2303"/>
                  </a:lnTo>
                  <a:lnTo>
                    <a:pt x="737" y="2309"/>
                  </a:lnTo>
                  <a:lnTo>
                    <a:pt x="671" y="2258"/>
                  </a:lnTo>
                  <a:lnTo>
                    <a:pt x="722" y="2212"/>
                  </a:lnTo>
                  <a:lnTo>
                    <a:pt x="727" y="2170"/>
                  </a:lnTo>
                  <a:lnTo>
                    <a:pt x="726" y="2131"/>
                  </a:lnTo>
                  <a:lnTo>
                    <a:pt x="733" y="2098"/>
                  </a:lnTo>
                  <a:lnTo>
                    <a:pt x="765" y="2088"/>
                  </a:lnTo>
                  <a:lnTo>
                    <a:pt x="745" y="2027"/>
                  </a:lnTo>
                  <a:lnTo>
                    <a:pt x="708" y="2010"/>
                  </a:lnTo>
                  <a:lnTo>
                    <a:pt x="688" y="2000"/>
                  </a:lnTo>
                  <a:lnTo>
                    <a:pt x="660" y="2009"/>
                  </a:lnTo>
                  <a:lnTo>
                    <a:pt x="605" y="1992"/>
                  </a:lnTo>
                  <a:lnTo>
                    <a:pt x="562" y="1931"/>
                  </a:lnTo>
                  <a:lnTo>
                    <a:pt x="524" y="1913"/>
                  </a:lnTo>
                  <a:lnTo>
                    <a:pt x="505" y="1858"/>
                  </a:lnTo>
                  <a:lnTo>
                    <a:pt x="475" y="1851"/>
                  </a:lnTo>
                  <a:lnTo>
                    <a:pt x="444" y="1870"/>
                  </a:lnTo>
                  <a:lnTo>
                    <a:pt x="423" y="1881"/>
                  </a:lnTo>
                  <a:lnTo>
                    <a:pt x="412" y="1856"/>
                  </a:lnTo>
                  <a:lnTo>
                    <a:pt x="399" y="1831"/>
                  </a:lnTo>
                  <a:lnTo>
                    <a:pt x="441" y="1825"/>
                  </a:lnTo>
                  <a:lnTo>
                    <a:pt x="439" y="1810"/>
                  </a:lnTo>
                  <a:lnTo>
                    <a:pt x="429" y="1797"/>
                  </a:lnTo>
                  <a:lnTo>
                    <a:pt x="412" y="1785"/>
                  </a:lnTo>
                  <a:lnTo>
                    <a:pt x="391" y="1718"/>
                  </a:lnTo>
                  <a:lnTo>
                    <a:pt x="355" y="1686"/>
                  </a:lnTo>
                  <a:lnTo>
                    <a:pt x="322" y="1684"/>
                  </a:lnTo>
                  <a:lnTo>
                    <a:pt x="287" y="1684"/>
                  </a:lnTo>
                  <a:lnTo>
                    <a:pt x="265" y="1664"/>
                  </a:lnTo>
                  <a:lnTo>
                    <a:pt x="241" y="1660"/>
                  </a:lnTo>
                  <a:lnTo>
                    <a:pt x="222" y="1660"/>
                  </a:lnTo>
                  <a:lnTo>
                    <a:pt x="210" y="1678"/>
                  </a:lnTo>
                  <a:lnTo>
                    <a:pt x="186" y="1703"/>
                  </a:lnTo>
                  <a:lnTo>
                    <a:pt x="181" y="1730"/>
                  </a:lnTo>
                  <a:lnTo>
                    <a:pt x="173" y="1739"/>
                  </a:lnTo>
                  <a:lnTo>
                    <a:pt x="159" y="1783"/>
                  </a:lnTo>
                  <a:lnTo>
                    <a:pt x="150" y="1768"/>
                  </a:lnTo>
                  <a:lnTo>
                    <a:pt x="145" y="1752"/>
                  </a:lnTo>
                  <a:lnTo>
                    <a:pt x="0" y="17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2" name="Freeform 396"/>
            <p:cNvSpPr/>
            <p:nvPr/>
          </p:nvSpPr>
          <p:spPr bwMode="auto">
            <a:xfrm>
              <a:off x="2116533" y="1827522"/>
              <a:ext cx="90975" cy="44553"/>
            </a:xfrm>
            <a:custGeom>
              <a:avLst/>
              <a:gdLst>
                <a:gd name="T0" fmla="*/ 0 w 190"/>
                <a:gd name="T1" fmla="*/ 2 h 94"/>
                <a:gd name="T2" fmla="*/ 1 w 190"/>
                <a:gd name="T3" fmla="*/ 1 h 94"/>
                <a:gd name="T4" fmla="*/ 0 w 190"/>
                <a:gd name="T5" fmla="*/ 1 h 94"/>
                <a:gd name="T6" fmla="*/ 3 w 190"/>
                <a:gd name="T7" fmla="*/ 0 h 94"/>
                <a:gd name="T8" fmla="*/ 4 w 190"/>
                <a:gd name="T9" fmla="*/ 0 h 94"/>
                <a:gd name="T10" fmla="*/ 3 w 190"/>
                <a:gd name="T11" fmla="*/ 1 h 94"/>
                <a:gd name="T12" fmla="*/ 4 w 190"/>
                <a:gd name="T13" fmla="*/ 1 h 94"/>
                <a:gd name="T14" fmla="*/ 1 w 190"/>
                <a:gd name="T15" fmla="*/ 2 h 94"/>
                <a:gd name="T16" fmla="*/ 1 w 190"/>
                <a:gd name="T17" fmla="*/ 2 h 94"/>
                <a:gd name="T18" fmla="*/ 1 w 190"/>
                <a:gd name="T19" fmla="*/ 2 h 94"/>
                <a:gd name="T20" fmla="*/ 0 w 190"/>
                <a:gd name="T21" fmla="*/ 2 h 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0"/>
                <a:gd name="T34" fmla="*/ 0 h 94"/>
                <a:gd name="T35" fmla="*/ 190 w 190"/>
                <a:gd name="T36" fmla="*/ 94 h 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0" h="94">
                  <a:moveTo>
                    <a:pt x="0" y="67"/>
                  </a:moveTo>
                  <a:lnTo>
                    <a:pt x="39" y="46"/>
                  </a:lnTo>
                  <a:lnTo>
                    <a:pt x="11" y="27"/>
                  </a:lnTo>
                  <a:lnTo>
                    <a:pt x="146" y="0"/>
                  </a:lnTo>
                  <a:lnTo>
                    <a:pt x="168" y="1"/>
                  </a:lnTo>
                  <a:lnTo>
                    <a:pt x="142" y="25"/>
                  </a:lnTo>
                  <a:lnTo>
                    <a:pt x="190" y="23"/>
                  </a:lnTo>
                  <a:lnTo>
                    <a:pt x="66" y="79"/>
                  </a:lnTo>
                  <a:lnTo>
                    <a:pt x="39" y="94"/>
                  </a:lnTo>
                  <a:lnTo>
                    <a:pt x="45" y="71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3" name="Freeform 397"/>
            <p:cNvSpPr/>
            <p:nvPr/>
          </p:nvSpPr>
          <p:spPr bwMode="auto">
            <a:xfrm>
              <a:off x="2143488" y="2290555"/>
              <a:ext cx="37064" cy="22276"/>
            </a:xfrm>
            <a:custGeom>
              <a:avLst/>
              <a:gdLst>
                <a:gd name="T0" fmla="*/ 0 w 75"/>
                <a:gd name="T1" fmla="*/ 1 h 49"/>
                <a:gd name="T2" fmla="*/ 1 w 75"/>
                <a:gd name="T3" fmla="*/ 0 h 49"/>
                <a:gd name="T4" fmla="*/ 2 w 75"/>
                <a:gd name="T5" fmla="*/ 1 h 49"/>
                <a:gd name="T6" fmla="*/ 0 w 75"/>
                <a:gd name="T7" fmla="*/ 1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49"/>
                <a:gd name="T14" fmla="*/ 75 w 75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49">
                  <a:moveTo>
                    <a:pt x="0" y="49"/>
                  </a:moveTo>
                  <a:lnTo>
                    <a:pt x="22" y="0"/>
                  </a:lnTo>
                  <a:lnTo>
                    <a:pt x="75" y="27"/>
                  </a:lnTo>
                  <a:lnTo>
                    <a:pt x="0" y="4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4" name="Freeform 398"/>
            <p:cNvSpPr/>
            <p:nvPr/>
          </p:nvSpPr>
          <p:spPr bwMode="auto">
            <a:xfrm>
              <a:off x="2207508" y="2152123"/>
              <a:ext cx="111192" cy="92288"/>
            </a:xfrm>
            <a:custGeom>
              <a:avLst/>
              <a:gdLst>
                <a:gd name="T0" fmla="*/ 0 w 229"/>
                <a:gd name="T1" fmla="*/ 2 h 204"/>
                <a:gd name="T2" fmla="*/ 0 w 229"/>
                <a:gd name="T3" fmla="*/ 3 h 204"/>
                <a:gd name="T4" fmla="*/ 1 w 229"/>
                <a:gd name="T5" fmla="*/ 3 h 204"/>
                <a:gd name="T6" fmla="*/ 2 w 229"/>
                <a:gd name="T7" fmla="*/ 4 h 204"/>
                <a:gd name="T8" fmla="*/ 2 w 229"/>
                <a:gd name="T9" fmla="*/ 3 h 204"/>
                <a:gd name="T10" fmla="*/ 2 w 229"/>
                <a:gd name="T11" fmla="*/ 5 h 204"/>
                <a:gd name="T12" fmla="*/ 5 w 229"/>
                <a:gd name="T13" fmla="*/ 5 h 204"/>
                <a:gd name="T14" fmla="*/ 4 w 229"/>
                <a:gd name="T15" fmla="*/ 4 h 204"/>
                <a:gd name="T16" fmla="*/ 3 w 229"/>
                <a:gd name="T17" fmla="*/ 3 h 204"/>
                <a:gd name="T18" fmla="*/ 3 w 229"/>
                <a:gd name="T19" fmla="*/ 1 h 204"/>
                <a:gd name="T20" fmla="*/ 5 w 229"/>
                <a:gd name="T21" fmla="*/ 0 h 204"/>
                <a:gd name="T22" fmla="*/ 1 w 229"/>
                <a:gd name="T23" fmla="*/ 0 h 204"/>
                <a:gd name="T24" fmla="*/ 1 w 229"/>
                <a:gd name="T25" fmla="*/ 2 h 204"/>
                <a:gd name="T26" fmla="*/ 0 w 229"/>
                <a:gd name="T27" fmla="*/ 2 h 2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9"/>
                <a:gd name="T43" fmla="*/ 0 h 204"/>
                <a:gd name="T44" fmla="*/ 229 w 229"/>
                <a:gd name="T45" fmla="*/ 204 h 2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9" h="204">
                  <a:moveTo>
                    <a:pt x="0" y="103"/>
                  </a:moveTo>
                  <a:lnTo>
                    <a:pt x="16" y="146"/>
                  </a:lnTo>
                  <a:lnTo>
                    <a:pt x="41" y="131"/>
                  </a:lnTo>
                  <a:lnTo>
                    <a:pt x="71" y="159"/>
                  </a:lnTo>
                  <a:lnTo>
                    <a:pt x="91" y="146"/>
                  </a:lnTo>
                  <a:lnTo>
                    <a:pt x="82" y="196"/>
                  </a:lnTo>
                  <a:lnTo>
                    <a:pt x="229" y="204"/>
                  </a:lnTo>
                  <a:lnTo>
                    <a:pt x="175" y="167"/>
                  </a:lnTo>
                  <a:lnTo>
                    <a:pt x="147" y="105"/>
                  </a:lnTo>
                  <a:lnTo>
                    <a:pt x="148" y="38"/>
                  </a:lnTo>
                  <a:lnTo>
                    <a:pt x="186" y="0"/>
                  </a:lnTo>
                  <a:lnTo>
                    <a:pt x="57" y="13"/>
                  </a:lnTo>
                  <a:lnTo>
                    <a:pt x="25" y="103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5" name="Freeform 399"/>
            <p:cNvSpPr/>
            <p:nvPr/>
          </p:nvSpPr>
          <p:spPr bwMode="auto">
            <a:xfrm>
              <a:off x="2244572" y="2002552"/>
              <a:ext cx="283034" cy="149571"/>
            </a:xfrm>
            <a:custGeom>
              <a:avLst/>
              <a:gdLst>
                <a:gd name="T0" fmla="*/ 0 w 587"/>
                <a:gd name="T1" fmla="*/ 7 h 330"/>
                <a:gd name="T2" fmla="*/ 1 w 587"/>
                <a:gd name="T3" fmla="*/ 7 h 330"/>
                <a:gd name="T4" fmla="*/ 0 w 587"/>
                <a:gd name="T5" fmla="*/ 7 h 330"/>
                <a:gd name="T6" fmla="*/ 3 w 587"/>
                <a:gd name="T7" fmla="*/ 8 h 330"/>
                <a:gd name="T8" fmla="*/ 3 w 587"/>
                <a:gd name="T9" fmla="*/ 7 h 330"/>
                <a:gd name="T10" fmla="*/ 3 w 587"/>
                <a:gd name="T11" fmla="*/ 7 h 330"/>
                <a:gd name="T12" fmla="*/ 3 w 587"/>
                <a:gd name="T13" fmla="*/ 7 h 330"/>
                <a:gd name="T14" fmla="*/ 4 w 587"/>
                <a:gd name="T15" fmla="*/ 7 h 330"/>
                <a:gd name="T16" fmla="*/ 3 w 587"/>
                <a:gd name="T17" fmla="*/ 6 h 330"/>
                <a:gd name="T18" fmla="*/ 4 w 587"/>
                <a:gd name="T19" fmla="*/ 6 h 330"/>
                <a:gd name="T20" fmla="*/ 5 w 587"/>
                <a:gd name="T21" fmla="*/ 6 h 330"/>
                <a:gd name="T22" fmla="*/ 4 w 587"/>
                <a:gd name="T23" fmla="*/ 5 h 330"/>
                <a:gd name="T24" fmla="*/ 5 w 587"/>
                <a:gd name="T25" fmla="*/ 5 h 330"/>
                <a:gd name="T26" fmla="*/ 5 w 587"/>
                <a:gd name="T27" fmla="*/ 5 h 330"/>
                <a:gd name="T28" fmla="*/ 6 w 587"/>
                <a:gd name="T29" fmla="*/ 5 h 330"/>
                <a:gd name="T30" fmla="*/ 6 w 587"/>
                <a:gd name="T31" fmla="*/ 4 h 330"/>
                <a:gd name="T32" fmla="*/ 13 w 587"/>
                <a:gd name="T33" fmla="*/ 2 h 330"/>
                <a:gd name="T34" fmla="*/ 14 w 587"/>
                <a:gd name="T35" fmla="*/ 1 h 330"/>
                <a:gd name="T36" fmla="*/ 13 w 587"/>
                <a:gd name="T37" fmla="*/ 0 h 330"/>
                <a:gd name="T38" fmla="*/ 9 w 587"/>
                <a:gd name="T39" fmla="*/ 1 h 330"/>
                <a:gd name="T40" fmla="*/ 7 w 587"/>
                <a:gd name="T41" fmla="*/ 1 h 330"/>
                <a:gd name="T42" fmla="*/ 3 w 587"/>
                <a:gd name="T43" fmla="*/ 4 h 330"/>
                <a:gd name="T44" fmla="*/ 2 w 587"/>
                <a:gd name="T45" fmla="*/ 4 h 330"/>
                <a:gd name="T46" fmla="*/ 2 w 587"/>
                <a:gd name="T47" fmla="*/ 5 h 330"/>
                <a:gd name="T48" fmla="*/ 3 w 587"/>
                <a:gd name="T49" fmla="*/ 5 h 330"/>
                <a:gd name="T50" fmla="*/ 2 w 587"/>
                <a:gd name="T51" fmla="*/ 5 h 330"/>
                <a:gd name="T52" fmla="*/ 2 w 587"/>
                <a:gd name="T53" fmla="*/ 5 h 330"/>
                <a:gd name="T54" fmla="*/ 1 w 587"/>
                <a:gd name="T55" fmla="*/ 6 h 330"/>
                <a:gd name="T56" fmla="*/ 2 w 587"/>
                <a:gd name="T57" fmla="*/ 6 h 330"/>
                <a:gd name="T58" fmla="*/ 0 w 587"/>
                <a:gd name="T59" fmla="*/ 7 h 33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7"/>
                <a:gd name="T91" fmla="*/ 0 h 330"/>
                <a:gd name="T92" fmla="*/ 587 w 587"/>
                <a:gd name="T93" fmla="*/ 330 h 33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7" h="330">
                  <a:moveTo>
                    <a:pt x="0" y="284"/>
                  </a:moveTo>
                  <a:lnTo>
                    <a:pt x="58" y="293"/>
                  </a:lnTo>
                  <a:lnTo>
                    <a:pt x="18" y="321"/>
                  </a:lnTo>
                  <a:lnTo>
                    <a:pt x="117" y="330"/>
                  </a:lnTo>
                  <a:lnTo>
                    <a:pt x="120" y="293"/>
                  </a:lnTo>
                  <a:lnTo>
                    <a:pt x="149" y="298"/>
                  </a:lnTo>
                  <a:lnTo>
                    <a:pt x="119" y="279"/>
                  </a:lnTo>
                  <a:lnTo>
                    <a:pt x="158" y="286"/>
                  </a:lnTo>
                  <a:lnTo>
                    <a:pt x="149" y="244"/>
                  </a:lnTo>
                  <a:lnTo>
                    <a:pt x="167" y="270"/>
                  </a:lnTo>
                  <a:lnTo>
                    <a:pt x="196" y="245"/>
                  </a:lnTo>
                  <a:lnTo>
                    <a:pt x="177" y="217"/>
                  </a:lnTo>
                  <a:lnTo>
                    <a:pt x="239" y="222"/>
                  </a:lnTo>
                  <a:lnTo>
                    <a:pt x="221" y="205"/>
                  </a:lnTo>
                  <a:lnTo>
                    <a:pt x="249" y="209"/>
                  </a:lnTo>
                  <a:lnTo>
                    <a:pt x="265" y="175"/>
                  </a:lnTo>
                  <a:lnTo>
                    <a:pt x="558" y="71"/>
                  </a:lnTo>
                  <a:lnTo>
                    <a:pt x="587" y="30"/>
                  </a:lnTo>
                  <a:lnTo>
                    <a:pt x="530" y="0"/>
                  </a:lnTo>
                  <a:lnTo>
                    <a:pt x="409" y="67"/>
                  </a:lnTo>
                  <a:lnTo>
                    <a:pt x="282" y="67"/>
                  </a:lnTo>
                  <a:lnTo>
                    <a:pt x="147" y="155"/>
                  </a:lnTo>
                  <a:lnTo>
                    <a:pt x="71" y="165"/>
                  </a:lnTo>
                  <a:lnTo>
                    <a:pt x="76" y="205"/>
                  </a:lnTo>
                  <a:lnTo>
                    <a:pt x="116" y="209"/>
                  </a:lnTo>
                  <a:lnTo>
                    <a:pt x="70" y="210"/>
                  </a:lnTo>
                  <a:lnTo>
                    <a:pt x="91" y="226"/>
                  </a:lnTo>
                  <a:lnTo>
                    <a:pt x="58" y="245"/>
                  </a:lnTo>
                  <a:lnTo>
                    <a:pt x="97" y="263"/>
                  </a:lnTo>
                  <a:lnTo>
                    <a:pt x="0" y="2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6" name="Freeform 400"/>
            <p:cNvSpPr/>
            <p:nvPr/>
          </p:nvSpPr>
          <p:spPr bwMode="auto">
            <a:xfrm>
              <a:off x="2407990" y="1805246"/>
              <a:ext cx="53911" cy="30232"/>
            </a:xfrm>
            <a:custGeom>
              <a:avLst/>
              <a:gdLst>
                <a:gd name="T0" fmla="*/ 0 w 115"/>
                <a:gd name="T1" fmla="*/ 1 h 66"/>
                <a:gd name="T2" fmla="*/ 1 w 115"/>
                <a:gd name="T3" fmla="*/ 1 h 66"/>
                <a:gd name="T4" fmla="*/ 3 w 115"/>
                <a:gd name="T5" fmla="*/ 1 h 66"/>
                <a:gd name="T6" fmla="*/ 1 w 115"/>
                <a:gd name="T7" fmla="*/ 0 h 66"/>
                <a:gd name="T8" fmla="*/ 0 w 115"/>
                <a:gd name="T9" fmla="*/ 1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6"/>
                <a:gd name="T17" fmla="*/ 115 w 115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6">
                  <a:moveTo>
                    <a:pt x="0" y="47"/>
                  </a:moveTo>
                  <a:lnTo>
                    <a:pt x="32" y="66"/>
                  </a:lnTo>
                  <a:lnTo>
                    <a:pt x="115" y="43"/>
                  </a:lnTo>
                  <a:lnTo>
                    <a:pt x="66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7" name="Freeform 401"/>
            <p:cNvSpPr/>
            <p:nvPr/>
          </p:nvSpPr>
          <p:spPr bwMode="auto">
            <a:xfrm>
              <a:off x="2930254" y="1865711"/>
              <a:ext cx="48857" cy="19094"/>
            </a:xfrm>
            <a:custGeom>
              <a:avLst/>
              <a:gdLst>
                <a:gd name="T0" fmla="*/ 0 w 103"/>
                <a:gd name="T1" fmla="*/ 0 h 42"/>
                <a:gd name="T2" fmla="*/ 1 w 103"/>
                <a:gd name="T3" fmla="*/ 1 h 42"/>
                <a:gd name="T4" fmla="*/ 1 w 103"/>
                <a:gd name="T5" fmla="*/ 1 h 42"/>
                <a:gd name="T6" fmla="*/ 2 w 103"/>
                <a:gd name="T7" fmla="*/ 1 h 42"/>
                <a:gd name="T8" fmla="*/ 2 w 103"/>
                <a:gd name="T9" fmla="*/ 1 h 42"/>
                <a:gd name="T10" fmla="*/ 0 w 103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42"/>
                <a:gd name="T20" fmla="*/ 103 w 103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42">
                  <a:moveTo>
                    <a:pt x="0" y="0"/>
                  </a:moveTo>
                  <a:lnTo>
                    <a:pt x="46" y="34"/>
                  </a:lnTo>
                  <a:lnTo>
                    <a:pt x="31" y="42"/>
                  </a:lnTo>
                  <a:lnTo>
                    <a:pt x="70" y="41"/>
                  </a:lnTo>
                  <a:lnTo>
                    <a:pt x="103" y="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8" name="Freeform 402"/>
            <p:cNvSpPr/>
            <p:nvPr/>
          </p:nvSpPr>
          <p:spPr bwMode="auto">
            <a:xfrm>
              <a:off x="2940363" y="1811611"/>
              <a:ext cx="116246" cy="55691"/>
            </a:xfrm>
            <a:custGeom>
              <a:avLst/>
              <a:gdLst>
                <a:gd name="T0" fmla="*/ 0 w 242"/>
                <a:gd name="T1" fmla="*/ 2 h 123"/>
                <a:gd name="T2" fmla="*/ 1 w 242"/>
                <a:gd name="T3" fmla="*/ 1 h 123"/>
                <a:gd name="T4" fmla="*/ 4 w 242"/>
                <a:gd name="T5" fmla="*/ 0 h 123"/>
                <a:gd name="T6" fmla="*/ 6 w 242"/>
                <a:gd name="T7" fmla="*/ 1 h 123"/>
                <a:gd name="T8" fmla="*/ 5 w 242"/>
                <a:gd name="T9" fmla="*/ 2 h 123"/>
                <a:gd name="T10" fmla="*/ 5 w 242"/>
                <a:gd name="T11" fmla="*/ 2 h 123"/>
                <a:gd name="T12" fmla="*/ 2 w 242"/>
                <a:gd name="T13" fmla="*/ 3 h 123"/>
                <a:gd name="T14" fmla="*/ 0 w 242"/>
                <a:gd name="T15" fmla="*/ 2 h 1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2"/>
                <a:gd name="T25" fmla="*/ 0 h 123"/>
                <a:gd name="T26" fmla="*/ 242 w 242"/>
                <a:gd name="T27" fmla="*/ 123 h 1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" h="123">
                  <a:moveTo>
                    <a:pt x="0" y="100"/>
                  </a:moveTo>
                  <a:lnTo>
                    <a:pt x="65" y="33"/>
                  </a:lnTo>
                  <a:lnTo>
                    <a:pt x="156" y="0"/>
                  </a:lnTo>
                  <a:lnTo>
                    <a:pt x="242" y="59"/>
                  </a:lnTo>
                  <a:lnTo>
                    <a:pt x="212" y="71"/>
                  </a:lnTo>
                  <a:lnTo>
                    <a:pt x="220" y="98"/>
                  </a:lnTo>
                  <a:lnTo>
                    <a:pt x="95" y="123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9" name="Freeform 403"/>
            <p:cNvSpPr/>
            <p:nvPr/>
          </p:nvSpPr>
          <p:spPr bwMode="auto">
            <a:xfrm>
              <a:off x="2963949" y="1860937"/>
              <a:ext cx="131408" cy="63647"/>
            </a:xfrm>
            <a:custGeom>
              <a:avLst/>
              <a:gdLst>
                <a:gd name="T0" fmla="*/ 0 w 274"/>
                <a:gd name="T1" fmla="*/ 1 h 142"/>
                <a:gd name="T2" fmla="*/ 1 w 274"/>
                <a:gd name="T3" fmla="*/ 1 h 142"/>
                <a:gd name="T4" fmla="*/ 2 w 274"/>
                <a:gd name="T5" fmla="*/ 3 h 142"/>
                <a:gd name="T6" fmla="*/ 3 w 274"/>
                <a:gd name="T7" fmla="*/ 2 h 142"/>
                <a:gd name="T8" fmla="*/ 5 w 274"/>
                <a:gd name="T9" fmla="*/ 3 h 142"/>
                <a:gd name="T10" fmla="*/ 6 w 274"/>
                <a:gd name="T11" fmla="*/ 3 h 142"/>
                <a:gd name="T12" fmla="*/ 5 w 274"/>
                <a:gd name="T13" fmla="*/ 2 h 142"/>
                <a:gd name="T14" fmla="*/ 6 w 274"/>
                <a:gd name="T15" fmla="*/ 2 h 142"/>
                <a:gd name="T16" fmla="*/ 6 w 274"/>
                <a:gd name="T17" fmla="*/ 1 h 142"/>
                <a:gd name="T18" fmla="*/ 5 w 274"/>
                <a:gd name="T19" fmla="*/ 0 h 142"/>
                <a:gd name="T20" fmla="*/ 4 w 274"/>
                <a:gd name="T21" fmla="*/ 1 h 142"/>
                <a:gd name="T22" fmla="*/ 5 w 274"/>
                <a:gd name="T23" fmla="*/ 1 h 142"/>
                <a:gd name="T24" fmla="*/ 4 w 274"/>
                <a:gd name="T25" fmla="*/ 0 h 142"/>
                <a:gd name="T26" fmla="*/ 2 w 274"/>
                <a:gd name="T27" fmla="*/ 0 h 142"/>
                <a:gd name="T28" fmla="*/ 0 w 274"/>
                <a:gd name="T29" fmla="*/ 1 h 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4"/>
                <a:gd name="T46" fmla="*/ 0 h 142"/>
                <a:gd name="T47" fmla="*/ 274 w 274"/>
                <a:gd name="T48" fmla="*/ 142 h 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4" h="142">
                  <a:moveTo>
                    <a:pt x="0" y="61"/>
                  </a:moveTo>
                  <a:lnTo>
                    <a:pt x="50" y="68"/>
                  </a:lnTo>
                  <a:lnTo>
                    <a:pt x="85" y="118"/>
                  </a:lnTo>
                  <a:lnTo>
                    <a:pt x="114" y="103"/>
                  </a:lnTo>
                  <a:lnTo>
                    <a:pt x="225" y="142"/>
                  </a:lnTo>
                  <a:lnTo>
                    <a:pt x="264" y="126"/>
                  </a:lnTo>
                  <a:lnTo>
                    <a:pt x="235" y="88"/>
                  </a:lnTo>
                  <a:lnTo>
                    <a:pt x="258" y="98"/>
                  </a:lnTo>
                  <a:lnTo>
                    <a:pt x="274" y="39"/>
                  </a:lnTo>
                  <a:lnTo>
                    <a:pt x="215" y="12"/>
                  </a:lnTo>
                  <a:lnTo>
                    <a:pt x="156" y="52"/>
                  </a:lnTo>
                  <a:lnTo>
                    <a:pt x="203" y="31"/>
                  </a:lnTo>
                  <a:lnTo>
                    <a:pt x="173" y="0"/>
                  </a:lnTo>
                  <a:lnTo>
                    <a:pt x="79" y="11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0" name="Freeform 404"/>
            <p:cNvSpPr/>
            <p:nvPr/>
          </p:nvSpPr>
          <p:spPr bwMode="auto">
            <a:xfrm>
              <a:off x="3086934" y="1892761"/>
              <a:ext cx="109507" cy="66829"/>
            </a:xfrm>
            <a:custGeom>
              <a:avLst/>
              <a:gdLst>
                <a:gd name="T0" fmla="*/ 0 w 226"/>
                <a:gd name="T1" fmla="*/ 3 h 145"/>
                <a:gd name="T2" fmla="*/ 0 w 226"/>
                <a:gd name="T3" fmla="*/ 3 h 145"/>
                <a:gd name="T4" fmla="*/ 5 w 226"/>
                <a:gd name="T5" fmla="*/ 3 h 145"/>
                <a:gd name="T6" fmla="*/ 5 w 226"/>
                <a:gd name="T7" fmla="*/ 2 h 145"/>
                <a:gd name="T8" fmla="*/ 4 w 226"/>
                <a:gd name="T9" fmla="*/ 1 h 145"/>
                <a:gd name="T10" fmla="*/ 3 w 226"/>
                <a:gd name="T11" fmla="*/ 1 h 145"/>
                <a:gd name="T12" fmla="*/ 3 w 226"/>
                <a:gd name="T13" fmla="*/ 0 h 145"/>
                <a:gd name="T14" fmla="*/ 3 w 226"/>
                <a:gd name="T15" fmla="*/ 0 h 145"/>
                <a:gd name="T16" fmla="*/ 1 w 226"/>
                <a:gd name="T17" fmla="*/ 3 h 145"/>
                <a:gd name="T18" fmla="*/ 0 w 226"/>
                <a:gd name="T19" fmla="*/ 3 h 1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6"/>
                <a:gd name="T31" fmla="*/ 0 h 145"/>
                <a:gd name="T32" fmla="*/ 226 w 226"/>
                <a:gd name="T33" fmla="*/ 145 h 1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6" h="145">
                  <a:moveTo>
                    <a:pt x="0" y="125"/>
                  </a:moveTo>
                  <a:lnTo>
                    <a:pt x="17" y="145"/>
                  </a:lnTo>
                  <a:lnTo>
                    <a:pt x="209" y="117"/>
                  </a:lnTo>
                  <a:lnTo>
                    <a:pt x="226" y="69"/>
                  </a:lnTo>
                  <a:lnTo>
                    <a:pt x="172" y="30"/>
                  </a:lnTo>
                  <a:lnTo>
                    <a:pt x="126" y="45"/>
                  </a:lnTo>
                  <a:lnTo>
                    <a:pt x="134" y="12"/>
                  </a:lnTo>
                  <a:lnTo>
                    <a:pt x="110" y="0"/>
                  </a:lnTo>
                  <a:lnTo>
                    <a:pt x="20" y="108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1" name="Freeform 405"/>
            <p:cNvSpPr/>
            <p:nvPr/>
          </p:nvSpPr>
          <p:spPr bwMode="auto">
            <a:xfrm>
              <a:off x="3765877" y="2032784"/>
              <a:ext cx="124670" cy="63647"/>
            </a:xfrm>
            <a:custGeom>
              <a:avLst/>
              <a:gdLst>
                <a:gd name="T0" fmla="*/ 0 w 258"/>
                <a:gd name="T1" fmla="*/ 2 h 136"/>
                <a:gd name="T2" fmla="*/ 1 w 258"/>
                <a:gd name="T3" fmla="*/ 0 h 136"/>
                <a:gd name="T4" fmla="*/ 2 w 258"/>
                <a:gd name="T5" fmla="*/ 0 h 136"/>
                <a:gd name="T6" fmla="*/ 3 w 258"/>
                <a:gd name="T7" fmla="*/ 1 h 136"/>
                <a:gd name="T8" fmla="*/ 4 w 258"/>
                <a:gd name="T9" fmla="*/ 0 h 136"/>
                <a:gd name="T10" fmla="*/ 5 w 258"/>
                <a:gd name="T11" fmla="*/ 1 h 136"/>
                <a:gd name="T12" fmla="*/ 5 w 258"/>
                <a:gd name="T13" fmla="*/ 2 h 136"/>
                <a:gd name="T14" fmla="*/ 6 w 258"/>
                <a:gd name="T15" fmla="*/ 3 h 136"/>
                <a:gd name="T16" fmla="*/ 3 w 258"/>
                <a:gd name="T17" fmla="*/ 3 h 136"/>
                <a:gd name="T18" fmla="*/ 3 w 258"/>
                <a:gd name="T19" fmla="*/ 3 h 136"/>
                <a:gd name="T20" fmla="*/ 2 w 258"/>
                <a:gd name="T21" fmla="*/ 4 h 136"/>
                <a:gd name="T22" fmla="*/ 0 w 258"/>
                <a:gd name="T23" fmla="*/ 2 h 1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8"/>
                <a:gd name="T37" fmla="*/ 0 h 136"/>
                <a:gd name="T38" fmla="*/ 258 w 258"/>
                <a:gd name="T39" fmla="*/ 136 h 1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8" h="136">
                  <a:moveTo>
                    <a:pt x="0" y="73"/>
                  </a:moveTo>
                  <a:lnTo>
                    <a:pt x="53" y="5"/>
                  </a:lnTo>
                  <a:lnTo>
                    <a:pt x="88" y="0"/>
                  </a:lnTo>
                  <a:lnTo>
                    <a:pt x="147" y="50"/>
                  </a:lnTo>
                  <a:lnTo>
                    <a:pt x="157" y="13"/>
                  </a:lnTo>
                  <a:lnTo>
                    <a:pt x="220" y="44"/>
                  </a:lnTo>
                  <a:lnTo>
                    <a:pt x="216" y="93"/>
                  </a:lnTo>
                  <a:lnTo>
                    <a:pt x="258" y="112"/>
                  </a:lnTo>
                  <a:lnTo>
                    <a:pt x="123" y="120"/>
                  </a:lnTo>
                  <a:lnTo>
                    <a:pt x="115" y="98"/>
                  </a:lnTo>
                  <a:lnTo>
                    <a:pt x="92" y="136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2" name="Freeform 406"/>
            <p:cNvSpPr/>
            <p:nvPr/>
          </p:nvSpPr>
          <p:spPr bwMode="auto">
            <a:xfrm>
              <a:off x="3853483" y="2035967"/>
              <a:ext cx="75813" cy="42962"/>
            </a:xfrm>
            <a:custGeom>
              <a:avLst/>
              <a:gdLst>
                <a:gd name="T0" fmla="*/ 0 w 158"/>
                <a:gd name="T1" fmla="*/ 0 h 92"/>
                <a:gd name="T2" fmla="*/ 1 w 158"/>
                <a:gd name="T3" fmla="*/ 1 h 92"/>
                <a:gd name="T4" fmla="*/ 1 w 158"/>
                <a:gd name="T5" fmla="*/ 2 h 92"/>
                <a:gd name="T6" fmla="*/ 1 w 158"/>
                <a:gd name="T7" fmla="*/ 2 h 92"/>
                <a:gd name="T8" fmla="*/ 3 w 158"/>
                <a:gd name="T9" fmla="*/ 2 h 92"/>
                <a:gd name="T10" fmla="*/ 4 w 158"/>
                <a:gd name="T11" fmla="*/ 1 h 92"/>
                <a:gd name="T12" fmla="*/ 0 w 158"/>
                <a:gd name="T13" fmla="*/ 0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"/>
                <a:gd name="T22" fmla="*/ 0 h 92"/>
                <a:gd name="T23" fmla="*/ 158 w 158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" h="92">
                  <a:moveTo>
                    <a:pt x="0" y="0"/>
                  </a:moveTo>
                  <a:lnTo>
                    <a:pt x="50" y="33"/>
                  </a:lnTo>
                  <a:lnTo>
                    <a:pt x="39" y="65"/>
                  </a:lnTo>
                  <a:lnTo>
                    <a:pt x="64" y="92"/>
                  </a:lnTo>
                  <a:lnTo>
                    <a:pt x="110" y="92"/>
                  </a:lnTo>
                  <a:lnTo>
                    <a:pt x="158" y="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3" name="Freeform 407"/>
            <p:cNvSpPr/>
            <p:nvPr/>
          </p:nvSpPr>
          <p:spPr bwMode="auto">
            <a:xfrm>
              <a:off x="3861906" y="2756770"/>
              <a:ext cx="53911" cy="219583"/>
            </a:xfrm>
            <a:custGeom>
              <a:avLst/>
              <a:gdLst>
                <a:gd name="T0" fmla="*/ 0 w 115"/>
                <a:gd name="T1" fmla="*/ 3 h 483"/>
                <a:gd name="T2" fmla="*/ 0 w 115"/>
                <a:gd name="T3" fmla="*/ 4 h 483"/>
                <a:gd name="T4" fmla="*/ 0 w 115"/>
                <a:gd name="T5" fmla="*/ 11 h 483"/>
                <a:gd name="T6" fmla="*/ 1 w 115"/>
                <a:gd name="T7" fmla="*/ 10 h 483"/>
                <a:gd name="T8" fmla="*/ 1 w 115"/>
                <a:gd name="T9" fmla="*/ 11 h 483"/>
                <a:gd name="T10" fmla="*/ 1 w 115"/>
                <a:gd name="T11" fmla="*/ 9 h 483"/>
                <a:gd name="T12" fmla="*/ 1 w 115"/>
                <a:gd name="T13" fmla="*/ 7 h 483"/>
                <a:gd name="T14" fmla="*/ 3 w 115"/>
                <a:gd name="T15" fmla="*/ 8 h 483"/>
                <a:gd name="T16" fmla="*/ 1 w 115"/>
                <a:gd name="T17" fmla="*/ 4 h 483"/>
                <a:gd name="T18" fmla="*/ 1 w 115"/>
                <a:gd name="T19" fmla="*/ 0 h 483"/>
                <a:gd name="T20" fmla="*/ 0 w 115"/>
                <a:gd name="T21" fmla="*/ 3 h 4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483"/>
                <a:gd name="T35" fmla="*/ 115 w 115"/>
                <a:gd name="T36" fmla="*/ 483 h 4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483">
                  <a:moveTo>
                    <a:pt x="0" y="123"/>
                  </a:moveTo>
                  <a:lnTo>
                    <a:pt x="19" y="182"/>
                  </a:lnTo>
                  <a:lnTo>
                    <a:pt x="19" y="483"/>
                  </a:lnTo>
                  <a:lnTo>
                    <a:pt x="39" y="446"/>
                  </a:lnTo>
                  <a:lnTo>
                    <a:pt x="70" y="469"/>
                  </a:lnTo>
                  <a:lnTo>
                    <a:pt x="32" y="387"/>
                  </a:lnTo>
                  <a:lnTo>
                    <a:pt x="53" y="304"/>
                  </a:lnTo>
                  <a:lnTo>
                    <a:pt x="115" y="329"/>
                  </a:lnTo>
                  <a:lnTo>
                    <a:pt x="57" y="169"/>
                  </a:lnTo>
                  <a:lnTo>
                    <a:pt x="39" y="0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4" name="Freeform 408"/>
            <p:cNvSpPr/>
            <p:nvPr/>
          </p:nvSpPr>
          <p:spPr bwMode="auto">
            <a:xfrm>
              <a:off x="3944458" y="2059834"/>
              <a:ext cx="84236" cy="31824"/>
            </a:xfrm>
            <a:custGeom>
              <a:avLst/>
              <a:gdLst>
                <a:gd name="T0" fmla="*/ 0 w 179"/>
                <a:gd name="T1" fmla="*/ 0 h 70"/>
                <a:gd name="T2" fmla="*/ 1 w 179"/>
                <a:gd name="T3" fmla="*/ 1 h 70"/>
                <a:gd name="T4" fmla="*/ 3 w 179"/>
                <a:gd name="T5" fmla="*/ 2 h 70"/>
                <a:gd name="T6" fmla="*/ 4 w 179"/>
                <a:gd name="T7" fmla="*/ 1 h 70"/>
                <a:gd name="T8" fmla="*/ 0 w 179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"/>
                <a:gd name="T16" fmla="*/ 0 h 70"/>
                <a:gd name="T17" fmla="*/ 179 w 179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" h="70">
                  <a:moveTo>
                    <a:pt x="0" y="0"/>
                  </a:moveTo>
                  <a:lnTo>
                    <a:pt x="31" y="47"/>
                  </a:lnTo>
                  <a:lnTo>
                    <a:pt x="112" y="70"/>
                  </a:lnTo>
                  <a:lnTo>
                    <a:pt x="179" y="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5" name="Freeform 409"/>
            <p:cNvSpPr/>
            <p:nvPr/>
          </p:nvSpPr>
          <p:spPr bwMode="auto">
            <a:xfrm>
              <a:off x="1097275" y="3033635"/>
              <a:ext cx="224068" cy="178212"/>
            </a:xfrm>
            <a:custGeom>
              <a:avLst/>
              <a:gdLst>
                <a:gd name="T0" fmla="*/ 0 w 469"/>
                <a:gd name="T1" fmla="*/ 1 h 392"/>
                <a:gd name="T2" fmla="*/ 0 w 469"/>
                <a:gd name="T3" fmla="*/ 2 h 392"/>
                <a:gd name="T4" fmla="*/ 3 w 469"/>
                <a:gd name="T5" fmla="*/ 3 h 392"/>
                <a:gd name="T6" fmla="*/ 2 w 469"/>
                <a:gd name="T7" fmla="*/ 5 h 392"/>
                <a:gd name="T8" fmla="*/ 2 w 469"/>
                <a:gd name="T9" fmla="*/ 8 h 392"/>
                <a:gd name="T10" fmla="*/ 3 w 469"/>
                <a:gd name="T11" fmla="*/ 9 h 392"/>
                <a:gd name="T12" fmla="*/ 6 w 469"/>
                <a:gd name="T13" fmla="*/ 8 h 392"/>
                <a:gd name="T14" fmla="*/ 8 w 469"/>
                <a:gd name="T15" fmla="*/ 6 h 392"/>
                <a:gd name="T16" fmla="*/ 8 w 469"/>
                <a:gd name="T17" fmla="*/ 5 h 392"/>
                <a:gd name="T18" fmla="*/ 9 w 469"/>
                <a:gd name="T19" fmla="*/ 3 h 392"/>
                <a:gd name="T20" fmla="*/ 11 w 469"/>
                <a:gd name="T21" fmla="*/ 2 h 392"/>
                <a:gd name="T22" fmla="*/ 11 w 469"/>
                <a:gd name="T23" fmla="*/ 1 h 392"/>
                <a:gd name="T24" fmla="*/ 9 w 469"/>
                <a:gd name="T25" fmla="*/ 1 h 392"/>
                <a:gd name="T26" fmla="*/ 9 w 469"/>
                <a:gd name="T27" fmla="*/ 1 h 392"/>
                <a:gd name="T28" fmla="*/ 6 w 469"/>
                <a:gd name="T29" fmla="*/ 0 h 392"/>
                <a:gd name="T30" fmla="*/ 1 w 469"/>
                <a:gd name="T31" fmla="*/ 0 h 392"/>
                <a:gd name="T32" fmla="*/ 0 w 469"/>
                <a:gd name="T33" fmla="*/ 1 h 3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9"/>
                <a:gd name="T52" fmla="*/ 0 h 392"/>
                <a:gd name="T53" fmla="*/ 469 w 469"/>
                <a:gd name="T54" fmla="*/ 392 h 3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9" h="392">
                  <a:moveTo>
                    <a:pt x="0" y="33"/>
                  </a:moveTo>
                  <a:lnTo>
                    <a:pt x="13" y="97"/>
                  </a:lnTo>
                  <a:lnTo>
                    <a:pt x="112" y="106"/>
                  </a:lnTo>
                  <a:lnTo>
                    <a:pt x="70" y="209"/>
                  </a:lnTo>
                  <a:lnTo>
                    <a:pt x="70" y="335"/>
                  </a:lnTo>
                  <a:lnTo>
                    <a:pt x="138" y="392"/>
                  </a:lnTo>
                  <a:lnTo>
                    <a:pt x="275" y="355"/>
                  </a:lnTo>
                  <a:lnTo>
                    <a:pt x="354" y="261"/>
                  </a:lnTo>
                  <a:lnTo>
                    <a:pt x="338" y="223"/>
                  </a:lnTo>
                  <a:lnTo>
                    <a:pt x="379" y="152"/>
                  </a:lnTo>
                  <a:lnTo>
                    <a:pt x="468" y="98"/>
                  </a:lnTo>
                  <a:lnTo>
                    <a:pt x="469" y="67"/>
                  </a:lnTo>
                  <a:lnTo>
                    <a:pt x="412" y="60"/>
                  </a:lnTo>
                  <a:lnTo>
                    <a:pt x="400" y="55"/>
                  </a:lnTo>
                  <a:lnTo>
                    <a:pt x="279" y="13"/>
                  </a:lnTo>
                  <a:lnTo>
                    <a:pt x="39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6" name="Freeform 410"/>
            <p:cNvSpPr/>
            <p:nvPr/>
          </p:nvSpPr>
          <p:spPr bwMode="auto">
            <a:xfrm>
              <a:off x="1459491" y="1865711"/>
              <a:ext cx="193743" cy="151162"/>
            </a:xfrm>
            <a:custGeom>
              <a:avLst/>
              <a:gdLst>
                <a:gd name="T0" fmla="*/ 0 w 404"/>
                <a:gd name="T1" fmla="*/ 1 h 334"/>
                <a:gd name="T2" fmla="*/ 0 w 404"/>
                <a:gd name="T3" fmla="*/ 2 h 334"/>
                <a:gd name="T4" fmla="*/ 1 w 404"/>
                <a:gd name="T5" fmla="*/ 2 h 334"/>
                <a:gd name="T6" fmla="*/ 1 w 404"/>
                <a:gd name="T7" fmla="*/ 2 h 334"/>
                <a:gd name="T8" fmla="*/ 1 w 404"/>
                <a:gd name="T9" fmla="*/ 3 h 334"/>
                <a:gd name="T10" fmla="*/ 0 w 404"/>
                <a:gd name="T11" fmla="*/ 3 h 334"/>
                <a:gd name="T12" fmla="*/ 2 w 404"/>
                <a:gd name="T13" fmla="*/ 3 h 334"/>
                <a:gd name="T14" fmla="*/ 1 w 404"/>
                <a:gd name="T15" fmla="*/ 4 h 334"/>
                <a:gd name="T16" fmla="*/ 2 w 404"/>
                <a:gd name="T17" fmla="*/ 4 h 334"/>
                <a:gd name="T18" fmla="*/ 3 w 404"/>
                <a:gd name="T19" fmla="*/ 4 h 334"/>
                <a:gd name="T20" fmla="*/ 3 w 404"/>
                <a:gd name="T21" fmla="*/ 3 h 334"/>
                <a:gd name="T22" fmla="*/ 4 w 404"/>
                <a:gd name="T23" fmla="*/ 3 h 334"/>
                <a:gd name="T24" fmla="*/ 4 w 404"/>
                <a:gd name="T25" fmla="*/ 4 h 334"/>
                <a:gd name="T26" fmla="*/ 5 w 404"/>
                <a:gd name="T27" fmla="*/ 3 h 334"/>
                <a:gd name="T28" fmla="*/ 5 w 404"/>
                <a:gd name="T29" fmla="*/ 4 h 334"/>
                <a:gd name="T30" fmla="*/ 6 w 404"/>
                <a:gd name="T31" fmla="*/ 4 h 334"/>
                <a:gd name="T32" fmla="*/ 3 w 404"/>
                <a:gd name="T33" fmla="*/ 5 h 334"/>
                <a:gd name="T34" fmla="*/ 3 w 404"/>
                <a:gd name="T35" fmla="*/ 5 h 334"/>
                <a:gd name="T36" fmla="*/ 5 w 404"/>
                <a:gd name="T37" fmla="*/ 5 h 334"/>
                <a:gd name="T38" fmla="*/ 4 w 404"/>
                <a:gd name="T39" fmla="*/ 5 h 334"/>
                <a:gd name="T40" fmla="*/ 5 w 404"/>
                <a:gd name="T41" fmla="*/ 6 h 334"/>
                <a:gd name="T42" fmla="*/ 3 w 404"/>
                <a:gd name="T43" fmla="*/ 6 h 334"/>
                <a:gd name="T44" fmla="*/ 5 w 404"/>
                <a:gd name="T45" fmla="*/ 8 h 334"/>
                <a:gd name="T46" fmla="*/ 7 w 404"/>
                <a:gd name="T47" fmla="*/ 4 h 334"/>
                <a:gd name="T48" fmla="*/ 9 w 404"/>
                <a:gd name="T49" fmla="*/ 3 h 334"/>
                <a:gd name="T50" fmla="*/ 7 w 404"/>
                <a:gd name="T51" fmla="*/ 2 h 334"/>
                <a:gd name="T52" fmla="*/ 7 w 404"/>
                <a:gd name="T53" fmla="*/ 1 h 334"/>
                <a:gd name="T54" fmla="*/ 6 w 404"/>
                <a:gd name="T55" fmla="*/ 2 h 334"/>
                <a:gd name="T56" fmla="*/ 6 w 404"/>
                <a:gd name="T57" fmla="*/ 1 h 334"/>
                <a:gd name="T58" fmla="*/ 5 w 404"/>
                <a:gd name="T59" fmla="*/ 0 h 334"/>
                <a:gd name="T60" fmla="*/ 4 w 404"/>
                <a:gd name="T61" fmla="*/ 1 h 334"/>
                <a:gd name="T62" fmla="*/ 5 w 404"/>
                <a:gd name="T63" fmla="*/ 3 h 334"/>
                <a:gd name="T64" fmla="*/ 3 w 404"/>
                <a:gd name="T65" fmla="*/ 1 h 334"/>
                <a:gd name="T66" fmla="*/ 3 w 404"/>
                <a:gd name="T67" fmla="*/ 1 h 334"/>
                <a:gd name="T68" fmla="*/ 3 w 404"/>
                <a:gd name="T69" fmla="*/ 2 h 334"/>
                <a:gd name="T70" fmla="*/ 1 w 404"/>
                <a:gd name="T71" fmla="*/ 1 h 334"/>
                <a:gd name="T72" fmla="*/ 3 w 404"/>
                <a:gd name="T73" fmla="*/ 1 h 334"/>
                <a:gd name="T74" fmla="*/ 0 w 404"/>
                <a:gd name="T75" fmla="*/ 1 h 3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04"/>
                <a:gd name="T115" fmla="*/ 0 h 334"/>
                <a:gd name="T116" fmla="*/ 404 w 404"/>
                <a:gd name="T117" fmla="*/ 334 h 3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04" h="334">
                  <a:moveTo>
                    <a:pt x="0" y="41"/>
                  </a:moveTo>
                  <a:lnTo>
                    <a:pt x="2" y="81"/>
                  </a:lnTo>
                  <a:lnTo>
                    <a:pt x="43" y="81"/>
                  </a:lnTo>
                  <a:lnTo>
                    <a:pt x="30" y="100"/>
                  </a:lnTo>
                  <a:lnTo>
                    <a:pt x="64" y="115"/>
                  </a:lnTo>
                  <a:lnTo>
                    <a:pt x="19" y="112"/>
                  </a:lnTo>
                  <a:lnTo>
                    <a:pt x="94" y="147"/>
                  </a:lnTo>
                  <a:lnTo>
                    <a:pt x="66" y="160"/>
                  </a:lnTo>
                  <a:lnTo>
                    <a:pt x="86" y="187"/>
                  </a:lnTo>
                  <a:lnTo>
                    <a:pt x="151" y="170"/>
                  </a:lnTo>
                  <a:lnTo>
                    <a:pt x="150" y="135"/>
                  </a:lnTo>
                  <a:lnTo>
                    <a:pt x="176" y="123"/>
                  </a:lnTo>
                  <a:lnTo>
                    <a:pt x="182" y="162"/>
                  </a:lnTo>
                  <a:lnTo>
                    <a:pt x="224" y="135"/>
                  </a:lnTo>
                  <a:lnTo>
                    <a:pt x="215" y="162"/>
                  </a:lnTo>
                  <a:lnTo>
                    <a:pt x="250" y="164"/>
                  </a:lnTo>
                  <a:lnTo>
                    <a:pt x="113" y="203"/>
                  </a:lnTo>
                  <a:lnTo>
                    <a:pt x="118" y="230"/>
                  </a:lnTo>
                  <a:lnTo>
                    <a:pt x="235" y="211"/>
                  </a:lnTo>
                  <a:lnTo>
                    <a:pt x="157" y="237"/>
                  </a:lnTo>
                  <a:lnTo>
                    <a:pt x="201" y="252"/>
                  </a:lnTo>
                  <a:lnTo>
                    <a:pt x="120" y="265"/>
                  </a:lnTo>
                  <a:lnTo>
                    <a:pt x="238" y="334"/>
                  </a:lnTo>
                  <a:lnTo>
                    <a:pt x="314" y="162"/>
                  </a:lnTo>
                  <a:lnTo>
                    <a:pt x="404" y="122"/>
                  </a:lnTo>
                  <a:lnTo>
                    <a:pt x="306" y="92"/>
                  </a:lnTo>
                  <a:lnTo>
                    <a:pt x="291" y="47"/>
                  </a:lnTo>
                  <a:lnTo>
                    <a:pt x="261" y="73"/>
                  </a:lnTo>
                  <a:lnTo>
                    <a:pt x="276" y="34"/>
                  </a:lnTo>
                  <a:lnTo>
                    <a:pt x="208" y="0"/>
                  </a:lnTo>
                  <a:lnTo>
                    <a:pt x="185" y="34"/>
                  </a:lnTo>
                  <a:lnTo>
                    <a:pt x="216" y="115"/>
                  </a:lnTo>
                  <a:lnTo>
                    <a:pt x="143" y="30"/>
                  </a:lnTo>
                  <a:lnTo>
                    <a:pt x="118" y="47"/>
                  </a:lnTo>
                  <a:lnTo>
                    <a:pt x="134" y="89"/>
                  </a:lnTo>
                  <a:lnTo>
                    <a:pt x="62" y="51"/>
                  </a:lnTo>
                  <a:lnTo>
                    <a:pt x="113" y="27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7" name="Freeform 411"/>
            <p:cNvSpPr/>
            <p:nvPr/>
          </p:nvSpPr>
          <p:spPr bwMode="auto">
            <a:xfrm>
              <a:off x="1584160" y="1845025"/>
              <a:ext cx="175211" cy="63647"/>
            </a:xfrm>
            <a:custGeom>
              <a:avLst/>
              <a:gdLst>
                <a:gd name="T0" fmla="*/ 0 w 365"/>
                <a:gd name="T1" fmla="*/ 1 h 141"/>
                <a:gd name="T2" fmla="*/ 1 w 365"/>
                <a:gd name="T3" fmla="*/ 1 h 141"/>
                <a:gd name="T4" fmla="*/ 0 w 365"/>
                <a:gd name="T5" fmla="*/ 1 h 141"/>
                <a:gd name="T6" fmla="*/ 1 w 365"/>
                <a:gd name="T7" fmla="*/ 2 h 141"/>
                <a:gd name="T8" fmla="*/ 4 w 365"/>
                <a:gd name="T9" fmla="*/ 2 h 141"/>
                <a:gd name="T10" fmla="*/ 2 w 365"/>
                <a:gd name="T11" fmla="*/ 2 h 141"/>
                <a:gd name="T12" fmla="*/ 5 w 365"/>
                <a:gd name="T13" fmla="*/ 3 h 141"/>
                <a:gd name="T14" fmla="*/ 7 w 365"/>
                <a:gd name="T15" fmla="*/ 3 h 141"/>
                <a:gd name="T16" fmla="*/ 9 w 365"/>
                <a:gd name="T17" fmla="*/ 1 h 141"/>
                <a:gd name="T18" fmla="*/ 8 w 365"/>
                <a:gd name="T19" fmla="*/ 1 h 141"/>
                <a:gd name="T20" fmla="*/ 6 w 365"/>
                <a:gd name="T21" fmla="*/ 1 h 141"/>
                <a:gd name="T22" fmla="*/ 7 w 365"/>
                <a:gd name="T23" fmla="*/ 0 h 141"/>
                <a:gd name="T24" fmla="*/ 5 w 365"/>
                <a:gd name="T25" fmla="*/ 1 h 141"/>
                <a:gd name="T26" fmla="*/ 5 w 365"/>
                <a:gd name="T27" fmla="*/ 0 h 141"/>
                <a:gd name="T28" fmla="*/ 4 w 365"/>
                <a:gd name="T29" fmla="*/ 1 h 141"/>
                <a:gd name="T30" fmla="*/ 2 w 365"/>
                <a:gd name="T31" fmla="*/ 0 h 141"/>
                <a:gd name="T32" fmla="*/ 2 w 365"/>
                <a:gd name="T33" fmla="*/ 1 h 141"/>
                <a:gd name="T34" fmla="*/ 1 w 365"/>
                <a:gd name="T35" fmla="*/ 0 h 141"/>
                <a:gd name="T36" fmla="*/ 2 w 365"/>
                <a:gd name="T37" fmla="*/ 1 h 141"/>
                <a:gd name="T38" fmla="*/ 0 w 365"/>
                <a:gd name="T39" fmla="*/ 1 h 1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5"/>
                <a:gd name="T61" fmla="*/ 0 h 141"/>
                <a:gd name="T62" fmla="*/ 365 w 365"/>
                <a:gd name="T63" fmla="*/ 141 h 1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5" h="141">
                  <a:moveTo>
                    <a:pt x="0" y="38"/>
                  </a:moveTo>
                  <a:lnTo>
                    <a:pt x="53" y="49"/>
                  </a:lnTo>
                  <a:lnTo>
                    <a:pt x="19" y="66"/>
                  </a:lnTo>
                  <a:lnTo>
                    <a:pt x="33" y="76"/>
                  </a:lnTo>
                  <a:lnTo>
                    <a:pt x="168" y="74"/>
                  </a:lnTo>
                  <a:lnTo>
                    <a:pt x="83" y="96"/>
                  </a:lnTo>
                  <a:lnTo>
                    <a:pt x="219" y="141"/>
                  </a:lnTo>
                  <a:lnTo>
                    <a:pt x="309" y="115"/>
                  </a:lnTo>
                  <a:lnTo>
                    <a:pt x="365" y="66"/>
                  </a:lnTo>
                  <a:lnTo>
                    <a:pt x="351" y="43"/>
                  </a:lnTo>
                  <a:lnTo>
                    <a:pt x="265" y="45"/>
                  </a:lnTo>
                  <a:lnTo>
                    <a:pt x="277" y="19"/>
                  </a:lnTo>
                  <a:lnTo>
                    <a:pt x="209" y="45"/>
                  </a:lnTo>
                  <a:lnTo>
                    <a:pt x="198" y="0"/>
                  </a:lnTo>
                  <a:lnTo>
                    <a:pt x="182" y="57"/>
                  </a:lnTo>
                  <a:lnTo>
                    <a:pt x="83" y="0"/>
                  </a:lnTo>
                  <a:lnTo>
                    <a:pt x="85" y="35"/>
                  </a:lnTo>
                  <a:lnTo>
                    <a:pt x="57" y="19"/>
                  </a:lnTo>
                  <a:lnTo>
                    <a:pt x="69" y="51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8" name="Freeform 412"/>
            <p:cNvSpPr/>
            <p:nvPr/>
          </p:nvSpPr>
          <p:spPr bwMode="auto">
            <a:xfrm>
              <a:off x="1644810" y="1948452"/>
              <a:ext cx="74128" cy="41371"/>
            </a:xfrm>
            <a:custGeom>
              <a:avLst/>
              <a:gdLst>
                <a:gd name="T0" fmla="*/ 0 w 157"/>
                <a:gd name="T1" fmla="*/ 2 h 92"/>
                <a:gd name="T2" fmla="*/ 0 w 157"/>
                <a:gd name="T3" fmla="*/ 1 h 92"/>
                <a:gd name="T4" fmla="*/ 2 w 157"/>
                <a:gd name="T5" fmla="*/ 0 h 92"/>
                <a:gd name="T6" fmla="*/ 2 w 157"/>
                <a:gd name="T7" fmla="*/ 1 h 92"/>
                <a:gd name="T8" fmla="*/ 3 w 157"/>
                <a:gd name="T9" fmla="*/ 1 h 92"/>
                <a:gd name="T10" fmla="*/ 1 w 157"/>
                <a:gd name="T11" fmla="*/ 2 h 92"/>
                <a:gd name="T12" fmla="*/ 2 w 157"/>
                <a:gd name="T13" fmla="*/ 1 h 92"/>
                <a:gd name="T14" fmla="*/ 0 w 157"/>
                <a:gd name="T15" fmla="*/ 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7"/>
                <a:gd name="T25" fmla="*/ 0 h 92"/>
                <a:gd name="T26" fmla="*/ 157 w 15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7" h="92">
                  <a:moveTo>
                    <a:pt x="0" y="73"/>
                  </a:moveTo>
                  <a:lnTo>
                    <a:pt x="14" y="26"/>
                  </a:lnTo>
                  <a:lnTo>
                    <a:pt x="78" y="0"/>
                  </a:lnTo>
                  <a:lnTo>
                    <a:pt x="88" y="26"/>
                  </a:lnTo>
                  <a:lnTo>
                    <a:pt x="157" y="48"/>
                  </a:lnTo>
                  <a:lnTo>
                    <a:pt x="62" y="92"/>
                  </a:lnTo>
                  <a:lnTo>
                    <a:pt x="78" y="68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9" name="Freeform 413"/>
            <p:cNvSpPr/>
            <p:nvPr/>
          </p:nvSpPr>
          <p:spPr bwMode="auto">
            <a:xfrm>
              <a:off x="1467914" y="2304876"/>
              <a:ext cx="235861" cy="423253"/>
            </a:xfrm>
            <a:custGeom>
              <a:avLst/>
              <a:gdLst>
                <a:gd name="T0" fmla="*/ 0 w 492"/>
                <a:gd name="T1" fmla="*/ 16 h 935"/>
                <a:gd name="T2" fmla="*/ 0 w 492"/>
                <a:gd name="T3" fmla="*/ 18 h 935"/>
                <a:gd name="T4" fmla="*/ 1 w 492"/>
                <a:gd name="T5" fmla="*/ 20 h 935"/>
                <a:gd name="T6" fmla="*/ 1 w 492"/>
                <a:gd name="T7" fmla="*/ 22 h 935"/>
                <a:gd name="T8" fmla="*/ 4 w 492"/>
                <a:gd name="T9" fmla="*/ 20 h 935"/>
                <a:gd name="T10" fmla="*/ 5 w 492"/>
                <a:gd name="T11" fmla="*/ 17 h 935"/>
                <a:gd name="T12" fmla="*/ 4 w 492"/>
                <a:gd name="T13" fmla="*/ 17 h 935"/>
                <a:gd name="T14" fmla="*/ 6 w 492"/>
                <a:gd name="T15" fmla="*/ 16 h 935"/>
                <a:gd name="T16" fmla="*/ 4 w 492"/>
                <a:gd name="T17" fmla="*/ 16 h 935"/>
                <a:gd name="T18" fmla="*/ 6 w 492"/>
                <a:gd name="T19" fmla="*/ 16 h 935"/>
                <a:gd name="T20" fmla="*/ 7 w 492"/>
                <a:gd name="T21" fmla="*/ 15 h 935"/>
                <a:gd name="T22" fmla="*/ 5 w 492"/>
                <a:gd name="T23" fmla="*/ 14 h 935"/>
                <a:gd name="T24" fmla="*/ 4 w 492"/>
                <a:gd name="T25" fmla="*/ 15 h 935"/>
                <a:gd name="T26" fmla="*/ 5 w 492"/>
                <a:gd name="T27" fmla="*/ 14 h 935"/>
                <a:gd name="T28" fmla="*/ 5 w 492"/>
                <a:gd name="T29" fmla="*/ 11 h 935"/>
                <a:gd name="T30" fmla="*/ 9 w 492"/>
                <a:gd name="T31" fmla="*/ 8 h 935"/>
                <a:gd name="T32" fmla="*/ 9 w 492"/>
                <a:gd name="T33" fmla="*/ 7 h 935"/>
                <a:gd name="T34" fmla="*/ 9 w 492"/>
                <a:gd name="T35" fmla="*/ 6 h 935"/>
                <a:gd name="T36" fmla="*/ 11 w 492"/>
                <a:gd name="T37" fmla="*/ 5 h 935"/>
                <a:gd name="T38" fmla="*/ 11 w 492"/>
                <a:gd name="T39" fmla="*/ 2 h 935"/>
                <a:gd name="T40" fmla="*/ 8 w 492"/>
                <a:gd name="T41" fmla="*/ 0 h 935"/>
                <a:gd name="T42" fmla="*/ 8 w 492"/>
                <a:gd name="T43" fmla="*/ 0 h 935"/>
                <a:gd name="T44" fmla="*/ 8 w 492"/>
                <a:gd name="T45" fmla="*/ 1 h 935"/>
                <a:gd name="T46" fmla="*/ 6 w 492"/>
                <a:gd name="T47" fmla="*/ 1 h 935"/>
                <a:gd name="T48" fmla="*/ 6 w 492"/>
                <a:gd name="T49" fmla="*/ 2 h 935"/>
                <a:gd name="T50" fmla="*/ 5 w 492"/>
                <a:gd name="T51" fmla="*/ 2 h 935"/>
                <a:gd name="T52" fmla="*/ 5 w 492"/>
                <a:gd name="T53" fmla="*/ 3 h 935"/>
                <a:gd name="T54" fmla="*/ 3 w 492"/>
                <a:gd name="T55" fmla="*/ 5 h 935"/>
                <a:gd name="T56" fmla="*/ 2 w 492"/>
                <a:gd name="T57" fmla="*/ 7 h 935"/>
                <a:gd name="T58" fmla="*/ 3 w 492"/>
                <a:gd name="T59" fmla="*/ 9 h 935"/>
                <a:gd name="T60" fmla="*/ 1 w 492"/>
                <a:gd name="T61" fmla="*/ 9 h 935"/>
                <a:gd name="T62" fmla="*/ 1 w 492"/>
                <a:gd name="T63" fmla="*/ 12 h 935"/>
                <a:gd name="T64" fmla="*/ 1 w 492"/>
                <a:gd name="T65" fmla="*/ 13 h 935"/>
                <a:gd name="T66" fmla="*/ 1 w 492"/>
                <a:gd name="T67" fmla="*/ 13 h 935"/>
                <a:gd name="T68" fmla="*/ 1 w 492"/>
                <a:gd name="T69" fmla="*/ 15 h 935"/>
                <a:gd name="T70" fmla="*/ 0 w 492"/>
                <a:gd name="T71" fmla="*/ 16 h 9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2"/>
                <a:gd name="T109" fmla="*/ 0 h 935"/>
                <a:gd name="T110" fmla="*/ 492 w 492"/>
                <a:gd name="T111" fmla="*/ 935 h 9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2" h="935">
                  <a:moveTo>
                    <a:pt x="0" y="704"/>
                  </a:moveTo>
                  <a:lnTo>
                    <a:pt x="19" y="810"/>
                  </a:lnTo>
                  <a:lnTo>
                    <a:pt x="63" y="862"/>
                  </a:lnTo>
                  <a:lnTo>
                    <a:pt x="59" y="935"/>
                  </a:lnTo>
                  <a:lnTo>
                    <a:pt x="179" y="885"/>
                  </a:lnTo>
                  <a:lnTo>
                    <a:pt x="209" y="739"/>
                  </a:lnTo>
                  <a:lnTo>
                    <a:pt x="187" y="732"/>
                  </a:lnTo>
                  <a:lnTo>
                    <a:pt x="275" y="686"/>
                  </a:lnTo>
                  <a:lnTo>
                    <a:pt x="191" y="675"/>
                  </a:lnTo>
                  <a:lnTo>
                    <a:pt x="253" y="686"/>
                  </a:lnTo>
                  <a:lnTo>
                    <a:pt x="290" y="648"/>
                  </a:lnTo>
                  <a:lnTo>
                    <a:pt x="237" y="599"/>
                  </a:lnTo>
                  <a:lnTo>
                    <a:pt x="189" y="633"/>
                  </a:lnTo>
                  <a:lnTo>
                    <a:pt x="227" y="604"/>
                  </a:lnTo>
                  <a:lnTo>
                    <a:pt x="228" y="470"/>
                  </a:lnTo>
                  <a:lnTo>
                    <a:pt x="395" y="341"/>
                  </a:lnTo>
                  <a:lnTo>
                    <a:pt x="383" y="314"/>
                  </a:lnTo>
                  <a:lnTo>
                    <a:pt x="410" y="249"/>
                  </a:lnTo>
                  <a:lnTo>
                    <a:pt x="492" y="230"/>
                  </a:lnTo>
                  <a:lnTo>
                    <a:pt x="470" y="79"/>
                  </a:lnTo>
                  <a:lnTo>
                    <a:pt x="358" y="0"/>
                  </a:lnTo>
                  <a:lnTo>
                    <a:pt x="339" y="0"/>
                  </a:lnTo>
                  <a:lnTo>
                    <a:pt x="338" y="48"/>
                  </a:lnTo>
                  <a:lnTo>
                    <a:pt x="270" y="39"/>
                  </a:lnTo>
                  <a:lnTo>
                    <a:pt x="253" y="79"/>
                  </a:lnTo>
                  <a:lnTo>
                    <a:pt x="208" y="90"/>
                  </a:lnTo>
                  <a:lnTo>
                    <a:pt x="196" y="150"/>
                  </a:lnTo>
                  <a:lnTo>
                    <a:pt x="129" y="222"/>
                  </a:lnTo>
                  <a:lnTo>
                    <a:pt x="97" y="324"/>
                  </a:lnTo>
                  <a:lnTo>
                    <a:pt x="109" y="364"/>
                  </a:lnTo>
                  <a:lnTo>
                    <a:pt x="42" y="394"/>
                  </a:lnTo>
                  <a:lnTo>
                    <a:pt x="35" y="526"/>
                  </a:lnTo>
                  <a:lnTo>
                    <a:pt x="57" y="553"/>
                  </a:lnTo>
                  <a:lnTo>
                    <a:pt x="35" y="578"/>
                  </a:lnTo>
                  <a:lnTo>
                    <a:pt x="46" y="636"/>
                  </a:lnTo>
                  <a:lnTo>
                    <a:pt x="0" y="70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0" name="Freeform 414"/>
            <p:cNvSpPr/>
            <p:nvPr/>
          </p:nvSpPr>
          <p:spPr bwMode="auto">
            <a:xfrm>
              <a:off x="1371885" y="2933391"/>
              <a:ext cx="80867" cy="44553"/>
            </a:xfrm>
            <a:custGeom>
              <a:avLst/>
              <a:gdLst>
                <a:gd name="T0" fmla="*/ 0 w 169"/>
                <a:gd name="T1" fmla="*/ 1 h 98"/>
                <a:gd name="T2" fmla="*/ 1 w 169"/>
                <a:gd name="T3" fmla="*/ 2 h 98"/>
                <a:gd name="T4" fmla="*/ 2 w 169"/>
                <a:gd name="T5" fmla="*/ 2 h 98"/>
                <a:gd name="T6" fmla="*/ 3 w 169"/>
                <a:gd name="T7" fmla="*/ 2 h 98"/>
                <a:gd name="T8" fmla="*/ 4 w 169"/>
                <a:gd name="T9" fmla="*/ 1 h 98"/>
                <a:gd name="T10" fmla="*/ 3 w 169"/>
                <a:gd name="T11" fmla="*/ 1 h 98"/>
                <a:gd name="T12" fmla="*/ 3 w 169"/>
                <a:gd name="T13" fmla="*/ 0 h 98"/>
                <a:gd name="T14" fmla="*/ 3 w 169"/>
                <a:gd name="T15" fmla="*/ 0 h 98"/>
                <a:gd name="T16" fmla="*/ 1 w 169"/>
                <a:gd name="T17" fmla="*/ 0 h 98"/>
                <a:gd name="T18" fmla="*/ 0 w 169"/>
                <a:gd name="T19" fmla="*/ 1 h 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98"/>
                <a:gd name="T32" fmla="*/ 169 w 169"/>
                <a:gd name="T33" fmla="*/ 98 h 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98">
                  <a:moveTo>
                    <a:pt x="0" y="66"/>
                  </a:moveTo>
                  <a:lnTo>
                    <a:pt x="39" y="98"/>
                  </a:lnTo>
                  <a:lnTo>
                    <a:pt x="92" y="70"/>
                  </a:lnTo>
                  <a:lnTo>
                    <a:pt x="115" y="96"/>
                  </a:lnTo>
                  <a:lnTo>
                    <a:pt x="169" y="44"/>
                  </a:lnTo>
                  <a:lnTo>
                    <a:pt x="136" y="38"/>
                  </a:lnTo>
                  <a:lnTo>
                    <a:pt x="135" y="16"/>
                  </a:lnTo>
                  <a:lnTo>
                    <a:pt x="128" y="9"/>
                  </a:lnTo>
                  <a:lnTo>
                    <a:pt x="54" y="0"/>
                  </a:lnTo>
                  <a:lnTo>
                    <a:pt x="0" y="6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1" name="Freeform 415"/>
            <p:cNvSpPr/>
            <p:nvPr/>
          </p:nvSpPr>
          <p:spPr bwMode="auto">
            <a:xfrm>
              <a:off x="1912681" y="3186389"/>
              <a:ext cx="131408" cy="109791"/>
            </a:xfrm>
            <a:custGeom>
              <a:avLst/>
              <a:gdLst>
                <a:gd name="T0" fmla="*/ 0 w 273"/>
                <a:gd name="T1" fmla="*/ 5 h 244"/>
                <a:gd name="T2" fmla="*/ 0 w 273"/>
                <a:gd name="T3" fmla="*/ 5 h 244"/>
                <a:gd name="T4" fmla="*/ 1 w 273"/>
                <a:gd name="T5" fmla="*/ 3 h 244"/>
                <a:gd name="T6" fmla="*/ 1 w 273"/>
                <a:gd name="T7" fmla="*/ 3 h 244"/>
                <a:gd name="T8" fmla="*/ 1 w 273"/>
                <a:gd name="T9" fmla="*/ 1 h 244"/>
                <a:gd name="T10" fmla="*/ 1 w 273"/>
                <a:gd name="T11" fmla="*/ 0 h 244"/>
                <a:gd name="T12" fmla="*/ 6 w 273"/>
                <a:gd name="T13" fmla="*/ 0 h 244"/>
                <a:gd name="T14" fmla="*/ 5 w 273"/>
                <a:gd name="T15" fmla="*/ 1 h 244"/>
                <a:gd name="T16" fmla="*/ 5 w 273"/>
                <a:gd name="T17" fmla="*/ 3 h 244"/>
                <a:gd name="T18" fmla="*/ 3 w 273"/>
                <a:gd name="T19" fmla="*/ 4 h 244"/>
                <a:gd name="T20" fmla="*/ 1 w 273"/>
                <a:gd name="T21" fmla="*/ 6 h 244"/>
                <a:gd name="T22" fmla="*/ 0 w 273"/>
                <a:gd name="T23" fmla="*/ 5 h 2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3"/>
                <a:gd name="T37" fmla="*/ 0 h 244"/>
                <a:gd name="T38" fmla="*/ 273 w 273"/>
                <a:gd name="T39" fmla="*/ 244 h 2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3" h="244">
                  <a:moveTo>
                    <a:pt x="0" y="225"/>
                  </a:moveTo>
                  <a:lnTo>
                    <a:pt x="5" y="199"/>
                  </a:lnTo>
                  <a:lnTo>
                    <a:pt x="43" y="147"/>
                  </a:lnTo>
                  <a:lnTo>
                    <a:pt x="22" y="126"/>
                  </a:lnTo>
                  <a:lnTo>
                    <a:pt x="21" y="64"/>
                  </a:lnTo>
                  <a:lnTo>
                    <a:pt x="43" y="12"/>
                  </a:lnTo>
                  <a:lnTo>
                    <a:pt x="273" y="0"/>
                  </a:lnTo>
                  <a:lnTo>
                    <a:pt x="231" y="37"/>
                  </a:lnTo>
                  <a:lnTo>
                    <a:pt x="215" y="135"/>
                  </a:lnTo>
                  <a:lnTo>
                    <a:pt x="122" y="191"/>
                  </a:lnTo>
                  <a:lnTo>
                    <a:pt x="38" y="244"/>
                  </a:lnTo>
                  <a:lnTo>
                    <a:pt x="0" y="2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2" name="Freeform 416"/>
            <p:cNvSpPr/>
            <p:nvPr/>
          </p:nvSpPr>
          <p:spPr bwMode="auto">
            <a:xfrm>
              <a:off x="3049870" y="3544404"/>
              <a:ext cx="146571" cy="307097"/>
            </a:xfrm>
            <a:custGeom>
              <a:avLst/>
              <a:gdLst>
                <a:gd name="T0" fmla="*/ 0 w 303"/>
                <a:gd name="T1" fmla="*/ 3 h 678"/>
                <a:gd name="T2" fmla="*/ 1 w 303"/>
                <a:gd name="T3" fmla="*/ 1 h 678"/>
                <a:gd name="T4" fmla="*/ 3 w 303"/>
                <a:gd name="T5" fmla="*/ 0 h 678"/>
                <a:gd name="T6" fmla="*/ 3 w 303"/>
                <a:gd name="T7" fmla="*/ 1 h 678"/>
                <a:gd name="T8" fmla="*/ 3 w 303"/>
                <a:gd name="T9" fmla="*/ 3 h 678"/>
                <a:gd name="T10" fmla="*/ 5 w 303"/>
                <a:gd name="T11" fmla="*/ 3 h 678"/>
                <a:gd name="T12" fmla="*/ 6 w 303"/>
                <a:gd name="T13" fmla="*/ 3 h 678"/>
                <a:gd name="T14" fmla="*/ 7 w 303"/>
                <a:gd name="T15" fmla="*/ 5 h 678"/>
                <a:gd name="T16" fmla="*/ 7 w 303"/>
                <a:gd name="T17" fmla="*/ 7 h 678"/>
                <a:gd name="T18" fmla="*/ 5 w 303"/>
                <a:gd name="T19" fmla="*/ 7 h 678"/>
                <a:gd name="T20" fmla="*/ 5 w 303"/>
                <a:gd name="T21" fmla="*/ 7 h 678"/>
                <a:gd name="T22" fmla="*/ 5 w 303"/>
                <a:gd name="T23" fmla="*/ 9 h 678"/>
                <a:gd name="T24" fmla="*/ 3 w 303"/>
                <a:gd name="T25" fmla="*/ 7 h 678"/>
                <a:gd name="T26" fmla="*/ 1 w 303"/>
                <a:gd name="T27" fmla="*/ 11 h 678"/>
                <a:gd name="T28" fmla="*/ 3 w 303"/>
                <a:gd name="T29" fmla="*/ 14 h 678"/>
                <a:gd name="T30" fmla="*/ 4 w 303"/>
                <a:gd name="T31" fmla="*/ 15 h 678"/>
                <a:gd name="T32" fmla="*/ 3 w 303"/>
                <a:gd name="T33" fmla="*/ 16 h 678"/>
                <a:gd name="T34" fmla="*/ 3 w 303"/>
                <a:gd name="T35" fmla="*/ 15 h 678"/>
                <a:gd name="T36" fmla="*/ 3 w 303"/>
                <a:gd name="T37" fmla="*/ 15 h 678"/>
                <a:gd name="T38" fmla="*/ 1 w 303"/>
                <a:gd name="T39" fmla="*/ 13 h 678"/>
                <a:gd name="T40" fmla="*/ 1 w 303"/>
                <a:gd name="T41" fmla="*/ 11 h 678"/>
                <a:gd name="T42" fmla="*/ 2 w 303"/>
                <a:gd name="T43" fmla="*/ 9 h 678"/>
                <a:gd name="T44" fmla="*/ 1 w 303"/>
                <a:gd name="T45" fmla="*/ 6 h 678"/>
                <a:gd name="T46" fmla="*/ 1 w 303"/>
                <a:gd name="T47" fmla="*/ 5 h 678"/>
                <a:gd name="T48" fmla="*/ 0 w 303"/>
                <a:gd name="T49" fmla="*/ 3 h 67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3"/>
                <a:gd name="T76" fmla="*/ 0 h 678"/>
                <a:gd name="T77" fmla="*/ 303 w 303"/>
                <a:gd name="T78" fmla="*/ 678 h 67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3" h="678">
                  <a:moveTo>
                    <a:pt x="0" y="109"/>
                  </a:moveTo>
                  <a:lnTo>
                    <a:pt x="22" y="56"/>
                  </a:lnTo>
                  <a:lnTo>
                    <a:pt x="105" y="0"/>
                  </a:lnTo>
                  <a:lnTo>
                    <a:pt x="141" y="53"/>
                  </a:lnTo>
                  <a:lnTo>
                    <a:pt x="130" y="144"/>
                  </a:lnTo>
                  <a:lnTo>
                    <a:pt x="228" y="105"/>
                  </a:lnTo>
                  <a:lnTo>
                    <a:pt x="265" y="144"/>
                  </a:lnTo>
                  <a:lnTo>
                    <a:pt x="303" y="234"/>
                  </a:lnTo>
                  <a:lnTo>
                    <a:pt x="293" y="290"/>
                  </a:lnTo>
                  <a:lnTo>
                    <a:pt x="217" y="287"/>
                  </a:lnTo>
                  <a:lnTo>
                    <a:pt x="192" y="311"/>
                  </a:lnTo>
                  <a:lnTo>
                    <a:pt x="204" y="406"/>
                  </a:lnTo>
                  <a:lnTo>
                    <a:pt x="106" y="324"/>
                  </a:lnTo>
                  <a:lnTo>
                    <a:pt x="66" y="472"/>
                  </a:lnTo>
                  <a:lnTo>
                    <a:pt x="113" y="605"/>
                  </a:lnTo>
                  <a:lnTo>
                    <a:pt x="179" y="652"/>
                  </a:lnTo>
                  <a:lnTo>
                    <a:pt x="144" y="678"/>
                  </a:lnTo>
                  <a:lnTo>
                    <a:pt x="135" y="637"/>
                  </a:lnTo>
                  <a:lnTo>
                    <a:pt x="106" y="637"/>
                  </a:lnTo>
                  <a:lnTo>
                    <a:pt x="31" y="562"/>
                  </a:lnTo>
                  <a:lnTo>
                    <a:pt x="43" y="477"/>
                  </a:lnTo>
                  <a:lnTo>
                    <a:pt x="83" y="397"/>
                  </a:lnTo>
                  <a:lnTo>
                    <a:pt x="29" y="267"/>
                  </a:lnTo>
                  <a:lnTo>
                    <a:pt x="45" y="207"/>
                  </a:lnTo>
                  <a:lnTo>
                    <a:pt x="0" y="10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3" name="Freeform 417"/>
            <p:cNvSpPr/>
            <p:nvPr/>
          </p:nvSpPr>
          <p:spPr bwMode="auto">
            <a:xfrm>
              <a:off x="2197400" y="3429839"/>
              <a:ext cx="96029" cy="73194"/>
            </a:xfrm>
            <a:custGeom>
              <a:avLst/>
              <a:gdLst>
                <a:gd name="T0" fmla="*/ 0 w 201"/>
                <a:gd name="T1" fmla="*/ 2 h 159"/>
                <a:gd name="T2" fmla="*/ 0 w 201"/>
                <a:gd name="T3" fmla="*/ 2 h 159"/>
                <a:gd name="T4" fmla="*/ 1 w 201"/>
                <a:gd name="T5" fmla="*/ 2 h 159"/>
                <a:gd name="T6" fmla="*/ 3 w 201"/>
                <a:gd name="T7" fmla="*/ 2 h 159"/>
                <a:gd name="T8" fmla="*/ 4 w 201"/>
                <a:gd name="T9" fmla="*/ 0 h 159"/>
                <a:gd name="T10" fmla="*/ 5 w 201"/>
                <a:gd name="T11" fmla="*/ 1 h 159"/>
                <a:gd name="T12" fmla="*/ 4 w 201"/>
                <a:gd name="T13" fmla="*/ 1 h 159"/>
                <a:gd name="T14" fmla="*/ 4 w 201"/>
                <a:gd name="T15" fmla="*/ 2 h 159"/>
                <a:gd name="T16" fmla="*/ 4 w 201"/>
                <a:gd name="T17" fmla="*/ 4 h 159"/>
                <a:gd name="T18" fmla="*/ 1 w 201"/>
                <a:gd name="T19" fmla="*/ 3 h 159"/>
                <a:gd name="T20" fmla="*/ 0 w 201"/>
                <a:gd name="T21" fmla="*/ 2 h 1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1"/>
                <a:gd name="T34" fmla="*/ 0 h 159"/>
                <a:gd name="T35" fmla="*/ 201 w 201"/>
                <a:gd name="T36" fmla="*/ 159 h 1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1" h="159">
                  <a:moveTo>
                    <a:pt x="0" y="74"/>
                  </a:moveTo>
                  <a:lnTo>
                    <a:pt x="12" y="70"/>
                  </a:lnTo>
                  <a:lnTo>
                    <a:pt x="27" y="96"/>
                  </a:lnTo>
                  <a:lnTo>
                    <a:pt x="112" y="94"/>
                  </a:lnTo>
                  <a:lnTo>
                    <a:pt x="190" y="0"/>
                  </a:lnTo>
                  <a:lnTo>
                    <a:pt x="201" y="58"/>
                  </a:lnTo>
                  <a:lnTo>
                    <a:pt x="178" y="59"/>
                  </a:lnTo>
                  <a:lnTo>
                    <a:pt x="190" y="94"/>
                  </a:lnTo>
                  <a:lnTo>
                    <a:pt x="159" y="159"/>
                  </a:lnTo>
                  <a:lnTo>
                    <a:pt x="37" y="145"/>
                  </a:lnTo>
                  <a:lnTo>
                    <a:pt x="0" y="7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4" name="Freeform 418"/>
            <p:cNvSpPr/>
            <p:nvPr/>
          </p:nvSpPr>
          <p:spPr bwMode="auto">
            <a:xfrm>
              <a:off x="1397156" y="3187980"/>
              <a:ext cx="70758" cy="152753"/>
            </a:xfrm>
            <a:custGeom>
              <a:avLst/>
              <a:gdLst>
                <a:gd name="T0" fmla="*/ 0 w 149"/>
                <a:gd name="T1" fmla="*/ 4 h 334"/>
                <a:gd name="T2" fmla="*/ 1 w 149"/>
                <a:gd name="T3" fmla="*/ 3 h 334"/>
                <a:gd name="T4" fmla="*/ 1 w 149"/>
                <a:gd name="T5" fmla="*/ 0 h 334"/>
                <a:gd name="T6" fmla="*/ 3 w 149"/>
                <a:gd name="T7" fmla="*/ 0 h 334"/>
                <a:gd name="T8" fmla="*/ 3 w 149"/>
                <a:gd name="T9" fmla="*/ 1 h 334"/>
                <a:gd name="T10" fmla="*/ 3 w 149"/>
                <a:gd name="T11" fmla="*/ 2 h 334"/>
                <a:gd name="T12" fmla="*/ 2 w 149"/>
                <a:gd name="T13" fmla="*/ 4 h 334"/>
                <a:gd name="T14" fmla="*/ 3 w 149"/>
                <a:gd name="T15" fmla="*/ 5 h 334"/>
                <a:gd name="T16" fmla="*/ 2 w 149"/>
                <a:gd name="T17" fmla="*/ 8 h 334"/>
                <a:gd name="T18" fmla="*/ 1 w 149"/>
                <a:gd name="T19" fmla="*/ 6 h 334"/>
                <a:gd name="T20" fmla="*/ 0 w 149"/>
                <a:gd name="T21" fmla="*/ 4 h 3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9"/>
                <a:gd name="T34" fmla="*/ 0 h 334"/>
                <a:gd name="T35" fmla="*/ 149 w 149"/>
                <a:gd name="T36" fmla="*/ 334 h 3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9" h="334">
                  <a:moveTo>
                    <a:pt x="0" y="155"/>
                  </a:moveTo>
                  <a:lnTo>
                    <a:pt x="35" y="124"/>
                  </a:lnTo>
                  <a:lnTo>
                    <a:pt x="47" y="4"/>
                  </a:lnTo>
                  <a:lnTo>
                    <a:pt x="142" y="0"/>
                  </a:lnTo>
                  <a:lnTo>
                    <a:pt x="119" y="40"/>
                  </a:lnTo>
                  <a:lnTo>
                    <a:pt x="146" y="93"/>
                  </a:lnTo>
                  <a:lnTo>
                    <a:pt x="91" y="155"/>
                  </a:lnTo>
                  <a:lnTo>
                    <a:pt x="149" y="195"/>
                  </a:lnTo>
                  <a:lnTo>
                    <a:pt x="76" y="334"/>
                  </a:lnTo>
                  <a:lnTo>
                    <a:pt x="67" y="245"/>
                  </a:lnTo>
                  <a:lnTo>
                    <a:pt x="0" y="1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5" name="Freeform 419"/>
            <p:cNvSpPr/>
            <p:nvPr/>
          </p:nvSpPr>
          <p:spPr bwMode="auto">
            <a:xfrm>
              <a:off x="1739155" y="3075006"/>
              <a:ext cx="52226" cy="42962"/>
            </a:xfrm>
            <a:custGeom>
              <a:avLst/>
              <a:gdLst>
                <a:gd name="T0" fmla="*/ 0 w 107"/>
                <a:gd name="T1" fmla="*/ 1 h 93"/>
                <a:gd name="T2" fmla="*/ 0 w 107"/>
                <a:gd name="T3" fmla="*/ 0 h 93"/>
                <a:gd name="T4" fmla="*/ 2 w 107"/>
                <a:gd name="T5" fmla="*/ 0 h 93"/>
                <a:gd name="T6" fmla="*/ 3 w 107"/>
                <a:gd name="T7" fmla="*/ 1 h 93"/>
                <a:gd name="T8" fmla="*/ 1 w 107"/>
                <a:gd name="T9" fmla="*/ 1 h 93"/>
                <a:gd name="T10" fmla="*/ 0 w 107"/>
                <a:gd name="T11" fmla="*/ 2 h 93"/>
                <a:gd name="T12" fmla="*/ 1 w 107"/>
                <a:gd name="T13" fmla="*/ 2 h 93"/>
                <a:gd name="T14" fmla="*/ 0 w 107"/>
                <a:gd name="T15" fmla="*/ 1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"/>
                <a:gd name="T25" fmla="*/ 0 h 93"/>
                <a:gd name="T26" fmla="*/ 107 w 107"/>
                <a:gd name="T27" fmla="*/ 93 h 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" h="93">
                  <a:moveTo>
                    <a:pt x="0" y="61"/>
                  </a:moveTo>
                  <a:lnTo>
                    <a:pt x="14" y="4"/>
                  </a:lnTo>
                  <a:lnTo>
                    <a:pt x="73" y="0"/>
                  </a:lnTo>
                  <a:lnTo>
                    <a:pt x="107" y="45"/>
                  </a:lnTo>
                  <a:lnTo>
                    <a:pt x="59" y="47"/>
                  </a:lnTo>
                  <a:lnTo>
                    <a:pt x="6" y="93"/>
                  </a:lnTo>
                  <a:lnTo>
                    <a:pt x="29" y="65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6" name="Freeform 420"/>
            <p:cNvSpPr/>
            <p:nvPr/>
          </p:nvSpPr>
          <p:spPr bwMode="auto">
            <a:xfrm>
              <a:off x="1745894" y="3071824"/>
              <a:ext cx="338629" cy="143206"/>
            </a:xfrm>
            <a:custGeom>
              <a:avLst/>
              <a:gdLst>
                <a:gd name="T0" fmla="*/ 0 w 703"/>
                <a:gd name="T1" fmla="*/ 3 h 317"/>
                <a:gd name="T2" fmla="*/ 1 w 703"/>
                <a:gd name="T3" fmla="*/ 4 h 317"/>
                <a:gd name="T4" fmla="*/ 0 w 703"/>
                <a:gd name="T5" fmla="*/ 5 h 317"/>
                <a:gd name="T6" fmla="*/ 1 w 703"/>
                <a:gd name="T7" fmla="*/ 5 h 317"/>
                <a:gd name="T8" fmla="*/ 1 w 703"/>
                <a:gd name="T9" fmla="*/ 6 h 317"/>
                <a:gd name="T10" fmla="*/ 2 w 703"/>
                <a:gd name="T11" fmla="*/ 6 h 317"/>
                <a:gd name="T12" fmla="*/ 1 w 703"/>
                <a:gd name="T13" fmla="*/ 6 h 317"/>
                <a:gd name="T14" fmla="*/ 2 w 703"/>
                <a:gd name="T15" fmla="*/ 6 h 317"/>
                <a:gd name="T16" fmla="*/ 3 w 703"/>
                <a:gd name="T17" fmla="*/ 7 h 317"/>
                <a:gd name="T18" fmla="*/ 4 w 703"/>
                <a:gd name="T19" fmla="*/ 6 h 317"/>
                <a:gd name="T20" fmla="*/ 6 w 703"/>
                <a:gd name="T21" fmla="*/ 7 h 317"/>
                <a:gd name="T22" fmla="*/ 9 w 703"/>
                <a:gd name="T23" fmla="*/ 6 h 317"/>
                <a:gd name="T24" fmla="*/ 9 w 703"/>
                <a:gd name="T25" fmla="*/ 7 h 317"/>
                <a:gd name="T26" fmla="*/ 9 w 703"/>
                <a:gd name="T27" fmla="*/ 6 h 317"/>
                <a:gd name="T28" fmla="*/ 15 w 703"/>
                <a:gd name="T29" fmla="*/ 6 h 317"/>
                <a:gd name="T30" fmla="*/ 16 w 703"/>
                <a:gd name="T31" fmla="*/ 6 h 317"/>
                <a:gd name="T32" fmla="*/ 16 w 703"/>
                <a:gd name="T33" fmla="*/ 3 h 317"/>
                <a:gd name="T34" fmla="*/ 16 w 703"/>
                <a:gd name="T35" fmla="*/ 3 h 317"/>
                <a:gd name="T36" fmla="*/ 15 w 703"/>
                <a:gd name="T37" fmla="*/ 1 h 317"/>
                <a:gd name="T38" fmla="*/ 13 w 703"/>
                <a:gd name="T39" fmla="*/ 1 h 317"/>
                <a:gd name="T40" fmla="*/ 11 w 703"/>
                <a:gd name="T41" fmla="*/ 1 h 317"/>
                <a:gd name="T42" fmla="*/ 8 w 703"/>
                <a:gd name="T43" fmla="*/ 0 h 317"/>
                <a:gd name="T44" fmla="*/ 6 w 703"/>
                <a:gd name="T45" fmla="*/ 0 h 317"/>
                <a:gd name="T46" fmla="*/ 4 w 703"/>
                <a:gd name="T47" fmla="*/ 1 h 317"/>
                <a:gd name="T48" fmla="*/ 3 w 703"/>
                <a:gd name="T49" fmla="*/ 1 h 317"/>
                <a:gd name="T50" fmla="*/ 3 w 703"/>
                <a:gd name="T51" fmla="*/ 2 h 317"/>
                <a:gd name="T52" fmla="*/ 0 w 703"/>
                <a:gd name="T53" fmla="*/ 3 h 3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03"/>
                <a:gd name="T82" fmla="*/ 0 h 317"/>
                <a:gd name="T83" fmla="*/ 703 w 703"/>
                <a:gd name="T84" fmla="*/ 317 h 31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03" h="317">
                  <a:moveTo>
                    <a:pt x="0" y="106"/>
                  </a:moveTo>
                  <a:lnTo>
                    <a:pt x="27" y="188"/>
                  </a:lnTo>
                  <a:lnTo>
                    <a:pt x="1" y="196"/>
                  </a:lnTo>
                  <a:lnTo>
                    <a:pt x="27" y="210"/>
                  </a:lnTo>
                  <a:lnTo>
                    <a:pt x="39" y="260"/>
                  </a:lnTo>
                  <a:lnTo>
                    <a:pt x="79" y="254"/>
                  </a:lnTo>
                  <a:lnTo>
                    <a:pt x="39" y="276"/>
                  </a:lnTo>
                  <a:lnTo>
                    <a:pt x="84" y="267"/>
                  </a:lnTo>
                  <a:lnTo>
                    <a:pt x="136" y="300"/>
                  </a:lnTo>
                  <a:lnTo>
                    <a:pt x="179" y="265"/>
                  </a:lnTo>
                  <a:lnTo>
                    <a:pt x="246" y="311"/>
                  </a:lnTo>
                  <a:lnTo>
                    <a:pt x="368" y="265"/>
                  </a:lnTo>
                  <a:lnTo>
                    <a:pt x="366" y="317"/>
                  </a:lnTo>
                  <a:lnTo>
                    <a:pt x="388" y="265"/>
                  </a:lnTo>
                  <a:lnTo>
                    <a:pt x="618" y="253"/>
                  </a:lnTo>
                  <a:lnTo>
                    <a:pt x="703" y="249"/>
                  </a:lnTo>
                  <a:lnTo>
                    <a:pt x="675" y="139"/>
                  </a:lnTo>
                  <a:lnTo>
                    <a:pt x="695" y="115"/>
                  </a:lnTo>
                  <a:lnTo>
                    <a:pt x="624" y="20"/>
                  </a:lnTo>
                  <a:lnTo>
                    <a:pt x="577" y="20"/>
                  </a:lnTo>
                  <a:lnTo>
                    <a:pt x="449" y="60"/>
                  </a:lnTo>
                  <a:lnTo>
                    <a:pt x="336" y="0"/>
                  </a:lnTo>
                  <a:lnTo>
                    <a:pt x="267" y="1"/>
                  </a:lnTo>
                  <a:lnTo>
                    <a:pt x="180" y="56"/>
                  </a:lnTo>
                  <a:lnTo>
                    <a:pt x="108" y="41"/>
                  </a:lnTo>
                  <a:lnTo>
                    <a:pt x="132" y="70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7" name="Freeform 421"/>
            <p:cNvSpPr/>
            <p:nvPr/>
          </p:nvSpPr>
          <p:spPr bwMode="auto">
            <a:xfrm>
              <a:off x="1077059" y="2736085"/>
              <a:ext cx="72443" cy="93880"/>
            </a:xfrm>
            <a:custGeom>
              <a:avLst/>
              <a:gdLst>
                <a:gd name="T0" fmla="*/ 0 w 152"/>
                <a:gd name="T1" fmla="*/ 4 h 209"/>
                <a:gd name="T2" fmla="*/ 0 w 152"/>
                <a:gd name="T3" fmla="*/ 4 h 209"/>
                <a:gd name="T4" fmla="*/ 0 w 152"/>
                <a:gd name="T5" fmla="*/ 5 h 209"/>
                <a:gd name="T6" fmla="*/ 3 w 152"/>
                <a:gd name="T7" fmla="*/ 4 h 209"/>
                <a:gd name="T8" fmla="*/ 3 w 152"/>
                <a:gd name="T9" fmla="*/ 1 h 209"/>
                <a:gd name="T10" fmla="*/ 3 w 152"/>
                <a:gd name="T11" fmla="*/ 1 h 209"/>
                <a:gd name="T12" fmla="*/ 2 w 152"/>
                <a:gd name="T13" fmla="*/ 1 h 209"/>
                <a:gd name="T14" fmla="*/ 2 w 152"/>
                <a:gd name="T15" fmla="*/ 1 h 209"/>
                <a:gd name="T16" fmla="*/ 2 w 152"/>
                <a:gd name="T17" fmla="*/ 0 h 209"/>
                <a:gd name="T18" fmla="*/ 2 w 152"/>
                <a:gd name="T19" fmla="*/ 0 h 209"/>
                <a:gd name="T20" fmla="*/ 1 w 152"/>
                <a:gd name="T21" fmla="*/ 1 h 209"/>
                <a:gd name="T22" fmla="*/ 0 w 152"/>
                <a:gd name="T23" fmla="*/ 1 h 209"/>
                <a:gd name="T24" fmla="*/ 1 w 152"/>
                <a:gd name="T25" fmla="*/ 2 h 209"/>
                <a:gd name="T26" fmla="*/ 0 w 152"/>
                <a:gd name="T27" fmla="*/ 3 h 209"/>
                <a:gd name="T28" fmla="*/ 1 w 152"/>
                <a:gd name="T29" fmla="*/ 3 h 209"/>
                <a:gd name="T30" fmla="*/ 0 w 152"/>
                <a:gd name="T31" fmla="*/ 4 h 209"/>
                <a:gd name="T32" fmla="*/ 1 w 152"/>
                <a:gd name="T33" fmla="*/ 3 h 209"/>
                <a:gd name="T34" fmla="*/ 0 w 152"/>
                <a:gd name="T35" fmla="*/ 4 h 2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2"/>
                <a:gd name="T55" fmla="*/ 0 h 209"/>
                <a:gd name="T56" fmla="*/ 152 w 152"/>
                <a:gd name="T57" fmla="*/ 209 h 20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2" h="209">
                  <a:moveTo>
                    <a:pt x="0" y="177"/>
                  </a:moveTo>
                  <a:lnTo>
                    <a:pt x="18" y="193"/>
                  </a:lnTo>
                  <a:lnTo>
                    <a:pt x="2" y="209"/>
                  </a:lnTo>
                  <a:lnTo>
                    <a:pt x="142" y="178"/>
                  </a:lnTo>
                  <a:lnTo>
                    <a:pt x="152" y="67"/>
                  </a:lnTo>
                  <a:lnTo>
                    <a:pt x="133" y="41"/>
                  </a:lnTo>
                  <a:lnTo>
                    <a:pt x="93" y="54"/>
                  </a:lnTo>
                  <a:lnTo>
                    <a:pt x="79" y="37"/>
                  </a:lnTo>
                  <a:lnTo>
                    <a:pt x="96" y="12"/>
                  </a:lnTo>
                  <a:lnTo>
                    <a:pt x="79" y="0"/>
                  </a:lnTo>
                  <a:lnTo>
                    <a:pt x="63" y="52"/>
                  </a:lnTo>
                  <a:lnTo>
                    <a:pt x="2" y="67"/>
                  </a:lnTo>
                  <a:lnTo>
                    <a:pt x="22" y="79"/>
                  </a:lnTo>
                  <a:lnTo>
                    <a:pt x="8" y="109"/>
                  </a:lnTo>
                  <a:lnTo>
                    <a:pt x="49" y="117"/>
                  </a:lnTo>
                  <a:lnTo>
                    <a:pt x="13" y="158"/>
                  </a:lnTo>
                  <a:lnTo>
                    <a:pt x="53" y="148"/>
                  </a:lnTo>
                  <a:lnTo>
                    <a:pt x="0" y="17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8" name="Freeform 422"/>
            <p:cNvSpPr/>
            <p:nvPr/>
          </p:nvSpPr>
          <p:spPr bwMode="auto">
            <a:xfrm>
              <a:off x="1115807" y="2729720"/>
              <a:ext cx="45488" cy="36597"/>
            </a:xfrm>
            <a:custGeom>
              <a:avLst/>
              <a:gdLst>
                <a:gd name="T0" fmla="*/ 0 w 97"/>
                <a:gd name="T1" fmla="*/ 1 h 82"/>
                <a:gd name="T2" fmla="*/ 0 w 97"/>
                <a:gd name="T3" fmla="*/ 1 h 82"/>
                <a:gd name="T4" fmla="*/ 1 w 97"/>
                <a:gd name="T5" fmla="*/ 1 h 82"/>
                <a:gd name="T6" fmla="*/ 2 w 97"/>
                <a:gd name="T7" fmla="*/ 2 h 82"/>
                <a:gd name="T8" fmla="*/ 2 w 97"/>
                <a:gd name="T9" fmla="*/ 1 h 82"/>
                <a:gd name="T10" fmla="*/ 2 w 97"/>
                <a:gd name="T11" fmla="*/ 0 h 82"/>
                <a:gd name="T12" fmla="*/ 1 w 97"/>
                <a:gd name="T13" fmla="*/ 0 h 82"/>
                <a:gd name="T14" fmla="*/ 0 w 97"/>
                <a:gd name="T15" fmla="*/ 1 h 82"/>
                <a:gd name="T16" fmla="*/ 0 w 97"/>
                <a:gd name="T17" fmla="*/ 1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82"/>
                <a:gd name="T29" fmla="*/ 97 w 97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82">
                  <a:moveTo>
                    <a:pt x="0" y="52"/>
                  </a:moveTo>
                  <a:lnTo>
                    <a:pt x="14" y="69"/>
                  </a:lnTo>
                  <a:lnTo>
                    <a:pt x="54" y="56"/>
                  </a:lnTo>
                  <a:lnTo>
                    <a:pt x="73" y="82"/>
                  </a:lnTo>
                  <a:lnTo>
                    <a:pt x="97" y="52"/>
                  </a:lnTo>
                  <a:lnTo>
                    <a:pt x="74" y="15"/>
                  </a:lnTo>
                  <a:lnTo>
                    <a:pt x="29" y="0"/>
                  </a:lnTo>
                  <a:lnTo>
                    <a:pt x="17" y="27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9" name="Freeform 423"/>
            <p:cNvSpPr/>
            <p:nvPr/>
          </p:nvSpPr>
          <p:spPr bwMode="auto">
            <a:xfrm>
              <a:off x="1136024" y="2646979"/>
              <a:ext cx="13478" cy="14321"/>
            </a:xfrm>
            <a:custGeom>
              <a:avLst/>
              <a:gdLst>
                <a:gd name="T0" fmla="*/ 0 w 26"/>
                <a:gd name="T1" fmla="*/ 1 h 35"/>
                <a:gd name="T2" fmla="*/ 0 w 26"/>
                <a:gd name="T3" fmla="*/ 0 h 35"/>
                <a:gd name="T4" fmla="*/ 1 w 26"/>
                <a:gd name="T5" fmla="*/ 0 h 35"/>
                <a:gd name="T6" fmla="*/ 0 w 26"/>
                <a:gd name="T7" fmla="*/ 1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35"/>
                <a:gd name="T14" fmla="*/ 26 w 26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35">
                  <a:moveTo>
                    <a:pt x="0" y="35"/>
                  </a:moveTo>
                  <a:lnTo>
                    <a:pt x="0" y="8"/>
                  </a:lnTo>
                  <a:lnTo>
                    <a:pt x="26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0" name="Freeform 424"/>
            <p:cNvSpPr/>
            <p:nvPr/>
          </p:nvSpPr>
          <p:spPr bwMode="auto">
            <a:xfrm>
              <a:off x="1141078" y="2662891"/>
              <a:ext cx="10108" cy="11138"/>
            </a:xfrm>
            <a:custGeom>
              <a:avLst/>
              <a:gdLst>
                <a:gd name="T0" fmla="*/ 0 w 22"/>
                <a:gd name="T1" fmla="*/ 0 h 24"/>
                <a:gd name="T2" fmla="*/ 0 w 22"/>
                <a:gd name="T3" fmla="*/ 0 h 24"/>
                <a:gd name="T4" fmla="*/ 1 w 22"/>
                <a:gd name="T5" fmla="*/ 1 h 24"/>
                <a:gd name="T6" fmla="*/ 0 w 22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4"/>
                <a:gd name="T14" fmla="*/ 22 w 22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4">
                  <a:moveTo>
                    <a:pt x="0" y="18"/>
                  </a:moveTo>
                  <a:lnTo>
                    <a:pt x="14" y="0"/>
                  </a:lnTo>
                  <a:lnTo>
                    <a:pt x="22" y="24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1" name="Freeform 425"/>
            <p:cNvSpPr/>
            <p:nvPr/>
          </p:nvSpPr>
          <p:spPr bwMode="auto">
            <a:xfrm>
              <a:off x="1151186" y="2637432"/>
              <a:ext cx="143201" cy="237086"/>
            </a:xfrm>
            <a:custGeom>
              <a:avLst/>
              <a:gdLst>
                <a:gd name="T0" fmla="*/ 0 w 297"/>
                <a:gd name="T1" fmla="*/ 3 h 521"/>
                <a:gd name="T2" fmla="*/ 0 w 297"/>
                <a:gd name="T3" fmla="*/ 1 h 521"/>
                <a:gd name="T4" fmla="*/ 1 w 297"/>
                <a:gd name="T5" fmla="*/ 0 h 521"/>
                <a:gd name="T6" fmla="*/ 3 w 297"/>
                <a:gd name="T7" fmla="*/ 0 h 521"/>
                <a:gd name="T8" fmla="*/ 2 w 297"/>
                <a:gd name="T9" fmla="*/ 1 h 521"/>
                <a:gd name="T10" fmla="*/ 4 w 297"/>
                <a:gd name="T11" fmla="*/ 2 h 521"/>
                <a:gd name="T12" fmla="*/ 3 w 297"/>
                <a:gd name="T13" fmla="*/ 4 h 521"/>
                <a:gd name="T14" fmla="*/ 4 w 297"/>
                <a:gd name="T15" fmla="*/ 4 h 521"/>
                <a:gd name="T16" fmla="*/ 5 w 297"/>
                <a:gd name="T17" fmla="*/ 7 h 521"/>
                <a:gd name="T18" fmla="*/ 5 w 297"/>
                <a:gd name="T19" fmla="*/ 7 h 521"/>
                <a:gd name="T20" fmla="*/ 6 w 297"/>
                <a:gd name="T21" fmla="*/ 8 h 521"/>
                <a:gd name="T22" fmla="*/ 5 w 297"/>
                <a:gd name="T23" fmla="*/ 8 h 521"/>
                <a:gd name="T24" fmla="*/ 7 w 297"/>
                <a:gd name="T25" fmla="*/ 9 h 521"/>
                <a:gd name="T26" fmla="*/ 6 w 297"/>
                <a:gd name="T27" fmla="*/ 10 h 521"/>
                <a:gd name="T28" fmla="*/ 7 w 297"/>
                <a:gd name="T29" fmla="*/ 11 h 521"/>
                <a:gd name="T30" fmla="*/ 0 w 297"/>
                <a:gd name="T31" fmla="*/ 12 h 521"/>
                <a:gd name="T32" fmla="*/ 3 w 297"/>
                <a:gd name="T33" fmla="*/ 10 h 521"/>
                <a:gd name="T34" fmla="*/ 2 w 297"/>
                <a:gd name="T35" fmla="*/ 10 h 521"/>
                <a:gd name="T36" fmla="*/ 1 w 297"/>
                <a:gd name="T37" fmla="*/ 9 h 521"/>
                <a:gd name="T38" fmla="*/ 2 w 297"/>
                <a:gd name="T39" fmla="*/ 9 h 521"/>
                <a:gd name="T40" fmla="*/ 1 w 297"/>
                <a:gd name="T41" fmla="*/ 8 h 521"/>
                <a:gd name="T42" fmla="*/ 3 w 297"/>
                <a:gd name="T43" fmla="*/ 7 h 521"/>
                <a:gd name="T44" fmla="*/ 3 w 297"/>
                <a:gd name="T45" fmla="*/ 6 h 521"/>
                <a:gd name="T46" fmla="*/ 2 w 297"/>
                <a:gd name="T47" fmla="*/ 6 h 521"/>
                <a:gd name="T48" fmla="*/ 3 w 297"/>
                <a:gd name="T49" fmla="*/ 5 h 521"/>
                <a:gd name="T50" fmla="*/ 1 w 297"/>
                <a:gd name="T51" fmla="*/ 6 h 521"/>
                <a:gd name="T52" fmla="*/ 1 w 297"/>
                <a:gd name="T53" fmla="*/ 4 h 521"/>
                <a:gd name="T54" fmla="*/ 0 w 297"/>
                <a:gd name="T55" fmla="*/ 5 h 521"/>
                <a:gd name="T56" fmla="*/ 1 w 297"/>
                <a:gd name="T57" fmla="*/ 3 h 521"/>
                <a:gd name="T58" fmla="*/ 0 w 297"/>
                <a:gd name="T59" fmla="*/ 3 h 52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7"/>
                <a:gd name="T91" fmla="*/ 0 h 521"/>
                <a:gd name="T92" fmla="*/ 297 w 297"/>
                <a:gd name="T93" fmla="*/ 521 h 52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7" h="521">
                  <a:moveTo>
                    <a:pt x="0" y="122"/>
                  </a:moveTo>
                  <a:lnTo>
                    <a:pt x="11" y="50"/>
                  </a:lnTo>
                  <a:lnTo>
                    <a:pt x="49" y="0"/>
                  </a:lnTo>
                  <a:lnTo>
                    <a:pt x="113" y="0"/>
                  </a:lnTo>
                  <a:lnTo>
                    <a:pt x="73" y="62"/>
                  </a:lnTo>
                  <a:lnTo>
                    <a:pt x="161" y="74"/>
                  </a:lnTo>
                  <a:lnTo>
                    <a:pt x="106" y="161"/>
                  </a:lnTo>
                  <a:lnTo>
                    <a:pt x="175" y="189"/>
                  </a:lnTo>
                  <a:lnTo>
                    <a:pt x="239" y="296"/>
                  </a:lnTo>
                  <a:lnTo>
                    <a:pt x="220" y="304"/>
                  </a:lnTo>
                  <a:lnTo>
                    <a:pt x="248" y="330"/>
                  </a:lnTo>
                  <a:lnTo>
                    <a:pt x="231" y="359"/>
                  </a:lnTo>
                  <a:lnTo>
                    <a:pt x="297" y="364"/>
                  </a:lnTo>
                  <a:lnTo>
                    <a:pt x="258" y="433"/>
                  </a:lnTo>
                  <a:lnTo>
                    <a:pt x="285" y="455"/>
                  </a:lnTo>
                  <a:lnTo>
                    <a:pt x="18" y="521"/>
                  </a:lnTo>
                  <a:lnTo>
                    <a:pt x="139" y="423"/>
                  </a:lnTo>
                  <a:lnTo>
                    <a:pt x="102" y="438"/>
                  </a:lnTo>
                  <a:lnTo>
                    <a:pt x="34" y="410"/>
                  </a:lnTo>
                  <a:lnTo>
                    <a:pt x="85" y="375"/>
                  </a:lnTo>
                  <a:lnTo>
                    <a:pt x="55" y="359"/>
                  </a:lnTo>
                  <a:lnTo>
                    <a:pt x="123" y="319"/>
                  </a:lnTo>
                  <a:lnTo>
                    <a:pt x="133" y="271"/>
                  </a:lnTo>
                  <a:lnTo>
                    <a:pt x="95" y="256"/>
                  </a:lnTo>
                  <a:lnTo>
                    <a:pt x="113" y="229"/>
                  </a:lnTo>
                  <a:lnTo>
                    <a:pt x="46" y="242"/>
                  </a:lnTo>
                  <a:lnTo>
                    <a:pt x="49" y="169"/>
                  </a:lnTo>
                  <a:lnTo>
                    <a:pt x="11" y="202"/>
                  </a:lnTo>
                  <a:lnTo>
                    <a:pt x="31" y="126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2" name="Freeform 426"/>
            <p:cNvSpPr/>
            <p:nvPr/>
          </p:nvSpPr>
          <p:spPr bwMode="auto">
            <a:xfrm>
              <a:off x="4709322" y="2483088"/>
              <a:ext cx="55596" cy="19094"/>
            </a:xfrm>
            <a:custGeom>
              <a:avLst/>
              <a:gdLst>
                <a:gd name="T0" fmla="*/ 0 w 116"/>
                <a:gd name="T1" fmla="*/ 0 h 42"/>
                <a:gd name="T2" fmla="*/ 2 w 116"/>
                <a:gd name="T3" fmla="*/ 0 h 42"/>
                <a:gd name="T4" fmla="*/ 3 w 116"/>
                <a:gd name="T5" fmla="*/ 1 h 42"/>
                <a:gd name="T6" fmla="*/ 2 w 116"/>
                <a:gd name="T7" fmla="*/ 1 h 42"/>
                <a:gd name="T8" fmla="*/ 0 w 116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42"/>
                <a:gd name="T17" fmla="*/ 116 w 116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42">
                  <a:moveTo>
                    <a:pt x="0" y="14"/>
                  </a:moveTo>
                  <a:lnTo>
                    <a:pt x="71" y="0"/>
                  </a:lnTo>
                  <a:lnTo>
                    <a:pt x="116" y="21"/>
                  </a:lnTo>
                  <a:lnTo>
                    <a:pt x="92" y="42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3" name="Freeform 427"/>
            <p:cNvSpPr/>
            <p:nvPr/>
          </p:nvSpPr>
          <p:spPr bwMode="auto">
            <a:xfrm>
              <a:off x="3135791" y="3493486"/>
              <a:ext cx="129724" cy="299141"/>
            </a:xfrm>
            <a:custGeom>
              <a:avLst/>
              <a:gdLst>
                <a:gd name="T0" fmla="*/ 0 w 268"/>
                <a:gd name="T1" fmla="*/ 1 h 659"/>
                <a:gd name="T2" fmla="*/ 1 w 268"/>
                <a:gd name="T3" fmla="*/ 2 h 659"/>
                <a:gd name="T4" fmla="*/ 2 w 268"/>
                <a:gd name="T5" fmla="*/ 3 h 659"/>
                <a:gd name="T6" fmla="*/ 1 w 268"/>
                <a:gd name="T7" fmla="*/ 4 h 659"/>
                <a:gd name="T8" fmla="*/ 4 w 268"/>
                <a:gd name="T9" fmla="*/ 6 h 659"/>
                <a:gd name="T10" fmla="*/ 5 w 268"/>
                <a:gd name="T11" fmla="*/ 9 h 659"/>
                <a:gd name="T12" fmla="*/ 5 w 268"/>
                <a:gd name="T13" fmla="*/ 11 h 659"/>
                <a:gd name="T14" fmla="*/ 2 w 268"/>
                <a:gd name="T15" fmla="*/ 13 h 659"/>
                <a:gd name="T16" fmla="*/ 3 w 268"/>
                <a:gd name="T17" fmla="*/ 15 h 659"/>
                <a:gd name="T18" fmla="*/ 3 w 268"/>
                <a:gd name="T19" fmla="*/ 14 h 659"/>
                <a:gd name="T20" fmla="*/ 4 w 268"/>
                <a:gd name="T21" fmla="*/ 14 h 659"/>
                <a:gd name="T22" fmla="*/ 4 w 268"/>
                <a:gd name="T23" fmla="*/ 13 h 659"/>
                <a:gd name="T24" fmla="*/ 6 w 268"/>
                <a:gd name="T25" fmla="*/ 12 h 659"/>
                <a:gd name="T26" fmla="*/ 6 w 268"/>
                <a:gd name="T27" fmla="*/ 8 h 659"/>
                <a:gd name="T28" fmla="*/ 3 w 268"/>
                <a:gd name="T29" fmla="*/ 5 h 659"/>
                <a:gd name="T30" fmla="*/ 3 w 268"/>
                <a:gd name="T31" fmla="*/ 3 h 659"/>
                <a:gd name="T32" fmla="*/ 5 w 268"/>
                <a:gd name="T33" fmla="*/ 2 h 659"/>
                <a:gd name="T34" fmla="*/ 3 w 268"/>
                <a:gd name="T35" fmla="*/ 0 h 659"/>
                <a:gd name="T36" fmla="*/ 0 w 268"/>
                <a:gd name="T37" fmla="*/ 1 h 6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8"/>
                <a:gd name="T58" fmla="*/ 0 h 659"/>
                <a:gd name="T59" fmla="*/ 268 w 268"/>
                <a:gd name="T60" fmla="*/ 659 h 6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8" h="659">
                  <a:moveTo>
                    <a:pt x="0" y="34"/>
                  </a:moveTo>
                  <a:lnTo>
                    <a:pt x="39" y="101"/>
                  </a:lnTo>
                  <a:lnTo>
                    <a:pt x="92" y="128"/>
                  </a:lnTo>
                  <a:lnTo>
                    <a:pt x="65" y="181"/>
                  </a:lnTo>
                  <a:lnTo>
                    <a:pt x="158" y="268"/>
                  </a:lnTo>
                  <a:lnTo>
                    <a:pt x="201" y="387"/>
                  </a:lnTo>
                  <a:lnTo>
                    <a:pt x="204" y="489"/>
                  </a:lnTo>
                  <a:lnTo>
                    <a:pt x="87" y="577"/>
                  </a:lnTo>
                  <a:lnTo>
                    <a:pt x="110" y="659"/>
                  </a:lnTo>
                  <a:lnTo>
                    <a:pt x="143" y="602"/>
                  </a:lnTo>
                  <a:lnTo>
                    <a:pt x="165" y="615"/>
                  </a:lnTo>
                  <a:lnTo>
                    <a:pt x="175" y="580"/>
                  </a:lnTo>
                  <a:lnTo>
                    <a:pt x="268" y="519"/>
                  </a:lnTo>
                  <a:lnTo>
                    <a:pt x="254" y="354"/>
                  </a:lnTo>
                  <a:lnTo>
                    <a:pt x="129" y="201"/>
                  </a:lnTo>
                  <a:lnTo>
                    <a:pt x="142" y="151"/>
                  </a:lnTo>
                  <a:lnTo>
                    <a:pt x="217" y="76"/>
                  </a:lnTo>
                  <a:lnTo>
                    <a:pt x="115" y="0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4" name="Freeform 428"/>
            <p:cNvSpPr/>
            <p:nvPr/>
          </p:nvSpPr>
          <p:spPr bwMode="auto">
            <a:xfrm>
              <a:off x="2057568" y="3579410"/>
              <a:ext cx="176896" cy="132068"/>
            </a:xfrm>
            <a:custGeom>
              <a:avLst/>
              <a:gdLst>
                <a:gd name="T0" fmla="*/ 0 w 369"/>
                <a:gd name="T1" fmla="*/ 7 h 289"/>
                <a:gd name="T2" fmla="*/ 2 w 369"/>
                <a:gd name="T3" fmla="*/ 5 h 289"/>
                <a:gd name="T4" fmla="*/ 2 w 369"/>
                <a:gd name="T5" fmla="*/ 5 h 289"/>
                <a:gd name="T6" fmla="*/ 3 w 369"/>
                <a:gd name="T7" fmla="*/ 4 h 289"/>
                <a:gd name="T8" fmla="*/ 5 w 369"/>
                <a:gd name="T9" fmla="*/ 1 h 289"/>
                <a:gd name="T10" fmla="*/ 8 w 369"/>
                <a:gd name="T11" fmla="*/ 0 h 289"/>
                <a:gd name="T12" fmla="*/ 9 w 369"/>
                <a:gd name="T13" fmla="*/ 3 h 289"/>
                <a:gd name="T14" fmla="*/ 8 w 369"/>
                <a:gd name="T15" fmla="*/ 4 h 289"/>
                <a:gd name="T16" fmla="*/ 5 w 369"/>
                <a:gd name="T17" fmla="*/ 5 h 289"/>
                <a:gd name="T18" fmla="*/ 0 w 369"/>
                <a:gd name="T19" fmla="*/ 7 h 2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9"/>
                <a:gd name="T31" fmla="*/ 0 h 289"/>
                <a:gd name="T32" fmla="*/ 369 w 369"/>
                <a:gd name="T33" fmla="*/ 289 h 2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9" h="289">
                  <a:moveTo>
                    <a:pt x="0" y="289"/>
                  </a:moveTo>
                  <a:lnTo>
                    <a:pt x="96" y="225"/>
                  </a:lnTo>
                  <a:lnTo>
                    <a:pt x="79" y="194"/>
                  </a:lnTo>
                  <a:lnTo>
                    <a:pt x="108" y="157"/>
                  </a:lnTo>
                  <a:lnTo>
                    <a:pt x="207" y="33"/>
                  </a:lnTo>
                  <a:lnTo>
                    <a:pt x="329" y="0"/>
                  </a:lnTo>
                  <a:lnTo>
                    <a:pt x="369" y="113"/>
                  </a:lnTo>
                  <a:lnTo>
                    <a:pt x="336" y="157"/>
                  </a:lnTo>
                  <a:lnTo>
                    <a:pt x="197" y="232"/>
                  </a:lnTo>
                  <a:lnTo>
                    <a:pt x="0" y="2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5" name="Freeform 429"/>
            <p:cNvSpPr/>
            <p:nvPr/>
          </p:nvSpPr>
          <p:spPr bwMode="auto">
            <a:xfrm>
              <a:off x="2044090" y="3614415"/>
              <a:ext cx="65704" cy="97062"/>
            </a:xfrm>
            <a:custGeom>
              <a:avLst/>
              <a:gdLst>
                <a:gd name="T0" fmla="*/ 0 w 137"/>
                <a:gd name="T1" fmla="*/ 1 h 211"/>
                <a:gd name="T2" fmla="*/ 1 w 137"/>
                <a:gd name="T3" fmla="*/ 5 h 211"/>
                <a:gd name="T4" fmla="*/ 3 w 137"/>
                <a:gd name="T5" fmla="*/ 3 h 211"/>
                <a:gd name="T6" fmla="*/ 3 w 137"/>
                <a:gd name="T7" fmla="*/ 3 h 211"/>
                <a:gd name="T8" fmla="*/ 3 w 137"/>
                <a:gd name="T9" fmla="*/ 2 h 211"/>
                <a:gd name="T10" fmla="*/ 3 w 137"/>
                <a:gd name="T11" fmla="*/ 1 h 211"/>
                <a:gd name="T12" fmla="*/ 1 w 137"/>
                <a:gd name="T13" fmla="*/ 0 h 211"/>
                <a:gd name="T14" fmla="*/ 0 w 137"/>
                <a:gd name="T15" fmla="*/ 1 h 2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7"/>
                <a:gd name="T25" fmla="*/ 0 h 211"/>
                <a:gd name="T26" fmla="*/ 137 w 137"/>
                <a:gd name="T27" fmla="*/ 211 h 2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7" h="211">
                  <a:moveTo>
                    <a:pt x="0" y="42"/>
                  </a:moveTo>
                  <a:lnTo>
                    <a:pt x="29" y="211"/>
                  </a:lnTo>
                  <a:lnTo>
                    <a:pt x="125" y="147"/>
                  </a:lnTo>
                  <a:lnTo>
                    <a:pt x="108" y="116"/>
                  </a:lnTo>
                  <a:lnTo>
                    <a:pt x="137" y="79"/>
                  </a:lnTo>
                  <a:lnTo>
                    <a:pt x="137" y="32"/>
                  </a:lnTo>
                  <a:lnTo>
                    <a:pt x="67" y="0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6" name="Freeform 430"/>
            <p:cNvSpPr/>
            <p:nvPr/>
          </p:nvSpPr>
          <p:spPr bwMode="auto">
            <a:xfrm>
              <a:off x="1513402" y="2952485"/>
              <a:ext cx="171842" cy="146388"/>
            </a:xfrm>
            <a:custGeom>
              <a:avLst/>
              <a:gdLst>
                <a:gd name="T0" fmla="*/ 0 w 356"/>
                <a:gd name="T1" fmla="*/ 2 h 323"/>
                <a:gd name="T2" fmla="*/ 0 w 356"/>
                <a:gd name="T3" fmla="*/ 1 h 323"/>
                <a:gd name="T4" fmla="*/ 2 w 356"/>
                <a:gd name="T5" fmla="*/ 0 h 323"/>
                <a:gd name="T6" fmla="*/ 4 w 356"/>
                <a:gd name="T7" fmla="*/ 1 h 323"/>
                <a:gd name="T8" fmla="*/ 6 w 356"/>
                <a:gd name="T9" fmla="*/ 1 h 323"/>
                <a:gd name="T10" fmla="*/ 8 w 356"/>
                <a:gd name="T11" fmla="*/ 3 h 323"/>
                <a:gd name="T12" fmla="*/ 8 w 356"/>
                <a:gd name="T13" fmla="*/ 6 h 323"/>
                <a:gd name="T14" fmla="*/ 8 w 356"/>
                <a:gd name="T15" fmla="*/ 7 h 323"/>
                <a:gd name="T16" fmla="*/ 7 w 356"/>
                <a:gd name="T17" fmla="*/ 7 h 323"/>
                <a:gd name="T18" fmla="*/ 6 w 356"/>
                <a:gd name="T19" fmla="*/ 5 h 323"/>
                <a:gd name="T20" fmla="*/ 5 w 356"/>
                <a:gd name="T21" fmla="*/ 6 h 323"/>
                <a:gd name="T22" fmla="*/ 2 w 356"/>
                <a:gd name="T23" fmla="*/ 4 h 323"/>
                <a:gd name="T24" fmla="*/ 1 w 356"/>
                <a:gd name="T25" fmla="*/ 2 h 323"/>
                <a:gd name="T26" fmla="*/ 0 w 356"/>
                <a:gd name="T27" fmla="*/ 3 h 323"/>
                <a:gd name="T28" fmla="*/ 0 w 356"/>
                <a:gd name="T29" fmla="*/ 2 h 3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6"/>
                <a:gd name="T46" fmla="*/ 0 h 323"/>
                <a:gd name="T47" fmla="*/ 356 w 356"/>
                <a:gd name="T48" fmla="*/ 323 h 3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6" h="323">
                  <a:moveTo>
                    <a:pt x="0" y="76"/>
                  </a:moveTo>
                  <a:lnTo>
                    <a:pt x="0" y="23"/>
                  </a:lnTo>
                  <a:lnTo>
                    <a:pt x="91" y="0"/>
                  </a:lnTo>
                  <a:lnTo>
                    <a:pt x="164" y="64"/>
                  </a:lnTo>
                  <a:lnTo>
                    <a:pt x="245" y="46"/>
                  </a:lnTo>
                  <a:lnTo>
                    <a:pt x="345" y="146"/>
                  </a:lnTo>
                  <a:lnTo>
                    <a:pt x="332" y="253"/>
                  </a:lnTo>
                  <a:lnTo>
                    <a:pt x="356" y="299"/>
                  </a:lnTo>
                  <a:lnTo>
                    <a:pt x="281" y="323"/>
                  </a:lnTo>
                  <a:lnTo>
                    <a:pt x="243" y="235"/>
                  </a:lnTo>
                  <a:lnTo>
                    <a:pt x="211" y="272"/>
                  </a:lnTo>
                  <a:lnTo>
                    <a:pt x="91" y="183"/>
                  </a:lnTo>
                  <a:lnTo>
                    <a:pt x="33" y="89"/>
                  </a:lnTo>
                  <a:lnTo>
                    <a:pt x="2" y="110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7" name="Freeform 431"/>
            <p:cNvSpPr/>
            <p:nvPr/>
          </p:nvSpPr>
          <p:spPr bwMode="auto">
            <a:xfrm>
              <a:off x="1472969" y="4079039"/>
              <a:ext cx="234177" cy="249815"/>
            </a:xfrm>
            <a:custGeom>
              <a:avLst/>
              <a:gdLst>
                <a:gd name="T0" fmla="*/ 0 w 485"/>
                <a:gd name="T1" fmla="*/ 12 h 550"/>
                <a:gd name="T2" fmla="*/ 1 w 485"/>
                <a:gd name="T3" fmla="*/ 12 h 550"/>
                <a:gd name="T4" fmla="*/ 9 w 485"/>
                <a:gd name="T5" fmla="*/ 13 h 550"/>
                <a:gd name="T6" fmla="*/ 11 w 485"/>
                <a:gd name="T7" fmla="*/ 12 h 550"/>
                <a:gd name="T8" fmla="*/ 9 w 485"/>
                <a:gd name="T9" fmla="*/ 11 h 550"/>
                <a:gd name="T10" fmla="*/ 9 w 485"/>
                <a:gd name="T11" fmla="*/ 7 h 550"/>
                <a:gd name="T12" fmla="*/ 11 w 485"/>
                <a:gd name="T13" fmla="*/ 7 h 550"/>
                <a:gd name="T14" fmla="*/ 11 w 485"/>
                <a:gd name="T15" fmla="*/ 5 h 550"/>
                <a:gd name="T16" fmla="*/ 9 w 485"/>
                <a:gd name="T17" fmla="*/ 5 h 550"/>
                <a:gd name="T18" fmla="*/ 9 w 485"/>
                <a:gd name="T19" fmla="*/ 2 h 550"/>
                <a:gd name="T20" fmla="*/ 8 w 485"/>
                <a:gd name="T21" fmla="*/ 1 h 550"/>
                <a:gd name="T22" fmla="*/ 7 w 485"/>
                <a:gd name="T23" fmla="*/ 1 h 550"/>
                <a:gd name="T24" fmla="*/ 7 w 485"/>
                <a:gd name="T25" fmla="*/ 2 h 550"/>
                <a:gd name="T26" fmla="*/ 5 w 485"/>
                <a:gd name="T27" fmla="*/ 2 h 550"/>
                <a:gd name="T28" fmla="*/ 4 w 485"/>
                <a:gd name="T29" fmla="*/ 0 h 550"/>
                <a:gd name="T30" fmla="*/ 1 w 485"/>
                <a:gd name="T31" fmla="*/ 1 h 550"/>
                <a:gd name="T32" fmla="*/ 2 w 485"/>
                <a:gd name="T33" fmla="*/ 5 h 550"/>
                <a:gd name="T34" fmla="*/ 0 w 485"/>
                <a:gd name="T35" fmla="*/ 12 h 5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5"/>
                <a:gd name="T55" fmla="*/ 0 h 550"/>
                <a:gd name="T56" fmla="*/ 485 w 485"/>
                <a:gd name="T57" fmla="*/ 550 h 5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5" h="550">
                  <a:moveTo>
                    <a:pt x="0" y="515"/>
                  </a:moveTo>
                  <a:lnTo>
                    <a:pt x="63" y="496"/>
                  </a:lnTo>
                  <a:lnTo>
                    <a:pt x="376" y="550"/>
                  </a:lnTo>
                  <a:lnTo>
                    <a:pt x="446" y="524"/>
                  </a:lnTo>
                  <a:lnTo>
                    <a:pt x="399" y="484"/>
                  </a:lnTo>
                  <a:lnTo>
                    <a:pt x="399" y="317"/>
                  </a:lnTo>
                  <a:lnTo>
                    <a:pt x="485" y="317"/>
                  </a:lnTo>
                  <a:lnTo>
                    <a:pt x="480" y="227"/>
                  </a:lnTo>
                  <a:lnTo>
                    <a:pt x="399" y="236"/>
                  </a:lnTo>
                  <a:lnTo>
                    <a:pt x="391" y="77"/>
                  </a:lnTo>
                  <a:lnTo>
                    <a:pt x="356" y="48"/>
                  </a:lnTo>
                  <a:lnTo>
                    <a:pt x="305" y="52"/>
                  </a:lnTo>
                  <a:lnTo>
                    <a:pt x="294" y="96"/>
                  </a:lnTo>
                  <a:lnTo>
                    <a:pt x="239" y="102"/>
                  </a:lnTo>
                  <a:lnTo>
                    <a:pt x="179" y="0"/>
                  </a:lnTo>
                  <a:lnTo>
                    <a:pt x="34" y="23"/>
                  </a:lnTo>
                  <a:lnTo>
                    <a:pt x="86" y="231"/>
                  </a:lnTo>
                  <a:lnTo>
                    <a:pt x="0" y="5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8" name="Freeform 432"/>
            <p:cNvSpPr/>
            <p:nvPr/>
          </p:nvSpPr>
          <p:spPr bwMode="auto">
            <a:xfrm>
              <a:off x="1479707" y="4058354"/>
              <a:ext cx="18532" cy="20685"/>
            </a:xfrm>
            <a:custGeom>
              <a:avLst/>
              <a:gdLst>
                <a:gd name="T0" fmla="*/ 0 w 40"/>
                <a:gd name="T1" fmla="*/ 0 h 48"/>
                <a:gd name="T2" fmla="*/ 0 w 40"/>
                <a:gd name="T3" fmla="*/ 1 h 48"/>
                <a:gd name="T4" fmla="*/ 1 w 40"/>
                <a:gd name="T5" fmla="*/ 0 h 48"/>
                <a:gd name="T6" fmla="*/ 0 w 40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8"/>
                <a:gd name="T14" fmla="*/ 40 w 40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8">
                  <a:moveTo>
                    <a:pt x="0" y="16"/>
                  </a:moveTo>
                  <a:lnTo>
                    <a:pt x="18" y="48"/>
                  </a:lnTo>
                  <a:lnTo>
                    <a:pt x="4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9" name="Freeform 433"/>
            <p:cNvSpPr/>
            <p:nvPr/>
          </p:nvSpPr>
          <p:spPr bwMode="auto">
            <a:xfrm>
              <a:off x="1626278" y="4322490"/>
              <a:ext cx="171842" cy="186168"/>
            </a:xfrm>
            <a:custGeom>
              <a:avLst/>
              <a:gdLst>
                <a:gd name="T0" fmla="*/ 0 w 358"/>
                <a:gd name="T1" fmla="*/ 7 h 410"/>
                <a:gd name="T2" fmla="*/ 0 w 358"/>
                <a:gd name="T3" fmla="*/ 5 h 410"/>
                <a:gd name="T4" fmla="*/ 1 w 358"/>
                <a:gd name="T5" fmla="*/ 4 h 410"/>
                <a:gd name="T6" fmla="*/ 1 w 358"/>
                <a:gd name="T7" fmla="*/ 1 h 410"/>
                <a:gd name="T8" fmla="*/ 3 w 358"/>
                <a:gd name="T9" fmla="*/ 0 h 410"/>
                <a:gd name="T10" fmla="*/ 3 w 358"/>
                <a:gd name="T11" fmla="*/ 1 h 410"/>
                <a:gd name="T12" fmla="*/ 5 w 358"/>
                <a:gd name="T13" fmla="*/ 0 h 410"/>
                <a:gd name="T14" fmla="*/ 7 w 358"/>
                <a:gd name="T15" fmla="*/ 4 h 410"/>
                <a:gd name="T16" fmla="*/ 8 w 358"/>
                <a:gd name="T17" fmla="*/ 5 h 410"/>
                <a:gd name="T18" fmla="*/ 5 w 358"/>
                <a:gd name="T19" fmla="*/ 8 h 410"/>
                <a:gd name="T20" fmla="*/ 3 w 358"/>
                <a:gd name="T21" fmla="*/ 8 h 410"/>
                <a:gd name="T22" fmla="*/ 2 w 358"/>
                <a:gd name="T23" fmla="*/ 9 h 410"/>
                <a:gd name="T24" fmla="*/ 1 w 358"/>
                <a:gd name="T25" fmla="*/ 9 h 410"/>
                <a:gd name="T26" fmla="*/ 1 w 358"/>
                <a:gd name="T27" fmla="*/ 8 h 410"/>
                <a:gd name="T28" fmla="*/ 0 w 358"/>
                <a:gd name="T29" fmla="*/ 7 h 4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8"/>
                <a:gd name="T46" fmla="*/ 0 h 410"/>
                <a:gd name="T47" fmla="*/ 358 w 358"/>
                <a:gd name="T48" fmla="*/ 410 h 4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8" h="410">
                  <a:moveTo>
                    <a:pt x="0" y="314"/>
                  </a:moveTo>
                  <a:lnTo>
                    <a:pt x="0" y="191"/>
                  </a:lnTo>
                  <a:lnTo>
                    <a:pt x="40" y="188"/>
                  </a:lnTo>
                  <a:lnTo>
                    <a:pt x="40" y="30"/>
                  </a:lnTo>
                  <a:lnTo>
                    <a:pt x="115" y="12"/>
                  </a:lnTo>
                  <a:lnTo>
                    <a:pt x="138" y="39"/>
                  </a:lnTo>
                  <a:lnTo>
                    <a:pt x="201" y="0"/>
                  </a:lnTo>
                  <a:lnTo>
                    <a:pt x="306" y="169"/>
                  </a:lnTo>
                  <a:lnTo>
                    <a:pt x="358" y="197"/>
                  </a:lnTo>
                  <a:lnTo>
                    <a:pt x="216" y="353"/>
                  </a:lnTo>
                  <a:lnTo>
                    <a:pt x="131" y="353"/>
                  </a:lnTo>
                  <a:lnTo>
                    <a:pt x="86" y="408"/>
                  </a:lnTo>
                  <a:lnTo>
                    <a:pt x="32" y="410"/>
                  </a:lnTo>
                  <a:lnTo>
                    <a:pt x="34" y="36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0" name="Freeform 434"/>
            <p:cNvSpPr/>
            <p:nvPr/>
          </p:nvSpPr>
          <p:spPr bwMode="auto">
            <a:xfrm>
              <a:off x="1794751" y="4010619"/>
              <a:ext cx="32010" cy="38188"/>
            </a:xfrm>
            <a:custGeom>
              <a:avLst/>
              <a:gdLst>
                <a:gd name="T0" fmla="*/ 0 w 69"/>
                <a:gd name="T1" fmla="*/ 0 h 88"/>
                <a:gd name="T2" fmla="*/ 0 w 69"/>
                <a:gd name="T3" fmla="*/ 1 h 88"/>
                <a:gd name="T4" fmla="*/ 1 w 69"/>
                <a:gd name="T5" fmla="*/ 2 h 88"/>
                <a:gd name="T6" fmla="*/ 1 w 69"/>
                <a:gd name="T7" fmla="*/ 1 h 88"/>
                <a:gd name="T8" fmla="*/ 1 w 69"/>
                <a:gd name="T9" fmla="*/ 0 h 88"/>
                <a:gd name="T10" fmla="*/ 0 w 69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88"/>
                <a:gd name="T20" fmla="*/ 69 w 69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88">
                  <a:moveTo>
                    <a:pt x="0" y="15"/>
                  </a:moveTo>
                  <a:lnTo>
                    <a:pt x="8" y="45"/>
                  </a:lnTo>
                  <a:lnTo>
                    <a:pt x="27" y="88"/>
                  </a:lnTo>
                  <a:lnTo>
                    <a:pt x="69" y="35"/>
                  </a:lnTo>
                  <a:lnTo>
                    <a:pt x="66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1" name="Freeform 435"/>
            <p:cNvSpPr/>
            <p:nvPr/>
          </p:nvSpPr>
          <p:spPr bwMode="auto">
            <a:xfrm>
              <a:off x="1417373" y="3708295"/>
              <a:ext cx="139832" cy="225947"/>
            </a:xfrm>
            <a:custGeom>
              <a:avLst/>
              <a:gdLst>
                <a:gd name="T0" fmla="*/ 0 w 294"/>
                <a:gd name="T1" fmla="*/ 8 h 498"/>
                <a:gd name="T2" fmla="*/ 1 w 294"/>
                <a:gd name="T3" fmla="*/ 6 h 498"/>
                <a:gd name="T4" fmla="*/ 3 w 294"/>
                <a:gd name="T5" fmla="*/ 6 h 498"/>
                <a:gd name="T6" fmla="*/ 4 w 294"/>
                <a:gd name="T7" fmla="*/ 2 h 498"/>
                <a:gd name="T8" fmla="*/ 5 w 294"/>
                <a:gd name="T9" fmla="*/ 1 h 498"/>
                <a:gd name="T10" fmla="*/ 5 w 294"/>
                <a:gd name="T11" fmla="*/ 0 h 498"/>
                <a:gd name="T12" fmla="*/ 5 w 294"/>
                <a:gd name="T13" fmla="*/ 0 h 498"/>
                <a:gd name="T14" fmla="*/ 6 w 294"/>
                <a:gd name="T15" fmla="*/ 3 h 498"/>
                <a:gd name="T16" fmla="*/ 5 w 294"/>
                <a:gd name="T17" fmla="*/ 3 h 498"/>
                <a:gd name="T18" fmla="*/ 6 w 294"/>
                <a:gd name="T19" fmla="*/ 5 h 498"/>
                <a:gd name="T20" fmla="*/ 5 w 294"/>
                <a:gd name="T21" fmla="*/ 8 h 498"/>
                <a:gd name="T22" fmla="*/ 6 w 294"/>
                <a:gd name="T23" fmla="*/ 10 h 498"/>
                <a:gd name="T24" fmla="*/ 6 w 294"/>
                <a:gd name="T25" fmla="*/ 11 h 498"/>
                <a:gd name="T26" fmla="*/ 4 w 294"/>
                <a:gd name="T27" fmla="*/ 11 h 498"/>
                <a:gd name="T28" fmla="*/ 2 w 294"/>
                <a:gd name="T29" fmla="*/ 11 h 498"/>
                <a:gd name="T30" fmla="*/ 1 w 294"/>
                <a:gd name="T31" fmla="*/ 11 h 498"/>
                <a:gd name="T32" fmla="*/ 1 w 294"/>
                <a:gd name="T33" fmla="*/ 9 h 498"/>
                <a:gd name="T34" fmla="*/ 0 w 294"/>
                <a:gd name="T35" fmla="*/ 8 h 4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4"/>
                <a:gd name="T55" fmla="*/ 0 h 498"/>
                <a:gd name="T56" fmla="*/ 294 w 294"/>
                <a:gd name="T57" fmla="*/ 498 h 4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4" h="498">
                  <a:moveTo>
                    <a:pt x="0" y="355"/>
                  </a:moveTo>
                  <a:lnTo>
                    <a:pt x="38" y="263"/>
                  </a:lnTo>
                  <a:lnTo>
                    <a:pt x="109" y="275"/>
                  </a:lnTo>
                  <a:lnTo>
                    <a:pt x="192" y="81"/>
                  </a:lnTo>
                  <a:lnTo>
                    <a:pt x="231" y="46"/>
                  </a:lnTo>
                  <a:lnTo>
                    <a:pt x="214" y="8"/>
                  </a:lnTo>
                  <a:lnTo>
                    <a:pt x="235" y="0"/>
                  </a:lnTo>
                  <a:lnTo>
                    <a:pt x="260" y="123"/>
                  </a:lnTo>
                  <a:lnTo>
                    <a:pt x="214" y="142"/>
                  </a:lnTo>
                  <a:lnTo>
                    <a:pt x="265" y="238"/>
                  </a:lnTo>
                  <a:lnTo>
                    <a:pt x="235" y="352"/>
                  </a:lnTo>
                  <a:lnTo>
                    <a:pt x="294" y="437"/>
                  </a:lnTo>
                  <a:lnTo>
                    <a:pt x="287" y="498"/>
                  </a:lnTo>
                  <a:lnTo>
                    <a:pt x="185" y="471"/>
                  </a:lnTo>
                  <a:lnTo>
                    <a:pt x="107" y="470"/>
                  </a:lnTo>
                  <a:lnTo>
                    <a:pt x="45" y="471"/>
                  </a:lnTo>
                  <a:lnTo>
                    <a:pt x="44" y="388"/>
                  </a:lnTo>
                  <a:lnTo>
                    <a:pt x="0" y="3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2" name="Freeform 436"/>
            <p:cNvSpPr/>
            <p:nvPr/>
          </p:nvSpPr>
          <p:spPr bwMode="auto">
            <a:xfrm>
              <a:off x="1528564" y="3743301"/>
              <a:ext cx="239231" cy="162300"/>
            </a:xfrm>
            <a:custGeom>
              <a:avLst/>
              <a:gdLst>
                <a:gd name="T0" fmla="*/ 0 w 497"/>
                <a:gd name="T1" fmla="*/ 6 h 357"/>
                <a:gd name="T2" fmla="*/ 1 w 497"/>
                <a:gd name="T3" fmla="*/ 4 h 357"/>
                <a:gd name="T4" fmla="*/ 4 w 497"/>
                <a:gd name="T5" fmla="*/ 3 h 357"/>
                <a:gd name="T6" fmla="*/ 4 w 497"/>
                <a:gd name="T7" fmla="*/ 2 h 357"/>
                <a:gd name="T8" fmla="*/ 5 w 497"/>
                <a:gd name="T9" fmla="*/ 2 h 357"/>
                <a:gd name="T10" fmla="*/ 7 w 497"/>
                <a:gd name="T11" fmla="*/ 0 h 357"/>
                <a:gd name="T12" fmla="*/ 8 w 497"/>
                <a:gd name="T13" fmla="*/ 2 h 357"/>
                <a:gd name="T14" fmla="*/ 9 w 497"/>
                <a:gd name="T15" fmla="*/ 3 h 357"/>
                <a:gd name="T16" fmla="*/ 12 w 497"/>
                <a:gd name="T17" fmla="*/ 6 h 357"/>
                <a:gd name="T18" fmla="*/ 6 w 497"/>
                <a:gd name="T19" fmla="*/ 7 h 357"/>
                <a:gd name="T20" fmla="*/ 4 w 497"/>
                <a:gd name="T21" fmla="*/ 6 h 357"/>
                <a:gd name="T22" fmla="*/ 4 w 497"/>
                <a:gd name="T23" fmla="*/ 7 h 357"/>
                <a:gd name="T24" fmla="*/ 2 w 497"/>
                <a:gd name="T25" fmla="*/ 7 h 357"/>
                <a:gd name="T26" fmla="*/ 1 w 497"/>
                <a:gd name="T27" fmla="*/ 8 h 357"/>
                <a:gd name="T28" fmla="*/ 0 w 497"/>
                <a:gd name="T29" fmla="*/ 6 h 3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7"/>
                <a:gd name="T46" fmla="*/ 0 h 357"/>
                <a:gd name="T47" fmla="*/ 497 w 497"/>
                <a:gd name="T48" fmla="*/ 357 h 3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7" h="357">
                  <a:moveTo>
                    <a:pt x="0" y="272"/>
                  </a:moveTo>
                  <a:lnTo>
                    <a:pt x="30" y="158"/>
                  </a:lnTo>
                  <a:lnTo>
                    <a:pt x="157" y="130"/>
                  </a:lnTo>
                  <a:lnTo>
                    <a:pt x="169" y="93"/>
                  </a:lnTo>
                  <a:lnTo>
                    <a:pt x="226" y="80"/>
                  </a:lnTo>
                  <a:lnTo>
                    <a:pt x="311" y="0"/>
                  </a:lnTo>
                  <a:lnTo>
                    <a:pt x="340" y="95"/>
                  </a:lnTo>
                  <a:lnTo>
                    <a:pt x="405" y="130"/>
                  </a:lnTo>
                  <a:lnTo>
                    <a:pt x="497" y="258"/>
                  </a:lnTo>
                  <a:lnTo>
                    <a:pt x="266" y="295"/>
                  </a:lnTo>
                  <a:lnTo>
                    <a:pt x="188" y="258"/>
                  </a:lnTo>
                  <a:lnTo>
                    <a:pt x="157" y="322"/>
                  </a:lnTo>
                  <a:lnTo>
                    <a:pt x="91" y="322"/>
                  </a:lnTo>
                  <a:lnTo>
                    <a:pt x="59" y="357"/>
                  </a:lnTo>
                  <a:lnTo>
                    <a:pt x="0" y="2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3" name="Freeform 437"/>
            <p:cNvSpPr/>
            <p:nvPr/>
          </p:nvSpPr>
          <p:spPr bwMode="auto">
            <a:xfrm>
              <a:off x="1508348" y="3487121"/>
              <a:ext cx="195428" cy="327783"/>
            </a:xfrm>
            <a:custGeom>
              <a:avLst/>
              <a:gdLst>
                <a:gd name="T0" fmla="*/ 0 w 409"/>
                <a:gd name="T1" fmla="*/ 10 h 725"/>
                <a:gd name="T2" fmla="*/ 1 w 409"/>
                <a:gd name="T3" fmla="*/ 10 h 725"/>
                <a:gd name="T4" fmla="*/ 1 w 409"/>
                <a:gd name="T5" fmla="*/ 11 h 725"/>
                <a:gd name="T6" fmla="*/ 2 w 409"/>
                <a:gd name="T7" fmla="*/ 14 h 725"/>
                <a:gd name="T8" fmla="*/ 1 w 409"/>
                <a:gd name="T9" fmla="*/ 14 h 725"/>
                <a:gd name="T10" fmla="*/ 2 w 409"/>
                <a:gd name="T11" fmla="*/ 17 h 725"/>
                <a:gd name="T12" fmla="*/ 5 w 409"/>
                <a:gd name="T13" fmla="*/ 16 h 725"/>
                <a:gd name="T14" fmla="*/ 5 w 409"/>
                <a:gd name="T15" fmla="*/ 15 h 725"/>
                <a:gd name="T16" fmla="*/ 6 w 409"/>
                <a:gd name="T17" fmla="*/ 15 h 725"/>
                <a:gd name="T18" fmla="*/ 8 w 409"/>
                <a:gd name="T19" fmla="*/ 13 h 725"/>
                <a:gd name="T20" fmla="*/ 7 w 409"/>
                <a:gd name="T21" fmla="*/ 11 h 725"/>
                <a:gd name="T22" fmla="*/ 8 w 409"/>
                <a:gd name="T23" fmla="*/ 8 h 725"/>
                <a:gd name="T24" fmla="*/ 9 w 409"/>
                <a:gd name="T25" fmla="*/ 8 h 725"/>
                <a:gd name="T26" fmla="*/ 9 w 409"/>
                <a:gd name="T27" fmla="*/ 4 h 725"/>
                <a:gd name="T28" fmla="*/ 2 w 409"/>
                <a:gd name="T29" fmla="*/ 0 h 725"/>
                <a:gd name="T30" fmla="*/ 1 w 409"/>
                <a:gd name="T31" fmla="*/ 1 h 725"/>
                <a:gd name="T32" fmla="*/ 1 w 409"/>
                <a:gd name="T33" fmla="*/ 2 h 725"/>
                <a:gd name="T34" fmla="*/ 2 w 409"/>
                <a:gd name="T35" fmla="*/ 3 h 725"/>
                <a:gd name="T36" fmla="*/ 2 w 409"/>
                <a:gd name="T37" fmla="*/ 7 h 725"/>
                <a:gd name="T38" fmla="*/ 0 w 409"/>
                <a:gd name="T39" fmla="*/ 10 h 7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9"/>
                <a:gd name="T61" fmla="*/ 0 h 725"/>
                <a:gd name="T62" fmla="*/ 409 w 409"/>
                <a:gd name="T63" fmla="*/ 725 h 7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9" h="725">
                  <a:moveTo>
                    <a:pt x="0" y="416"/>
                  </a:moveTo>
                  <a:lnTo>
                    <a:pt x="60" y="451"/>
                  </a:lnTo>
                  <a:lnTo>
                    <a:pt x="45" y="487"/>
                  </a:lnTo>
                  <a:lnTo>
                    <a:pt x="70" y="610"/>
                  </a:lnTo>
                  <a:lnTo>
                    <a:pt x="24" y="629"/>
                  </a:lnTo>
                  <a:lnTo>
                    <a:pt x="75" y="725"/>
                  </a:lnTo>
                  <a:lnTo>
                    <a:pt x="202" y="697"/>
                  </a:lnTo>
                  <a:lnTo>
                    <a:pt x="214" y="660"/>
                  </a:lnTo>
                  <a:lnTo>
                    <a:pt x="271" y="647"/>
                  </a:lnTo>
                  <a:lnTo>
                    <a:pt x="356" y="567"/>
                  </a:lnTo>
                  <a:lnTo>
                    <a:pt x="326" y="478"/>
                  </a:lnTo>
                  <a:lnTo>
                    <a:pt x="368" y="361"/>
                  </a:lnTo>
                  <a:lnTo>
                    <a:pt x="408" y="352"/>
                  </a:lnTo>
                  <a:lnTo>
                    <a:pt x="409" y="184"/>
                  </a:lnTo>
                  <a:lnTo>
                    <a:pt x="103" y="0"/>
                  </a:lnTo>
                  <a:lnTo>
                    <a:pt x="64" y="21"/>
                  </a:lnTo>
                  <a:lnTo>
                    <a:pt x="64" y="90"/>
                  </a:lnTo>
                  <a:lnTo>
                    <a:pt x="103" y="140"/>
                  </a:lnTo>
                  <a:lnTo>
                    <a:pt x="75" y="298"/>
                  </a:lnTo>
                  <a:lnTo>
                    <a:pt x="0" y="41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4" name="Freeform 438"/>
            <p:cNvSpPr/>
            <p:nvPr/>
          </p:nvSpPr>
          <p:spPr bwMode="auto">
            <a:xfrm>
              <a:off x="1466230" y="3889689"/>
              <a:ext cx="138147" cy="175030"/>
            </a:xfrm>
            <a:custGeom>
              <a:avLst/>
              <a:gdLst>
                <a:gd name="T0" fmla="*/ 0 w 289"/>
                <a:gd name="T1" fmla="*/ 8 h 385"/>
                <a:gd name="T2" fmla="*/ 1 w 289"/>
                <a:gd name="T3" fmla="*/ 9 h 385"/>
                <a:gd name="T4" fmla="*/ 2 w 289"/>
                <a:gd name="T5" fmla="*/ 9 h 385"/>
                <a:gd name="T6" fmla="*/ 3 w 289"/>
                <a:gd name="T7" fmla="*/ 9 h 385"/>
                <a:gd name="T8" fmla="*/ 4 w 289"/>
                <a:gd name="T9" fmla="*/ 8 h 385"/>
                <a:gd name="T10" fmla="*/ 5 w 289"/>
                <a:gd name="T11" fmla="*/ 6 h 385"/>
                <a:gd name="T12" fmla="*/ 6 w 289"/>
                <a:gd name="T13" fmla="*/ 5 h 385"/>
                <a:gd name="T14" fmla="*/ 7 w 289"/>
                <a:gd name="T15" fmla="*/ 0 h 385"/>
                <a:gd name="T16" fmla="*/ 5 w 289"/>
                <a:gd name="T17" fmla="*/ 0 h 385"/>
                <a:gd name="T18" fmla="*/ 4 w 289"/>
                <a:gd name="T19" fmla="*/ 1 h 385"/>
                <a:gd name="T20" fmla="*/ 4 w 289"/>
                <a:gd name="T21" fmla="*/ 2 h 385"/>
                <a:gd name="T22" fmla="*/ 2 w 289"/>
                <a:gd name="T23" fmla="*/ 2 h 385"/>
                <a:gd name="T24" fmla="*/ 2 w 289"/>
                <a:gd name="T25" fmla="*/ 3 h 385"/>
                <a:gd name="T26" fmla="*/ 3 w 289"/>
                <a:gd name="T27" fmla="*/ 3 h 385"/>
                <a:gd name="T28" fmla="*/ 3 w 289"/>
                <a:gd name="T29" fmla="*/ 6 h 385"/>
                <a:gd name="T30" fmla="*/ 1 w 289"/>
                <a:gd name="T31" fmla="*/ 6 h 385"/>
                <a:gd name="T32" fmla="*/ 0 w 289"/>
                <a:gd name="T33" fmla="*/ 8 h 3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9"/>
                <a:gd name="T52" fmla="*/ 0 h 385"/>
                <a:gd name="T53" fmla="*/ 289 w 289"/>
                <a:gd name="T54" fmla="*/ 385 h 3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9" h="385">
                  <a:moveTo>
                    <a:pt x="0" y="335"/>
                  </a:moveTo>
                  <a:lnTo>
                    <a:pt x="30" y="385"/>
                  </a:lnTo>
                  <a:lnTo>
                    <a:pt x="70" y="369"/>
                  </a:lnTo>
                  <a:lnTo>
                    <a:pt x="130" y="372"/>
                  </a:lnTo>
                  <a:lnTo>
                    <a:pt x="183" y="333"/>
                  </a:lnTo>
                  <a:lnTo>
                    <a:pt x="199" y="257"/>
                  </a:lnTo>
                  <a:lnTo>
                    <a:pt x="251" y="192"/>
                  </a:lnTo>
                  <a:lnTo>
                    <a:pt x="289" y="0"/>
                  </a:lnTo>
                  <a:lnTo>
                    <a:pt x="223" y="0"/>
                  </a:lnTo>
                  <a:lnTo>
                    <a:pt x="191" y="35"/>
                  </a:lnTo>
                  <a:lnTo>
                    <a:pt x="184" y="96"/>
                  </a:lnTo>
                  <a:lnTo>
                    <a:pt x="82" y="69"/>
                  </a:lnTo>
                  <a:lnTo>
                    <a:pt x="78" y="110"/>
                  </a:lnTo>
                  <a:lnTo>
                    <a:pt x="121" y="111"/>
                  </a:lnTo>
                  <a:lnTo>
                    <a:pt x="107" y="264"/>
                  </a:lnTo>
                  <a:lnTo>
                    <a:pt x="59" y="246"/>
                  </a:lnTo>
                  <a:lnTo>
                    <a:pt x="0" y="3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5" name="Freeform 439"/>
            <p:cNvSpPr/>
            <p:nvPr/>
          </p:nvSpPr>
          <p:spPr bwMode="auto">
            <a:xfrm>
              <a:off x="1488131" y="3861048"/>
              <a:ext cx="347053" cy="367562"/>
            </a:xfrm>
            <a:custGeom>
              <a:avLst/>
              <a:gdLst>
                <a:gd name="T0" fmla="*/ 0 w 722"/>
                <a:gd name="T1" fmla="*/ 11 h 811"/>
                <a:gd name="T2" fmla="*/ 0 w 722"/>
                <a:gd name="T3" fmla="*/ 12 h 811"/>
                <a:gd name="T4" fmla="*/ 3 w 722"/>
                <a:gd name="T5" fmla="*/ 11 h 811"/>
                <a:gd name="T6" fmla="*/ 5 w 722"/>
                <a:gd name="T7" fmla="*/ 13 h 811"/>
                <a:gd name="T8" fmla="*/ 6 w 722"/>
                <a:gd name="T9" fmla="*/ 13 h 811"/>
                <a:gd name="T10" fmla="*/ 6 w 722"/>
                <a:gd name="T11" fmla="*/ 12 h 811"/>
                <a:gd name="T12" fmla="*/ 7 w 722"/>
                <a:gd name="T13" fmla="*/ 12 h 811"/>
                <a:gd name="T14" fmla="*/ 8 w 722"/>
                <a:gd name="T15" fmla="*/ 13 h 811"/>
                <a:gd name="T16" fmla="*/ 9 w 722"/>
                <a:gd name="T17" fmla="*/ 17 h 811"/>
                <a:gd name="T18" fmla="*/ 11 w 722"/>
                <a:gd name="T19" fmla="*/ 17 h 811"/>
                <a:gd name="T20" fmla="*/ 15 w 722"/>
                <a:gd name="T21" fmla="*/ 19 h 811"/>
                <a:gd name="T22" fmla="*/ 15 w 722"/>
                <a:gd name="T23" fmla="*/ 18 h 811"/>
                <a:gd name="T24" fmla="*/ 15 w 722"/>
                <a:gd name="T25" fmla="*/ 17 h 811"/>
                <a:gd name="T26" fmla="*/ 15 w 722"/>
                <a:gd name="T27" fmla="*/ 15 h 811"/>
                <a:gd name="T28" fmla="*/ 16 w 722"/>
                <a:gd name="T29" fmla="*/ 14 h 811"/>
                <a:gd name="T30" fmla="*/ 15 w 722"/>
                <a:gd name="T31" fmla="*/ 12 h 811"/>
                <a:gd name="T32" fmla="*/ 15 w 722"/>
                <a:gd name="T33" fmla="*/ 9 h 811"/>
                <a:gd name="T34" fmla="*/ 15 w 722"/>
                <a:gd name="T35" fmla="*/ 8 h 811"/>
                <a:gd name="T36" fmla="*/ 15 w 722"/>
                <a:gd name="T37" fmla="*/ 7 h 811"/>
                <a:gd name="T38" fmla="*/ 16 w 722"/>
                <a:gd name="T39" fmla="*/ 4 h 811"/>
                <a:gd name="T40" fmla="*/ 17 w 722"/>
                <a:gd name="T41" fmla="*/ 3 h 811"/>
                <a:gd name="T42" fmla="*/ 17 w 722"/>
                <a:gd name="T43" fmla="*/ 1 h 811"/>
                <a:gd name="T44" fmla="*/ 13 w 722"/>
                <a:gd name="T45" fmla="*/ 0 h 811"/>
                <a:gd name="T46" fmla="*/ 8 w 722"/>
                <a:gd name="T47" fmla="*/ 1 h 811"/>
                <a:gd name="T48" fmla="*/ 6 w 722"/>
                <a:gd name="T49" fmla="*/ 0 h 811"/>
                <a:gd name="T50" fmla="*/ 6 w 722"/>
                <a:gd name="T51" fmla="*/ 1 h 811"/>
                <a:gd name="T52" fmla="*/ 5 w 722"/>
                <a:gd name="T53" fmla="*/ 6 h 811"/>
                <a:gd name="T54" fmla="*/ 3 w 722"/>
                <a:gd name="T55" fmla="*/ 7 h 811"/>
                <a:gd name="T56" fmla="*/ 3 w 722"/>
                <a:gd name="T57" fmla="*/ 9 h 811"/>
                <a:gd name="T58" fmla="*/ 2 w 722"/>
                <a:gd name="T59" fmla="*/ 10 h 811"/>
                <a:gd name="T60" fmla="*/ 1 w 722"/>
                <a:gd name="T61" fmla="*/ 10 h 811"/>
                <a:gd name="T62" fmla="*/ 0 w 722"/>
                <a:gd name="T63" fmla="*/ 11 h 8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22"/>
                <a:gd name="T97" fmla="*/ 0 h 811"/>
                <a:gd name="T98" fmla="*/ 722 w 722"/>
                <a:gd name="T99" fmla="*/ 811 h 8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22" h="811">
                  <a:moveTo>
                    <a:pt x="0" y="481"/>
                  </a:moveTo>
                  <a:lnTo>
                    <a:pt x="1" y="504"/>
                  </a:lnTo>
                  <a:lnTo>
                    <a:pt x="146" y="481"/>
                  </a:lnTo>
                  <a:lnTo>
                    <a:pt x="206" y="583"/>
                  </a:lnTo>
                  <a:lnTo>
                    <a:pt x="261" y="577"/>
                  </a:lnTo>
                  <a:lnTo>
                    <a:pt x="272" y="533"/>
                  </a:lnTo>
                  <a:lnTo>
                    <a:pt x="323" y="529"/>
                  </a:lnTo>
                  <a:lnTo>
                    <a:pt x="358" y="558"/>
                  </a:lnTo>
                  <a:lnTo>
                    <a:pt x="366" y="717"/>
                  </a:lnTo>
                  <a:lnTo>
                    <a:pt x="447" y="708"/>
                  </a:lnTo>
                  <a:lnTo>
                    <a:pt x="666" y="811"/>
                  </a:lnTo>
                  <a:lnTo>
                    <a:pt x="664" y="763"/>
                  </a:lnTo>
                  <a:lnTo>
                    <a:pt x="620" y="742"/>
                  </a:lnTo>
                  <a:lnTo>
                    <a:pt x="626" y="628"/>
                  </a:lnTo>
                  <a:lnTo>
                    <a:pt x="695" y="586"/>
                  </a:lnTo>
                  <a:lnTo>
                    <a:pt x="655" y="509"/>
                  </a:lnTo>
                  <a:lnTo>
                    <a:pt x="645" y="374"/>
                  </a:lnTo>
                  <a:lnTo>
                    <a:pt x="637" y="344"/>
                  </a:lnTo>
                  <a:lnTo>
                    <a:pt x="666" y="284"/>
                  </a:lnTo>
                  <a:lnTo>
                    <a:pt x="695" y="174"/>
                  </a:lnTo>
                  <a:lnTo>
                    <a:pt x="722" y="132"/>
                  </a:lnTo>
                  <a:lnTo>
                    <a:pt x="709" y="67"/>
                  </a:lnTo>
                  <a:lnTo>
                    <a:pt x="581" y="0"/>
                  </a:lnTo>
                  <a:lnTo>
                    <a:pt x="350" y="37"/>
                  </a:lnTo>
                  <a:lnTo>
                    <a:pt x="272" y="0"/>
                  </a:lnTo>
                  <a:lnTo>
                    <a:pt x="241" y="64"/>
                  </a:lnTo>
                  <a:lnTo>
                    <a:pt x="203" y="256"/>
                  </a:lnTo>
                  <a:lnTo>
                    <a:pt x="151" y="321"/>
                  </a:lnTo>
                  <a:lnTo>
                    <a:pt x="135" y="397"/>
                  </a:lnTo>
                  <a:lnTo>
                    <a:pt x="82" y="436"/>
                  </a:lnTo>
                  <a:lnTo>
                    <a:pt x="22" y="433"/>
                  </a:lnTo>
                  <a:lnTo>
                    <a:pt x="0" y="48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6" name="Freeform 440"/>
            <p:cNvSpPr/>
            <p:nvPr/>
          </p:nvSpPr>
          <p:spPr bwMode="auto">
            <a:xfrm>
              <a:off x="1855401" y="3221394"/>
              <a:ext cx="42118" cy="23868"/>
            </a:xfrm>
            <a:custGeom>
              <a:avLst/>
              <a:gdLst>
                <a:gd name="T0" fmla="*/ 0 w 89"/>
                <a:gd name="T1" fmla="*/ 1 h 54"/>
                <a:gd name="T2" fmla="*/ 1 w 89"/>
                <a:gd name="T3" fmla="*/ 1 h 54"/>
                <a:gd name="T4" fmla="*/ 2 w 89"/>
                <a:gd name="T5" fmla="*/ 0 h 54"/>
                <a:gd name="T6" fmla="*/ 0 w 89"/>
                <a:gd name="T7" fmla="*/ 1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54"/>
                <a:gd name="T14" fmla="*/ 89 w 89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54">
                  <a:moveTo>
                    <a:pt x="0" y="30"/>
                  </a:moveTo>
                  <a:lnTo>
                    <a:pt x="32" y="54"/>
                  </a:lnTo>
                  <a:lnTo>
                    <a:pt x="89" y="0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7" name="Freeform 441"/>
            <p:cNvSpPr/>
            <p:nvPr/>
          </p:nvSpPr>
          <p:spPr bwMode="auto">
            <a:xfrm>
              <a:off x="1279225" y="3714660"/>
              <a:ext cx="48857" cy="124112"/>
            </a:xfrm>
            <a:custGeom>
              <a:avLst/>
              <a:gdLst>
                <a:gd name="T0" fmla="*/ 0 w 102"/>
                <a:gd name="T1" fmla="*/ 1 h 274"/>
                <a:gd name="T2" fmla="*/ 1 w 102"/>
                <a:gd name="T3" fmla="*/ 6 h 274"/>
                <a:gd name="T4" fmla="*/ 2 w 102"/>
                <a:gd name="T5" fmla="*/ 6 h 274"/>
                <a:gd name="T6" fmla="*/ 2 w 102"/>
                <a:gd name="T7" fmla="*/ 1 h 274"/>
                <a:gd name="T8" fmla="*/ 2 w 102"/>
                <a:gd name="T9" fmla="*/ 0 h 274"/>
                <a:gd name="T10" fmla="*/ 1 w 102"/>
                <a:gd name="T11" fmla="*/ 0 h 274"/>
                <a:gd name="T12" fmla="*/ 0 w 102"/>
                <a:gd name="T13" fmla="*/ 1 h 2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274"/>
                <a:gd name="T23" fmla="*/ 102 w 102"/>
                <a:gd name="T24" fmla="*/ 274 h 2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274">
                  <a:moveTo>
                    <a:pt x="0" y="65"/>
                  </a:moveTo>
                  <a:lnTo>
                    <a:pt x="41" y="274"/>
                  </a:lnTo>
                  <a:lnTo>
                    <a:pt x="73" y="270"/>
                  </a:lnTo>
                  <a:lnTo>
                    <a:pt x="102" y="30"/>
                  </a:lnTo>
                  <a:lnTo>
                    <a:pt x="73" y="0"/>
                  </a:lnTo>
                  <a:lnTo>
                    <a:pt x="52" y="19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8" name="Freeform 442"/>
            <p:cNvSpPr/>
            <p:nvPr/>
          </p:nvSpPr>
          <p:spPr bwMode="auto">
            <a:xfrm>
              <a:off x="1434220" y="3919922"/>
              <a:ext cx="33694" cy="25459"/>
            </a:xfrm>
            <a:custGeom>
              <a:avLst/>
              <a:gdLst>
                <a:gd name="T0" fmla="*/ 0 w 69"/>
                <a:gd name="T1" fmla="*/ 2 h 52"/>
                <a:gd name="T2" fmla="*/ 0 w 69"/>
                <a:gd name="T3" fmla="*/ 0 h 52"/>
                <a:gd name="T4" fmla="*/ 2 w 69"/>
                <a:gd name="T5" fmla="*/ 0 h 52"/>
                <a:gd name="T6" fmla="*/ 2 w 69"/>
                <a:gd name="T7" fmla="*/ 1 h 52"/>
                <a:gd name="T8" fmla="*/ 0 w 69"/>
                <a:gd name="T9" fmla="*/ 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52"/>
                <a:gd name="T17" fmla="*/ 69 w 69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52">
                  <a:moveTo>
                    <a:pt x="0" y="52"/>
                  </a:moveTo>
                  <a:lnTo>
                    <a:pt x="7" y="1"/>
                  </a:lnTo>
                  <a:lnTo>
                    <a:pt x="69" y="0"/>
                  </a:lnTo>
                  <a:lnTo>
                    <a:pt x="69" y="46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9" name="Freeform 443"/>
            <p:cNvSpPr/>
            <p:nvPr/>
          </p:nvSpPr>
          <p:spPr bwMode="auto">
            <a:xfrm>
              <a:off x="1867194" y="3598504"/>
              <a:ext cx="276295" cy="295959"/>
            </a:xfrm>
            <a:custGeom>
              <a:avLst/>
              <a:gdLst>
                <a:gd name="T0" fmla="*/ 0 w 576"/>
                <a:gd name="T1" fmla="*/ 11 h 650"/>
                <a:gd name="T2" fmla="*/ 1 w 576"/>
                <a:gd name="T3" fmla="*/ 10 h 650"/>
                <a:gd name="T4" fmla="*/ 1 w 576"/>
                <a:gd name="T5" fmla="*/ 8 h 650"/>
                <a:gd name="T6" fmla="*/ 3 w 576"/>
                <a:gd name="T7" fmla="*/ 5 h 650"/>
                <a:gd name="T8" fmla="*/ 3 w 576"/>
                <a:gd name="T9" fmla="*/ 1 h 650"/>
                <a:gd name="T10" fmla="*/ 5 w 576"/>
                <a:gd name="T11" fmla="*/ 0 h 650"/>
                <a:gd name="T12" fmla="*/ 6 w 576"/>
                <a:gd name="T13" fmla="*/ 3 h 650"/>
                <a:gd name="T14" fmla="*/ 9 w 576"/>
                <a:gd name="T15" fmla="*/ 6 h 650"/>
                <a:gd name="T16" fmla="*/ 8 w 576"/>
                <a:gd name="T17" fmla="*/ 7 h 650"/>
                <a:gd name="T18" fmla="*/ 9 w 576"/>
                <a:gd name="T19" fmla="*/ 8 h 650"/>
                <a:gd name="T20" fmla="*/ 10 w 576"/>
                <a:gd name="T21" fmla="*/ 9 h 650"/>
                <a:gd name="T22" fmla="*/ 13 w 576"/>
                <a:gd name="T23" fmla="*/ 11 h 650"/>
                <a:gd name="T24" fmla="*/ 11 w 576"/>
                <a:gd name="T25" fmla="*/ 14 h 650"/>
                <a:gd name="T26" fmla="*/ 8 w 576"/>
                <a:gd name="T27" fmla="*/ 15 h 650"/>
                <a:gd name="T28" fmla="*/ 5 w 576"/>
                <a:gd name="T29" fmla="*/ 15 h 650"/>
                <a:gd name="T30" fmla="*/ 3 w 576"/>
                <a:gd name="T31" fmla="*/ 14 h 650"/>
                <a:gd name="T32" fmla="*/ 1 w 576"/>
                <a:gd name="T33" fmla="*/ 12 h 650"/>
                <a:gd name="T34" fmla="*/ 0 w 576"/>
                <a:gd name="T35" fmla="*/ 11 h 6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6"/>
                <a:gd name="T55" fmla="*/ 0 h 650"/>
                <a:gd name="T56" fmla="*/ 576 w 576"/>
                <a:gd name="T57" fmla="*/ 650 h 6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6" h="650">
                  <a:moveTo>
                    <a:pt x="0" y="454"/>
                  </a:moveTo>
                  <a:lnTo>
                    <a:pt x="43" y="422"/>
                  </a:lnTo>
                  <a:lnTo>
                    <a:pt x="51" y="342"/>
                  </a:lnTo>
                  <a:lnTo>
                    <a:pt x="121" y="232"/>
                  </a:lnTo>
                  <a:lnTo>
                    <a:pt x="152" y="43"/>
                  </a:lnTo>
                  <a:lnTo>
                    <a:pt x="211" y="0"/>
                  </a:lnTo>
                  <a:lnTo>
                    <a:pt x="255" y="131"/>
                  </a:lnTo>
                  <a:lnTo>
                    <a:pt x="380" y="241"/>
                  </a:lnTo>
                  <a:lnTo>
                    <a:pt x="336" y="308"/>
                  </a:lnTo>
                  <a:lnTo>
                    <a:pt x="379" y="324"/>
                  </a:lnTo>
                  <a:lnTo>
                    <a:pt x="423" y="404"/>
                  </a:lnTo>
                  <a:lnTo>
                    <a:pt x="576" y="449"/>
                  </a:lnTo>
                  <a:lnTo>
                    <a:pt x="459" y="581"/>
                  </a:lnTo>
                  <a:lnTo>
                    <a:pt x="340" y="630"/>
                  </a:lnTo>
                  <a:lnTo>
                    <a:pt x="229" y="650"/>
                  </a:lnTo>
                  <a:lnTo>
                    <a:pt x="109" y="602"/>
                  </a:lnTo>
                  <a:lnTo>
                    <a:pt x="65" y="510"/>
                  </a:lnTo>
                  <a:lnTo>
                    <a:pt x="0" y="4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0" name="Freeform 444"/>
            <p:cNvSpPr/>
            <p:nvPr/>
          </p:nvSpPr>
          <p:spPr bwMode="auto">
            <a:xfrm>
              <a:off x="2028927" y="3708295"/>
              <a:ext cx="28640" cy="38188"/>
            </a:xfrm>
            <a:custGeom>
              <a:avLst/>
              <a:gdLst>
                <a:gd name="T0" fmla="*/ 0 w 60"/>
                <a:gd name="T1" fmla="*/ 1 h 83"/>
                <a:gd name="T2" fmla="*/ 1 w 60"/>
                <a:gd name="T3" fmla="*/ 2 h 83"/>
                <a:gd name="T4" fmla="*/ 1 w 60"/>
                <a:gd name="T5" fmla="*/ 1 h 83"/>
                <a:gd name="T6" fmla="*/ 1 w 60"/>
                <a:gd name="T7" fmla="*/ 1 h 83"/>
                <a:gd name="T8" fmla="*/ 1 w 60"/>
                <a:gd name="T9" fmla="*/ 1 h 83"/>
                <a:gd name="T10" fmla="*/ 1 w 60"/>
                <a:gd name="T11" fmla="*/ 0 h 83"/>
                <a:gd name="T12" fmla="*/ 0 w 60"/>
                <a:gd name="T13" fmla="*/ 1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83"/>
                <a:gd name="T23" fmla="*/ 60 w 60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83">
                  <a:moveTo>
                    <a:pt x="0" y="67"/>
                  </a:moveTo>
                  <a:lnTo>
                    <a:pt x="43" y="83"/>
                  </a:lnTo>
                  <a:lnTo>
                    <a:pt x="56" y="58"/>
                  </a:lnTo>
                  <a:lnTo>
                    <a:pt x="30" y="52"/>
                  </a:lnTo>
                  <a:lnTo>
                    <a:pt x="60" y="32"/>
                  </a:lnTo>
                  <a:lnTo>
                    <a:pt x="44" y="0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1" name="Freeform 445"/>
            <p:cNvSpPr/>
            <p:nvPr/>
          </p:nvSpPr>
          <p:spPr bwMode="auto">
            <a:xfrm>
              <a:off x="1420742" y="3919922"/>
              <a:ext cx="102768" cy="120930"/>
            </a:xfrm>
            <a:custGeom>
              <a:avLst/>
              <a:gdLst>
                <a:gd name="T0" fmla="*/ 0 w 214"/>
                <a:gd name="T1" fmla="*/ 3 h 267"/>
                <a:gd name="T2" fmla="*/ 1 w 214"/>
                <a:gd name="T3" fmla="*/ 2 h 267"/>
                <a:gd name="T4" fmla="*/ 1 w 214"/>
                <a:gd name="T5" fmla="*/ 2 h 267"/>
                <a:gd name="T6" fmla="*/ 1 w 214"/>
                <a:gd name="T7" fmla="*/ 1 h 267"/>
                <a:gd name="T8" fmla="*/ 2 w 214"/>
                <a:gd name="T9" fmla="*/ 1 h 267"/>
                <a:gd name="T10" fmla="*/ 2 w 214"/>
                <a:gd name="T11" fmla="*/ 0 h 267"/>
                <a:gd name="T12" fmla="*/ 4 w 214"/>
                <a:gd name="T13" fmla="*/ 0 h 267"/>
                <a:gd name="T14" fmla="*/ 4 w 214"/>
                <a:gd name="T15" fmla="*/ 1 h 267"/>
                <a:gd name="T16" fmla="*/ 5 w 214"/>
                <a:gd name="T17" fmla="*/ 1 h 267"/>
                <a:gd name="T18" fmla="*/ 5 w 214"/>
                <a:gd name="T19" fmla="*/ 5 h 267"/>
                <a:gd name="T20" fmla="*/ 3 w 214"/>
                <a:gd name="T21" fmla="*/ 4 h 267"/>
                <a:gd name="T22" fmla="*/ 2 w 214"/>
                <a:gd name="T23" fmla="*/ 6 h 267"/>
                <a:gd name="T24" fmla="*/ 0 w 214"/>
                <a:gd name="T25" fmla="*/ 3 h 2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4"/>
                <a:gd name="T40" fmla="*/ 0 h 267"/>
                <a:gd name="T41" fmla="*/ 214 w 214"/>
                <a:gd name="T42" fmla="*/ 267 h 2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4" h="267">
                  <a:moveTo>
                    <a:pt x="0" y="125"/>
                  </a:moveTo>
                  <a:lnTo>
                    <a:pt x="25" y="83"/>
                  </a:lnTo>
                  <a:lnTo>
                    <a:pt x="41" y="88"/>
                  </a:lnTo>
                  <a:lnTo>
                    <a:pt x="28" y="52"/>
                  </a:lnTo>
                  <a:lnTo>
                    <a:pt x="97" y="46"/>
                  </a:lnTo>
                  <a:lnTo>
                    <a:pt x="97" y="0"/>
                  </a:lnTo>
                  <a:lnTo>
                    <a:pt x="175" y="1"/>
                  </a:lnTo>
                  <a:lnTo>
                    <a:pt x="171" y="42"/>
                  </a:lnTo>
                  <a:lnTo>
                    <a:pt x="214" y="43"/>
                  </a:lnTo>
                  <a:lnTo>
                    <a:pt x="200" y="196"/>
                  </a:lnTo>
                  <a:lnTo>
                    <a:pt x="152" y="178"/>
                  </a:lnTo>
                  <a:lnTo>
                    <a:pt x="93" y="267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2" name="Freeform 446"/>
            <p:cNvSpPr/>
            <p:nvPr/>
          </p:nvSpPr>
          <p:spPr bwMode="auto">
            <a:xfrm>
              <a:off x="954074" y="3690792"/>
              <a:ext cx="55596" cy="11138"/>
            </a:xfrm>
            <a:custGeom>
              <a:avLst/>
              <a:gdLst>
                <a:gd name="T0" fmla="*/ 0 w 114"/>
                <a:gd name="T1" fmla="*/ 1 h 26"/>
                <a:gd name="T2" fmla="*/ 0 w 114"/>
                <a:gd name="T3" fmla="*/ 0 h 26"/>
                <a:gd name="T4" fmla="*/ 3 w 114"/>
                <a:gd name="T5" fmla="*/ 0 h 26"/>
                <a:gd name="T6" fmla="*/ 0 w 114"/>
                <a:gd name="T7" fmla="*/ 1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26"/>
                <a:gd name="T14" fmla="*/ 114 w 114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26">
                  <a:moveTo>
                    <a:pt x="0" y="26"/>
                  </a:moveTo>
                  <a:lnTo>
                    <a:pt x="7" y="0"/>
                  </a:lnTo>
                  <a:lnTo>
                    <a:pt x="114" y="9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3" name="Freeform 447"/>
            <p:cNvSpPr/>
            <p:nvPr/>
          </p:nvSpPr>
          <p:spPr bwMode="auto">
            <a:xfrm>
              <a:off x="1206782" y="3740119"/>
              <a:ext cx="77497" cy="128885"/>
            </a:xfrm>
            <a:custGeom>
              <a:avLst/>
              <a:gdLst>
                <a:gd name="T0" fmla="*/ 0 w 163"/>
                <a:gd name="T1" fmla="*/ 6 h 285"/>
                <a:gd name="T2" fmla="*/ 1 w 163"/>
                <a:gd name="T3" fmla="*/ 2 h 285"/>
                <a:gd name="T4" fmla="*/ 0 w 163"/>
                <a:gd name="T5" fmla="*/ 0 h 285"/>
                <a:gd name="T6" fmla="*/ 3 w 163"/>
                <a:gd name="T7" fmla="*/ 0 h 285"/>
                <a:gd name="T8" fmla="*/ 4 w 163"/>
                <a:gd name="T9" fmla="*/ 5 h 285"/>
                <a:gd name="T10" fmla="*/ 1 w 163"/>
                <a:gd name="T11" fmla="*/ 7 h 285"/>
                <a:gd name="T12" fmla="*/ 0 w 163"/>
                <a:gd name="T13" fmla="*/ 6 h 2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"/>
                <a:gd name="T22" fmla="*/ 0 h 285"/>
                <a:gd name="T23" fmla="*/ 163 w 163"/>
                <a:gd name="T24" fmla="*/ 285 h 2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" h="285">
                  <a:moveTo>
                    <a:pt x="0" y="269"/>
                  </a:moveTo>
                  <a:lnTo>
                    <a:pt x="20" y="71"/>
                  </a:lnTo>
                  <a:lnTo>
                    <a:pt x="10" y="10"/>
                  </a:lnTo>
                  <a:lnTo>
                    <a:pt x="110" y="0"/>
                  </a:lnTo>
                  <a:lnTo>
                    <a:pt x="163" y="227"/>
                  </a:lnTo>
                  <a:lnTo>
                    <a:pt x="40" y="285"/>
                  </a:lnTo>
                  <a:lnTo>
                    <a:pt x="0" y="26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4" name="Freeform 448"/>
            <p:cNvSpPr/>
            <p:nvPr/>
          </p:nvSpPr>
          <p:spPr bwMode="auto">
            <a:xfrm>
              <a:off x="986084" y="3708295"/>
              <a:ext cx="134778" cy="108200"/>
            </a:xfrm>
            <a:custGeom>
              <a:avLst/>
              <a:gdLst>
                <a:gd name="T0" fmla="*/ 0 w 281"/>
                <a:gd name="T1" fmla="*/ 2 h 238"/>
                <a:gd name="T2" fmla="*/ 1 w 281"/>
                <a:gd name="T3" fmla="*/ 1 h 238"/>
                <a:gd name="T4" fmla="*/ 1 w 281"/>
                <a:gd name="T5" fmla="*/ 0 h 238"/>
                <a:gd name="T6" fmla="*/ 3 w 281"/>
                <a:gd name="T7" fmla="*/ 0 h 238"/>
                <a:gd name="T8" fmla="*/ 4 w 281"/>
                <a:gd name="T9" fmla="*/ 1 h 238"/>
                <a:gd name="T10" fmla="*/ 5 w 281"/>
                <a:gd name="T11" fmla="*/ 0 h 238"/>
                <a:gd name="T12" fmla="*/ 6 w 281"/>
                <a:gd name="T13" fmla="*/ 3 h 238"/>
                <a:gd name="T14" fmla="*/ 7 w 281"/>
                <a:gd name="T15" fmla="*/ 5 h 238"/>
                <a:gd name="T16" fmla="*/ 6 w 281"/>
                <a:gd name="T17" fmla="*/ 4 h 238"/>
                <a:gd name="T18" fmla="*/ 6 w 281"/>
                <a:gd name="T19" fmla="*/ 5 h 238"/>
                <a:gd name="T20" fmla="*/ 5 w 281"/>
                <a:gd name="T21" fmla="*/ 5 h 238"/>
                <a:gd name="T22" fmla="*/ 5 w 281"/>
                <a:gd name="T23" fmla="*/ 5 h 238"/>
                <a:gd name="T24" fmla="*/ 4 w 281"/>
                <a:gd name="T25" fmla="*/ 4 h 238"/>
                <a:gd name="T26" fmla="*/ 3 w 281"/>
                <a:gd name="T27" fmla="*/ 3 h 238"/>
                <a:gd name="T28" fmla="*/ 2 w 281"/>
                <a:gd name="T29" fmla="*/ 4 h 238"/>
                <a:gd name="T30" fmla="*/ 0 w 281"/>
                <a:gd name="T31" fmla="*/ 2 h 2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1"/>
                <a:gd name="T49" fmla="*/ 0 h 238"/>
                <a:gd name="T50" fmla="*/ 281 w 281"/>
                <a:gd name="T51" fmla="*/ 238 h 2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1" h="238">
                  <a:moveTo>
                    <a:pt x="0" y="79"/>
                  </a:moveTo>
                  <a:lnTo>
                    <a:pt x="46" y="44"/>
                  </a:lnTo>
                  <a:lnTo>
                    <a:pt x="49" y="0"/>
                  </a:lnTo>
                  <a:lnTo>
                    <a:pt x="140" y="9"/>
                  </a:lnTo>
                  <a:lnTo>
                    <a:pt x="167" y="32"/>
                  </a:lnTo>
                  <a:lnTo>
                    <a:pt x="231" y="6"/>
                  </a:lnTo>
                  <a:lnTo>
                    <a:pt x="269" y="113"/>
                  </a:lnTo>
                  <a:lnTo>
                    <a:pt x="281" y="193"/>
                  </a:lnTo>
                  <a:lnTo>
                    <a:pt x="258" y="186"/>
                  </a:lnTo>
                  <a:lnTo>
                    <a:pt x="252" y="231"/>
                  </a:lnTo>
                  <a:lnTo>
                    <a:pt x="211" y="238"/>
                  </a:lnTo>
                  <a:lnTo>
                    <a:pt x="208" y="193"/>
                  </a:lnTo>
                  <a:lnTo>
                    <a:pt x="187" y="190"/>
                  </a:lnTo>
                  <a:lnTo>
                    <a:pt x="147" y="124"/>
                  </a:lnTo>
                  <a:lnTo>
                    <a:pt x="71" y="161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5" name="Freeform 449"/>
            <p:cNvSpPr/>
            <p:nvPr/>
          </p:nvSpPr>
          <p:spPr bwMode="auto">
            <a:xfrm>
              <a:off x="2084523" y="3364601"/>
              <a:ext cx="30325" cy="9547"/>
            </a:xfrm>
            <a:custGeom>
              <a:avLst/>
              <a:gdLst>
                <a:gd name="T0" fmla="*/ 0 w 66"/>
                <a:gd name="T1" fmla="*/ 0 h 22"/>
                <a:gd name="T2" fmla="*/ 1 w 66"/>
                <a:gd name="T3" fmla="*/ 1 h 22"/>
                <a:gd name="T4" fmla="*/ 1 w 66"/>
                <a:gd name="T5" fmla="*/ 0 h 22"/>
                <a:gd name="T6" fmla="*/ 0 w 66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22"/>
                <a:gd name="T14" fmla="*/ 66 w 6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22">
                  <a:moveTo>
                    <a:pt x="0" y="0"/>
                  </a:moveTo>
                  <a:lnTo>
                    <a:pt x="32" y="22"/>
                  </a:lnTo>
                  <a:lnTo>
                    <a:pt x="6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6" name="Freeform 450"/>
            <p:cNvSpPr/>
            <p:nvPr/>
          </p:nvSpPr>
          <p:spPr bwMode="auto">
            <a:xfrm>
              <a:off x="1885726" y="3275495"/>
              <a:ext cx="28640" cy="85924"/>
            </a:xfrm>
            <a:custGeom>
              <a:avLst/>
              <a:gdLst>
                <a:gd name="T0" fmla="*/ 0 w 61"/>
                <a:gd name="T1" fmla="*/ 2 h 188"/>
                <a:gd name="T2" fmla="*/ 1 w 61"/>
                <a:gd name="T3" fmla="*/ 5 h 188"/>
                <a:gd name="T4" fmla="*/ 1 w 61"/>
                <a:gd name="T5" fmla="*/ 4 h 188"/>
                <a:gd name="T6" fmla="*/ 1 w 61"/>
                <a:gd name="T7" fmla="*/ 2 h 188"/>
                <a:gd name="T8" fmla="*/ 1 w 61"/>
                <a:gd name="T9" fmla="*/ 2 h 188"/>
                <a:gd name="T10" fmla="*/ 1 w 61"/>
                <a:gd name="T11" fmla="*/ 1 h 188"/>
                <a:gd name="T12" fmla="*/ 1 w 61"/>
                <a:gd name="T13" fmla="*/ 1 h 188"/>
                <a:gd name="T14" fmla="*/ 1 w 61"/>
                <a:gd name="T15" fmla="*/ 0 h 188"/>
                <a:gd name="T16" fmla="*/ 1 w 61"/>
                <a:gd name="T17" fmla="*/ 0 h 188"/>
                <a:gd name="T18" fmla="*/ 0 w 61"/>
                <a:gd name="T19" fmla="*/ 2 h 1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188"/>
                <a:gd name="T32" fmla="*/ 61 w 61"/>
                <a:gd name="T33" fmla="*/ 188 h 1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188">
                  <a:moveTo>
                    <a:pt x="0" y="95"/>
                  </a:moveTo>
                  <a:lnTo>
                    <a:pt x="31" y="188"/>
                  </a:lnTo>
                  <a:lnTo>
                    <a:pt x="37" y="185"/>
                  </a:lnTo>
                  <a:lnTo>
                    <a:pt x="55" y="85"/>
                  </a:lnTo>
                  <a:lnTo>
                    <a:pt x="30" y="92"/>
                  </a:lnTo>
                  <a:lnTo>
                    <a:pt x="37" y="47"/>
                  </a:lnTo>
                  <a:lnTo>
                    <a:pt x="56" y="26"/>
                  </a:lnTo>
                  <a:lnTo>
                    <a:pt x="61" y="0"/>
                  </a:lnTo>
                  <a:lnTo>
                    <a:pt x="38" y="3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7" name="Freeform 451"/>
            <p:cNvSpPr/>
            <p:nvPr/>
          </p:nvSpPr>
          <p:spPr bwMode="auto">
            <a:xfrm>
              <a:off x="1105699" y="3749666"/>
              <a:ext cx="109507" cy="125703"/>
            </a:xfrm>
            <a:custGeom>
              <a:avLst/>
              <a:gdLst>
                <a:gd name="T0" fmla="*/ 0 w 229"/>
                <a:gd name="T1" fmla="*/ 4 h 278"/>
                <a:gd name="T2" fmla="*/ 0 w 229"/>
                <a:gd name="T3" fmla="*/ 3 h 278"/>
                <a:gd name="T4" fmla="*/ 0 w 229"/>
                <a:gd name="T5" fmla="*/ 2 h 278"/>
                <a:gd name="T6" fmla="*/ 1 w 229"/>
                <a:gd name="T7" fmla="*/ 3 h 278"/>
                <a:gd name="T8" fmla="*/ 1 w 229"/>
                <a:gd name="T9" fmla="*/ 1 h 278"/>
                <a:gd name="T10" fmla="*/ 2 w 229"/>
                <a:gd name="T11" fmla="*/ 0 h 278"/>
                <a:gd name="T12" fmla="*/ 3 w 229"/>
                <a:gd name="T13" fmla="*/ 0 h 278"/>
                <a:gd name="T14" fmla="*/ 3 w 229"/>
                <a:gd name="T15" fmla="*/ 1 h 278"/>
                <a:gd name="T16" fmla="*/ 5 w 229"/>
                <a:gd name="T17" fmla="*/ 1 h 278"/>
                <a:gd name="T18" fmla="*/ 5 w 229"/>
                <a:gd name="T19" fmla="*/ 6 h 278"/>
                <a:gd name="T20" fmla="*/ 1 w 229"/>
                <a:gd name="T21" fmla="*/ 6 h 278"/>
                <a:gd name="T22" fmla="*/ 1 w 229"/>
                <a:gd name="T23" fmla="*/ 5 h 278"/>
                <a:gd name="T24" fmla="*/ 0 w 229"/>
                <a:gd name="T25" fmla="*/ 4 h 2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9"/>
                <a:gd name="T40" fmla="*/ 0 h 278"/>
                <a:gd name="T41" fmla="*/ 229 w 229"/>
                <a:gd name="T42" fmla="*/ 278 h 2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9" h="278">
                  <a:moveTo>
                    <a:pt x="0" y="184"/>
                  </a:moveTo>
                  <a:lnTo>
                    <a:pt x="4" y="142"/>
                  </a:lnTo>
                  <a:lnTo>
                    <a:pt x="10" y="97"/>
                  </a:lnTo>
                  <a:lnTo>
                    <a:pt x="33" y="104"/>
                  </a:lnTo>
                  <a:lnTo>
                    <a:pt x="21" y="24"/>
                  </a:lnTo>
                  <a:lnTo>
                    <a:pt x="89" y="0"/>
                  </a:lnTo>
                  <a:lnTo>
                    <a:pt x="127" y="16"/>
                  </a:lnTo>
                  <a:lnTo>
                    <a:pt x="150" y="42"/>
                  </a:lnTo>
                  <a:lnTo>
                    <a:pt x="229" y="51"/>
                  </a:lnTo>
                  <a:lnTo>
                    <a:pt x="209" y="249"/>
                  </a:lnTo>
                  <a:lnTo>
                    <a:pt x="35" y="278"/>
                  </a:lnTo>
                  <a:lnTo>
                    <a:pt x="38" y="216"/>
                  </a:lnTo>
                  <a:lnTo>
                    <a:pt x="0" y="1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8" name="Freeform 452"/>
            <p:cNvSpPr/>
            <p:nvPr/>
          </p:nvSpPr>
          <p:spPr bwMode="auto">
            <a:xfrm>
              <a:off x="1899204" y="3272312"/>
              <a:ext cx="79182" cy="93880"/>
            </a:xfrm>
            <a:custGeom>
              <a:avLst/>
              <a:gdLst>
                <a:gd name="T0" fmla="*/ 0 w 166"/>
                <a:gd name="T1" fmla="*/ 2 h 207"/>
                <a:gd name="T2" fmla="*/ 0 w 166"/>
                <a:gd name="T3" fmla="*/ 1 h 207"/>
                <a:gd name="T4" fmla="*/ 1 w 166"/>
                <a:gd name="T5" fmla="*/ 1 h 207"/>
                <a:gd name="T6" fmla="*/ 1 w 166"/>
                <a:gd name="T7" fmla="*/ 1 h 207"/>
                <a:gd name="T8" fmla="*/ 3 w 166"/>
                <a:gd name="T9" fmla="*/ 0 h 207"/>
                <a:gd name="T10" fmla="*/ 4 w 166"/>
                <a:gd name="T11" fmla="*/ 1 h 207"/>
                <a:gd name="T12" fmla="*/ 2 w 166"/>
                <a:gd name="T13" fmla="*/ 2 h 207"/>
                <a:gd name="T14" fmla="*/ 3 w 166"/>
                <a:gd name="T15" fmla="*/ 3 h 207"/>
                <a:gd name="T16" fmla="*/ 2 w 166"/>
                <a:gd name="T17" fmla="*/ 4 h 207"/>
                <a:gd name="T18" fmla="*/ 1 w 166"/>
                <a:gd name="T19" fmla="*/ 5 h 207"/>
                <a:gd name="T20" fmla="*/ 0 w 166"/>
                <a:gd name="T21" fmla="*/ 5 h 207"/>
                <a:gd name="T22" fmla="*/ 1 w 166"/>
                <a:gd name="T23" fmla="*/ 2 h 207"/>
                <a:gd name="T24" fmla="*/ 0 w 166"/>
                <a:gd name="T25" fmla="*/ 2 h 2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6"/>
                <a:gd name="T40" fmla="*/ 0 h 207"/>
                <a:gd name="T41" fmla="*/ 166 w 166"/>
                <a:gd name="T42" fmla="*/ 207 h 2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6" h="207">
                  <a:moveTo>
                    <a:pt x="0" y="100"/>
                  </a:moveTo>
                  <a:lnTo>
                    <a:pt x="7" y="55"/>
                  </a:lnTo>
                  <a:lnTo>
                    <a:pt x="26" y="34"/>
                  </a:lnTo>
                  <a:lnTo>
                    <a:pt x="64" y="53"/>
                  </a:lnTo>
                  <a:lnTo>
                    <a:pt x="148" y="0"/>
                  </a:lnTo>
                  <a:lnTo>
                    <a:pt x="166" y="58"/>
                  </a:lnTo>
                  <a:lnTo>
                    <a:pt x="80" y="90"/>
                  </a:lnTo>
                  <a:lnTo>
                    <a:pt x="125" y="136"/>
                  </a:lnTo>
                  <a:lnTo>
                    <a:pt x="102" y="165"/>
                  </a:lnTo>
                  <a:lnTo>
                    <a:pt x="49" y="207"/>
                  </a:lnTo>
                  <a:lnTo>
                    <a:pt x="7" y="193"/>
                  </a:lnTo>
                  <a:lnTo>
                    <a:pt x="25" y="93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9" name="Freeform 453"/>
            <p:cNvSpPr/>
            <p:nvPr/>
          </p:nvSpPr>
          <p:spPr bwMode="auto">
            <a:xfrm>
              <a:off x="1885726" y="3872186"/>
              <a:ext cx="144886" cy="184577"/>
            </a:xfrm>
            <a:custGeom>
              <a:avLst/>
              <a:gdLst>
                <a:gd name="T0" fmla="*/ 0 w 303"/>
                <a:gd name="T1" fmla="*/ 1 h 407"/>
                <a:gd name="T2" fmla="*/ 1 w 303"/>
                <a:gd name="T3" fmla="*/ 3 h 407"/>
                <a:gd name="T4" fmla="*/ 0 w 303"/>
                <a:gd name="T5" fmla="*/ 4 h 407"/>
                <a:gd name="T6" fmla="*/ 1 w 303"/>
                <a:gd name="T7" fmla="*/ 5 h 407"/>
                <a:gd name="T8" fmla="*/ 0 w 303"/>
                <a:gd name="T9" fmla="*/ 6 h 407"/>
                <a:gd name="T10" fmla="*/ 5 w 303"/>
                <a:gd name="T11" fmla="*/ 9 h 407"/>
                <a:gd name="T12" fmla="*/ 7 w 303"/>
                <a:gd name="T13" fmla="*/ 7 h 407"/>
                <a:gd name="T14" fmla="*/ 6 w 303"/>
                <a:gd name="T15" fmla="*/ 5 h 407"/>
                <a:gd name="T16" fmla="*/ 6 w 303"/>
                <a:gd name="T17" fmla="*/ 2 h 407"/>
                <a:gd name="T18" fmla="*/ 7 w 303"/>
                <a:gd name="T19" fmla="*/ 1 h 407"/>
                <a:gd name="T20" fmla="*/ 4 w 303"/>
                <a:gd name="T21" fmla="*/ 1 h 407"/>
                <a:gd name="T22" fmla="*/ 2 w 303"/>
                <a:gd name="T23" fmla="*/ 0 h 407"/>
                <a:gd name="T24" fmla="*/ 0 w 303"/>
                <a:gd name="T25" fmla="*/ 1 h 4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3"/>
                <a:gd name="T40" fmla="*/ 0 h 407"/>
                <a:gd name="T41" fmla="*/ 303 w 303"/>
                <a:gd name="T42" fmla="*/ 407 h 4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3" h="407">
                  <a:moveTo>
                    <a:pt x="0" y="25"/>
                  </a:moveTo>
                  <a:lnTo>
                    <a:pt x="39" y="112"/>
                  </a:lnTo>
                  <a:lnTo>
                    <a:pt x="0" y="190"/>
                  </a:lnTo>
                  <a:lnTo>
                    <a:pt x="31" y="213"/>
                  </a:lnTo>
                  <a:lnTo>
                    <a:pt x="14" y="242"/>
                  </a:lnTo>
                  <a:lnTo>
                    <a:pt x="206" y="407"/>
                  </a:lnTo>
                  <a:lnTo>
                    <a:pt x="291" y="276"/>
                  </a:lnTo>
                  <a:lnTo>
                    <a:pt x="271" y="239"/>
                  </a:lnTo>
                  <a:lnTo>
                    <a:pt x="271" y="77"/>
                  </a:lnTo>
                  <a:lnTo>
                    <a:pt x="303" y="28"/>
                  </a:lnTo>
                  <a:lnTo>
                    <a:pt x="192" y="48"/>
                  </a:lnTo>
                  <a:lnTo>
                    <a:pt x="72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0" name="Freeform 454"/>
            <p:cNvSpPr/>
            <p:nvPr/>
          </p:nvSpPr>
          <p:spPr bwMode="auto">
            <a:xfrm>
              <a:off x="2114848" y="3347098"/>
              <a:ext cx="33694" cy="30232"/>
            </a:xfrm>
            <a:custGeom>
              <a:avLst/>
              <a:gdLst>
                <a:gd name="T0" fmla="*/ 0 w 70"/>
                <a:gd name="T1" fmla="*/ 1 h 67"/>
                <a:gd name="T2" fmla="*/ 1 w 70"/>
                <a:gd name="T3" fmla="*/ 0 h 67"/>
                <a:gd name="T4" fmla="*/ 2 w 70"/>
                <a:gd name="T5" fmla="*/ 1 h 67"/>
                <a:gd name="T6" fmla="*/ 0 w 70"/>
                <a:gd name="T7" fmla="*/ 1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67"/>
                <a:gd name="T14" fmla="*/ 70 w 70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67">
                  <a:moveTo>
                    <a:pt x="0" y="42"/>
                  </a:moveTo>
                  <a:lnTo>
                    <a:pt x="59" y="0"/>
                  </a:lnTo>
                  <a:lnTo>
                    <a:pt x="70" y="67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1" name="Freeform 455"/>
            <p:cNvSpPr/>
            <p:nvPr/>
          </p:nvSpPr>
          <p:spPr bwMode="auto">
            <a:xfrm>
              <a:off x="1904258" y="3242080"/>
              <a:ext cx="28640" cy="35006"/>
            </a:xfrm>
            <a:custGeom>
              <a:avLst/>
              <a:gdLst>
                <a:gd name="T0" fmla="*/ 0 w 61"/>
                <a:gd name="T1" fmla="*/ 2 h 76"/>
                <a:gd name="T2" fmla="*/ 1 w 61"/>
                <a:gd name="T3" fmla="*/ 2 h 76"/>
                <a:gd name="T4" fmla="*/ 1 w 61"/>
                <a:gd name="T5" fmla="*/ 1 h 76"/>
                <a:gd name="T6" fmla="*/ 1 w 61"/>
                <a:gd name="T7" fmla="*/ 0 h 76"/>
                <a:gd name="T8" fmla="*/ 0 w 61"/>
                <a:gd name="T9" fmla="*/ 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6"/>
                <a:gd name="T17" fmla="*/ 61 w 61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6">
                  <a:moveTo>
                    <a:pt x="0" y="76"/>
                  </a:moveTo>
                  <a:lnTo>
                    <a:pt x="23" y="73"/>
                  </a:lnTo>
                  <a:lnTo>
                    <a:pt x="61" y="21"/>
                  </a:lnTo>
                  <a:lnTo>
                    <a:pt x="40" y="0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2" name="Freeform 456"/>
            <p:cNvSpPr/>
            <p:nvPr/>
          </p:nvSpPr>
          <p:spPr bwMode="auto">
            <a:xfrm>
              <a:off x="1051788" y="3795810"/>
              <a:ext cx="72443" cy="79559"/>
            </a:xfrm>
            <a:custGeom>
              <a:avLst/>
              <a:gdLst>
                <a:gd name="T0" fmla="*/ 0 w 148"/>
                <a:gd name="T1" fmla="*/ 1 h 177"/>
                <a:gd name="T2" fmla="*/ 1 w 148"/>
                <a:gd name="T3" fmla="*/ 0 h 177"/>
                <a:gd name="T4" fmla="*/ 2 w 148"/>
                <a:gd name="T5" fmla="*/ 0 h 177"/>
                <a:gd name="T6" fmla="*/ 2 w 148"/>
                <a:gd name="T7" fmla="*/ 1 h 177"/>
                <a:gd name="T8" fmla="*/ 3 w 148"/>
                <a:gd name="T9" fmla="*/ 1 h 177"/>
                <a:gd name="T10" fmla="*/ 3 w 148"/>
                <a:gd name="T11" fmla="*/ 2 h 177"/>
                <a:gd name="T12" fmla="*/ 3 w 148"/>
                <a:gd name="T13" fmla="*/ 3 h 177"/>
                <a:gd name="T14" fmla="*/ 3 w 148"/>
                <a:gd name="T15" fmla="*/ 4 h 177"/>
                <a:gd name="T16" fmla="*/ 0 w 148"/>
                <a:gd name="T17" fmla="*/ 1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8"/>
                <a:gd name="T28" fmla="*/ 0 h 177"/>
                <a:gd name="T29" fmla="*/ 148 w 148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8" h="177">
                  <a:moveTo>
                    <a:pt x="0" y="67"/>
                  </a:moveTo>
                  <a:lnTo>
                    <a:pt x="49" y="0"/>
                  </a:lnTo>
                  <a:lnTo>
                    <a:pt x="70" y="3"/>
                  </a:lnTo>
                  <a:lnTo>
                    <a:pt x="73" y="48"/>
                  </a:lnTo>
                  <a:lnTo>
                    <a:pt x="114" y="41"/>
                  </a:lnTo>
                  <a:lnTo>
                    <a:pt x="110" y="83"/>
                  </a:lnTo>
                  <a:lnTo>
                    <a:pt x="148" y="115"/>
                  </a:lnTo>
                  <a:lnTo>
                    <a:pt x="145" y="177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3" name="Freeform 457"/>
            <p:cNvSpPr/>
            <p:nvPr/>
          </p:nvSpPr>
          <p:spPr bwMode="auto">
            <a:xfrm>
              <a:off x="1432535" y="3277086"/>
              <a:ext cx="286403" cy="294368"/>
            </a:xfrm>
            <a:custGeom>
              <a:avLst/>
              <a:gdLst>
                <a:gd name="T0" fmla="*/ 0 w 597"/>
                <a:gd name="T1" fmla="*/ 8 h 646"/>
                <a:gd name="T2" fmla="*/ 0 w 597"/>
                <a:gd name="T3" fmla="*/ 3 h 646"/>
                <a:gd name="T4" fmla="*/ 2 w 597"/>
                <a:gd name="T5" fmla="*/ 0 h 646"/>
                <a:gd name="T6" fmla="*/ 5 w 597"/>
                <a:gd name="T7" fmla="*/ 1 h 646"/>
                <a:gd name="T8" fmla="*/ 6 w 597"/>
                <a:gd name="T9" fmla="*/ 2 h 646"/>
                <a:gd name="T10" fmla="*/ 8 w 597"/>
                <a:gd name="T11" fmla="*/ 3 h 646"/>
                <a:gd name="T12" fmla="*/ 9 w 597"/>
                <a:gd name="T13" fmla="*/ 3 h 646"/>
                <a:gd name="T14" fmla="*/ 9 w 597"/>
                <a:gd name="T15" fmla="*/ 1 h 646"/>
                <a:gd name="T16" fmla="*/ 10 w 597"/>
                <a:gd name="T17" fmla="*/ 0 h 646"/>
                <a:gd name="T18" fmla="*/ 14 w 597"/>
                <a:gd name="T19" fmla="*/ 2 h 646"/>
                <a:gd name="T20" fmla="*/ 13 w 597"/>
                <a:gd name="T21" fmla="*/ 3 h 646"/>
                <a:gd name="T22" fmla="*/ 14 w 597"/>
                <a:gd name="T23" fmla="*/ 12 h 646"/>
                <a:gd name="T24" fmla="*/ 14 w 597"/>
                <a:gd name="T25" fmla="*/ 15 h 646"/>
                <a:gd name="T26" fmla="*/ 13 w 597"/>
                <a:gd name="T27" fmla="*/ 15 h 646"/>
                <a:gd name="T28" fmla="*/ 13 w 597"/>
                <a:gd name="T29" fmla="*/ 15 h 646"/>
                <a:gd name="T30" fmla="*/ 6 w 597"/>
                <a:gd name="T31" fmla="*/ 11 h 646"/>
                <a:gd name="T32" fmla="*/ 5 w 597"/>
                <a:gd name="T33" fmla="*/ 11 h 646"/>
                <a:gd name="T34" fmla="*/ 2 w 597"/>
                <a:gd name="T35" fmla="*/ 11 h 646"/>
                <a:gd name="T36" fmla="*/ 0 w 597"/>
                <a:gd name="T37" fmla="*/ 8 h 6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7"/>
                <a:gd name="T58" fmla="*/ 0 h 646"/>
                <a:gd name="T59" fmla="*/ 597 w 597"/>
                <a:gd name="T60" fmla="*/ 646 h 6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7" h="646">
                  <a:moveTo>
                    <a:pt x="0" y="336"/>
                  </a:moveTo>
                  <a:lnTo>
                    <a:pt x="1" y="139"/>
                  </a:lnTo>
                  <a:lnTo>
                    <a:pt x="74" y="0"/>
                  </a:lnTo>
                  <a:lnTo>
                    <a:pt x="219" y="42"/>
                  </a:lnTo>
                  <a:lnTo>
                    <a:pt x="246" y="89"/>
                  </a:lnTo>
                  <a:lnTo>
                    <a:pt x="363" y="139"/>
                  </a:lnTo>
                  <a:lnTo>
                    <a:pt x="398" y="123"/>
                  </a:lnTo>
                  <a:lnTo>
                    <a:pt x="402" y="52"/>
                  </a:lnTo>
                  <a:lnTo>
                    <a:pt x="440" y="19"/>
                  </a:lnTo>
                  <a:lnTo>
                    <a:pt x="597" y="75"/>
                  </a:lnTo>
                  <a:lnTo>
                    <a:pt x="580" y="150"/>
                  </a:lnTo>
                  <a:lnTo>
                    <a:pt x="597" y="529"/>
                  </a:lnTo>
                  <a:lnTo>
                    <a:pt x="597" y="618"/>
                  </a:lnTo>
                  <a:lnTo>
                    <a:pt x="564" y="619"/>
                  </a:lnTo>
                  <a:lnTo>
                    <a:pt x="564" y="646"/>
                  </a:lnTo>
                  <a:lnTo>
                    <a:pt x="258" y="462"/>
                  </a:lnTo>
                  <a:lnTo>
                    <a:pt x="219" y="483"/>
                  </a:lnTo>
                  <a:lnTo>
                    <a:pt x="89" y="460"/>
                  </a:lnTo>
                  <a:lnTo>
                    <a:pt x="0" y="33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4" name="Freeform 458"/>
            <p:cNvSpPr/>
            <p:nvPr/>
          </p:nvSpPr>
          <p:spPr bwMode="auto">
            <a:xfrm>
              <a:off x="2050829" y="4207925"/>
              <a:ext cx="129724" cy="278456"/>
            </a:xfrm>
            <a:custGeom>
              <a:avLst/>
              <a:gdLst>
                <a:gd name="T0" fmla="*/ 0 w 270"/>
                <a:gd name="T1" fmla="*/ 10 h 616"/>
                <a:gd name="T2" fmla="*/ 1 w 270"/>
                <a:gd name="T3" fmla="*/ 13 h 616"/>
                <a:gd name="T4" fmla="*/ 2 w 270"/>
                <a:gd name="T5" fmla="*/ 14 h 616"/>
                <a:gd name="T6" fmla="*/ 4 w 270"/>
                <a:gd name="T7" fmla="*/ 13 h 616"/>
                <a:gd name="T8" fmla="*/ 6 w 270"/>
                <a:gd name="T9" fmla="*/ 3 h 616"/>
                <a:gd name="T10" fmla="*/ 6 w 270"/>
                <a:gd name="T11" fmla="*/ 4 h 616"/>
                <a:gd name="T12" fmla="*/ 5 w 270"/>
                <a:gd name="T13" fmla="*/ 0 h 616"/>
                <a:gd name="T14" fmla="*/ 4 w 270"/>
                <a:gd name="T15" fmla="*/ 1 h 616"/>
                <a:gd name="T16" fmla="*/ 4 w 270"/>
                <a:gd name="T17" fmla="*/ 3 h 616"/>
                <a:gd name="T18" fmla="*/ 3 w 270"/>
                <a:gd name="T19" fmla="*/ 4 h 616"/>
                <a:gd name="T20" fmla="*/ 1 w 270"/>
                <a:gd name="T21" fmla="*/ 4 h 616"/>
                <a:gd name="T22" fmla="*/ 1 w 270"/>
                <a:gd name="T23" fmla="*/ 5 h 616"/>
                <a:gd name="T24" fmla="*/ 1 w 270"/>
                <a:gd name="T25" fmla="*/ 8 h 616"/>
                <a:gd name="T26" fmla="*/ 0 w 270"/>
                <a:gd name="T27" fmla="*/ 10 h 6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0"/>
                <a:gd name="T43" fmla="*/ 0 h 616"/>
                <a:gd name="T44" fmla="*/ 270 w 270"/>
                <a:gd name="T45" fmla="*/ 616 h 6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0" h="616">
                  <a:moveTo>
                    <a:pt x="0" y="441"/>
                  </a:moveTo>
                  <a:lnTo>
                    <a:pt x="26" y="567"/>
                  </a:lnTo>
                  <a:lnTo>
                    <a:pt x="76" y="616"/>
                  </a:lnTo>
                  <a:lnTo>
                    <a:pt x="161" y="567"/>
                  </a:lnTo>
                  <a:lnTo>
                    <a:pt x="254" y="144"/>
                  </a:lnTo>
                  <a:lnTo>
                    <a:pt x="270" y="161"/>
                  </a:lnTo>
                  <a:lnTo>
                    <a:pt x="232" y="0"/>
                  </a:lnTo>
                  <a:lnTo>
                    <a:pt x="182" y="68"/>
                  </a:lnTo>
                  <a:lnTo>
                    <a:pt x="182" y="115"/>
                  </a:lnTo>
                  <a:lnTo>
                    <a:pt x="122" y="165"/>
                  </a:lnTo>
                  <a:lnTo>
                    <a:pt x="47" y="186"/>
                  </a:lnTo>
                  <a:lnTo>
                    <a:pt x="29" y="240"/>
                  </a:lnTo>
                  <a:lnTo>
                    <a:pt x="47" y="348"/>
                  </a:lnTo>
                  <a:lnTo>
                    <a:pt x="0" y="4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5" name="Freeform 459"/>
            <p:cNvSpPr/>
            <p:nvPr/>
          </p:nvSpPr>
          <p:spPr bwMode="auto">
            <a:xfrm>
              <a:off x="1862140" y="4152234"/>
              <a:ext cx="60650" cy="157527"/>
            </a:xfrm>
            <a:custGeom>
              <a:avLst/>
              <a:gdLst>
                <a:gd name="T0" fmla="*/ 0 w 124"/>
                <a:gd name="T1" fmla="*/ 4 h 346"/>
                <a:gd name="T2" fmla="*/ 0 w 124"/>
                <a:gd name="T3" fmla="*/ 5 h 346"/>
                <a:gd name="T4" fmla="*/ 2 w 124"/>
                <a:gd name="T5" fmla="*/ 5 h 346"/>
                <a:gd name="T6" fmla="*/ 1 w 124"/>
                <a:gd name="T7" fmla="*/ 7 h 346"/>
                <a:gd name="T8" fmla="*/ 2 w 124"/>
                <a:gd name="T9" fmla="*/ 8 h 346"/>
                <a:gd name="T10" fmla="*/ 3 w 124"/>
                <a:gd name="T11" fmla="*/ 6 h 346"/>
                <a:gd name="T12" fmla="*/ 2 w 124"/>
                <a:gd name="T13" fmla="*/ 4 h 346"/>
                <a:gd name="T14" fmla="*/ 2 w 124"/>
                <a:gd name="T15" fmla="*/ 5 h 346"/>
                <a:gd name="T16" fmla="*/ 2 w 124"/>
                <a:gd name="T17" fmla="*/ 5 h 346"/>
                <a:gd name="T18" fmla="*/ 1 w 124"/>
                <a:gd name="T19" fmla="*/ 3 h 346"/>
                <a:gd name="T20" fmla="*/ 1 w 124"/>
                <a:gd name="T21" fmla="*/ 0 h 346"/>
                <a:gd name="T22" fmla="*/ 0 w 124"/>
                <a:gd name="T23" fmla="*/ 0 h 346"/>
                <a:gd name="T24" fmla="*/ 1 w 124"/>
                <a:gd name="T25" fmla="*/ 1 h 346"/>
                <a:gd name="T26" fmla="*/ 0 w 124"/>
                <a:gd name="T27" fmla="*/ 4 h 3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4"/>
                <a:gd name="T43" fmla="*/ 0 h 346"/>
                <a:gd name="T44" fmla="*/ 124 w 124"/>
                <a:gd name="T45" fmla="*/ 346 h 3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4" h="346">
                  <a:moveTo>
                    <a:pt x="0" y="189"/>
                  </a:moveTo>
                  <a:lnTo>
                    <a:pt x="16" y="209"/>
                  </a:lnTo>
                  <a:lnTo>
                    <a:pt x="64" y="228"/>
                  </a:lnTo>
                  <a:lnTo>
                    <a:pt x="61" y="292"/>
                  </a:lnTo>
                  <a:lnTo>
                    <a:pt x="100" y="346"/>
                  </a:lnTo>
                  <a:lnTo>
                    <a:pt x="124" y="248"/>
                  </a:lnTo>
                  <a:lnTo>
                    <a:pt x="84" y="182"/>
                  </a:lnTo>
                  <a:lnTo>
                    <a:pt x="95" y="219"/>
                  </a:lnTo>
                  <a:lnTo>
                    <a:pt x="72" y="217"/>
                  </a:lnTo>
                  <a:lnTo>
                    <a:pt x="47" y="128"/>
                  </a:lnTo>
                  <a:lnTo>
                    <a:pt x="46" y="9"/>
                  </a:lnTo>
                  <a:lnTo>
                    <a:pt x="10" y="0"/>
                  </a:lnTo>
                  <a:lnTo>
                    <a:pt x="38" y="58"/>
                  </a:lnTo>
                  <a:lnTo>
                    <a:pt x="0" y="1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6" name="Freeform 460"/>
            <p:cNvSpPr/>
            <p:nvPr/>
          </p:nvSpPr>
          <p:spPr bwMode="auto">
            <a:xfrm>
              <a:off x="1039995" y="3455298"/>
              <a:ext cx="298196" cy="303915"/>
            </a:xfrm>
            <a:custGeom>
              <a:avLst/>
              <a:gdLst>
                <a:gd name="T0" fmla="*/ 0 w 618"/>
                <a:gd name="T1" fmla="*/ 11 h 673"/>
                <a:gd name="T2" fmla="*/ 1 w 618"/>
                <a:gd name="T3" fmla="*/ 10 h 673"/>
                <a:gd name="T4" fmla="*/ 1 w 618"/>
                <a:gd name="T5" fmla="*/ 10 h 673"/>
                <a:gd name="T6" fmla="*/ 6 w 618"/>
                <a:gd name="T7" fmla="*/ 10 h 673"/>
                <a:gd name="T8" fmla="*/ 5 w 618"/>
                <a:gd name="T9" fmla="*/ 0 h 673"/>
                <a:gd name="T10" fmla="*/ 7 w 618"/>
                <a:gd name="T11" fmla="*/ 0 h 673"/>
                <a:gd name="T12" fmla="*/ 14 w 618"/>
                <a:gd name="T13" fmla="*/ 5 h 673"/>
                <a:gd name="T14" fmla="*/ 14 w 618"/>
                <a:gd name="T15" fmla="*/ 6 h 673"/>
                <a:gd name="T16" fmla="*/ 15 w 618"/>
                <a:gd name="T17" fmla="*/ 6 h 673"/>
                <a:gd name="T18" fmla="*/ 15 w 618"/>
                <a:gd name="T19" fmla="*/ 9 h 673"/>
                <a:gd name="T20" fmla="*/ 14 w 618"/>
                <a:gd name="T21" fmla="*/ 10 h 673"/>
                <a:gd name="T22" fmla="*/ 11 w 618"/>
                <a:gd name="T23" fmla="*/ 11 h 673"/>
                <a:gd name="T24" fmla="*/ 7 w 618"/>
                <a:gd name="T25" fmla="*/ 12 h 673"/>
                <a:gd name="T26" fmla="*/ 6 w 618"/>
                <a:gd name="T27" fmla="*/ 15 h 673"/>
                <a:gd name="T28" fmla="*/ 5 w 618"/>
                <a:gd name="T29" fmla="*/ 15 h 673"/>
                <a:gd name="T30" fmla="*/ 4 w 618"/>
                <a:gd name="T31" fmla="*/ 15 h 673"/>
                <a:gd name="T32" fmla="*/ 3 w 618"/>
                <a:gd name="T33" fmla="*/ 13 h 673"/>
                <a:gd name="T34" fmla="*/ 1 w 618"/>
                <a:gd name="T35" fmla="*/ 14 h 673"/>
                <a:gd name="T36" fmla="*/ 1 w 618"/>
                <a:gd name="T37" fmla="*/ 13 h 673"/>
                <a:gd name="T38" fmla="*/ 0 w 618"/>
                <a:gd name="T39" fmla="*/ 11 h 67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18"/>
                <a:gd name="T61" fmla="*/ 0 h 673"/>
                <a:gd name="T62" fmla="*/ 618 w 618"/>
                <a:gd name="T63" fmla="*/ 673 h 67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18" h="673">
                  <a:moveTo>
                    <a:pt x="0" y="468"/>
                  </a:moveTo>
                  <a:lnTo>
                    <a:pt x="26" y="418"/>
                  </a:lnTo>
                  <a:lnTo>
                    <a:pt x="56" y="450"/>
                  </a:lnTo>
                  <a:lnTo>
                    <a:pt x="248" y="435"/>
                  </a:lnTo>
                  <a:lnTo>
                    <a:pt x="208" y="0"/>
                  </a:lnTo>
                  <a:lnTo>
                    <a:pt x="279" y="0"/>
                  </a:lnTo>
                  <a:lnTo>
                    <a:pt x="583" y="236"/>
                  </a:lnTo>
                  <a:lnTo>
                    <a:pt x="585" y="275"/>
                  </a:lnTo>
                  <a:lnTo>
                    <a:pt x="617" y="271"/>
                  </a:lnTo>
                  <a:lnTo>
                    <a:pt x="618" y="409"/>
                  </a:lnTo>
                  <a:lnTo>
                    <a:pt x="591" y="439"/>
                  </a:lnTo>
                  <a:lnTo>
                    <a:pt x="467" y="458"/>
                  </a:lnTo>
                  <a:lnTo>
                    <a:pt x="310" y="537"/>
                  </a:lnTo>
                  <a:lnTo>
                    <a:pt x="261" y="665"/>
                  </a:lnTo>
                  <a:lnTo>
                    <a:pt x="223" y="649"/>
                  </a:lnTo>
                  <a:lnTo>
                    <a:pt x="155" y="673"/>
                  </a:lnTo>
                  <a:lnTo>
                    <a:pt x="117" y="566"/>
                  </a:lnTo>
                  <a:lnTo>
                    <a:pt x="53" y="592"/>
                  </a:lnTo>
                  <a:lnTo>
                    <a:pt x="26" y="569"/>
                  </a:lnTo>
                  <a:lnTo>
                    <a:pt x="0" y="4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7" name="Freeform 461"/>
            <p:cNvSpPr/>
            <p:nvPr/>
          </p:nvSpPr>
          <p:spPr bwMode="auto">
            <a:xfrm>
              <a:off x="950704" y="3405971"/>
              <a:ext cx="224068" cy="260953"/>
            </a:xfrm>
            <a:custGeom>
              <a:avLst/>
              <a:gdLst>
                <a:gd name="T0" fmla="*/ 0 w 467"/>
                <a:gd name="T1" fmla="*/ 7 h 575"/>
                <a:gd name="T2" fmla="*/ 1 w 467"/>
                <a:gd name="T3" fmla="*/ 7 h 575"/>
                <a:gd name="T4" fmla="*/ 1 w 467"/>
                <a:gd name="T5" fmla="*/ 9 h 575"/>
                <a:gd name="T6" fmla="*/ 0 w 467"/>
                <a:gd name="T7" fmla="*/ 12 h 575"/>
                <a:gd name="T8" fmla="*/ 2 w 467"/>
                <a:gd name="T9" fmla="*/ 11 h 575"/>
                <a:gd name="T10" fmla="*/ 4 w 467"/>
                <a:gd name="T11" fmla="*/ 13 h 575"/>
                <a:gd name="T12" fmla="*/ 5 w 467"/>
                <a:gd name="T13" fmla="*/ 12 h 575"/>
                <a:gd name="T14" fmla="*/ 6 w 467"/>
                <a:gd name="T15" fmla="*/ 13 h 575"/>
                <a:gd name="T16" fmla="*/ 10 w 467"/>
                <a:gd name="T17" fmla="*/ 13 h 575"/>
                <a:gd name="T18" fmla="*/ 9 w 467"/>
                <a:gd name="T19" fmla="*/ 3 h 575"/>
                <a:gd name="T20" fmla="*/ 11 w 467"/>
                <a:gd name="T21" fmla="*/ 3 h 575"/>
                <a:gd name="T22" fmla="*/ 7 w 467"/>
                <a:gd name="T23" fmla="*/ 0 h 575"/>
                <a:gd name="T24" fmla="*/ 7 w 467"/>
                <a:gd name="T25" fmla="*/ 1 h 575"/>
                <a:gd name="T26" fmla="*/ 5 w 467"/>
                <a:gd name="T27" fmla="*/ 1 h 575"/>
                <a:gd name="T28" fmla="*/ 5 w 467"/>
                <a:gd name="T29" fmla="*/ 4 h 575"/>
                <a:gd name="T30" fmla="*/ 3 w 467"/>
                <a:gd name="T31" fmla="*/ 5 h 575"/>
                <a:gd name="T32" fmla="*/ 4 w 467"/>
                <a:gd name="T33" fmla="*/ 6 h 575"/>
                <a:gd name="T34" fmla="*/ 0 w 467"/>
                <a:gd name="T35" fmla="*/ 7 h 5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7"/>
                <a:gd name="T55" fmla="*/ 0 h 575"/>
                <a:gd name="T56" fmla="*/ 467 w 467"/>
                <a:gd name="T57" fmla="*/ 575 h 5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7" h="575">
                  <a:moveTo>
                    <a:pt x="0" y="288"/>
                  </a:moveTo>
                  <a:lnTo>
                    <a:pt x="30" y="320"/>
                  </a:lnTo>
                  <a:lnTo>
                    <a:pt x="36" y="408"/>
                  </a:lnTo>
                  <a:lnTo>
                    <a:pt x="13" y="515"/>
                  </a:lnTo>
                  <a:lnTo>
                    <a:pt x="101" y="492"/>
                  </a:lnTo>
                  <a:lnTo>
                    <a:pt x="188" y="575"/>
                  </a:lnTo>
                  <a:lnTo>
                    <a:pt x="214" y="525"/>
                  </a:lnTo>
                  <a:lnTo>
                    <a:pt x="244" y="557"/>
                  </a:lnTo>
                  <a:lnTo>
                    <a:pt x="436" y="542"/>
                  </a:lnTo>
                  <a:lnTo>
                    <a:pt x="396" y="107"/>
                  </a:lnTo>
                  <a:lnTo>
                    <a:pt x="467" y="107"/>
                  </a:lnTo>
                  <a:lnTo>
                    <a:pt x="322" y="0"/>
                  </a:lnTo>
                  <a:lnTo>
                    <a:pt x="317" y="58"/>
                  </a:lnTo>
                  <a:lnTo>
                    <a:pt x="197" y="54"/>
                  </a:lnTo>
                  <a:lnTo>
                    <a:pt x="196" y="176"/>
                  </a:lnTo>
                  <a:lnTo>
                    <a:pt x="152" y="199"/>
                  </a:lnTo>
                  <a:lnTo>
                    <a:pt x="156" y="270"/>
                  </a:lnTo>
                  <a:lnTo>
                    <a:pt x="0" y="2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8" name="Freeform 462"/>
            <p:cNvSpPr/>
            <p:nvPr/>
          </p:nvSpPr>
          <p:spPr bwMode="auto">
            <a:xfrm>
              <a:off x="1024832" y="3221394"/>
              <a:ext cx="213960" cy="176621"/>
            </a:xfrm>
            <a:custGeom>
              <a:avLst/>
              <a:gdLst>
                <a:gd name="T0" fmla="*/ 0 w 447"/>
                <a:gd name="T1" fmla="*/ 9 h 392"/>
                <a:gd name="T2" fmla="*/ 3 w 447"/>
                <a:gd name="T3" fmla="*/ 7 h 392"/>
                <a:gd name="T4" fmla="*/ 3 w 447"/>
                <a:gd name="T5" fmla="*/ 3 h 392"/>
                <a:gd name="T6" fmla="*/ 6 w 447"/>
                <a:gd name="T7" fmla="*/ 2 h 392"/>
                <a:gd name="T8" fmla="*/ 6 w 447"/>
                <a:gd name="T9" fmla="*/ 0 h 392"/>
                <a:gd name="T10" fmla="*/ 9 w 447"/>
                <a:gd name="T11" fmla="*/ 1 h 392"/>
                <a:gd name="T12" fmla="*/ 10 w 447"/>
                <a:gd name="T13" fmla="*/ 4 h 392"/>
                <a:gd name="T14" fmla="*/ 9 w 447"/>
                <a:gd name="T15" fmla="*/ 4 h 392"/>
                <a:gd name="T16" fmla="*/ 8 w 447"/>
                <a:gd name="T17" fmla="*/ 4 h 392"/>
                <a:gd name="T18" fmla="*/ 8 w 447"/>
                <a:gd name="T19" fmla="*/ 5 h 392"/>
                <a:gd name="T20" fmla="*/ 4 w 447"/>
                <a:gd name="T21" fmla="*/ 7 h 392"/>
                <a:gd name="T22" fmla="*/ 4 w 447"/>
                <a:gd name="T23" fmla="*/ 9 h 392"/>
                <a:gd name="T24" fmla="*/ 0 w 447"/>
                <a:gd name="T25" fmla="*/ 9 h 3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7"/>
                <a:gd name="T40" fmla="*/ 0 h 392"/>
                <a:gd name="T41" fmla="*/ 447 w 447"/>
                <a:gd name="T42" fmla="*/ 392 h 3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7" h="392">
                  <a:moveTo>
                    <a:pt x="0" y="387"/>
                  </a:moveTo>
                  <a:lnTo>
                    <a:pt x="109" y="311"/>
                  </a:lnTo>
                  <a:lnTo>
                    <a:pt x="149" y="157"/>
                  </a:lnTo>
                  <a:lnTo>
                    <a:pt x="242" y="77"/>
                  </a:lnTo>
                  <a:lnTo>
                    <a:pt x="273" y="0"/>
                  </a:lnTo>
                  <a:lnTo>
                    <a:pt x="409" y="26"/>
                  </a:lnTo>
                  <a:lnTo>
                    <a:pt x="447" y="172"/>
                  </a:lnTo>
                  <a:lnTo>
                    <a:pt x="387" y="175"/>
                  </a:lnTo>
                  <a:lnTo>
                    <a:pt x="352" y="192"/>
                  </a:lnTo>
                  <a:lnTo>
                    <a:pt x="359" y="230"/>
                  </a:lnTo>
                  <a:lnTo>
                    <a:pt x="184" y="317"/>
                  </a:lnTo>
                  <a:lnTo>
                    <a:pt x="163" y="392"/>
                  </a:lnTo>
                  <a:lnTo>
                    <a:pt x="0" y="38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9" name="Freeform 463"/>
            <p:cNvSpPr/>
            <p:nvPr/>
          </p:nvSpPr>
          <p:spPr bwMode="auto">
            <a:xfrm>
              <a:off x="1813283" y="4172919"/>
              <a:ext cx="192058" cy="335739"/>
            </a:xfrm>
            <a:custGeom>
              <a:avLst/>
              <a:gdLst>
                <a:gd name="T0" fmla="*/ 0 w 398"/>
                <a:gd name="T1" fmla="*/ 5 h 739"/>
                <a:gd name="T2" fmla="*/ 0 w 398"/>
                <a:gd name="T3" fmla="*/ 5 h 739"/>
                <a:gd name="T4" fmla="*/ 2 w 398"/>
                <a:gd name="T5" fmla="*/ 6 h 739"/>
                <a:gd name="T6" fmla="*/ 3 w 398"/>
                <a:gd name="T7" fmla="*/ 7 h 739"/>
                <a:gd name="T8" fmla="*/ 3 w 398"/>
                <a:gd name="T9" fmla="*/ 10 h 739"/>
                <a:gd name="T10" fmla="*/ 1 w 398"/>
                <a:gd name="T11" fmla="*/ 13 h 739"/>
                <a:gd name="T12" fmla="*/ 2 w 398"/>
                <a:gd name="T13" fmla="*/ 16 h 739"/>
                <a:gd name="T14" fmla="*/ 2 w 398"/>
                <a:gd name="T15" fmla="*/ 17 h 739"/>
                <a:gd name="T16" fmla="*/ 3 w 398"/>
                <a:gd name="T17" fmla="*/ 17 h 739"/>
                <a:gd name="T18" fmla="*/ 3 w 398"/>
                <a:gd name="T19" fmla="*/ 16 h 739"/>
                <a:gd name="T20" fmla="*/ 5 w 398"/>
                <a:gd name="T21" fmla="*/ 15 h 739"/>
                <a:gd name="T22" fmla="*/ 4 w 398"/>
                <a:gd name="T23" fmla="*/ 10 h 739"/>
                <a:gd name="T24" fmla="*/ 9 w 398"/>
                <a:gd name="T25" fmla="*/ 5 h 739"/>
                <a:gd name="T26" fmla="*/ 9 w 398"/>
                <a:gd name="T27" fmla="*/ 0 h 739"/>
                <a:gd name="T28" fmla="*/ 8 w 398"/>
                <a:gd name="T29" fmla="*/ 1 h 739"/>
                <a:gd name="T30" fmla="*/ 4 w 398"/>
                <a:gd name="T31" fmla="*/ 1 h 739"/>
                <a:gd name="T32" fmla="*/ 4 w 398"/>
                <a:gd name="T33" fmla="*/ 3 h 739"/>
                <a:gd name="T34" fmla="*/ 5 w 398"/>
                <a:gd name="T35" fmla="*/ 5 h 739"/>
                <a:gd name="T36" fmla="*/ 5 w 398"/>
                <a:gd name="T37" fmla="*/ 7 h 739"/>
                <a:gd name="T38" fmla="*/ 4 w 398"/>
                <a:gd name="T39" fmla="*/ 6 h 739"/>
                <a:gd name="T40" fmla="*/ 4 w 398"/>
                <a:gd name="T41" fmla="*/ 4 h 739"/>
                <a:gd name="T42" fmla="*/ 3 w 398"/>
                <a:gd name="T43" fmla="*/ 4 h 739"/>
                <a:gd name="T44" fmla="*/ 0 w 398"/>
                <a:gd name="T45" fmla="*/ 5 h 7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8"/>
                <a:gd name="T70" fmla="*/ 0 h 739"/>
                <a:gd name="T71" fmla="*/ 398 w 398"/>
                <a:gd name="T72" fmla="*/ 739 h 7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8" h="739">
                  <a:moveTo>
                    <a:pt x="0" y="206"/>
                  </a:moveTo>
                  <a:lnTo>
                    <a:pt x="8" y="230"/>
                  </a:lnTo>
                  <a:lnTo>
                    <a:pt x="102" y="263"/>
                  </a:lnTo>
                  <a:lnTo>
                    <a:pt x="113" y="310"/>
                  </a:lnTo>
                  <a:lnTo>
                    <a:pt x="105" y="428"/>
                  </a:lnTo>
                  <a:lnTo>
                    <a:pt x="57" y="549"/>
                  </a:lnTo>
                  <a:lnTo>
                    <a:pt x="73" y="693"/>
                  </a:lnTo>
                  <a:lnTo>
                    <a:pt x="77" y="739"/>
                  </a:lnTo>
                  <a:lnTo>
                    <a:pt x="104" y="739"/>
                  </a:lnTo>
                  <a:lnTo>
                    <a:pt x="104" y="689"/>
                  </a:lnTo>
                  <a:lnTo>
                    <a:pt x="205" y="622"/>
                  </a:lnTo>
                  <a:lnTo>
                    <a:pt x="175" y="428"/>
                  </a:lnTo>
                  <a:lnTo>
                    <a:pt x="396" y="229"/>
                  </a:lnTo>
                  <a:lnTo>
                    <a:pt x="398" y="0"/>
                  </a:lnTo>
                  <a:lnTo>
                    <a:pt x="342" y="39"/>
                  </a:lnTo>
                  <a:lnTo>
                    <a:pt x="188" y="52"/>
                  </a:lnTo>
                  <a:lnTo>
                    <a:pt x="187" y="134"/>
                  </a:lnTo>
                  <a:lnTo>
                    <a:pt x="227" y="200"/>
                  </a:lnTo>
                  <a:lnTo>
                    <a:pt x="203" y="298"/>
                  </a:lnTo>
                  <a:lnTo>
                    <a:pt x="164" y="244"/>
                  </a:lnTo>
                  <a:lnTo>
                    <a:pt x="167" y="180"/>
                  </a:lnTo>
                  <a:lnTo>
                    <a:pt x="119" y="161"/>
                  </a:lnTo>
                  <a:lnTo>
                    <a:pt x="0" y="2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0" name="Freeform 464"/>
            <p:cNvSpPr/>
            <p:nvPr/>
          </p:nvSpPr>
          <p:spPr bwMode="auto">
            <a:xfrm>
              <a:off x="1265748" y="3487121"/>
              <a:ext cx="291457" cy="241859"/>
            </a:xfrm>
            <a:custGeom>
              <a:avLst/>
              <a:gdLst>
                <a:gd name="T0" fmla="*/ 0 w 607"/>
                <a:gd name="T1" fmla="*/ 9 h 535"/>
                <a:gd name="T2" fmla="*/ 0 w 607"/>
                <a:gd name="T3" fmla="*/ 10 h 535"/>
                <a:gd name="T4" fmla="*/ 2 w 607"/>
                <a:gd name="T5" fmla="*/ 12 h 535"/>
                <a:gd name="T6" fmla="*/ 2 w 607"/>
                <a:gd name="T7" fmla="*/ 12 h 535"/>
                <a:gd name="T8" fmla="*/ 3 w 607"/>
                <a:gd name="T9" fmla="*/ 12 h 535"/>
                <a:gd name="T10" fmla="*/ 4 w 607"/>
                <a:gd name="T11" fmla="*/ 10 h 535"/>
                <a:gd name="T12" fmla="*/ 8 w 607"/>
                <a:gd name="T13" fmla="*/ 11 h 535"/>
                <a:gd name="T14" fmla="*/ 11 w 607"/>
                <a:gd name="T15" fmla="*/ 10 h 535"/>
                <a:gd name="T16" fmla="*/ 12 w 607"/>
                <a:gd name="T17" fmla="*/ 10 h 535"/>
                <a:gd name="T18" fmla="*/ 13 w 607"/>
                <a:gd name="T19" fmla="*/ 7 h 535"/>
                <a:gd name="T20" fmla="*/ 14 w 607"/>
                <a:gd name="T21" fmla="*/ 3 h 535"/>
                <a:gd name="T22" fmla="*/ 13 w 607"/>
                <a:gd name="T23" fmla="*/ 2 h 535"/>
                <a:gd name="T24" fmla="*/ 13 w 607"/>
                <a:gd name="T25" fmla="*/ 1 h 535"/>
                <a:gd name="T26" fmla="*/ 10 w 607"/>
                <a:gd name="T27" fmla="*/ 0 h 535"/>
                <a:gd name="T28" fmla="*/ 5 w 607"/>
                <a:gd name="T29" fmla="*/ 4 h 535"/>
                <a:gd name="T30" fmla="*/ 3 w 607"/>
                <a:gd name="T31" fmla="*/ 5 h 535"/>
                <a:gd name="T32" fmla="*/ 3 w 607"/>
                <a:gd name="T33" fmla="*/ 8 h 535"/>
                <a:gd name="T34" fmla="*/ 3 w 607"/>
                <a:gd name="T35" fmla="*/ 9 h 535"/>
                <a:gd name="T36" fmla="*/ 0 w 607"/>
                <a:gd name="T37" fmla="*/ 9 h 5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35"/>
                <a:gd name="T59" fmla="*/ 607 w 607"/>
                <a:gd name="T60" fmla="*/ 535 h 5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35">
                  <a:moveTo>
                    <a:pt x="0" y="389"/>
                  </a:moveTo>
                  <a:lnTo>
                    <a:pt x="8" y="431"/>
                  </a:lnTo>
                  <a:lnTo>
                    <a:pt x="79" y="524"/>
                  </a:lnTo>
                  <a:lnTo>
                    <a:pt x="100" y="505"/>
                  </a:lnTo>
                  <a:lnTo>
                    <a:pt x="129" y="535"/>
                  </a:lnTo>
                  <a:lnTo>
                    <a:pt x="178" y="442"/>
                  </a:lnTo>
                  <a:lnTo>
                    <a:pt x="349" y="489"/>
                  </a:lnTo>
                  <a:lnTo>
                    <a:pt x="498" y="440"/>
                  </a:lnTo>
                  <a:lnTo>
                    <a:pt x="504" y="418"/>
                  </a:lnTo>
                  <a:lnTo>
                    <a:pt x="579" y="300"/>
                  </a:lnTo>
                  <a:lnTo>
                    <a:pt x="607" y="142"/>
                  </a:lnTo>
                  <a:lnTo>
                    <a:pt x="568" y="92"/>
                  </a:lnTo>
                  <a:lnTo>
                    <a:pt x="568" y="23"/>
                  </a:lnTo>
                  <a:lnTo>
                    <a:pt x="438" y="0"/>
                  </a:lnTo>
                  <a:lnTo>
                    <a:pt x="209" y="185"/>
                  </a:lnTo>
                  <a:lnTo>
                    <a:pt x="150" y="202"/>
                  </a:lnTo>
                  <a:lnTo>
                    <a:pt x="151" y="340"/>
                  </a:lnTo>
                  <a:lnTo>
                    <a:pt x="124" y="370"/>
                  </a:lnTo>
                  <a:lnTo>
                    <a:pt x="0" y="3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1" name="Freeform 465"/>
            <p:cNvSpPr/>
            <p:nvPr/>
          </p:nvSpPr>
          <p:spPr bwMode="auto">
            <a:xfrm>
              <a:off x="1312920" y="3684427"/>
              <a:ext cx="213960" cy="195715"/>
            </a:xfrm>
            <a:custGeom>
              <a:avLst/>
              <a:gdLst>
                <a:gd name="T0" fmla="*/ 0 w 445"/>
                <a:gd name="T1" fmla="*/ 8 h 429"/>
                <a:gd name="T2" fmla="*/ 1 w 445"/>
                <a:gd name="T3" fmla="*/ 2 h 429"/>
                <a:gd name="T4" fmla="*/ 2 w 445"/>
                <a:gd name="T5" fmla="*/ 0 h 429"/>
                <a:gd name="T6" fmla="*/ 6 w 445"/>
                <a:gd name="T7" fmla="*/ 1 h 429"/>
                <a:gd name="T8" fmla="*/ 9 w 445"/>
                <a:gd name="T9" fmla="*/ 0 h 429"/>
                <a:gd name="T10" fmla="*/ 10 w 445"/>
                <a:gd name="T11" fmla="*/ 1 h 429"/>
                <a:gd name="T12" fmla="*/ 10 w 445"/>
                <a:gd name="T13" fmla="*/ 2 h 429"/>
                <a:gd name="T14" fmla="*/ 9 w 445"/>
                <a:gd name="T15" fmla="*/ 3 h 429"/>
                <a:gd name="T16" fmla="*/ 7 w 445"/>
                <a:gd name="T17" fmla="*/ 8 h 429"/>
                <a:gd name="T18" fmla="*/ 6 w 445"/>
                <a:gd name="T19" fmla="*/ 7 h 429"/>
                <a:gd name="T20" fmla="*/ 5 w 445"/>
                <a:gd name="T21" fmla="*/ 9 h 429"/>
                <a:gd name="T22" fmla="*/ 3 w 445"/>
                <a:gd name="T23" fmla="*/ 10 h 429"/>
                <a:gd name="T24" fmla="*/ 2 w 445"/>
                <a:gd name="T25" fmla="*/ 8 h 429"/>
                <a:gd name="T26" fmla="*/ 0 w 445"/>
                <a:gd name="T27" fmla="*/ 8 h 4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5"/>
                <a:gd name="T43" fmla="*/ 0 h 429"/>
                <a:gd name="T44" fmla="*/ 445 w 445"/>
                <a:gd name="T45" fmla="*/ 429 h 4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5" h="429">
                  <a:moveTo>
                    <a:pt x="0" y="335"/>
                  </a:moveTo>
                  <a:lnTo>
                    <a:pt x="29" y="95"/>
                  </a:lnTo>
                  <a:lnTo>
                    <a:pt x="78" y="2"/>
                  </a:lnTo>
                  <a:lnTo>
                    <a:pt x="249" y="49"/>
                  </a:lnTo>
                  <a:lnTo>
                    <a:pt x="398" y="0"/>
                  </a:lnTo>
                  <a:lnTo>
                    <a:pt x="428" y="57"/>
                  </a:lnTo>
                  <a:lnTo>
                    <a:pt x="445" y="95"/>
                  </a:lnTo>
                  <a:lnTo>
                    <a:pt x="406" y="130"/>
                  </a:lnTo>
                  <a:lnTo>
                    <a:pt x="323" y="324"/>
                  </a:lnTo>
                  <a:lnTo>
                    <a:pt x="252" y="312"/>
                  </a:lnTo>
                  <a:lnTo>
                    <a:pt x="214" y="404"/>
                  </a:lnTo>
                  <a:lnTo>
                    <a:pt x="128" y="429"/>
                  </a:lnTo>
                  <a:lnTo>
                    <a:pt x="78" y="347"/>
                  </a:lnTo>
                  <a:lnTo>
                    <a:pt x="0" y="3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2" name="Freeform 466"/>
            <p:cNvSpPr/>
            <p:nvPr/>
          </p:nvSpPr>
          <p:spPr bwMode="auto">
            <a:xfrm>
              <a:off x="954074" y="3708295"/>
              <a:ext cx="55596" cy="36597"/>
            </a:xfrm>
            <a:custGeom>
              <a:avLst/>
              <a:gdLst>
                <a:gd name="T0" fmla="*/ 0 w 117"/>
                <a:gd name="T1" fmla="*/ 0 h 79"/>
                <a:gd name="T2" fmla="*/ 1 w 117"/>
                <a:gd name="T3" fmla="*/ 1 h 79"/>
                <a:gd name="T4" fmla="*/ 2 w 117"/>
                <a:gd name="T5" fmla="*/ 1 h 79"/>
                <a:gd name="T6" fmla="*/ 1 w 117"/>
                <a:gd name="T7" fmla="*/ 1 h 79"/>
                <a:gd name="T8" fmla="*/ 1 w 117"/>
                <a:gd name="T9" fmla="*/ 2 h 79"/>
                <a:gd name="T10" fmla="*/ 3 w 117"/>
                <a:gd name="T11" fmla="*/ 1 h 79"/>
                <a:gd name="T12" fmla="*/ 3 w 117"/>
                <a:gd name="T13" fmla="*/ 0 h 79"/>
                <a:gd name="T14" fmla="*/ 0 w 117"/>
                <a:gd name="T15" fmla="*/ 0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7"/>
                <a:gd name="T25" fmla="*/ 0 h 79"/>
                <a:gd name="T26" fmla="*/ 117 w 117"/>
                <a:gd name="T27" fmla="*/ 79 h 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7" h="79">
                  <a:moveTo>
                    <a:pt x="0" y="9"/>
                  </a:moveTo>
                  <a:lnTo>
                    <a:pt x="38" y="44"/>
                  </a:lnTo>
                  <a:lnTo>
                    <a:pt x="72" y="33"/>
                  </a:lnTo>
                  <a:lnTo>
                    <a:pt x="54" y="44"/>
                  </a:lnTo>
                  <a:lnTo>
                    <a:pt x="68" y="79"/>
                  </a:lnTo>
                  <a:lnTo>
                    <a:pt x="114" y="44"/>
                  </a:lnTo>
                  <a:lnTo>
                    <a:pt x="11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3" name="Freeform 467"/>
            <p:cNvSpPr/>
            <p:nvPr/>
          </p:nvSpPr>
          <p:spPr bwMode="auto">
            <a:xfrm>
              <a:off x="2194030" y="3429839"/>
              <a:ext cx="10108" cy="35006"/>
            </a:xfrm>
            <a:custGeom>
              <a:avLst/>
              <a:gdLst>
                <a:gd name="T0" fmla="*/ 0 w 22"/>
                <a:gd name="T1" fmla="*/ 1 h 74"/>
                <a:gd name="T2" fmla="*/ 0 w 22"/>
                <a:gd name="T3" fmla="*/ 2 h 74"/>
                <a:gd name="T4" fmla="*/ 1 w 22"/>
                <a:gd name="T5" fmla="*/ 2 h 74"/>
                <a:gd name="T6" fmla="*/ 0 w 22"/>
                <a:gd name="T7" fmla="*/ 0 h 74"/>
                <a:gd name="T8" fmla="*/ 0 w 22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74"/>
                <a:gd name="T17" fmla="*/ 22 w 22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74">
                  <a:moveTo>
                    <a:pt x="0" y="61"/>
                  </a:moveTo>
                  <a:lnTo>
                    <a:pt x="10" y="74"/>
                  </a:lnTo>
                  <a:lnTo>
                    <a:pt x="22" y="70"/>
                  </a:lnTo>
                  <a:lnTo>
                    <a:pt x="12" y="0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4" name="Freeform 468"/>
            <p:cNvSpPr/>
            <p:nvPr/>
          </p:nvSpPr>
          <p:spPr bwMode="auto">
            <a:xfrm>
              <a:off x="1794751" y="3983569"/>
              <a:ext cx="32010" cy="33415"/>
            </a:xfrm>
            <a:custGeom>
              <a:avLst/>
              <a:gdLst>
                <a:gd name="T0" fmla="*/ 0 w 66"/>
                <a:gd name="T1" fmla="*/ 2 h 72"/>
                <a:gd name="T2" fmla="*/ 1 w 66"/>
                <a:gd name="T3" fmla="*/ 0 h 72"/>
                <a:gd name="T4" fmla="*/ 1 w 66"/>
                <a:gd name="T5" fmla="*/ 0 h 72"/>
                <a:gd name="T6" fmla="*/ 1 w 66"/>
                <a:gd name="T7" fmla="*/ 1 h 72"/>
                <a:gd name="T8" fmla="*/ 0 w 66"/>
                <a:gd name="T9" fmla="*/ 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72"/>
                <a:gd name="T17" fmla="*/ 66 w 6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72">
                  <a:moveTo>
                    <a:pt x="0" y="72"/>
                  </a:moveTo>
                  <a:lnTo>
                    <a:pt x="29" y="12"/>
                  </a:lnTo>
                  <a:lnTo>
                    <a:pt x="56" y="0"/>
                  </a:lnTo>
                  <a:lnTo>
                    <a:pt x="66" y="57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5" name="Freeform 469"/>
            <p:cNvSpPr/>
            <p:nvPr/>
          </p:nvSpPr>
          <p:spPr bwMode="auto">
            <a:xfrm>
              <a:off x="940596" y="3628736"/>
              <a:ext cx="112876" cy="82741"/>
            </a:xfrm>
            <a:custGeom>
              <a:avLst/>
              <a:gdLst>
                <a:gd name="T0" fmla="*/ 0 w 233"/>
                <a:gd name="T1" fmla="*/ 2 h 184"/>
                <a:gd name="T2" fmla="*/ 1 w 233"/>
                <a:gd name="T3" fmla="*/ 3 h 184"/>
                <a:gd name="T4" fmla="*/ 3 w 233"/>
                <a:gd name="T5" fmla="*/ 3 h 184"/>
                <a:gd name="T6" fmla="*/ 1 w 233"/>
                <a:gd name="T7" fmla="*/ 4 h 184"/>
                <a:gd name="T8" fmla="*/ 1 w 233"/>
                <a:gd name="T9" fmla="*/ 4 h 184"/>
                <a:gd name="T10" fmla="*/ 3 w 233"/>
                <a:gd name="T11" fmla="*/ 4 h 184"/>
                <a:gd name="T12" fmla="*/ 5 w 233"/>
                <a:gd name="T13" fmla="*/ 4 h 184"/>
                <a:gd name="T14" fmla="*/ 5 w 233"/>
                <a:gd name="T15" fmla="*/ 2 h 184"/>
                <a:gd name="T16" fmla="*/ 3 w 233"/>
                <a:gd name="T17" fmla="*/ 0 h 184"/>
                <a:gd name="T18" fmla="*/ 1 w 233"/>
                <a:gd name="T19" fmla="*/ 1 h 184"/>
                <a:gd name="T20" fmla="*/ 0 w 233"/>
                <a:gd name="T21" fmla="*/ 2 h 1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3"/>
                <a:gd name="T34" fmla="*/ 0 h 184"/>
                <a:gd name="T35" fmla="*/ 233 w 233"/>
                <a:gd name="T36" fmla="*/ 184 h 1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3" h="184">
                  <a:moveTo>
                    <a:pt x="0" y="83"/>
                  </a:moveTo>
                  <a:lnTo>
                    <a:pt x="32" y="134"/>
                  </a:lnTo>
                  <a:lnTo>
                    <a:pt x="139" y="143"/>
                  </a:lnTo>
                  <a:lnTo>
                    <a:pt x="25" y="160"/>
                  </a:lnTo>
                  <a:lnTo>
                    <a:pt x="25" y="184"/>
                  </a:lnTo>
                  <a:lnTo>
                    <a:pt x="142" y="175"/>
                  </a:lnTo>
                  <a:lnTo>
                    <a:pt x="233" y="184"/>
                  </a:lnTo>
                  <a:lnTo>
                    <a:pt x="207" y="83"/>
                  </a:lnTo>
                  <a:lnTo>
                    <a:pt x="120" y="0"/>
                  </a:lnTo>
                  <a:lnTo>
                    <a:pt x="32" y="23"/>
                  </a:lnTo>
                  <a:lnTo>
                    <a:pt x="0" y="8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6" name="Freeform 470"/>
            <p:cNvSpPr/>
            <p:nvPr/>
          </p:nvSpPr>
          <p:spPr bwMode="auto">
            <a:xfrm>
              <a:off x="1019778" y="3765577"/>
              <a:ext cx="57281" cy="58874"/>
            </a:xfrm>
            <a:custGeom>
              <a:avLst/>
              <a:gdLst>
                <a:gd name="T0" fmla="*/ 0 w 116"/>
                <a:gd name="T1" fmla="*/ 1 h 133"/>
                <a:gd name="T2" fmla="*/ 0 w 116"/>
                <a:gd name="T3" fmla="*/ 2 h 133"/>
                <a:gd name="T4" fmla="*/ 2 w 116"/>
                <a:gd name="T5" fmla="*/ 3 h 133"/>
                <a:gd name="T6" fmla="*/ 3 w 116"/>
                <a:gd name="T7" fmla="*/ 1 h 133"/>
                <a:gd name="T8" fmla="*/ 2 w 116"/>
                <a:gd name="T9" fmla="*/ 0 h 133"/>
                <a:gd name="T10" fmla="*/ 0 w 116"/>
                <a:gd name="T11" fmla="*/ 1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133"/>
                <a:gd name="T20" fmla="*/ 116 w 116"/>
                <a:gd name="T21" fmla="*/ 133 h 1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133">
                  <a:moveTo>
                    <a:pt x="0" y="37"/>
                  </a:moveTo>
                  <a:lnTo>
                    <a:pt x="11" y="89"/>
                  </a:lnTo>
                  <a:lnTo>
                    <a:pt x="67" y="133"/>
                  </a:lnTo>
                  <a:lnTo>
                    <a:pt x="116" y="66"/>
                  </a:lnTo>
                  <a:lnTo>
                    <a:pt x="76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7" name="Freeform 471"/>
            <p:cNvSpPr/>
            <p:nvPr/>
          </p:nvSpPr>
          <p:spPr bwMode="auto">
            <a:xfrm>
              <a:off x="2015449" y="3724207"/>
              <a:ext cx="187004" cy="273683"/>
            </a:xfrm>
            <a:custGeom>
              <a:avLst/>
              <a:gdLst>
                <a:gd name="T0" fmla="*/ 0 w 390"/>
                <a:gd name="T1" fmla="*/ 13 h 602"/>
                <a:gd name="T2" fmla="*/ 0 w 390"/>
                <a:gd name="T3" fmla="*/ 9 h 602"/>
                <a:gd name="T4" fmla="*/ 1 w 390"/>
                <a:gd name="T5" fmla="*/ 8 h 602"/>
                <a:gd name="T6" fmla="*/ 3 w 390"/>
                <a:gd name="T7" fmla="*/ 7 h 602"/>
                <a:gd name="T8" fmla="*/ 6 w 390"/>
                <a:gd name="T9" fmla="*/ 4 h 602"/>
                <a:gd name="T10" fmla="*/ 3 w 390"/>
                <a:gd name="T11" fmla="*/ 3 h 602"/>
                <a:gd name="T12" fmla="*/ 2 w 390"/>
                <a:gd name="T13" fmla="*/ 1 h 602"/>
                <a:gd name="T14" fmla="*/ 2 w 390"/>
                <a:gd name="T15" fmla="*/ 1 h 602"/>
                <a:gd name="T16" fmla="*/ 3 w 390"/>
                <a:gd name="T17" fmla="*/ 2 h 602"/>
                <a:gd name="T18" fmla="*/ 9 w 390"/>
                <a:gd name="T19" fmla="*/ 0 h 602"/>
                <a:gd name="T20" fmla="*/ 9 w 390"/>
                <a:gd name="T21" fmla="*/ 2 h 602"/>
                <a:gd name="T22" fmla="*/ 6 w 390"/>
                <a:gd name="T23" fmla="*/ 8 h 602"/>
                <a:gd name="T24" fmla="*/ 1 w 390"/>
                <a:gd name="T25" fmla="*/ 14 h 602"/>
                <a:gd name="T26" fmla="*/ 0 w 390"/>
                <a:gd name="T27" fmla="*/ 13 h 6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0"/>
                <a:gd name="T43" fmla="*/ 0 h 602"/>
                <a:gd name="T44" fmla="*/ 390 w 390"/>
                <a:gd name="T45" fmla="*/ 602 h 6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0" h="602">
                  <a:moveTo>
                    <a:pt x="0" y="565"/>
                  </a:moveTo>
                  <a:lnTo>
                    <a:pt x="0" y="403"/>
                  </a:lnTo>
                  <a:lnTo>
                    <a:pt x="32" y="354"/>
                  </a:lnTo>
                  <a:lnTo>
                    <a:pt x="151" y="305"/>
                  </a:lnTo>
                  <a:lnTo>
                    <a:pt x="268" y="173"/>
                  </a:lnTo>
                  <a:lnTo>
                    <a:pt x="115" y="128"/>
                  </a:lnTo>
                  <a:lnTo>
                    <a:pt x="71" y="48"/>
                  </a:lnTo>
                  <a:lnTo>
                    <a:pt x="84" y="23"/>
                  </a:lnTo>
                  <a:lnTo>
                    <a:pt x="145" y="70"/>
                  </a:lnTo>
                  <a:lnTo>
                    <a:pt x="373" y="0"/>
                  </a:lnTo>
                  <a:lnTo>
                    <a:pt x="390" y="70"/>
                  </a:lnTo>
                  <a:lnTo>
                    <a:pt x="255" y="351"/>
                  </a:lnTo>
                  <a:lnTo>
                    <a:pt x="20" y="602"/>
                  </a:lnTo>
                  <a:lnTo>
                    <a:pt x="0" y="5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8" name="Freeform 472"/>
            <p:cNvSpPr/>
            <p:nvPr/>
          </p:nvSpPr>
          <p:spPr bwMode="auto">
            <a:xfrm>
              <a:off x="1722308" y="4277937"/>
              <a:ext cx="144886" cy="144797"/>
            </a:xfrm>
            <a:custGeom>
              <a:avLst/>
              <a:gdLst>
                <a:gd name="T0" fmla="*/ 0 w 301"/>
                <a:gd name="T1" fmla="*/ 2 h 319"/>
                <a:gd name="T2" fmla="*/ 1 w 301"/>
                <a:gd name="T3" fmla="*/ 2 h 319"/>
                <a:gd name="T4" fmla="*/ 3 w 301"/>
                <a:gd name="T5" fmla="*/ 1 h 319"/>
                <a:gd name="T6" fmla="*/ 3 w 301"/>
                <a:gd name="T7" fmla="*/ 0 h 319"/>
                <a:gd name="T8" fmla="*/ 5 w 301"/>
                <a:gd name="T9" fmla="*/ 0 h 319"/>
                <a:gd name="T10" fmla="*/ 7 w 301"/>
                <a:gd name="T11" fmla="*/ 1 h 319"/>
                <a:gd name="T12" fmla="*/ 7 w 301"/>
                <a:gd name="T13" fmla="*/ 2 h 319"/>
                <a:gd name="T14" fmla="*/ 7 w 301"/>
                <a:gd name="T15" fmla="*/ 5 h 319"/>
                <a:gd name="T16" fmla="*/ 6 w 301"/>
                <a:gd name="T17" fmla="*/ 7 h 319"/>
                <a:gd name="T18" fmla="*/ 4 w 301"/>
                <a:gd name="T19" fmla="*/ 7 h 319"/>
                <a:gd name="T20" fmla="*/ 3 w 301"/>
                <a:gd name="T21" fmla="*/ 6 h 319"/>
                <a:gd name="T22" fmla="*/ 0 w 301"/>
                <a:gd name="T23" fmla="*/ 2 h 3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1"/>
                <a:gd name="T37" fmla="*/ 0 h 319"/>
                <a:gd name="T38" fmla="*/ 301 w 301"/>
                <a:gd name="T39" fmla="*/ 319 h 3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1" h="319">
                  <a:moveTo>
                    <a:pt x="0" y="99"/>
                  </a:moveTo>
                  <a:lnTo>
                    <a:pt x="66" y="100"/>
                  </a:lnTo>
                  <a:lnTo>
                    <a:pt x="133" y="41"/>
                  </a:lnTo>
                  <a:lnTo>
                    <a:pt x="135" y="14"/>
                  </a:lnTo>
                  <a:lnTo>
                    <a:pt x="196" y="0"/>
                  </a:lnTo>
                  <a:lnTo>
                    <a:pt x="290" y="33"/>
                  </a:lnTo>
                  <a:lnTo>
                    <a:pt x="301" y="80"/>
                  </a:lnTo>
                  <a:lnTo>
                    <a:pt x="293" y="198"/>
                  </a:lnTo>
                  <a:lnTo>
                    <a:pt x="245" y="319"/>
                  </a:lnTo>
                  <a:lnTo>
                    <a:pt x="157" y="296"/>
                  </a:lnTo>
                  <a:lnTo>
                    <a:pt x="105" y="268"/>
                  </a:lnTo>
                  <a:lnTo>
                    <a:pt x="0" y="9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9" name="Freeform 473"/>
            <p:cNvSpPr/>
            <p:nvPr/>
          </p:nvSpPr>
          <p:spPr bwMode="auto">
            <a:xfrm>
              <a:off x="1472969" y="4303396"/>
              <a:ext cx="249339" cy="256180"/>
            </a:xfrm>
            <a:custGeom>
              <a:avLst/>
              <a:gdLst>
                <a:gd name="T0" fmla="*/ 0 w 520"/>
                <a:gd name="T1" fmla="*/ 0 h 565"/>
                <a:gd name="T2" fmla="*/ 1 w 520"/>
                <a:gd name="T3" fmla="*/ 0 h 565"/>
                <a:gd name="T4" fmla="*/ 9 w 520"/>
                <a:gd name="T5" fmla="*/ 1 h 565"/>
                <a:gd name="T6" fmla="*/ 10 w 520"/>
                <a:gd name="T7" fmla="*/ 1 h 565"/>
                <a:gd name="T8" fmla="*/ 12 w 520"/>
                <a:gd name="T9" fmla="*/ 1 h 565"/>
                <a:gd name="T10" fmla="*/ 11 w 520"/>
                <a:gd name="T11" fmla="*/ 2 h 565"/>
                <a:gd name="T12" fmla="*/ 10 w 520"/>
                <a:gd name="T13" fmla="*/ 1 h 565"/>
                <a:gd name="T14" fmla="*/ 8 w 520"/>
                <a:gd name="T15" fmla="*/ 2 h 565"/>
                <a:gd name="T16" fmla="*/ 8 w 520"/>
                <a:gd name="T17" fmla="*/ 5 h 565"/>
                <a:gd name="T18" fmla="*/ 7 w 520"/>
                <a:gd name="T19" fmla="*/ 5 h 565"/>
                <a:gd name="T20" fmla="*/ 7 w 520"/>
                <a:gd name="T21" fmla="*/ 8 h 565"/>
                <a:gd name="T22" fmla="*/ 7 w 520"/>
                <a:gd name="T23" fmla="*/ 13 h 565"/>
                <a:gd name="T24" fmla="*/ 7 w 520"/>
                <a:gd name="T25" fmla="*/ 13 h 565"/>
                <a:gd name="T26" fmla="*/ 5 w 520"/>
                <a:gd name="T27" fmla="*/ 13 h 565"/>
                <a:gd name="T28" fmla="*/ 5 w 520"/>
                <a:gd name="T29" fmla="*/ 12 h 565"/>
                <a:gd name="T30" fmla="*/ 4 w 520"/>
                <a:gd name="T31" fmla="*/ 13 h 565"/>
                <a:gd name="T32" fmla="*/ 3 w 520"/>
                <a:gd name="T33" fmla="*/ 11 h 565"/>
                <a:gd name="T34" fmla="*/ 3 w 520"/>
                <a:gd name="T35" fmla="*/ 7 h 565"/>
                <a:gd name="T36" fmla="*/ 3 w 520"/>
                <a:gd name="T37" fmla="*/ 6 h 565"/>
                <a:gd name="T38" fmla="*/ 0 w 520"/>
                <a:gd name="T39" fmla="*/ 0 h 5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20"/>
                <a:gd name="T61" fmla="*/ 0 h 565"/>
                <a:gd name="T62" fmla="*/ 520 w 520"/>
                <a:gd name="T63" fmla="*/ 565 h 5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20" h="565">
                  <a:moveTo>
                    <a:pt x="0" y="19"/>
                  </a:moveTo>
                  <a:lnTo>
                    <a:pt x="63" y="0"/>
                  </a:lnTo>
                  <a:lnTo>
                    <a:pt x="376" y="54"/>
                  </a:lnTo>
                  <a:lnTo>
                    <a:pt x="446" y="28"/>
                  </a:lnTo>
                  <a:lnTo>
                    <a:pt x="520" y="42"/>
                  </a:lnTo>
                  <a:lnTo>
                    <a:pt x="457" y="81"/>
                  </a:lnTo>
                  <a:lnTo>
                    <a:pt x="434" y="54"/>
                  </a:lnTo>
                  <a:lnTo>
                    <a:pt x="359" y="72"/>
                  </a:lnTo>
                  <a:lnTo>
                    <a:pt x="359" y="230"/>
                  </a:lnTo>
                  <a:lnTo>
                    <a:pt x="319" y="233"/>
                  </a:lnTo>
                  <a:lnTo>
                    <a:pt x="319" y="356"/>
                  </a:lnTo>
                  <a:lnTo>
                    <a:pt x="319" y="537"/>
                  </a:lnTo>
                  <a:lnTo>
                    <a:pt x="286" y="565"/>
                  </a:lnTo>
                  <a:lnTo>
                    <a:pt x="236" y="565"/>
                  </a:lnTo>
                  <a:lnTo>
                    <a:pt x="210" y="525"/>
                  </a:lnTo>
                  <a:lnTo>
                    <a:pt x="188" y="547"/>
                  </a:lnTo>
                  <a:lnTo>
                    <a:pt x="137" y="486"/>
                  </a:lnTo>
                  <a:lnTo>
                    <a:pt x="113" y="288"/>
                  </a:lnTo>
                  <a:lnTo>
                    <a:pt x="113" y="264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0" name="Freeform 474"/>
            <p:cNvSpPr/>
            <p:nvPr/>
          </p:nvSpPr>
          <p:spPr bwMode="auto">
            <a:xfrm>
              <a:off x="950704" y="3396424"/>
              <a:ext cx="154995" cy="140024"/>
            </a:xfrm>
            <a:custGeom>
              <a:avLst/>
              <a:gdLst>
                <a:gd name="T0" fmla="*/ 0 w 322"/>
                <a:gd name="T1" fmla="*/ 7 h 310"/>
                <a:gd name="T2" fmla="*/ 4 w 322"/>
                <a:gd name="T3" fmla="*/ 0 h 310"/>
                <a:gd name="T4" fmla="*/ 7 w 322"/>
                <a:gd name="T5" fmla="*/ 0 h 310"/>
                <a:gd name="T6" fmla="*/ 7 w 322"/>
                <a:gd name="T7" fmla="*/ 1 h 310"/>
                <a:gd name="T8" fmla="*/ 7 w 322"/>
                <a:gd name="T9" fmla="*/ 2 h 310"/>
                <a:gd name="T10" fmla="*/ 5 w 322"/>
                <a:gd name="T11" fmla="*/ 2 h 310"/>
                <a:gd name="T12" fmla="*/ 5 w 322"/>
                <a:gd name="T13" fmla="*/ 5 h 310"/>
                <a:gd name="T14" fmla="*/ 3 w 322"/>
                <a:gd name="T15" fmla="*/ 5 h 310"/>
                <a:gd name="T16" fmla="*/ 4 w 322"/>
                <a:gd name="T17" fmla="*/ 7 h 310"/>
                <a:gd name="T18" fmla="*/ 0 w 322"/>
                <a:gd name="T19" fmla="*/ 7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2"/>
                <a:gd name="T31" fmla="*/ 0 h 310"/>
                <a:gd name="T32" fmla="*/ 322 w 322"/>
                <a:gd name="T33" fmla="*/ 310 h 3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2" h="310">
                  <a:moveTo>
                    <a:pt x="0" y="310"/>
                  </a:moveTo>
                  <a:lnTo>
                    <a:pt x="154" y="0"/>
                  </a:lnTo>
                  <a:lnTo>
                    <a:pt x="317" y="5"/>
                  </a:lnTo>
                  <a:lnTo>
                    <a:pt x="322" y="22"/>
                  </a:lnTo>
                  <a:lnTo>
                    <a:pt x="317" y="80"/>
                  </a:lnTo>
                  <a:lnTo>
                    <a:pt x="197" y="76"/>
                  </a:lnTo>
                  <a:lnTo>
                    <a:pt x="196" y="198"/>
                  </a:lnTo>
                  <a:lnTo>
                    <a:pt x="152" y="221"/>
                  </a:lnTo>
                  <a:lnTo>
                    <a:pt x="156" y="292"/>
                  </a:lnTo>
                  <a:lnTo>
                    <a:pt x="0" y="31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1" name="Freeform 475"/>
            <p:cNvSpPr/>
            <p:nvPr/>
          </p:nvSpPr>
          <p:spPr bwMode="auto">
            <a:xfrm>
              <a:off x="1665027" y="3495077"/>
              <a:ext cx="303250" cy="396203"/>
            </a:xfrm>
            <a:custGeom>
              <a:avLst/>
              <a:gdLst>
                <a:gd name="T0" fmla="*/ 0 w 634"/>
                <a:gd name="T1" fmla="*/ 11 h 874"/>
                <a:gd name="T2" fmla="*/ 1 w 634"/>
                <a:gd name="T3" fmla="*/ 13 h 874"/>
                <a:gd name="T4" fmla="*/ 1 w 634"/>
                <a:gd name="T5" fmla="*/ 15 h 874"/>
                <a:gd name="T6" fmla="*/ 3 w 634"/>
                <a:gd name="T7" fmla="*/ 16 h 874"/>
                <a:gd name="T8" fmla="*/ 5 w 634"/>
                <a:gd name="T9" fmla="*/ 19 h 874"/>
                <a:gd name="T10" fmla="*/ 8 w 634"/>
                <a:gd name="T11" fmla="*/ 20 h 874"/>
                <a:gd name="T12" fmla="*/ 11 w 634"/>
                <a:gd name="T13" fmla="*/ 20 h 874"/>
                <a:gd name="T14" fmla="*/ 12 w 634"/>
                <a:gd name="T15" fmla="*/ 19 h 874"/>
                <a:gd name="T16" fmla="*/ 11 w 634"/>
                <a:gd name="T17" fmla="*/ 17 h 874"/>
                <a:gd name="T18" fmla="*/ 10 w 634"/>
                <a:gd name="T19" fmla="*/ 16 h 874"/>
                <a:gd name="T20" fmla="*/ 11 w 634"/>
                <a:gd name="T21" fmla="*/ 15 h 874"/>
                <a:gd name="T22" fmla="*/ 11 w 634"/>
                <a:gd name="T23" fmla="*/ 13 h 874"/>
                <a:gd name="T24" fmla="*/ 12 w 634"/>
                <a:gd name="T25" fmla="*/ 11 h 874"/>
                <a:gd name="T26" fmla="*/ 13 w 634"/>
                <a:gd name="T27" fmla="*/ 6 h 874"/>
                <a:gd name="T28" fmla="*/ 14 w 634"/>
                <a:gd name="T29" fmla="*/ 5 h 874"/>
                <a:gd name="T30" fmla="*/ 13 w 634"/>
                <a:gd name="T31" fmla="*/ 5 h 874"/>
                <a:gd name="T32" fmla="*/ 13 w 634"/>
                <a:gd name="T33" fmla="*/ 1 h 874"/>
                <a:gd name="T34" fmla="*/ 12 w 634"/>
                <a:gd name="T35" fmla="*/ 0 h 874"/>
                <a:gd name="T36" fmla="*/ 11 w 634"/>
                <a:gd name="T37" fmla="*/ 1 h 874"/>
                <a:gd name="T38" fmla="*/ 3 w 634"/>
                <a:gd name="T39" fmla="*/ 1 h 874"/>
                <a:gd name="T40" fmla="*/ 3 w 634"/>
                <a:gd name="T41" fmla="*/ 3 h 874"/>
                <a:gd name="T42" fmla="*/ 2 w 634"/>
                <a:gd name="T43" fmla="*/ 3 h 874"/>
                <a:gd name="T44" fmla="*/ 2 w 634"/>
                <a:gd name="T45" fmla="*/ 4 h 874"/>
                <a:gd name="T46" fmla="*/ 2 w 634"/>
                <a:gd name="T47" fmla="*/ 8 h 874"/>
                <a:gd name="T48" fmla="*/ 1 w 634"/>
                <a:gd name="T49" fmla="*/ 8 h 874"/>
                <a:gd name="T50" fmla="*/ 0 w 634"/>
                <a:gd name="T51" fmla="*/ 11 h 8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34"/>
                <a:gd name="T79" fmla="*/ 0 h 874"/>
                <a:gd name="T80" fmla="*/ 634 w 634"/>
                <a:gd name="T81" fmla="*/ 874 h 8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34" h="874">
                  <a:moveTo>
                    <a:pt x="0" y="460"/>
                  </a:moveTo>
                  <a:lnTo>
                    <a:pt x="30" y="549"/>
                  </a:lnTo>
                  <a:lnTo>
                    <a:pt x="59" y="644"/>
                  </a:lnTo>
                  <a:lnTo>
                    <a:pt x="124" y="679"/>
                  </a:lnTo>
                  <a:lnTo>
                    <a:pt x="216" y="807"/>
                  </a:lnTo>
                  <a:lnTo>
                    <a:pt x="344" y="874"/>
                  </a:lnTo>
                  <a:lnTo>
                    <a:pt x="460" y="857"/>
                  </a:lnTo>
                  <a:lnTo>
                    <a:pt x="532" y="832"/>
                  </a:lnTo>
                  <a:lnTo>
                    <a:pt x="488" y="740"/>
                  </a:lnTo>
                  <a:lnTo>
                    <a:pt x="423" y="684"/>
                  </a:lnTo>
                  <a:lnTo>
                    <a:pt x="466" y="652"/>
                  </a:lnTo>
                  <a:lnTo>
                    <a:pt x="474" y="572"/>
                  </a:lnTo>
                  <a:lnTo>
                    <a:pt x="544" y="462"/>
                  </a:lnTo>
                  <a:lnTo>
                    <a:pt x="575" y="273"/>
                  </a:lnTo>
                  <a:lnTo>
                    <a:pt x="634" y="230"/>
                  </a:lnTo>
                  <a:lnTo>
                    <a:pt x="587" y="192"/>
                  </a:lnTo>
                  <a:lnTo>
                    <a:pt x="570" y="50"/>
                  </a:lnTo>
                  <a:lnTo>
                    <a:pt x="521" y="0"/>
                  </a:lnTo>
                  <a:lnTo>
                    <a:pt x="460" y="59"/>
                  </a:lnTo>
                  <a:lnTo>
                    <a:pt x="116" y="49"/>
                  </a:lnTo>
                  <a:lnTo>
                    <a:pt x="116" y="138"/>
                  </a:lnTo>
                  <a:lnTo>
                    <a:pt x="83" y="139"/>
                  </a:lnTo>
                  <a:lnTo>
                    <a:pt x="83" y="166"/>
                  </a:lnTo>
                  <a:lnTo>
                    <a:pt x="82" y="334"/>
                  </a:lnTo>
                  <a:lnTo>
                    <a:pt x="42" y="343"/>
                  </a:lnTo>
                  <a:lnTo>
                    <a:pt x="0" y="4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2" name="Freeform 476"/>
            <p:cNvSpPr/>
            <p:nvPr/>
          </p:nvSpPr>
          <p:spPr bwMode="auto">
            <a:xfrm>
              <a:off x="1826760" y="4487972"/>
              <a:ext cx="23586" cy="31824"/>
            </a:xfrm>
            <a:custGeom>
              <a:avLst/>
              <a:gdLst>
                <a:gd name="T0" fmla="*/ 0 w 46"/>
                <a:gd name="T1" fmla="*/ 1 h 72"/>
                <a:gd name="T2" fmla="*/ 1 w 46"/>
                <a:gd name="T3" fmla="*/ 2 h 72"/>
                <a:gd name="T4" fmla="*/ 1 w 46"/>
                <a:gd name="T5" fmla="*/ 1 h 72"/>
                <a:gd name="T6" fmla="*/ 1 w 46"/>
                <a:gd name="T7" fmla="*/ 0 h 72"/>
                <a:gd name="T8" fmla="*/ 0 w 46"/>
                <a:gd name="T9" fmla="*/ 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72"/>
                <a:gd name="T17" fmla="*/ 46 w 4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72">
                  <a:moveTo>
                    <a:pt x="0" y="40"/>
                  </a:moveTo>
                  <a:lnTo>
                    <a:pt x="25" y="72"/>
                  </a:lnTo>
                  <a:lnTo>
                    <a:pt x="46" y="46"/>
                  </a:lnTo>
                  <a:lnTo>
                    <a:pt x="42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3" name="Freeform 477"/>
            <p:cNvSpPr/>
            <p:nvPr/>
          </p:nvSpPr>
          <p:spPr bwMode="auto">
            <a:xfrm>
              <a:off x="1806544" y="3981978"/>
              <a:ext cx="198797" cy="216400"/>
            </a:xfrm>
            <a:custGeom>
              <a:avLst/>
              <a:gdLst>
                <a:gd name="T0" fmla="*/ 0 w 409"/>
                <a:gd name="T1" fmla="*/ 3 h 475"/>
                <a:gd name="T2" fmla="*/ 0 w 409"/>
                <a:gd name="T3" fmla="*/ 6 h 475"/>
                <a:gd name="T4" fmla="*/ 1 w 409"/>
                <a:gd name="T5" fmla="*/ 8 h 475"/>
                <a:gd name="T6" fmla="*/ 3 w 409"/>
                <a:gd name="T7" fmla="*/ 9 h 475"/>
                <a:gd name="T8" fmla="*/ 4 w 409"/>
                <a:gd name="T9" fmla="*/ 9 h 475"/>
                <a:gd name="T10" fmla="*/ 5 w 409"/>
                <a:gd name="T11" fmla="*/ 11 h 475"/>
                <a:gd name="T12" fmla="*/ 8 w 409"/>
                <a:gd name="T13" fmla="*/ 11 h 475"/>
                <a:gd name="T14" fmla="*/ 10 w 409"/>
                <a:gd name="T15" fmla="*/ 10 h 475"/>
                <a:gd name="T16" fmla="*/ 8 w 409"/>
                <a:gd name="T17" fmla="*/ 5 h 475"/>
                <a:gd name="T18" fmla="*/ 9 w 409"/>
                <a:gd name="T19" fmla="*/ 4 h 475"/>
                <a:gd name="T20" fmla="*/ 4 w 409"/>
                <a:gd name="T21" fmla="*/ 0 h 475"/>
                <a:gd name="T22" fmla="*/ 3 w 409"/>
                <a:gd name="T23" fmla="*/ 2 h 475"/>
                <a:gd name="T24" fmla="*/ 2 w 409"/>
                <a:gd name="T25" fmla="*/ 1 h 475"/>
                <a:gd name="T26" fmla="*/ 2 w 409"/>
                <a:gd name="T27" fmla="*/ 2 h 475"/>
                <a:gd name="T28" fmla="*/ 2 w 409"/>
                <a:gd name="T29" fmla="*/ 0 h 475"/>
                <a:gd name="T30" fmla="*/ 1 w 409"/>
                <a:gd name="T31" fmla="*/ 0 h 475"/>
                <a:gd name="T32" fmla="*/ 1 w 409"/>
                <a:gd name="T33" fmla="*/ 1 h 475"/>
                <a:gd name="T34" fmla="*/ 1 w 409"/>
                <a:gd name="T35" fmla="*/ 2 h 475"/>
                <a:gd name="T36" fmla="*/ 0 w 409"/>
                <a:gd name="T37" fmla="*/ 3 h 4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9"/>
                <a:gd name="T58" fmla="*/ 0 h 475"/>
                <a:gd name="T59" fmla="*/ 409 w 409"/>
                <a:gd name="T60" fmla="*/ 475 h 4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9" h="475">
                  <a:moveTo>
                    <a:pt x="0" y="150"/>
                  </a:moveTo>
                  <a:lnTo>
                    <a:pt x="3" y="242"/>
                  </a:lnTo>
                  <a:lnTo>
                    <a:pt x="52" y="334"/>
                  </a:lnTo>
                  <a:lnTo>
                    <a:pt x="124" y="375"/>
                  </a:lnTo>
                  <a:lnTo>
                    <a:pt x="160" y="384"/>
                  </a:lnTo>
                  <a:lnTo>
                    <a:pt x="199" y="475"/>
                  </a:lnTo>
                  <a:lnTo>
                    <a:pt x="353" y="462"/>
                  </a:lnTo>
                  <a:lnTo>
                    <a:pt x="409" y="423"/>
                  </a:lnTo>
                  <a:lnTo>
                    <a:pt x="351" y="237"/>
                  </a:lnTo>
                  <a:lnTo>
                    <a:pt x="367" y="165"/>
                  </a:lnTo>
                  <a:lnTo>
                    <a:pt x="175" y="0"/>
                  </a:lnTo>
                  <a:lnTo>
                    <a:pt x="118" y="84"/>
                  </a:lnTo>
                  <a:lnTo>
                    <a:pt x="98" y="61"/>
                  </a:lnTo>
                  <a:lnTo>
                    <a:pt x="84" y="80"/>
                  </a:lnTo>
                  <a:lnTo>
                    <a:pt x="82" y="0"/>
                  </a:lnTo>
                  <a:lnTo>
                    <a:pt x="29" y="5"/>
                  </a:lnTo>
                  <a:lnTo>
                    <a:pt x="39" y="62"/>
                  </a:lnTo>
                  <a:lnTo>
                    <a:pt x="42" y="97"/>
                  </a:lnTo>
                  <a:lnTo>
                    <a:pt x="0" y="15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4" name="Freeform 478"/>
            <p:cNvSpPr/>
            <p:nvPr/>
          </p:nvSpPr>
          <p:spPr bwMode="auto">
            <a:xfrm>
              <a:off x="1259009" y="3740119"/>
              <a:ext cx="40433" cy="103427"/>
            </a:xfrm>
            <a:custGeom>
              <a:avLst/>
              <a:gdLst>
                <a:gd name="T0" fmla="*/ 0 w 82"/>
                <a:gd name="T1" fmla="*/ 0 h 227"/>
                <a:gd name="T2" fmla="*/ 1 w 82"/>
                <a:gd name="T3" fmla="*/ 0 h 227"/>
                <a:gd name="T4" fmla="*/ 2 w 82"/>
                <a:gd name="T5" fmla="*/ 5 h 227"/>
                <a:gd name="T6" fmla="*/ 1 w 82"/>
                <a:gd name="T7" fmla="*/ 5 h 227"/>
                <a:gd name="T8" fmla="*/ 0 w 82"/>
                <a:gd name="T9" fmla="*/ 0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27"/>
                <a:gd name="T17" fmla="*/ 82 w 82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27">
                  <a:moveTo>
                    <a:pt x="0" y="0"/>
                  </a:moveTo>
                  <a:lnTo>
                    <a:pt x="41" y="10"/>
                  </a:lnTo>
                  <a:lnTo>
                    <a:pt x="82" y="219"/>
                  </a:lnTo>
                  <a:lnTo>
                    <a:pt x="53" y="2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5" name="Freeform 479"/>
            <p:cNvSpPr/>
            <p:nvPr/>
          </p:nvSpPr>
          <p:spPr bwMode="auto">
            <a:xfrm>
              <a:off x="1808229" y="3883325"/>
              <a:ext cx="96029" cy="106609"/>
            </a:xfrm>
            <a:custGeom>
              <a:avLst/>
              <a:gdLst>
                <a:gd name="T0" fmla="*/ 0 w 198"/>
                <a:gd name="T1" fmla="*/ 5 h 234"/>
                <a:gd name="T2" fmla="*/ 1 w 198"/>
                <a:gd name="T3" fmla="*/ 5 h 234"/>
                <a:gd name="T4" fmla="*/ 2 w 198"/>
                <a:gd name="T5" fmla="*/ 5 h 234"/>
                <a:gd name="T6" fmla="*/ 2 w 198"/>
                <a:gd name="T7" fmla="*/ 4 h 234"/>
                <a:gd name="T8" fmla="*/ 4 w 198"/>
                <a:gd name="T9" fmla="*/ 4 h 234"/>
                <a:gd name="T10" fmla="*/ 5 w 198"/>
                <a:gd name="T11" fmla="*/ 2 h 234"/>
                <a:gd name="T12" fmla="*/ 4 w 198"/>
                <a:gd name="T13" fmla="*/ 0 h 234"/>
                <a:gd name="T14" fmla="*/ 1 w 198"/>
                <a:gd name="T15" fmla="*/ 0 h 234"/>
                <a:gd name="T16" fmla="*/ 1 w 198"/>
                <a:gd name="T17" fmla="*/ 2 h 234"/>
                <a:gd name="T18" fmla="*/ 1 w 198"/>
                <a:gd name="T19" fmla="*/ 3 h 234"/>
                <a:gd name="T20" fmla="*/ 0 w 198"/>
                <a:gd name="T21" fmla="*/ 5 h 2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8"/>
                <a:gd name="T34" fmla="*/ 0 h 234"/>
                <a:gd name="T35" fmla="*/ 198 w 198"/>
                <a:gd name="T36" fmla="*/ 234 h 2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8" h="234">
                  <a:moveTo>
                    <a:pt x="0" y="234"/>
                  </a:moveTo>
                  <a:lnTo>
                    <a:pt x="27" y="222"/>
                  </a:lnTo>
                  <a:lnTo>
                    <a:pt x="80" y="217"/>
                  </a:lnTo>
                  <a:lnTo>
                    <a:pt x="82" y="186"/>
                  </a:lnTo>
                  <a:lnTo>
                    <a:pt x="159" y="165"/>
                  </a:lnTo>
                  <a:lnTo>
                    <a:pt x="198" y="87"/>
                  </a:lnTo>
                  <a:lnTo>
                    <a:pt x="159" y="0"/>
                  </a:lnTo>
                  <a:lnTo>
                    <a:pt x="43" y="17"/>
                  </a:lnTo>
                  <a:lnTo>
                    <a:pt x="56" y="82"/>
                  </a:lnTo>
                  <a:lnTo>
                    <a:pt x="29" y="124"/>
                  </a:lnTo>
                  <a:lnTo>
                    <a:pt x="0" y="23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6" name="Freeform 480"/>
            <p:cNvSpPr/>
            <p:nvPr/>
          </p:nvSpPr>
          <p:spPr bwMode="auto">
            <a:xfrm>
              <a:off x="1712199" y="3310500"/>
              <a:ext cx="205536" cy="211627"/>
            </a:xfrm>
            <a:custGeom>
              <a:avLst/>
              <a:gdLst>
                <a:gd name="T0" fmla="*/ 0 w 429"/>
                <a:gd name="T1" fmla="*/ 2 h 464"/>
                <a:gd name="T2" fmla="*/ 0 w 429"/>
                <a:gd name="T3" fmla="*/ 11 h 464"/>
                <a:gd name="T4" fmla="*/ 8 w 429"/>
                <a:gd name="T5" fmla="*/ 11 h 464"/>
                <a:gd name="T6" fmla="*/ 10 w 429"/>
                <a:gd name="T7" fmla="*/ 9 h 464"/>
                <a:gd name="T8" fmla="*/ 10 w 429"/>
                <a:gd name="T9" fmla="*/ 9 h 464"/>
                <a:gd name="T10" fmla="*/ 7 w 429"/>
                <a:gd name="T11" fmla="*/ 2 h 464"/>
                <a:gd name="T12" fmla="*/ 8 w 429"/>
                <a:gd name="T13" fmla="*/ 4 h 464"/>
                <a:gd name="T14" fmla="*/ 9 w 429"/>
                <a:gd name="T15" fmla="*/ 3 h 464"/>
                <a:gd name="T16" fmla="*/ 8 w 429"/>
                <a:gd name="T17" fmla="*/ 0 h 464"/>
                <a:gd name="T18" fmla="*/ 7 w 429"/>
                <a:gd name="T19" fmla="*/ 1 h 464"/>
                <a:gd name="T20" fmla="*/ 7 w 429"/>
                <a:gd name="T21" fmla="*/ 0 h 464"/>
                <a:gd name="T22" fmla="*/ 5 w 429"/>
                <a:gd name="T23" fmla="*/ 0 h 464"/>
                <a:gd name="T24" fmla="*/ 4 w 429"/>
                <a:gd name="T25" fmla="*/ 1 h 464"/>
                <a:gd name="T26" fmla="*/ 0 w 429"/>
                <a:gd name="T27" fmla="*/ 0 h 464"/>
                <a:gd name="T28" fmla="*/ 0 w 429"/>
                <a:gd name="T29" fmla="*/ 2 h 4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9"/>
                <a:gd name="T46" fmla="*/ 0 h 464"/>
                <a:gd name="T47" fmla="*/ 429 w 429"/>
                <a:gd name="T48" fmla="*/ 464 h 4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9" h="464">
                  <a:moveTo>
                    <a:pt x="0" y="75"/>
                  </a:moveTo>
                  <a:lnTo>
                    <a:pt x="17" y="454"/>
                  </a:lnTo>
                  <a:lnTo>
                    <a:pt x="361" y="464"/>
                  </a:lnTo>
                  <a:lnTo>
                    <a:pt x="422" y="405"/>
                  </a:lnTo>
                  <a:lnTo>
                    <a:pt x="429" y="364"/>
                  </a:lnTo>
                  <a:lnTo>
                    <a:pt x="298" y="98"/>
                  </a:lnTo>
                  <a:lnTo>
                    <a:pt x="361" y="183"/>
                  </a:lnTo>
                  <a:lnTo>
                    <a:pt x="392" y="110"/>
                  </a:lnTo>
                  <a:lnTo>
                    <a:pt x="361" y="17"/>
                  </a:lnTo>
                  <a:lnTo>
                    <a:pt x="284" y="30"/>
                  </a:lnTo>
                  <a:lnTo>
                    <a:pt x="282" y="4"/>
                  </a:lnTo>
                  <a:lnTo>
                    <a:pt x="239" y="4"/>
                  </a:lnTo>
                  <a:lnTo>
                    <a:pt x="166" y="40"/>
                  </a:lnTo>
                  <a:lnTo>
                    <a:pt x="17" y="0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7" name="Freeform 481"/>
            <p:cNvSpPr/>
            <p:nvPr/>
          </p:nvSpPr>
          <p:spPr bwMode="auto">
            <a:xfrm>
              <a:off x="1166349" y="3662151"/>
              <a:ext cx="136463" cy="109791"/>
            </a:xfrm>
            <a:custGeom>
              <a:avLst/>
              <a:gdLst>
                <a:gd name="T0" fmla="*/ 0 w 285"/>
                <a:gd name="T1" fmla="*/ 5 h 242"/>
                <a:gd name="T2" fmla="*/ 1 w 285"/>
                <a:gd name="T3" fmla="*/ 5 h 242"/>
                <a:gd name="T4" fmla="*/ 2 w 285"/>
                <a:gd name="T5" fmla="*/ 6 h 242"/>
                <a:gd name="T6" fmla="*/ 2 w 285"/>
                <a:gd name="T7" fmla="*/ 4 h 242"/>
                <a:gd name="T8" fmla="*/ 5 w 285"/>
                <a:gd name="T9" fmla="*/ 4 h 242"/>
                <a:gd name="T10" fmla="*/ 5 w 285"/>
                <a:gd name="T11" fmla="*/ 4 h 242"/>
                <a:gd name="T12" fmla="*/ 7 w 285"/>
                <a:gd name="T13" fmla="*/ 3 h 242"/>
                <a:gd name="T14" fmla="*/ 5 w 285"/>
                <a:gd name="T15" fmla="*/ 1 h 242"/>
                <a:gd name="T16" fmla="*/ 5 w 285"/>
                <a:gd name="T17" fmla="*/ 0 h 242"/>
                <a:gd name="T18" fmla="*/ 1 w 285"/>
                <a:gd name="T19" fmla="*/ 2 h 242"/>
                <a:gd name="T20" fmla="*/ 0 w 285"/>
                <a:gd name="T21" fmla="*/ 5 h 2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5"/>
                <a:gd name="T34" fmla="*/ 0 h 242"/>
                <a:gd name="T35" fmla="*/ 285 w 285"/>
                <a:gd name="T36" fmla="*/ 242 h 2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5" h="242">
                  <a:moveTo>
                    <a:pt x="0" y="207"/>
                  </a:moveTo>
                  <a:lnTo>
                    <a:pt x="23" y="233"/>
                  </a:lnTo>
                  <a:lnTo>
                    <a:pt x="102" y="242"/>
                  </a:lnTo>
                  <a:lnTo>
                    <a:pt x="92" y="181"/>
                  </a:lnTo>
                  <a:lnTo>
                    <a:pt x="192" y="171"/>
                  </a:lnTo>
                  <a:lnTo>
                    <a:pt x="233" y="181"/>
                  </a:lnTo>
                  <a:lnTo>
                    <a:pt x="285" y="135"/>
                  </a:lnTo>
                  <a:lnTo>
                    <a:pt x="214" y="42"/>
                  </a:lnTo>
                  <a:lnTo>
                    <a:pt x="206" y="0"/>
                  </a:lnTo>
                  <a:lnTo>
                    <a:pt x="49" y="79"/>
                  </a:lnTo>
                  <a:lnTo>
                    <a:pt x="0" y="2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8" name="Freeform 482"/>
            <p:cNvSpPr/>
            <p:nvPr/>
          </p:nvSpPr>
          <p:spPr bwMode="auto">
            <a:xfrm>
              <a:off x="1665027" y="4126775"/>
              <a:ext cx="215645" cy="195715"/>
            </a:xfrm>
            <a:custGeom>
              <a:avLst/>
              <a:gdLst>
                <a:gd name="T0" fmla="*/ 0 w 450"/>
                <a:gd name="T1" fmla="*/ 5 h 434"/>
                <a:gd name="T2" fmla="*/ 0 w 450"/>
                <a:gd name="T3" fmla="*/ 9 h 434"/>
                <a:gd name="T4" fmla="*/ 1 w 450"/>
                <a:gd name="T5" fmla="*/ 10 h 434"/>
                <a:gd name="T6" fmla="*/ 3 w 450"/>
                <a:gd name="T7" fmla="*/ 10 h 434"/>
                <a:gd name="T8" fmla="*/ 4 w 450"/>
                <a:gd name="T9" fmla="*/ 10 h 434"/>
                <a:gd name="T10" fmla="*/ 6 w 450"/>
                <a:gd name="T11" fmla="*/ 9 h 434"/>
                <a:gd name="T12" fmla="*/ 6 w 450"/>
                <a:gd name="T13" fmla="*/ 8 h 434"/>
                <a:gd name="T14" fmla="*/ 7 w 450"/>
                <a:gd name="T15" fmla="*/ 8 h 434"/>
                <a:gd name="T16" fmla="*/ 7 w 450"/>
                <a:gd name="T17" fmla="*/ 7 h 434"/>
                <a:gd name="T18" fmla="*/ 10 w 450"/>
                <a:gd name="T19" fmla="*/ 6 h 434"/>
                <a:gd name="T20" fmla="*/ 9 w 450"/>
                <a:gd name="T21" fmla="*/ 6 h 434"/>
                <a:gd name="T22" fmla="*/ 10 w 450"/>
                <a:gd name="T23" fmla="*/ 3 h 434"/>
                <a:gd name="T24" fmla="*/ 10 w 450"/>
                <a:gd name="T25" fmla="*/ 1 h 434"/>
                <a:gd name="T26" fmla="*/ 8 w 450"/>
                <a:gd name="T27" fmla="*/ 0 h 434"/>
                <a:gd name="T28" fmla="*/ 8 w 450"/>
                <a:gd name="T29" fmla="*/ 0 h 434"/>
                <a:gd name="T30" fmla="*/ 6 w 450"/>
                <a:gd name="T31" fmla="*/ 1 h 434"/>
                <a:gd name="T32" fmla="*/ 6 w 450"/>
                <a:gd name="T33" fmla="*/ 3 h 434"/>
                <a:gd name="T34" fmla="*/ 7 w 450"/>
                <a:gd name="T35" fmla="*/ 4 h 434"/>
                <a:gd name="T36" fmla="*/ 7 w 450"/>
                <a:gd name="T37" fmla="*/ 5 h 434"/>
                <a:gd name="T38" fmla="*/ 2 w 450"/>
                <a:gd name="T39" fmla="*/ 3 h 434"/>
                <a:gd name="T40" fmla="*/ 2 w 450"/>
                <a:gd name="T41" fmla="*/ 5 h 434"/>
                <a:gd name="T42" fmla="*/ 0 w 450"/>
                <a:gd name="T43" fmla="*/ 5 h 4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0"/>
                <a:gd name="T67" fmla="*/ 0 h 434"/>
                <a:gd name="T68" fmla="*/ 450 w 450"/>
                <a:gd name="T69" fmla="*/ 434 h 4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0" h="434">
                  <a:moveTo>
                    <a:pt x="0" y="212"/>
                  </a:moveTo>
                  <a:lnTo>
                    <a:pt x="0" y="379"/>
                  </a:lnTo>
                  <a:lnTo>
                    <a:pt x="47" y="419"/>
                  </a:lnTo>
                  <a:lnTo>
                    <a:pt x="121" y="433"/>
                  </a:lnTo>
                  <a:lnTo>
                    <a:pt x="187" y="434"/>
                  </a:lnTo>
                  <a:lnTo>
                    <a:pt x="254" y="375"/>
                  </a:lnTo>
                  <a:lnTo>
                    <a:pt x="256" y="348"/>
                  </a:lnTo>
                  <a:lnTo>
                    <a:pt x="317" y="334"/>
                  </a:lnTo>
                  <a:lnTo>
                    <a:pt x="309" y="310"/>
                  </a:lnTo>
                  <a:lnTo>
                    <a:pt x="428" y="265"/>
                  </a:lnTo>
                  <a:lnTo>
                    <a:pt x="412" y="245"/>
                  </a:lnTo>
                  <a:lnTo>
                    <a:pt x="450" y="114"/>
                  </a:lnTo>
                  <a:lnTo>
                    <a:pt x="422" y="56"/>
                  </a:lnTo>
                  <a:lnTo>
                    <a:pt x="350" y="15"/>
                  </a:lnTo>
                  <a:lnTo>
                    <a:pt x="329" y="0"/>
                  </a:lnTo>
                  <a:lnTo>
                    <a:pt x="260" y="42"/>
                  </a:lnTo>
                  <a:lnTo>
                    <a:pt x="254" y="156"/>
                  </a:lnTo>
                  <a:lnTo>
                    <a:pt x="298" y="177"/>
                  </a:lnTo>
                  <a:lnTo>
                    <a:pt x="300" y="225"/>
                  </a:lnTo>
                  <a:lnTo>
                    <a:pt x="81" y="122"/>
                  </a:lnTo>
                  <a:lnTo>
                    <a:pt x="86" y="212"/>
                  </a:lnTo>
                  <a:lnTo>
                    <a:pt x="0" y="2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9" name="Freeform 483"/>
            <p:cNvSpPr/>
            <p:nvPr/>
          </p:nvSpPr>
          <p:spPr bwMode="auto">
            <a:xfrm>
              <a:off x="1563944" y="4413187"/>
              <a:ext cx="299881" cy="264136"/>
            </a:xfrm>
            <a:custGeom>
              <a:avLst/>
              <a:gdLst>
                <a:gd name="T0" fmla="*/ 0 w 624"/>
                <a:gd name="T1" fmla="*/ 7 h 583"/>
                <a:gd name="T2" fmla="*/ 1 w 624"/>
                <a:gd name="T3" fmla="*/ 7 h 583"/>
                <a:gd name="T4" fmla="*/ 1 w 624"/>
                <a:gd name="T5" fmla="*/ 7 h 583"/>
                <a:gd name="T6" fmla="*/ 2 w 624"/>
                <a:gd name="T7" fmla="*/ 7 h 583"/>
                <a:gd name="T8" fmla="*/ 3 w 624"/>
                <a:gd name="T9" fmla="*/ 7 h 583"/>
                <a:gd name="T10" fmla="*/ 3 w 624"/>
                <a:gd name="T11" fmla="*/ 3 h 583"/>
                <a:gd name="T12" fmla="*/ 4 w 624"/>
                <a:gd name="T13" fmla="*/ 4 h 583"/>
                <a:gd name="T14" fmla="*/ 4 w 624"/>
                <a:gd name="T15" fmla="*/ 5 h 583"/>
                <a:gd name="T16" fmla="*/ 5 w 624"/>
                <a:gd name="T17" fmla="*/ 5 h 583"/>
                <a:gd name="T18" fmla="*/ 6 w 624"/>
                <a:gd name="T19" fmla="*/ 4 h 583"/>
                <a:gd name="T20" fmla="*/ 8 w 624"/>
                <a:gd name="T21" fmla="*/ 4 h 583"/>
                <a:gd name="T22" fmla="*/ 11 w 624"/>
                <a:gd name="T23" fmla="*/ 0 h 583"/>
                <a:gd name="T24" fmla="*/ 13 w 624"/>
                <a:gd name="T25" fmla="*/ 1 h 583"/>
                <a:gd name="T26" fmla="*/ 14 w 624"/>
                <a:gd name="T27" fmla="*/ 4 h 583"/>
                <a:gd name="T28" fmla="*/ 13 w 624"/>
                <a:gd name="T29" fmla="*/ 5 h 583"/>
                <a:gd name="T30" fmla="*/ 13 w 624"/>
                <a:gd name="T31" fmla="*/ 5 h 583"/>
                <a:gd name="T32" fmla="*/ 14 w 624"/>
                <a:gd name="T33" fmla="*/ 5 h 583"/>
                <a:gd name="T34" fmla="*/ 15 w 624"/>
                <a:gd name="T35" fmla="*/ 5 h 583"/>
                <a:gd name="T36" fmla="*/ 14 w 624"/>
                <a:gd name="T37" fmla="*/ 7 h 583"/>
                <a:gd name="T38" fmla="*/ 12 w 624"/>
                <a:gd name="T39" fmla="*/ 10 h 583"/>
                <a:gd name="T40" fmla="*/ 9 w 624"/>
                <a:gd name="T41" fmla="*/ 13 h 583"/>
                <a:gd name="T42" fmla="*/ 7 w 624"/>
                <a:gd name="T43" fmla="*/ 13 h 583"/>
                <a:gd name="T44" fmla="*/ 2 w 624"/>
                <a:gd name="T45" fmla="*/ 13 h 583"/>
                <a:gd name="T46" fmla="*/ 1 w 624"/>
                <a:gd name="T47" fmla="*/ 12 h 583"/>
                <a:gd name="T48" fmla="*/ 1 w 624"/>
                <a:gd name="T49" fmla="*/ 11 h 583"/>
                <a:gd name="T50" fmla="*/ 0 w 624"/>
                <a:gd name="T51" fmla="*/ 7 h 5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24"/>
                <a:gd name="T79" fmla="*/ 0 h 583"/>
                <a:gd name="T80" fmla="*/ 624 w 624"/>
                <a:gd name="T81" fmla="*/ 583 h 58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24" h="583">
                  <a:moveTo>
                    <a:pt x="0" y="308"/>
                  </a:moveTo>
                  <a:lnTo>
                    <a:pt x="22" y="286"/>
                  </a:lnTo>
                  <a:lnTo>
                    <a:pt x="48" y="326"/>
                  </a:lnTo>
                  <a:lnTo>
                    <a:pt x="98" y="326"/>
                  </a:lnTo>
                  <a:lnTo>
                    <a:pt x="131" y="298"/>
                  </a:lnTo>
                  <a:lnTo>
                    <a:pt x="131" y="117"/>
                  </a:lnTo>
                  <a:lnTo>
                    <a:pt x="165" y="163"/>
                  </a:lnTo>
                  <a:lnTo>
                    <a:pt x="163" y="213"/>
                  </a:lnTo>
                  <a:lnTo>
                    <a:pt x="217" y="211"/>
                  </a:lnTo>
                  <a:lnTo>
                    <a:pt x="262" y="156"/>
                  </a:lnTo>
                  <a:lnTo>
                    <a:pt x="347" y="156"/>
                  </a:lnTo>
                  <a:lnTo>
                    <a:pt x="489" y="0"/>
                  </a:lnTo>
                  <a:lnTo>
                    <a:pt x="577" y="23"/>
                  </a:lnTo>
                  <a:lnTo>
                    <a:pt x="593" y="167"/>
                  </a:lnTo>
                  <a:lnTo>
                    <a:pt x="551" y="207"/>
                  </a:lnTo>
                  <a:lnTo>
                    <a:pt x="576" y="239"/>
                  </a:lnTo>
                  <a:lnTo>
                    <a:pt x="597" y="213"/>
                  </a:lnTo>
                  <a:lnTo>
                    <a:pt x="624" y="213"/>
                  </a:lnTo>
                  <a:lnTo>
                    <a:pt x="608" y="298"/>
                  </a:lnTo>
                  <a:lnTo>
                    <a:pt x="521" y="429"/>
                  </a:lnTo>
                  <a:lnTo>
                    <a:pt x="404" y="543"/>
                  </a:lnTo>
                  <a:lnTo>
                    <a:pt x="319" y="581"/>
                  </a:lnTo>
                  <a:lnTo>
                    <a:pt x="75" y="583"/>
                  </a:lnTo>
                  <a:lnTo>
                    <a:pt x="53" y="517"/>
                  </a:lnTo>
                  <a:lnTo>
                    <a:pt x="65" y="468"/>
                  </a:lnTo>
                  <a:lnTo>
                    <a:pt x="0" y="3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0" name="Freeform 484"/>
            <p:cNvSpPr/>
            <p:nvPr/>
          </p:nvSpPr>
          <p:spPr bwMode="auto">
            <a:xfrm>
              <a:off x="1756002" y="4554802"/>
              <a:ext cx="42118" cy="47735"/>
            </a:xfrm>
            <a:custGeom>
              <a:avLst/>
              <a:gdLst>
                <a:gd name="T0" fmla="*/ 0 w 86"/>
                <a:gd name="T1" fmla="*/ 1 h 106"/>
                <a:gd name="T2" fmla="*/ 1 w 86"/>
                <a:gd name="T3" fmla="*/ 2 h 106"/>
                <a:gd name="T4" fmla="*/ 2 w 86"/>
                <a:gd name="T5" fmla="*/ 1 h 106"/>
                <a:gd name="T6" fmla="*/ 1 w 86"/>
                <a:gd name="T7" fmla="*/ 0 h 106"/>
                <a:gd name="T8" fmla="*/ 0 w 86"/>
                <a:gd name="T9" fmla="*/ 1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06"/>
                <a:gd name="T17" fmla="*/ 86 w 86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06">
                  <a:moveTo>
                    <a:pt x="0" y="52"/>
                  </a:moveTo>
                  <a:lnTo>
                    <a:pt x="33" y="106"/>
                  </a:lnTo>
                  <a:lnTo>
                    <a:pt x="86" y="52"/>
                  </a:lnTo>
                  <a:lnTo>
                    <a:pt x="61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1" name="Freeform 485"/>
            <p:cNvSpPr/>
            <p:nvPr/>
          </p:nvSpPr>
          <p:spPr bwMode="auto">
            <a:xfrm>
              <a:off x="1688613" y="2723356"/>
              <a:ext cx="144886" cy="122521"/>
            </a:xfrm>
            <a:custGeom>
              <a:avLst/>
              <a:gdLst>
                <a:gd name="T0" fmla="*/ 2 w 302"/>
                <a:gd name="T1" fmla="*/ 0 h 272"/>
                <a:gd name="T2" fmla="*/ 3 w 302"/>
                <a:gd name="T3" fmla="*/ 0 h 272"/>
                <a:gd name="T4" fmla="*/ 3 w 302"/>
                <a:gd name="T5" fmla="*/ 1 h 272"/>
                <a:gd name="T6" fmla="*/ 4 w 302"/>
                <a:gd name="T7" fmla="*/ 1 h 272"/>
                <a:gd name="T8" fmla="*/ 5 w 302"/>
                <a:gd name="T9" fmla="*/ 1 h 272"/>
                <a:gd name="T10" fmla="*/ 6 w 302"/>
                <a:gd name="T11" fmla="*/ 1 h 272"/>
                <a:gd name="T12" fmla="*/ 6 w 302"/>
                <a:gd name="T13" fmla="*/ 3 h 272"/>
                <a:gd name="T14" fmla="*/ 6 w 302"/>
                <a:gd name="T15" fmla="*/ 3 h 272"/>
                <a:gd name="T16" fmla="*/ 7 w 302"/>
                <a:gd name="T17" fmla="*/ 3 h 272"/>
                <a:gd name="T18" fmla="*/ 7 w 302"/>
                <a:gd name="T19" fmla="*/ 3 h 272"/>
                <a:gd name="T20" fmla="*/ 7 w 302"/>
                <a:gd name="T21" fmla="*/ 4 h 272"/>
                <a:gd name="T22" fmla="*/ 7 w 302"/>
                <a:gd name="T23" fmla="*/ 4 h 272"/>
                <a:gd name="T24" fmla="*/ 6 w 302"/>
                <a:gd name="T25" fmla="*/ 4 h 272"/>
                <a:gd name="T26" fmla="*/ 6 w 302"/>
                <a:gd name="T27" fmla="*/ 4 h 272"/>
                <a:gd name="T28" fmla="*/ 6 w 302"/>
                <a:gd name="T29" fmla="*/ 5 h 272"/>
                <a:gd name="T30" fmla="*/ 7 w 302"/>
                <a:gd name="T31" fmla="*/ 5 h 272"/>
                <a:gd name="T32" fmla="*/ 6 w 302"/>
                <a:gd name="T33" fmla="*/ 5 h 272"/>
                <a:gd name="T34" fmla="*/ 6 w 302"/>
                <a:gd name="T35" fmla="*/ 5 h 272"/>
                <a:gd name="T36" fmla="*/ 6 w 302"/>
                <a:gd name="T37" fmla="*/ 5 h 272"/>
                <a:gd name="T38" fmla="*/ 5 w 302"/>
                <a:gd name="T39" fmla="*/ 6 h 272"/>
                <a:gd name="T40" fmla="*/ 5 w 302"/>
                <a:gd name="T41" fmla="*/ 6 h 272"/>
                <a:gd name="T42" fmla="*/ 5 w 302"/>
                <a:gd name="T43" fmla="*/ 6 h 272"/>
                <a:gd name="T44" fmla="*/ 5 w 302"/>
                <a:gd name="T45" fmla="*/ 6 h 272"/>
                <a:gd name="T46" fmla="*/ 4 w 302"/>
                <a:gd name="T47" fmla="*/ 6 h 272"/>
                <a:gd name="T48" fmla="*/ 4 w 302"/>
                <a:gd name="T49" fmla="*/ 6 h 272"/>
                <a:gd name="T50" fmla="*/ 3 w 302"/>
                <a:gd name="T51" fmla="*/ 6 h 272"/>
                <a:gd name="T52" fmla="*/ 2 w 302"/>
                <a:gd name="T53" fmla="*/ 5 h 272"/>
                <a:gd name="T54" fmla="*/ 1 w 302"/>
                <a:gd name="T55" fmla="*/ 5 h 272"/>
                <a:gd name="T56" fmla="*/ 1 w 302"/>
                <a:gd name="T57" fmla="*/ 5 h 272"/>
                <a:gd name="T58" fmla="*/ 0 w 302"/>
                <a:gd name="T59" fmla="*/ 6 h 272"/>
                <a:gd name="T60" fmla="*/ 0 w 302"/>
                <a:gd name="T61" fmla="*/ 5 h 272"/>
                <a:gd name="T62" fmla="*/ 1 w 302"/>
                <a:gd name="T63" fmla="*/ 4 h 272"/>
                <a:gd name="T64" fmla="*/ 0 w 302"/>
                <a:gd name="T65" fmla="*/ 3 h 272"/>
                <a:gd name="T66" fmla="*/ 1 w 302"/>
                <a:gd name="T67" fmla="*/ 3 h 272"/>
                <a:gd name="T68" fmla="*/ 1 w 302"/>
                <a:gd name="T69" fmla="*/ 2 h 272"/>
                <a:gd name="T70" fmla="*/ 1 w 302"/>
                <a:gd name="T71" fmla="*/ 2 h 272"/>
                <a:gd name="T72" fmla="*/ 1 w 302"/>
                <a:gd name="T73" fmla="*/ 2 h 272"/>
                <a:gd name="T74" fmla="*/ 1 w 302"/>
                <a:gd name="T75" fmla="*/ 1 h 272"/>
                <a:gd name="T76" fmla="*/ 1 w 302"/>
                <a:gd name="T77" fmla="*/ 1 h 272"/>
                <a:gd name="T78" fmla="*/ 2 w 302"/>
                <a:gd name="T79" fmla="*/ 0 h 272"/>
                <a:gd name="T80" fmla="*/ 2 w 302"/>
                <a:gd name="T81" fmla="*/ 0 h 2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2"/>
                <a:gd name="T124" fmla="*/ 0 h 272"/>
                <a:gd name="T125" fmla="*/ 302 w 302"/>
                <a:gd name="T126" fmla="*/ 272 h 2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2" h="272">
                  <a:moveTo>
                    <a:pt x="96" y="0"/>
                  </a:moveTo>
                  <a:lnTo>
                    <a:pt x="125" y="5"/>
                  </a:lnTo>
                  <a:lnTo>
                    <a:pt x="147" y="25"/>
                  </a:lnTo>
                  <a:lnTo>
                    <a:pt x="189" y="25"/>
                  </a:lnTo>
                  <a:lnTo>
                    <a:pt x="232" y="31"/>
                  </a:lnTo>
                  <a:lnTo>
                    <a:pt x="254" y="65"/>
                  </a:lnTo>
                  <a:lnTo>
                    <a:pt x="270" y="109"/>
                  </a:lnTo>
                  <a:lnTo>
                    <a:pt x="274" y="127"/>
                  </a:lnTo>
                  <a:lnTo>
                    <a:pt x="293" y="142"/>
                  </a:lnTo>
                  <a:lnTo>
                    <a:pt x="302" y="154"/>
                  </a:lnTo>
                  <a:lnTo>
                    <a:pt x="302" y="172"/>
                  </a:lnTo>
                  <a:lnTo>
                    <a:pt x="284" y="172"/>
                  </a:lnTo>
                  <a:lnTo>
                    <a:pt x="260" y="172"/>
                  </a:lnTo>
                  <a:lnTo>
                    <a:pt x="270" y="189"/>
                  </a:lnTo>
                  <a:lnTo>
                    <a:pt x="278" y="200"/>
                  </a:lnTo>
                  <a:lnTo>
                    <a:pt x="284" y="223"/>
                  </a:lnTo>
                  <a:lnTo>
                    <a:pt x="270" y="234"/>
                  </a:lnTo>
                  <a:lnTo>
                    <a:pt x="248" y="234"/>
                  </a:lnTo>
                  <a:lnTo>
                    <a:pt x="246" y="234"/>
                  </a:lnTo>
                  <a:lnTo>
                    <a:pt x="232" y="245"/>
                  </a:lnTo>
                  <a:lnTo>
                    <a:pt x="232" y="268"/>
                  </a:lnTo>
                  <a:lnTo>
                    <a:pt x="215" y="272"/>
                  </a:lnTo>
                  <a:lnTo>
                    <a:pt x="200" y="261"/>
                  </a:lnTo>
                  <a:lnTo>
                    <a:pt x="176" y="255"/>
                  </a:lnTo>
                  <a:lnTo>
                    <a:pt x="155" y="245"/>
                  </a:lnTo>
                  <a:lnTo>
                    <a:pt x="135" y="250"/>
                  </a:lnTo>
                  <a:lnTo>
                    <a:pt x="73" y="223"/>
                  </a:lnTo>
                  <a:lnTo>
                    <a:pt x="47" y="227"/>
                  </a:lnTo>
                  <a:lnTo>
                    <a:pt x="26" y="223"/>
                  </a:lnTo>
                  <a:lnTo>
                    <a:pt x="12" y="245"/>
                  </a:lnTo>
                  <a:lnTo>
                    <a:pt x="0" y="199"/>
                  </a:lnTo>
                  <a:lnTo>
                    <a:pt x="28" y="169"/>
                  </a:lnTo>
                  <a:lnTo>
                    <a:pt x="8" y="109"/>
                  </a:lnTo>
                  <a:lnTo>
                    <a:pt x="26" y="117"/>
                  </a:lnTo>
                  <a:lnTo>
                    <a:pt x="29" y="104"/>
                  </a:lnTo>
                  <a:lnTo>
                    <a:pt x="34" y="82"/>
                  </a:lnTo>
                  <a:lnTo>
                    <a:pt x="42" y="71"/>
                  </a:lnTo>
                  <a:lnTo>
                    <a:pt x="47" y="46"/>
                  </a:lnTo>
                  <a:lnTo>
                    <a:pt x="68" y="21"/>
                  </a:lnTo>
                  <a:lnTo>
                    <a:pt x="82" y="0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2" name="Freeform 486"/>
            <p:cNvSpPr/>
            <p:nvPr/>
          </p:nvSpPr>
          <p:spPr bwMode="auto">
            <a:xfrm>
              <a:off x="1666712" y="2810871"/>
              <a:ext cx="323467" cy="203671"/>
            </a:xfrm>
            <a:custGeom>
              <a:avLst/>
              <a:gdLst>
                <a:gd name="T0" fmla="*/ 8 w 671"/>
                <a:gd name="T1" fmla="*/ 0 h 446"/>
                <a:gd name="T2" fmla="*/ 9 w 671"/>
                <a:gd name="T3" fmla="*/ 0 h 446"/>
                <a:gd name="T4" fmla="*/ 10 w 671"/>
                <a:gd name="T5" fmla="*/ 1 h 446"/>
                <a:gd name="T6" fmla="*/ 10 w 671"/>
                <a:gd name="T7" fmla="*/ 1 h 446"/>
                <a:gd name="T8" fmla="*/ 11 w 671"/>
                <a:gd name="T9" fmla="*/ 2 h 446"/>
                <a:gd name="T10" fmla="*/ 13 w 671"/>
                <a:gd name="T11" fmla="*/ 3 h 446"/>
                <a:gd name="T12" fmla="*/ 14 w 671"/>
                <a:gd name="T13" fmla="*/ 3 h 446"/>
                <a:gd name="T14" fmla="*/ 15 w 671"/>
                <a:gd name="T15" fmla="*/ 4 h 446"/>
                <a:gd name="T16" fmla="*/ 15 w 671"/>
                <a:gd name="T17" fmla="*/ 6 h 446"/>
                <a:gd name="T18" fmla="*/ 13 w 671"/>
                <a:gd name="T19" fmla="*/ 7 h 446"/>
                <a:gd name="T20" fmla="*/ 11 w 671"/>
                <a:gd name="T21" fmla="*/ 9 h 446"/>
                <a:gd name="T22" fmla="*/ 11 w 671"/>
                <a:gd name="T23" fmla="*/ 9 h 446"/>
                <a:gd name="T24" fmla="*/ 11 w 671"/>
                <a:gd name="T25" fmla="*/ 11 h 446"/>
                <a:gd name="T26" fmla="*/ 10 w 671"/>
                <a:gd name="T27" fmla="*/ 9 h 446"/>
                <a:gd name="T28" fmla="*/ 9 w 671"/>
                <a:gd name="T29" fmla="*/ 8 h 446"/>
                <a:gd name="T30" fmla="*/ 9 w 671"/>
                <a:gd name="T31" fmla="*/ 7 h 446"/>
                <a:gd name="T32" fmla="*/ 7 w 671"/>
                <a:gd name="T33" fmla="*/ 9 h 446"/>
                <a:gd name="T34" fmla="*/ 6 w 671"/>
                <a:gd name="T35" fmla="*/ 8 h 446"/>
                <a:gd name="T36" fmla="*/ 7 w 671"/>
                <a:gd name="T37" fmla="*/ 8 h 446"/>
                <a:gd name="T38" fmla="*/ 7 w 671"/>
                <a:gd name="T39" fmla="*/ 7 h 446"/>
                <a:gd name="T40" fmla="*/ 6 w 671"/>
                <a:gd name="T41" fmla="*/ 6 h 446"/>
                <a:gd name="T42" fmla="*/ 5 w 671"/>
                <a:gd name="T43" fmla="*/ 5 h 446"/>
                <a:gd name="T44" fmla="*/ 2 w 671"/>
                <a:gd name="T45" fmla="*/ 6 h 446"/>
                <a:gd name="T46" fmla="*/ 1 w 671"/>
                <a:gd name="T47" fmla="*/ 6 h 446"/>
                <a:gd name="T48" fmla="*/ 0 w 671"/>
                <a:gd name="T49" fmla="*/ 4 h 446"/>
                <a:gd name="T50" fmla="*/ 2 w 671"/>
                <a:gd name="T51" fmla="*/ 2 h 446"/>
                <a:gd name="T52" fmla="*/ 1 w 671"/>
                <a:gd name="T53" fmla="*/ 1 h 446"/>
                <a:gd name="T54" fmla="*/ 2 w 671"/>
                <a:gd name="T55" fmla="*/ 1 h 446"/>
                <a:gd name="T56" fmla="*/ 3 w 671"/>
                <a:gd name="T57" fmla="*/ 1 h 446"/>
                <a:gd name="T58" fmla="*/ 5 w 671"/>
                <a:gd name="T59" fmla="*/ 1 h 446"/>
                <a:gd name="T60" fmla="*/ 6 w 671"/>
                <a:gd name="T61" fmla="*/ 1 h 446"/>
                <a:gd name="T62" fmla="*/ 7 w 671"/>
                <a:gd name="T63" fmla="*/ 2 h 446"/>
                <a:gd name="T64" fmla="*/ 7 w 671"/>
                <a:gd name="T65" fmla="*/ 1 h 446"/>
                <a:gd name="T66" fmla="*/ 7 w 671"/>
                <a:gd name="T67" fmla="*/ 1 h 4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71"/>
                <a:gd name="T103" fmla="*/ 0 h 446"/>
                <a:gd name="T104" fmla="*/ 671 w 671"/>
                <a:gd name="T105" fmla="*/ 446 h 4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71" h="446">
                  <a:moveTo>
                    <a:pt x="334" y="20"/>
                  </a:moveTo>
                  <a:lnTo>
                    <a:pt x="344" y="17"/>
                  </a:lnTo>
                  <a:lnTo>
                    <a:pt x="362" y="4"/>
                  </a:lnTo>
                  <a:lnTo>
                    <a:pt x="379" y="0"/>
                  </a:lnTo>
                  <a:lnTo>
                    <a:pt x="406" y="4"/>
                  </a:lnTo>
                  <a:lnTo>
                    <a:pt x="418" y="27"/>
                  </a:lnTo>
                  <a:lnTo>
                    <a:pt x="424" y="54"/>
                  </a:lnTo>
                  <a:lnTo>
                    <a:pt x="435" y="63"/>
                  </a:lnTo>
                  <a:lnTo>
                    <a:pt x="448" y="58"/>
                  </a:lnTo>
                  <a:lnTo>
                    <a:pt x="481" y="95"/>
                  </a:lnTo>
                  <a:lnTo>
                    <a:pt x="498" y="124"/>
                  </a:lnTo>
                  <a:lnTo>
                    <a:pt x="542" y="145"/>
                  </a:lnTo>
                  <a:lnTo>
                    <a:pt x="574" y="150"/>
                  </a:lnTo>
                  <a:lnTo>
                    <a:pt x="587" y="145"/>
                  </a:lnTo>
                  <a:lnTo>
                    <a:pt x="617" y="160"/>
                  </a:lnTo>
                  <a:lnTo>
                    <a:pt x="650" y="165"/>
                  </a:lnTo>
                  <a:lnTo>
                    <a:pt x="671" y="233"/>
                  </a:lnTo>
                  <a:lnTo>
                    <a:pt x="638" y="242"/>
                  </a:lnTo>
                  <a:lnTo>
                    <a:pt x="631" y="276"/>
                  </a:lnTo>
                  <a:lnTo>
                    <a:pt x="579" y="311"/>
                  </a:lnTo>
                  <a:lnTo>
                    <a:pt x="500" y="334"/>
                  </a:lnTo>
                  <a:lnTo>
                    <a:pt x="491" y="366"/>
                  </a:lnTo>
                  <a:lnTo>
                    <a:pt x="462" y="352"/>
                  </a:lnTo>
                  <a:lnTo>
                    <a:pt x="493" y="395"/>
                  </a:lnTo>
                  <a:lnTo>
                    <a:pt x="540" y="400"/>
                  </a:lnTo>
                  <a:lnTo>
                    <a:pt x="453" y="446"/>
                  </a:lnTo>
                  <a:lnTo>
                    <a:pt x="400" y="396"/>
                  </a:lnTo>
                  <a:lnTo>
                    <a:pt x="444" y="358"/>
                  </a:lnTo>
                  <a:lnTo>
                    <a:pt x="400" y="349"/>
                  </a:lnTo>
                  <a:lnTo>
                    <a:pt x="376" y="349"/>
                  </a:lnTo>
                  <a:lnTo>
                    <a:pt x="383" y="315"/>
                  </a:lnTo>
                  <a:lnTo>
                    <a:pt x="374" y="320"/>
                  </a:lnTo>
                  <a:lnTo>
                    <a:pt x="310" y="338"/>
                  </a:lnTo>
                  <a:lnTo>
                    <a:pt x="289" y="396"/>
                  </a:lnTo>
                  <a:lnTo>
                    <a:pt x="244" y="394"/>
                  </a:lnTo>
                  <a:lnTo>
                    <a:pt x="254" y="352"/>
                  </a:lnTo>
                  <a:lnTo>
                    <a:pt x="255" y="334"/>
                  </a:lnTo>
                  <a:lnTo>
                    <a:pt x="283" y="325"/>
                  </a:lnTo>
                  <a:lnTo>
                    <a:pt x="295" y="312"/>
                  </a:lnTo>
                  <a:lnTo>
                    <a:pt x="298" y="302"/>
                  </a:lnTo>
                  <a:lnTo>
                    <a:pt x="283" y="296"/>
                  </a:lnTo>
                  <a:lnTo>
                    <a:pt x="262" y="253"/>
                  </a:lnTo>
                  <a:lnTo>
                    <a:pt x="236" y="227"/>
                  </a:lnTo>
                  <a:lnTo>
                    <a:pt x="203" y="227"/>
                  </a:lnTo>
                  <a:lnTo>
                    <a:pt x="162" y="239"/>
                  </a:lnTo>
                  <a:lnTo>
                    <a:pt x="100" y="242"/>
                  </a:lnTo>
                  <a:lnTo>
                    <a:pt x="72" y="250"/>
                  </a:lnTo>
                  <a:lnTo>
                    <a:pt x="24" y="250"/>
                  </a:lnTo>
                  <a:lnTo>
                    <a:pt x="0" y="224"/>
                  </a:lnTo>
                  <a:lnTo>
                    <a:pt x="16" y="185"/>
                  </a:lnTo>
                  <a:lnTo>
                    <a:pt x="41" y="143"/>
                  </a:lnTo>
                  <a:lnTo>
                    <a:pt x="73" y="99"/>
                  </a:lnTo>
                  <a:lnTo>
                    <a:pt x="56" y="47"/>
                  </a:lnTo>
                  <a:lnTo>
                    <a:pt x="57" y="38"/>
                  </a:lnTo>
                  <a:lnTo>
                    <a:pt x="70" y="27"/>
                  </a:lnTo>
                  <a:lnTo>
                    <a:pt x="91" y="31"/>
                  </a:lnTo>
                  <a:lnTo>
                    <a:pt x="117" y="27"/>
                  </a:lnTo>
                  <a:lnTo>
                    <a:pt x="143" y="39"/>
                  </a:lnTo>
                  <a:lnTo>
                    <a:pt x="177" y="54"/>
                  </a:lnTo>
                  <a:lnTo>
                    <a:pt x="199" y="47"/>
                  </a:lnTo>
                  <a:lnTo>
                    <a:pt x="220" y="59"/>
                  </a:lnTo>
                  <a:lnTo>
                    <a:pt x="244" y="65"/>
                  </a:lnTo>
                  <a:lnTo>
                    <a:pt x="259" y="76"/>
                  </a:lnTo>
                  <a:lnTo>
                    <a:pt x="276" y="72"/>
                  </a:lnTo>
                  <a:lnTo>
                    <a:pt x="279" y="49"/>
                  </a:lnTo>
                  <a:lnTo>
                    <a:pt x="290" y="38"/>
                  </a:lnTo>
                  <a:lnTo>
                    <a:pt x="314" y="38"/>
                  </a:lnTo>
                  <a:lnTo>
                    <a:pt x="322" y="31"/>
                  </a:lnTo>
                  <a:lnTo>
                    <a:pt x="334" y="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3" name="Freeform 487"/>
            <p:cNvSpPr/>
            <p:nvPr/>
          </p:nvSpPr>
          <p:spPr bwMode="auto">
            <a:xfrm>
              <a:off x="1749263" y="2914297"/>
              <a:ext cx="62335" cy="74785"/>
            </a:xfrm>
            <a:custGeom>
              <a:avLst/>
              <a:gdLst>
                <a:gd name="T0" fmla="*/ 1 w 129"/>
                <a:gd name="T1" fmla="*/ 1 h 165"/>
                <a:gd name="T2" fmla="*/ 1 w 129"/>
                <a:gd name="T3" fmla="*/ 2 h 165"/>
                <a:gd name="T4" fmla="*/ 1 w 129"/>
                <a:gd name="T5" fmla="*/ 2 h 165"/>
                <a:gd name="T6" fmla="*/ 1 w 129"/>
                <a:gd name="T7" fmla="*/ 4 h 165"/>
                <a:gd name="T8" fmla="*/ 2 w 129"/>
                <a:gd name="T9" fmla="*/ 4 h 165"/>
                <a:gd name="T10" fmla="*/ 2 w 129"/>
                <a:gd name="T11" fmla="*/ 3 h 165"/>
                <a:gd name="T12" fmla="*/ 2 w 129"/>
                <a:gd name="T13" fmla="*/ 3 h 165"/>
                <a:gd name="T14" fmla="*/ 3 w 129"/>
                <a:gd name="T15" fmla="*/ 2 h 165"/>
                <a:gd name="T16" fmla="*/ 3 w 129"/>
                <a:gd name="T17" fmla="*/ 2 h 165"/>
                <a:gd name="T18" fmla="*/ 3 w 129"/>
                <a:gd name="T19" fmla="*/ 2 h 165"/>
                <a:gd name="T20" fmla="*/ 2 w 129"/>
                <a:gd name="T21" fmla="*/ 1 h 165"/>
                <a:gd name="T22" fmla="*/ 1 w 129"/>
                <a:gd name="T23" fmla="*/ 0 h 165"/>
                <a:gd name="T24" fmla="*/ 1 w 129"/>
                <a:gd name="T25" fmla="*/ 0 h 165"/>
                <a:gd name="T26" fmla="*/ 0 w 129"/>
                <a:gd name="T27" fmla="*/ 0 h 165"/>
                <a:gd name="T28" fmla="*/ 1 w 129"/>
                <a:gd name="T29" fmla="*/ 1 h 1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9"/>
                <a:gd name="T46" fmla="*/ 0 h 165"/>
                <a:gd name="T47" fmla="*/ 129 w 129"/>
                <a:gd name="T48" fmla="*/ 165 h 16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9" h="165">
                  <a:moveTo>
                    <a:pt x="29" y="45"/>
                  </a:moveTo>
                  <a:lnTo>
                    <a:pt x="46" y="69"/>
                  </a:lnTo>
                  <a:lnTo>
                    <a:pt x="53" y="87"/>
                  </a:lnTo>
                  <a:lnTo>
                    <a:pt x="61" y="164"/>
                  </a:lnTo>
                  <a:lnTo>
                    <a:pt x="73" y="165"/>
                  </a:lnTo>
                  <a:lnTo>
                    <a:pt x="83" y="125"/>
                  </a:lnTo>
                  <a:lnTo>
                    <a:pt x="84" y="106"/>
                  </a:lnTo>
                  <a:lnTo>
                    <a:pt x="121" y="93"/>
                  </a:lnTo>
                  <a:lnTo>
                    <a:pt x="129" y="76"/>
                  </a:lnTo>
                  <a:lnTo>
                    <a:pt x="115" y="71"/>
                  </a:lnTo>
                  <a:lnTo>
                    <a:pt x="93" y="27"/>
                  </a:lnTo>
                  <a:lnTo>
                    <a:pt x="65" y="3"/>
                  </a:lnTo>
                  <a:lnTo>
                    <a:pt x="32" y="0"/>
                  </a:lnTo>
                  <a:lnTo>
                    <a:pt x="0" y="6"/>
                  </a:lnTo>
                  <a:lnTo>
                    <a:pt x="29" y="4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4" name="Freeform 488"/>
            <p:cNvSpPr/>
            <p:nvPr/>
          </p:nvSpPr>
          <p:spPr bwMode="auto">
            <a:xfrm>
              <a:off x="1969962" y="3014541"/>
              <a:ext cx="134778" cy="66829"/>
            </a:xfrm>
            <a:custGeom>
              <a:avLst/>
              <a:gdLst>
                <a:gd name="T0" fmla="*/ 0 w 282"/>
                <a:gd name="T1" fmla="*/ 0 h 147"/>
                <a:gd name="T2" fmla="*/ 1 w 282"/>
                <a:gd name="T3" fmla="*/ 0 h 147"/>
                <a:gd name="T4" fmla="*/ 3 w 282"/>
                <a:gd name="T5" fmla="*/ 1 h 147"/>
                <a:gd name="T6" fmla="*/ 4 w 282"/>
                <a:gd name="T7" fmla="*/ 1 h 147"/>
                <a:gd name="T8" fmla="*/ 4 w 282"/>
                <a:gd name="T9" fmla="*/ 1 h 147"/>
                <a:gd name="T10" fmla="*/ 5 w 282"/>
                <a:gd name="T11" fmla="*/ 1 h 147"/>
                <a:gd name="T12" fmla="*/ 5 w 282"/>
                <a:gd name="T13" fmla="*/ 1 h 147"/>
                <a:gd name="T14" fmla="*/ 6 w 282"/>
                <a:gd name="T15" fmla="*/ 2 h 147"/>
                <a:gd name="T16" fmla="*/ 6 w 282"/>
                <a:gd name="T17" fmla="*/ 2 h 147"/>
                <a:gd name="T18" fmla="*/ 6 w 282"/>
                <a:gd name="T19" fmla="*/ 2 h 147"/>
                <a:gd name="T20" fmla="*/ 7 w 282"/>
                <a:gd name="T21" fmla="*/ 3 h 147"/>
                <a:gd name="T22" fmla="*/ 6 w 282"/>
                <a:gd name="T23" fmla="*/ 3 h 147"/>
                <a:gd name="T24" fmla="*/ 6 w 282"/>
                <a:gd name="T25" fmla="*/ 3 h 147"/>
                <a:gd name="T26" fmla="*/ 5 w 282"/>
                <a:gd name="T27" fmla="*/ 3 h 147"/>
                <a:gd name="T28" fmla="*/ 5 w 282"/>
                <a:gd name="T29" fmla="*/ 3 h 147"/>
                <a:gd name="T30" fmla="*/ 5 w 282"/>
                <a:gd name="T31" fmla="*/ 3 h 147"/>
                <a:gd name="T32" fmla="*/ 4 w 282"/>
                <a:gd name="T33" fmla="*/ 3 h 147"/>
                <a:gd name="T34" fmla="*/ 3 w 282"/>
                <a:gd name="T35" fmla="*/ 3 h 147"/>
                <a:gd name="T36" fmla="*/ 3 w 282"/>
                <a:gd name="T37" fmla="*/ 3 h 147"/>
                <a:gd name="T38" fmla="*/ 3 w 282"/>
                <a:gd name="T39" fmla="*/ 2 h 147"/>
                <a:gd name="T40" fmla="*/ 1 w 282"/>
                <a:gd name="T41" fmla="*/ 1 h 147"/>
                <a:gd name="T42" fmla="*/ 0 w 282"/>
                <a:gd name="T43" fmla="*/ 0 h 1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2"/>
                <a:gd name="T67" fmla="*/ 0 h 147"/>
                <a:gd name="T68" fmla="*/ 282 w 282"/>
                <a:gd name="T69" fmla="*/ 147 h 14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2" h="147">
                  <a:moveTo>
                    <a:pt x="0" y="8"/>
                  </a:moveTo>
                  <a:lnTo>
                    <a:pt x="68" y="0"/>
                  </a:lnTo>
                  <a:lnTo>
                    <a:pt x="130" y="31"/>
                  </a:lnTo>
                  <a:lnTo>
                    <a:pt x="160" y="63"/>
                  </a:lnTo>
                  <a:lnTo>
                    <a:pt x="192" y="63"/>
                  </a:lnTo>
                  <a:lnTo>
                    <a:pt x="214" y="50"/>
                  </a:lnTo>
                  <a:lnTo>
                    <a:pt x="235" y="43"/>
                  </a:lnTo>
                  <a:lnTo>
                    <a:pt x="249" y="78"/>
                  </a:lnTo>
                  <a:lnTo>
                    <a:pt x="278" y="86"/>
                  </a:lnTo>
                  <a:lnTo>
                    <a:pt x="275" y="100"/>
                  </a:lnTo>
                  <a:lnTo>
                    <a:pt x="282" y="125"/>
                  </a:lnTo>
                  <a:lnTo>
                    <a:pt x="278" y="144"/>
                  </a:lnTo>
                  <a:lnTo>
                    <a:pt x="249" y="115"/>
                  </a:lnTo>
                  <a:lnTo>
                    <a:pt x="235" y="105"/>
                  </a:lnTo>
                  <a:lnTo>
                    <a:pt x="215" y="105"/>
                  </a:lnTo>
                  <a:lnTo>
                    <a:pt x="208" y="139"/>
                  </a:lnTo>
                  <a:lnTo>
                    <a:pt x="187" y="130"/>
                  </a:lnTo>
                  <a:lnTo>
                    <a:pt x="152" y="147"/>
                  </a:lnTo>
                  <a:lnTo>
                    <a:pt x="110" y="142"/>
                  </a:lnTo>
                  <a:lnTo>
                    <a:pt x="109" y="86"/>
                  </a:lnTo>
                  <a:lnTo>
                    <a:pt x="39" y="35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5" name="Freeform 489"/>
            <p:cNvSpPr/>
            <p:nvPr/>
          </p:nvSpPr>
          <p:spPr bwMode="auto">
            <a:xfrm>
              <a:off x="2071045" y="3054321"/>
              <a:ext cx="112876" cy="100244"/>
            </a:xfrm>
            <a:custGeom>
              <a:avLst/>
              <a:gdLst>
                <a:gd name="T0" fmla="*/ 2 w 234"/>
                <a:gd name="T1" fmla="*/ 0 h 221"/>
                <a:gd name="T2" fmla="*/ 2 w 234"/>
                <a:gd name="T3" fmla="*/ 0 h 221"/>
                <a:gd name="T4" fmla="*/ 3 w 234"/>
                <a:gd name="T5" fmla="*/ 0 h 221"/>
                <a:gd name="T6" fmla="*/ 4 w 234"/>
                <a:gd name="T7" fmla="*/ 1 h 221"/>
                <a:gd name="T8" fmla="*/ 5 w 234"/>
                <a:gd name="T9" fmla="*/ 2 h 221"/>
                <a:gd name="T10" fmla="*/ 5 w 234"/>
                <a:gd name="T11" fmla="*/ 3 h 221"/>
                <a:gd name="T12" fmla="*/ 5 w 234"/>
                <a:gd name="T13" fmla="*/ 3 h 221"/>
                <a:gd name="T14" fmla="*/ 5 w 234"/>
                <a:gd name="T15" fmla="*/ 4 h 221"/>
                <a:gd name="T16" fmla="*/ 5 w 234"/>
                <a:gd name="T17" fmla="*/ 4 h 221"/>
                <a:gd name="T18" fmla="*/ 4 w 234"/>
                <a:gd name="T19" fmla="*/ 5 h 221"/>
                <a:gd name="T20" fmla="*/ 4 w 234"/>
                <a:gd name="T21" fmla="*/ 5 h 221"/>
                <a:gd name="T22" fmla="*/ 3 w 234"/>
                <a:gd name="T23" fmla="*/ 4 h 221"/>
                <a:gd name="T24" fmla="*/ 3 w 234"/>
                <a:gd name="T25" fmla="*/ 4 h 221"/>
                <a:gd name="T26" fmla="*/ 2 w 234"/>
                <a:gd name="T27" fmla="*/ 5 h 221"/>
                <a:gd name="T28" fmla="*/ 1 w 234"/>
                <a:gd name="T29" fmla="*/ 5 h 221"/>
                <a:gd name="T30" fmla="*/ 1 w 234"/>
                <a:gd name="T31" fmla="*/ 4 h 221"/>
                <a:gd name="T32" fmla="*/ 1 w 234"/>
                <a:gd name="T33" fmla="*/ 4 h 221"/>
                <a:gd name="T34" fmla="*/ 1 w 234"/>
                <a:gd name="T35" fmla="*/ 3 h 221"/>
                <a:gd name="T36" fmla="*/ 1 w 234"/>
                <a:gd name="T37" fmla="*/ 4 h 221"/>
                <a:gd name="T38" fmla="*/ 2 w 234"/>
                <a:gd name="T39" fmla="*/ 4 h 221"/>
                <a:gd name="T40" fmla="*/ 3 w 234"/>
                <a:gd name="T41" fmla="*/ 4 h 221"/>
                <a:gd name="T42" fmla="*/ 1 w 234"/>
                <a:gd name="T43" fmla="*/ 3 h 221"/>
                <a:gd name="T44" fmla="*/ 1 w 234"/>
                <a:gd name="T45" fmla="*/ 2 h 221"/>
                <a:gd name="T46" fmla="*/ 1 w 234"/>
                <a:gd name="T47" fmla="*/ 2 h 221"/>
                <a:gd name="T48" fmla="*/ 1 w 234"/>
                <a:gd name="T49" fmla="*/ 1 h 221"/>
                <a:gd name="T50" fmla="*/ 1 w 234"/>
                <a:gd name="T51" fmla="*/ 1 h 221"/>
                <a:gd name="T52" fmla="*/ 0 w 234"/>
                <a:gd name="T53" fmla="*/ 1 h 221"/>
                <a:gd name="T54" fmla="*/ 0 w 234"/>
                <a:gd name="T55" fmla="*/ 1 h 221"/>
                <a:gd name="T56" fmla="*/ 0 w 234"/>
                <a:gd name="T57" fmla="*/ 0 h 221"/>
                <a:gd name="T58" fmla="*/ 1 w 234"/>
                <a:gd name="T59" fmla="*/ 0 h 221"/>
                <a:gd name="T60" fmla="*/ 1 w 234"/>
                <a:gd name="T61" fmla="*/ 1 h 221"/>
                <a:gd name="T62" fmla="*/ 2 w 234"/>
                <a:gd name="T63" fmla="*/ 1 h 221"/>
                <a:gd name="T64" fmla="*/ 2 w 234"/>
                <a:gd name="T65" fmla="*/ 1 h 221"/>
                <a:gd name="T66" fmla="*/ 1 w 234"/>
                <a:gd name="T67" fmla="*/ 0 h 221"/>
                <a:gd name="T68" fmla="*/ 2 w 234"/>
                <a:gd name="T69" fmla="*/ 0 h 221"/>
                <a:gd name="T70" fmla="*/ 2 w 234"/>
                <a:gd name="T71" fmla="*/ 0 h 2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4"/>
                <a:gd name="T109" fmla="*/ 0 h 221"/>
                <a:gd name="T110" fmla="*/ 234 w 234"/>
                <a:gd name="T111" fmla="*/ 221 h 2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4" h="221">
                  <a:moveTo>
                    <a:pt x="89" y="8"/>
                  </a:moveTo>
                  <a:lnTo>
                    <a:pt x="103" y="8"/>
                  </a:lnTo>
                  <a:lnTo>
                    <a:pt x="137" y="19"/>
                  </a:lnTo>
                  <a:lnTo>
                    <a:pt x="171" y="49"/>
                  </a:lnTo>
                  <a:lnTo>
                    <a:pt x="193" y="83"/>
                  </a:lnTo>
                  <a:lnTo>
                    <a:pt x="234" y="125"/>
                  </a:lnTo>
                  <a:lnTo>
                    <a:pt x="211" y="134"/>
                  </a:lnTo>
                  <a:lnTo>
                    <a:pt x="199" y="160"/>
                  </a:lnTo>
                  <a:lnTo>
                    <a:pt x="196" y="172"/>
                  </a:lnTo>
                  <a:lnTo>
                    <a:pt x="185" y="221"/>
                  </a:lnTo>
                  <a:lnTo>
                    <a:pt x="153" y="207"/>
                  </a:lnTo>
                  <a:lnTo>
                    <a:pt x="143" y="165"/>
                  </a:lnTo>
                  <a:lnTo>
                    <a:pt x="114" y="181"/>
                  </a:lnTo>
                  <a:lnTo>
                    <a:pt x="79" y="206"/>
                  </a:lnTo>
                  <a:lnTo>
                    <a:pt x="59" y="200"/>
                  </a:lnTo>
                  <a:lnTo>
                    <a:pt x="42" y="180"/>
                  </a:lnTo>
                  <a:lnTo>
                    <a:pt x="34" y="160"/>
                  </a:lnTo>
                  <a:lnTo>
                    <a:pt x="46" y="141"/>
                  </a:lnTo>
                  <a:lnTo>
                    <a:pt x="56" y="156"/>
                  </a:lnTo>
                  <a:lnTo>
                    <a:pt x="98" y="179"/>
                  </a:lnTo>
                  <a:lnTo>
                    <a:pt x="108" y="158"/>
                  </a:lnTo>
                  <a:lnTo>
                    <a:pt x="68" y="123"/>
                  </a:lnTo>
                  <a:lnTo>
                    <a:pt x="53" y="94"/>
                  </a:lnTo>
                  <a:lnTo>
                    <a:pt x="41" y="83"/>
                  </a:lnTo>
                  <a:lnTo>
                    <a:pt x="41" y="65"/>
                  </a:lnTo>
                  <a:lnTo>
                    <a:pt x="27" y="58"/>
                  </a:lnTo>
                  <a:lnTo>
                    <a:pt x="0" y="54"/>
                  </a:lnTo>
                  <a:lnTo>
                    <a:pt x="6" y="33"/>
                  </a:lnTo>
                  <a:lnTo>
                    <a:pt x="8" y="19"/>
                  </a:lnTo>
                  <a:lnTo>
                    <a:pt x="30" y="19"/>
                  </a:lnTo>
                  <a:lnTo>
                    <a:pt x="41" y="29"/>
                  </a:lnTo>
                  <a:lnTo>
                    <a:pt x="70" y="58"/>
                  </a:lnTo>
                  <a:lnTo>
                    <a:pt x="74" y="39"/>
                  </a:lnTo>
                  <a:lnTo>
                    <a:pt x="67" y="16"/>
                  </a:lnTo>
                  <a:lnTo>
                    <a:pt x="70" y="0"/>
                  </a:lnTo>
                  <a:lnTo>
                    <a:pt x="89" y="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6" name="Freeform 490"/>
            <p:cNvSpPr/>
            <p:nvPr/>
          </p:nvSpPr>
          <p:spPr bwMode="auto">
            <a:xfrm>
              <a:off x="2047459" y="3073415"/>
              <a:ext cx="75813" cy="62056"/>
            </a:xfrm>
            <a:custGeom>
              <a:avLst/>
              <a:gdLst>
                <a:gd name="T0" fmla="*/ 0 w 156"/>
                <a:gd name="T1" fmla="*/ 0 h 135"/>
                <a:gd name="T2" fmla="*/ 0 w 156"/>
                <a:gd name="T3" fmla="*/ 1 h 135"/>
                <a:gd name="T4" fmla="*/ 1 w 156"/>
                <a:gd name="T5" fmla="*/ 2 h 135"/>
                <a:gd name="T6" fmla="*/ 2 w 156"/>
                <a:gd name="T7" fmla="*/ 3 h 135"/>
                <a:gd name="T8" fmla="*/ 2 w 156"/>
                <a:gd name="T9" fmla="*/ 2 h 135"/>
                <a:gd name="T10" fmla="*/ 2 w 156"/>
                <a:gd name="T11" fmla="*/ 3 h 135"/>
                <a:gd name="T12" fmla="*/ 3 w 156"/>
                <a:gd name="T13" fmla="*/ 3 h 135"/>
                <a:gd name="T14" fmla="*/ 3 w 156"/>
                <a:gd name="T15" fmla="*/ 3 h 135"/>
                <a:gd name="T16" fmla="*/ 4 w 156"/>
                <a:gd name="T17" fmla="*/ 3 h 135"/>
                <a:gd name="T18" fmla="*/ 3 w 156"/>
                <a:gd name="T19" fmla="*/ 2 h 135"/>
                <a:gd name="T20" fmla="*/ 3 w 156"/>
                <a:gd name="T21" fmla="*/ 1 h 135"/>
                <a:gd name="T22" fmla="*/ 2 w 156"/>
                <a:gd name="T23" fmla="*/ 1 h 135"/>
                <a:gd name="T24" fmla="*/ 2 w 156"/>
                <a:gd name="T25" fmla="*/ 1 h 135"/>
                <a:gd name="T26" fmla="*/ 2 w 156"/>
                <a:gd name="T27" fmla="*/ 0 h 135"/>
                <a:gd name="T28" fmla="*/ 1 w 156"/>
                <a:gd name="T29" fmla="*/ 0 h 135"/>
                <a:gd name="T30" fmla="*/ 1 w 156"/>
                <a:gd name="T31" fmla="*/ 0 h 135"/>
                <a:gd name="T32" fmla="*/ 0 w 156"/>
                <a:gd name="T33" fmla="*/ 0 h 135"/>
                <a:gd name="T34" fmla="*/ 0 w 156"/>
                <a:gd name="T35" fmla="*/ 0 h 1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135"/>
                <a:gd name="T56" fmla="*/ 156 w 156"/>
                <a:gd name="T57" fmla="*/ 135 h 13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135">
                  <a:moveTo>
                    <a:pt x="0" y="18"/>
                  </a:moveTo>
                  <a:lnTo>
                    <a:pt x="16" y="40"/>
                  </a:lnTo>
                  <a:lnTo>
                    <a:pt x="40" y="74"/>
                  </a:lnTo>
                  <a:lnTo>
                    <a:pt x="77" y="117"/>
                  </a:lnTo>
                  <a:lnTo>
                    <a:pt x="99" y="91"/>
                  </a:lnTo>
                  <a:lnTo>
                    <a:pt x="100" y="114"/>
                  </a:lnTo>
                  <a:lnTo>
                    <a:pt x="117" y="117"/>
                  </a:lnTo>
                  <a:lnTo>
                    <a:pt x="145" y="135"/>
                  </a:lnTo>
                  <a:lnTo>
                    <a:pt x="156" y="114"/>
                  </a:lnTo>
                  <a:lnTo>
                    <a:pt x="116" y="79"/>
                  </a:lnTo>
                  <a:lnTo>
                    <a:pt x="104" y="52"/>
                  </a:lnTo>
                  <a:lnTo>
                    <a:pt x="89" y="39"/>
                  </a:lnTo>
                  <a:lnTo>
                    <a:pt x="89" y="21"/>
                  </a:lnTo>
                  <a:lnTo>
                    <a:pt x="75" y="14"/>
                  </a:lnTo>
                  <a:lnTo>
                    <a:pt x="47" y="9"/>
                  </a:lnTo>
                  <a:lnTo>
                    <a:pt x="26" y="0"/>
                  </a:lnTo>
                  <a:lnTo>
                    <a:pt x="5" y="4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7" name="Freeform 491"/>
            <p:cNvSpPr/>
            <p:nvPr/>
          </p:nvSpPr>
          <p:spPr bwMode="auto">
            <a:xfrm>
              <a:off x="2089577" y="2729720"/>
              <a:ext cx="766549" cy="361197"/>
            </a:xfrm>
            <a:custGeom>
              <a:avLst/>
              <a:gdLst>
                <a:gd name="T0" fmla="*/ 35 w 1596"/>
                <a:gd name="T1" fmla="*/ 8 h 795"/>
                <a:gd name="T2" fmla="*/ 31 w 1596"/>
                <a:gd name="T3" fmla="*/ 7 h 795"/>
                <a:gd name="T4" fmla="*/ 30 w 1596"/>
                <a:gd name="T5" fmla="*/ 6 h 795"/>
                <a:gd name="T6" fmla="*/ 29 w 1596"/>
                <a:gd name="T7" fmla="*/ 6 h 795"/>
                <a:gd name="T8" fmla="*/ 27 w 1596"/>
                <a:gd name="T9" fmla="*/ 5 h 795"/>
                <a:gd name="T10" fmla="*/ 24 w 1596"/>
                <a:gd name="T11" fmla="*/ 3 h 795"/>
                <a:gd name="T12" fmla="*/ 20 w 1596"/>
                <a:gd name="T13" fmla="*/ 2 h 795"/>
                <a:gd name="T14" fmla="*/ 17 w 1596"/>
                <a:gd name="T15" fmla="*/ 1 h 795"/>
                <a:gd name="T16" fmla="*/ 15 w 1596"/>
                <a:gd name="T17" fmla="*/ 1 h 795"/>
                <a:gd name="T18" fmla="*/ 12 w 1596"/>
                <a:gd name="T19" fmla="*/ 1 h 795"/>
                <a:gd name="T20" fmla="*/ 9 w 1596"/>
                <a:gd name="T21" fmla="*/ 1 h 795"/>
                <a:gd name="T22" fmla="*/ 9 w 1596"/>
                <a:gd name="T23" fmla="*/ 4 h 795"/>
                <a:gd name="T24" fmla="*/ 10 w 1596"/>
                <a:gd name="T25" fmla="*/ 5 h 795"/>
                <a:gd name="T26" fmla="*/ 10 w 1596"/>
                <a:gd name="T27" fmla="*/ 6 h 795"/>
                <a:gd name="T28" fmla="*/ 9 w 1596"/>
                <a:gd name="T29" fmla="*/ 6 h 795"/>
                <a:gd name="T30" fmla="*/ 7 w 1596"/>
                <a:gd name="T31" fmla="*/ 5 h 795"/>
                <a:gd name="T32" fmla="*/ 6 w 1596"/>
                <a:gd name="T33" fmla="*/ 6 h 795"/>
                <a:gd name="T34" fmla="*/ 5 w 1596"/>
                <a:gd name="T35" fmla="*/ 5 h 795"/>
                <a:gd name="T36" fmla="*/ 2 w 1596"/>
                <a:gd name="T37" fmla="*/ 5 h 795"/>
                <a:gd name="T38" fmla="*/ 1 w 1596"/>
                <a:gd name="T39" fmla="*/ 6 h 795"/>
                <a:gd name="T40" fmla="*/ 1 w 1596"/>
                <a:gd name="T41" fmla="*/ 7 h 795"/>
                <a:gd name="T42" fmla="*/ 0 w 1596"/>
                <a:gd name="T43" fmla="*/ 7 h 795"/>
                <a:gd name="T44" fmla="*/ 0 w 1596"/>
                <a:gd name="T45" fmla="*/ 9 h 795"/>
                <a:gd name="T46" fmla="*/ 1 w 1596"/>
                <a:gd name="T47" fmla="*/ 10 h 795"/>
                <a:gd name="T48" fmla="*/ 2 w 1596"/>
                <a:gd name="T49" fmla="*/ 10 h 795"/>
                <a:gd name="T50" fmla="*/ 3 w 1596"/>
                <a:gd name="T51" fmla="*/ 12 h 795"/>
                <a:gd name="T52" fmla="*/ 7 w 1596"/>
                <a:gd name="T53" fmla="*/ 11 h 795"/>
                <a:gd name="T54" fmla="*/ 6 w 1596"/>
                <a:gd name="T55" fmla="*/ 13 h 795"/>
                <a:gd name="T56" fmla="*/ 4 w 1596"/>
                <a:gd name="T57" fmla="*/ 15 h 795"/>
                <a:gd name="T58" fmla="*/ 7 w 1596"/>
                <a:gd name="T59" fmla="*/ 17 h 795"/>
                <a:gd name="T60" fmla="*/ 8 w 1596"/>
                <a:gd name="T61" fmla="*/ 17 h 795"/>
                <a:gd name="T62" fmla="*/ 9 w 1596"/>
                <a:gd name="T63" fmla="*/ 17 h 795"/>
                <a:gd name="T64" fmla="*/ 9 w 1596"/>
                <a:gd name="T65" fmla="*/ 13 h 795"/>
                <a:gd name="T66" fmla="*/ 11 w 1596"/>
                <a:gd name="T67" fmla="*/ 12 h 795"/>
                <a:gd name="T68" fmla="*/ 11 w 1596"/>
                <a:gd name="T69" fmla="*/ 11 h 795"/>
                <a:gd name="T70" fmla="*/ 12 w 1596"/>
                <a:gd name="T71" fmla="*/ 11 h 795"/>
                <a:gd name="T72" fmla="*/ 13 w 1596"/>
                <a:gd name="T73" fmla="*/ 12 h 795"/>
                <a:gd name="T74" fmla="*/ 13 w 1596"/>
                <a:gd name="T75" fmla="*/ 13 h 795"/>
                <a:gd name="T76" fmla="*/ 14 w 1596"/>
                <a:gd name="T77" fmla="*/ 15 h 795"/>
                <a:gd name="T78" fmla="*/ 17 w 1596"/>
                <a:gd name="T79" fmla="*/ 15 h 795"/>
                <a:gd name="T80" fmla="*/ 17 w 1596"/>
                <a:gd name="T81" fmla="*/ 17 h 795"/>
                <a:gd name="T82" fmla="*/ 18 w 1596"/>
                <a:gd name="T83" fmla="*/ 19 h 795"/>
                <a:gd name="T84" fmla="*/ 21 w 1596"/>
                <a:gd name="T85" fmla="*/ 18 h 795"/>
                <a:gd name="T86" fmla="*/ 23 w 1596"/>
                <a:gd name="T87" fmla="*/ 18 h 795"/>
                <a:gd name="T88" fmla="*/ 23 w 1596"/>
                <a:gd name="T89" fmla="*/ 17 h 795"/>
                <a:gd name="T90" fmla="*/ 23 w 1596"/>
                <a:gd name="T91" fmla="*/ 16 h 795"/>
                <a:gd name="T92" fmla="*/ 25 w 1596"/>
                <a:gd name="T93" fmla="*/ 17 h 795"/>
                <a:gd name="T94" fmla="*/ 27 w 1596"/>
                <a:gd name="T95" fmla="*/ 16 h 795"/>
                <a:gd name="T96" fmla="*/ 31 w 1596"/>
                <a:gd name="T97" fmla="*/ 17 h 795"/>
                <a:gd name="T98" fmla="*/ 31 w 1596"/>
                <a:gd name="T99" fmla="*/ 14 h 795"/>
                <a:gd name="T100" fmla="*/ 34 w 1596"/>
                <a:gd name="T101" fmla="*/ 11 h 7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96"/>
                <a:gd name="T154" fmla="*/ 0 h 795"/>
                <a:gd name="T155" fmla="*/ 1596 w 1596"/>
                <a:gd name="T156" fmla="*/ 795 h 7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96" h="795">
                  <a:moveTo>
                    <a:pt x="1561" y="408"/>
                  </a:moveTo>
                  <a:lnTo>
                    <a:pt x="1596" y="391"/>
                  </a:lnTo>
                  <a:lnTo>
                    <a:pt x="1516" y="328"/>
                  </a:lnTo>
                  <a:lnTo>
                    <a:pt x="1467" y="354"/>
                  </a:lnTo>
                  <a:lnTo>
                    <a:pt x="1395" y="331"/>
                  </a:lnTo>
                  <a:lnTo>
                    <a:pt x="1358" y="311"/>
                  </a:lnTo>
                  <a:lnTo>
                    <a:pt x="1327" y="311"/>
                  </a:lnTo>
                  <a:lnTo>
                    <a:pt x="1310" y="272"/>
                  </a:lnTo>
                  <a:lnTo>
                    <a:pt x="1297" y="246"/>
                  </a:lnTo>
                  <a:lnTo>
                    <a:pt x="1273" y="246"/>
                  </a:lnTo>
                  <a:lnTo>
                    <a:pt x="1247" y="246"/>
                  </a:lnTo>
                  <a:lnTo>
                    <a:pt x="1226" y="257"/>
                  </a:lnTo>
                  <a:lnTo>
                    <a:pt x="1186" y="212"/>
                  </a:lnTo>
                  <a:lnTo>
                    <a:pt x="1171" y="220"/>
                  </a:lnTo>
                  <a:lnTo>
                    <a:pt x="1150" y="230"/>
                  </a:lnTo>
                  <a:lnTo>
                    <a:pt x="1133" y="239"/>
                  </a:lnTo>
                  <a:lnTo>
                    <a:pt x="1098" y="207"/>
                  </a:lnTo>
                  <a:lnTo>
                    <a:pt x="1017" y="134"/>
                  </a:lnTo>
                  <a:lnTo>
                    <a:pt x="958" y="89"/>
                  </a:lnTo>
                  <a:lnTo>
                    <a:pt x="919" y="50"/>
                  </a:lnTo>
                  <a:lnTo>
                    <a:pt x="852" y="97"/>
                  </a:lnTo>
                  <a:lnTo>
                    <a:pt x="841" y="62"/>
                  </a:lnTo>
                  <a:lnTo>
                    <a:pt x="750" y="58"/>
                  </a:lnTo>
                  <a:lnTo>
                    <a:pt x="739" y="58"/>
                  </a:lnTo>
                  <a:lnTo>
                    <a:pt x="696" y="0"/>
                  </a:lnTo>
                  <a:lnTo>
                    <a:pt x="654" y="8"/>
                  </a:lnTo>
                  <a:lnTo>
                    <a:pt x="623" y="31"/>
                  </a:lnTo>
                  <a:lnTo>
                    <a:pt x="566" y="44"/>
                  </a:lnTo>
                  <a:lnTo>
                    <a:pt x="546" y="32"/>
                  </a:lnTo>
                  <a:lnTo>
                    <a:pt x="516" y="67"/>
                  </a:lnTo>
                  <a:lnTo>
                    <a:pt x="492" y="62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4" y="75"/>
                  </a:lnTo>
                  <a:lnTo>
                    <a:pt x="417" y="119"/>
                  </a:lnTo>
                  <a:lnTo>
                    <a:pt x="395" y="159"/>
                  </a:lnTo>
                  <a:lnTo>
                    <a:pt x="396" y="189"/>
                  </a:lnTo>
                  <a:lnTo>
                    <a:pt x="396" y="204"/>
                  </a:lnTo>
                  <a:lnTo>
                    <a:pt x="441" y="204"/>
                  </a:lnTo>
                  <a:lnTo>
                    <a:pt x="454" y="230"/>
                  </a:lnTo>
                  <a:lnTo>
                    <a:pt x="454" y="257"/>
                  </a:lnTo>
                  <a:lnTo>
                    <a:pt x="441" y="263"/>
                  </a:lnTo>
                  <a:lnTo>
                    <a:pt x="425" y="246"/>
                  </a:lnTo>
                  <a:lnTo>
                    <a:pt x="405" y="257"/>
                  </a:lnTo>
                  <a:lnTo>
                    <a:pt x="395" y="269"/>
                  </a:lnTo>
                  <a:lnTo>
                    <a:pt x="361" y="246"/>
                  </a:lnTo>
                  <a:lnTo>
                    <a:pt x="351" y="224"/>
                  </a:lnTo>
                  <a:lnTo>
                    <a:pt x="322" y="235"/>
                  </a:lnTo>
                  <a:lnTo>
                    <a:pt x="322" y="243"/>
                  </a:lnTo>
                  <a:lnTo>
                    <a:pt x="302" y="224"/>
                  </a:lnTo>
                  <a:lnTo>
                    <a:pt x="273" y="246"/>
                  </a:lnTo>
                  <a:lnTo>
                    <a:pt x="240" y="257"/>
                  </a:lnTo>
                  <a:lnTo>
                    <a:pt x="229" y="246"/>
                  </a:lnTo>
                  <a:lnTo>
                    <a:pt x="221" y="224"/>
                  </a:lnTo>
                  <a:lnTo>
                    <a:pt x="176" y="220"/>
                  </a:lnTo>
                  <a:lnTo>
                    <a:pt x="103" y="216"/>
                  </a:lnTo>
                  <a:lnTo>
                    <a:pt x="85" y="220"/>
                  </a:lnTo>
                  <a:lnTo>
                    <a:pt x="81" y="235"/>
                  </a:lnTo>
                  <a:lnTo>
                    <a:pt x="69" y="230"/>
                  </a:lnTo>
                  <a:lnTo>
                    <a:pt x="54" y="254"/>
                  </a:lnTo>
                  <a:lnTo>
                    <a:pt x="43" y="272"/>
                  </a:lnTo>
                  <a:lnTo>
                    <a:pt x="43" y="281"/>
                  </a:lnTo>
                  <a:lnTo>
                    <a:pt x="51" y="299"/>
                  </a:lnTo>
                  <a:lnTo>
                    <a:pt x="39" y="304"/>
                  </a:lnTo>
                  <a:lnTo>
                    <a:pt x="28" y="272"/>
                  </a:lnTo>
                  <a:lnTo>
                    <a:pt x="7" y="276"/>
                  </a:lnTo>
                  <a:lnTo>
                    <a:pt x="0" y="318"/>
                  </a:lnTo>
                  <a:lnTo>
                    <a:pt x="0" y="343"/>
                  </a:lnTo>
                  <a:lnTo>
                    <a:pt x="0" y="366"/>
                  </a:lnTo>
                  <a:lnTo>
                    <a:pt x="11" y="387"/>
                  </a:lnTo>
                  <a:lnTo>
                    <a:pt x="20" y="399"/>
                  </a:lnTo>
                  <a:lnTo>
                    <a:pt x="20" y="424"/>
                  </a:lnTo>
                  <a:lnTo>
                    <a:pt x="39" y="422"/>
                  </a:lnTo>
                  <a:lnTo>
                    <a:pt x="62" y="403"/>
                  </a:lnTo>
                  <a:lnTo>
                    <a:pt x="74" y="422"/>
                  </a:lnTo>
                  <a:lnTo>
                    <a:pt x="91" y="445"/>
                  </a:lnTo>
                  <a:lnTo>
                    <a:pt x="103" y="468"/>
                  </a:lnTo>
                  <a:lnTo>
                    <a:pt x="121" y="512"/>
                  </a:lnTo>
                  <a:lnTo>
                    <a:pt x="157" y="501"/>
                  </a:lnTo>
                  <a:lnTo>
                    <a:pt x="209" y="489"/>
                  </a:lnTo>
                  <a:lnTo>
                    <a:pt x="291" y="477"/>
                  </a:lnTo>
                  <a:lnTo>
                    <a:pt x="312" y="506"/>
                  </a:lnTo>
                  <a:lnTo>
                    <a:pt x="316" y="562"/>
                  </a:lnTo>
                  <a:lnTo>
                    <a:pt x="273" y="573"/>
                  </a:lnTo>
                  <a:lnTo>
                    <a:pt x="240" y="581"/>
                  </a:lnTo>
                  <a:lnTo>
                    <a:pt x="248" y="621"/>
                  </a:lnTo>
                  <a:lnTo>
                    <a:pt x="191" y="621"/>
                  </a:lnTo>
                  <a:lnTo>
                    <a:pt x="240" y="699"/>
                  </a:lnTo>
                  <a:lnTo>
                    <a:pt x="262" y="706"/>
                  </a:lnTo>
                  <a:lnTo>
                    <a:pt x="284" y="710"/>
                  </a:lnTo>
                  <a:lnTo>
                    <a:pt x="298" y="744"/>
                  </a:lnTo>
                  <a:lnTo>
                    <a:pt x="311" y="731"/>
                  </a:lnTo>
                  <a:lnTo>
                    <a:pt x="352" y="723"/>
                  </a:lnTo>
                  <a:lnTo>
                    <a:pt x="378" y="736"/>
                  </a:lnTo>
                  <a:lnTo>
                    <a:pt x="395" y="753"/>
                  </a:lnTo>
                  <a:lnTo>
                    <a:pt x="406" y="736"/>
                  </a:lnTo>
                  <a:lnTo>
                    <a:pt x="435" y="741"/>
                  </a:lnTo>
                  <a:lnTo>
                    <a:pt x="386" y="565"/>
                  </a:lnTo>
                  <a:lnTo>
                    <a:pt x="405" y="556"/>
                  </a:lnTo>
                  <a:lnTo>
                    <a:pt x="469" y="518"/>
                  </a:lnTo>
                  <a:lnTo>
                    <a:pt x="480" y="515"/>
                  </a:lnTo>
                  <a:lnTo>
                    <a:pt x="471" y="501"/>
                  </a:lnTo>
                  <a:lnTo>
                    <a:pt x="484" y="508"/>
                  </a:lnTo>
                  <a:lnTo>
                    <a:pt x="484" y="489"/>
                  </a:lnTo>
                  <a:lnTo>
                    <a:pt x="492" y="477"/>
                  </a:lnTo>
                  <a:lnTo>
                    <a:pt x="498" y="483"/>
                  </a:lnTo>
                  <a:lnTo>
                    <a:pt x="513" y="483"/>
                  </a:lnTo>
                  <a:lnTo>
                    <a:pt x="527" y="493"/>
                  </a:lnTo>
                  <a:lnTo>
                    <a:pt x="544" y="470"/>
                  </a:lnTo>
                  <a:lnTo>
                    <a:pt x="558" y="477"/>
                  </a:lnTo>
                  <a:lnTo>
                    <a:pt x="544" y="508"/>
                  </a:lnTo>
                  <a:lnTo>
                    <a:pt x="554" y="550"/>
                  </a:lnTo>
                  <a:lnTo>
                    <a:pt x="584" y="575"/>
                  </a:lnTo>
                  <a:lnTo>
                    <a:pt x="584" y="581"/>
                  </a:lnTo>
                  <a:lnTo>
                    <a:pt x="575" y="602"/>
                  </a:lnTo>
                  <a:lnTo>
                    <a:pt x="577" y="611"/>
                  </a:lnTo>
                  <a:lnTo>
                    <a:pt x="621" y="629"/>
                  </a:lnTo>
                  <a:lnTo>
                    <a:pt x="632" y="656"/>
                  </a:lnTo>
                  <a:lnTo>
                    <a:pt x="671" y="639"/>
                  </a:lnTo>
                  <a:lnTo>
                    <a:pt x="717" y="629"/>
                  </a:lnTo>
                  <a:lnTo>
                    <a:pt x="750" y="708"/>
                  </a:lnTo>
                  <a:lnTo>
                    <a:pt x="763" y="745"/>
                  </a:lnTo>
                  <a:lnTo>
                    <a:pt x="751" y="754"/>
                  </a:lnTo>
                  <a:lnTo>
                    <a:pt x="746" y="768"/>
                  </a:lnTo>
                  <a:lnTo>
                    <a:pt x="779" y="779"/>
                  </a:lnTo>
                  <a:lnTo>
                    <a:pt x="789" y="795"/>
                  </a:lnTo>
                  <a:lnTo>
                    <a:pt x="835" y="779"/>
                  </a:lnTo>
                  <a:lnTo>
                    <a:pt x="848" y="795"/>
                  </a:lnTo>
                  <a:lnTo>
                    <a:pt x="882" y="776"/>
                  </a:lnTo>
                  <a:lnTo>
                    <a:pt x="904" y="771"/>
                  </a:lnTo>
                  <a:lnTo>
                    <a:pt x="930" y="777"/>
                  </a:lnTo>
                  <a:lnTo>
                    <a:pt x="989" y="777"/>
                  </a:lnTo>
                  <a:lnTo>
                    <a:pt x="977" y="764"/>
                  </a:lnTo>
                  <a:lnTo>
                    <a:pt x="977" y="741"/>
                  </a:lnTo>
                  <a:lnTo>
                    <a:pt x="984" y="726"/>
                  </a:lnTo>
                  <a:lnTo>
                    <a:pt x="984" y="714"/>
                  </a:lnTo>
                  <a:lnTo>
                    <a:pt x="967" y="702"/>
                  </a:lnTo>
                  <a:lnTo>
                    <a:pt x="1004" y="698"/>
                  </a:lnTo>
                  <a:lnTo>
                    <a:pt x="1039" y="702"/>
                  </a:lnTo>
                  <a:lnTo>
                    <a:pt x="1047" y="714"/>
                  </a:lnTo>
                  <a:lnTo>
                    <a:pt x="1071" y="708"/>
                  </a:lnTo>
                  <a:lnTo>
                    <a:pt x="1055" y="673"/>
                  </a:lnTo>
                  <a:lnTo>
                    <a:pt x="1073" y="669"/>
                  </a:lnTo>
                  <a:lnTo>
                    <a:pt x="1166" y="683"/>
                  </a:lnTo>
                  <a:lnTo>
                    <a:pt x="1241" y="691"/>
                  </a:lnTo>
                  <a:lnTo>
                    <a:pt x="1297" y="719"/>
                  </a:lnTo>
                  <a:lnTo>
                    <a:pt x="1327" y="719"/>
                  </a:lnTo>
                  <a:lnTo>
                    <a:pt x="1336" y="753"/>
                  </a:lnTo>
                  <a:lnTo>
                    <a:pt x="1358" y="683"/>
                  </a:lnTo>
                  <a:lnTo>
                    <a:pt x="1327" y="607"/>
                  </a:lnTo>
                  <a:lnTo>
                    <a:pt x="1422" y="581"/>
                  </a:lnTo>
                  <a:lnTo>
                    <a:pt x="1436" y="539"/>
                  </a:lnTo>
                  <a:lnTo>
                    <a:pt x="1448" y="477"/>
                  </a:lnTo>
                  <a:lnTo>
                    <a:pt x="1545" y="483"/>
                  </a:lnTo>
                  <a:lnTo>
                    <a:pt x="1561" y="4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8" name="Freeform 492"/>
            <p:cNvSpPr/>
            <p:nvPr/>
          </p:nvSpPr>
          <p:spPr bwMode="auto">
            <a:xfrm>
              <a:off x="2273212" y="2962032"/>
              <a:ext cx="336945" cy="224356"/>
            </a:xfrm>
            <a:custGeom>
              <a:avLst/>
              <a:gdLst>
                <a:gd name="T0" fmla="*/ 1 w 697"/>
                <a:gd name="T1" fmla="*/ 5 h 492"/>
                <a:gd name="T2" fmla="*/ 2 w 697"/>
                <a:gd name="T3" fmla="*/ 4 h 492"/>
                <a:gd name="T4" fmla="*/ 2 w 697"/>
                <a:gd name="T5" fmla="*/ 4 h 492"/>
                <a:gd name="T6" fmla="*/ 3 w 697"/>
                <a:gd name="T7" fmla="*/ 4 h 492"/>
                <a:gd name="T8" fmla="*/ 4 w 697"/>
                <a:gd name="T9" fmla="*/ 4 h 492"/>
                <a:gd name="T10" fmla="*/ 4 w 697"/>
                <a:gd name="T11" fmla="*/ 5 h 492"/>
                <a:gd name="T12" fmla="*/ 4 w 697"/>
                <a:gd name="T13" fmla="*/ 5 h 492"/>
                <a:gd name="T14" fmla="*/ 5 w 697"/>
                <a:gd name="T15" fmla="*/ 7 h 492"/>
                <a:gd name="T16" fmla="*/ 5 w 697"/>
                <a:gd name="T17" fmla="*/ 6 h 492"/>
                <a:gd name="T18" fmla="*/ 6 w 697"/>
                <a:gd name="T19" fmla="*/ 7 h 492"/>
                <a:gd name="T20" fmla="*/ 8 w 697"/>
                <a:gd name="T21" fmla="*/ 8 h 492"/>
                <a:gd name="T22" fmla="*/ 9 w 697"/>
                <a:gd name="T23" fmla="*/ 9 h 492"/>
                <a:gd name="T24" fmla="*/ 10 w 697"/>
                <a:gd name="T25" fmla="*/ 10 h 492"/>
                <a:gd name="T26" fmla="*/ 11 w 697"/>
                <a:gd name="T27" fmla="*/ 11 h 492"/>
                <a:gd name="T28" fmla="*/ 12 w 697"/>
                <a:gd name="T29" fmla="*/ 10 h 492"/>
                <a:gd name="T30" fmla="*/ 12 w 697"/>
                <a:gd name="T31" fmla="*/ 9 h 492"/>
                <a:gd name="T32" fmla="*/ 11 w 697"/>
                <a:gd name="T33" fmla="*/ 7 h 492"/>
                <a:gd name="T34" fmla="*/ 12 w 697"/>
                <a:gd name="T35" fmla="*/ 7 h 492"/>
                <a:gd name="T36" fmla="*/ 14 w 697"/>
                <a:gd name="T37" fmla="*/ 7 h 492"/>
                <a:gd name="T38" fmla="*/ 16 w 697"/>
                <a:gd name="T39" fmla="*/ 7 h 492"/>
                <a:gd name="T40" fmla="*/ 16 w 697"/>
                <a:gd name="T41" fmla="*/ 6 h 492"/>
                <a:gd name="T42" fmla="*/ 13 w 697"/>
                <a:gd name="T43" fmla="*/ 6 h 492"/>
                <a:gd name="T44" fmla="*/ 12 w 697"/>
                <a:gd name="T45" fmla="*/ 6 h 492"/>
                <a:gd name="T46" fmla="*/ 11 w 697"/>
                <a:gd name="T47" fmla="*/ 7 h 492"/>
                <a:gd name="T48" fmla="*/ 10 w 697"/>
                <a:gd name="T49" fmla="*/ 6 h 492"/>
                <a:gd name="T50" fmla="*/ 9 w 697"/>
                <a:gd name="T51" fmla="*/ 7 h 492"/>
                <a:gd name="T52" fmla="*/ 9 w 697"/>
                <a:gd name="T53" fmla="*/ 6 h 492"/>
                <a:gd name="T54" fmla="*/ 9 w 697"/>
                <a:gd name="T55" fmla="*/ 5 h 492"/>
                <a:gd name="T56" fmla="*/ 9 w 697"/>
                <a:gd name="T57" fmla="*/ 4 h 492"/>
                <a:gd name="T58" fmla="*/ 6 w 697"/>
                <a:gd name="T59" fmla="*/ 3 h 492"/>
                <a:gd name="T60" fmla="*/ 5 w 697"/>
                <a:gd name="T61" fmla="*/ 2 h 492"/>
                <a:gd name="T62" fmla="*/ 3 w 697"/>
                <a:gd name="T63" fmla="*/ 3 h 492"/>
                <a:gd name="T64" fmla="*/ 2 w 697"/>
                <a:gd name="T65" fmla="*/ 1 h 492"/>
                <a:gd name="T66" fmla="*/ 2 w 697"/>
                <a:gd name="T67" fmla="*/ 0 h 492"/>
                <a:gd name="T68" fmla="*/ 1 w 697"/>
                <a:gd name="T69" fmla="*/ 5 h 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7"/>
                <a:gd name="T106" fmla="*/ 0 h 492"/>
                <a:gd name="T107" fmla="*/ 697 w 697"/>
                <a:gd name="T108" fmla="*/ 492 h 4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7" h="492">
                  <a:moveTo>
                    <a:pt x="49" y="226"/>
                  </a:moveTo>
                  <a:lnTo>
                    <a:pt x="65" y="221"/>
                  </a:lnTo>
                  <a:lnTo>
                    <a:pt x="72" y="202"/>
                  </a:lnTo>
                  <a:lnTo>
                    <a:pt x="81" y="184"/>
                  </a:lnTo>
                  <a:lnTo>
                    <a:pt x="98" y="193"/>
                  </a:lnTo>
                  <a:lnTo>
                    <a:pt x="94" y="168"/>
                  </a:lnTo>
                  <a:lnTo>
                    <a:pt x="112" y="158"/>
                  </a:lnTo>
                  <a:lnTo>
                    <a:pt x="124" y="176"/>
                  </a:lnTo>
                  <a:lnTo>
                    <a:pt x="141" y="176"/>
                  </a:lnTo>
                  <a:lnTo>
                    <a:pt x="158" y="187"/>
                  </a:lnTo>
                  <a:lnTo>
                    <a:pt x="168" y="193"/>
                  </a:lnTo>
                  <a:lnTo>
                    <a:pt x="168" y="199"/>
                  </a:lnTo>
                  <a:lnTo>
                    <a:pt x="169" y="214"/>
                  </a:lnTo>
                  <a:lnTo>
                    <a:pt x="189" y="221"/>
                  </a:lnTo>
                  <a:lnTo>
                    <a:pt x="189" y="244"/>
                  </a:lnTo>
                  <a:lnTo>
                    <a:pt x="205" y="276"/>
                  </a:lnTo>
                  <a:lnTo>
                    <a:pt x="225" y="280"/>
                  </a:lnTo>
                  <a:lnTo>
                    <a:pt x="230" y="272"/>
                  </a:lnTo>
                  <a:lnTo>
                    <a:pt x="251" y="258"/>
                  </a:lnTo>
                  <a:lnTo>
                    <a:pt x="270" y="276"/>
                  </a:lnTo>
                  <a:lnTo>
                    <a:pt x="290" y="306"/>
                  </a:lnTo>
                  <a:lnTo>
                    <a:pt x="325" y="344"/>
                  </a:lnTo>
                  <a:lnTo>
                    <a:pt x="383" y="360"/>
                  </a:lnTo>
                  <a:lnTo>
                    <a:pt x="386" y="384"/>
                  </a:lnTo>
                  <a:lnTo>
                    <a:pt x="423" y="400"/>
                  </a:lnTo>
                  <a:lnTo>
                    <a:pt x="440" y="425"/>
                  </a:lnTo>
                  <a:lnTo>
                    <a:pt x="427" y="491"/>
                  </a:lnTo>
                  <a:lnTo>
                    <a:pt x="459" y="492"/>
                  </a:lnTo>
                  <a:lnTo>
                    <a:pt x="485" y="457"/>
                  </a:lnTo>
                  <a:lnTo>
                    <a:pt x="498" y="440"/>
                  </a:lnTo>
                  <a:lnTo>
                    <a:pt x="507" y="421"/>
                  </a:lnTo>
                  <a:lnTo>
                    <a:pt x="501" y="387"/>
                  </a:lnTo>
                  <a:lnTo>
                    <a:pt x="473" y="373"/>
                  </a:lnTo>
                  <a:lnTo>
                    <a:pt x="481" y="314"/>
                  </a:lnTo>
                  <a:lnTo>
                    <a:pt x="505" y="290"/>
                  </a:lnTo>
                  <a:lnTo>
                    <a:pt x="527" y="298"/>
                  </a:lnTo>
                  <a:lnTo>
                    <a:pt x="579" y="287"/>
                  </a:lnTo>
                  <a:lnTo>
                    <a:pt x="586" y="311"/>
                  </a:lnTo>
                  <a:lnTo>
                    <a:pt x="614" y="310"/>
                  </a:lnTo>
                  <a:lnTo>
                    <a:pt x="680" y="306"/>
                  </a:lnTo>
                  <a:lnTo>
                    <a:pt x="697" y="276"/>
                  </a:lnTo>
                  <a:lnTo>
                    <a:pt x="680" y="261"/>
                  </a:lnTo>
                  <a:lnTo>
                    <a:pt x="637" y="261"/>
                  </a:lnTo>
                  <a:lnTo>
                    <a:pt x="566" y="261"/>
                  </a:lnTo>
                  <a:lnTo>
                    <a:pt x="538" y="261"/>
                  </a:lnTo>
                  <a:lnTo>
                    <a:pt x="510" y="256"/>
                  </a:lnTo>
                  <a:lnTo>
                    <a:pt x="462" y="280"/>
                  </a:lnTo>
                  <a:lnTo>
                    <a:pt x="457" y="276"/>
                  </a:lnTo>
                  <a:lnTo>
                    <a:pt x="449" y="264"/>
                  </a:lnTo>
                  <a:lnTo>
                    <a:pt x="426" y="272"/>
                  </a:lnTo>
                  <a:lnTo>
                    <a:pt x="403" y="280"/>
                  </a:lnTo>
                  <a:lnTo>
                    <a:pt x="398" y="275"/>
                  </a:lnTo>
                  <a:lnTo>
                    <a:pt x="394" y="264"/>
                  </a:lnTo>
                  <a:lnTo>
                    <a:pt x="365" y="256"/>
                  </a:lnTo>
                  <a:lnTo>
                    <a:pt x="360" y="253"/>
                  </a:lnTo>
                  <a:lnTo>
                    <a:pt x="364" y="239"/>
                  </a:lnTo>
                  <a:lnTo>
                    <a:pt x="378" y="230"/>
                  </a:lnTo>
                  <a:lnTo>
                    <a:pt x="360" y="183"/>
                  </a:lnTo>
                  <a:lnTo>
                    <a:pt x="331" y="114"/>
                  </a:lnTo>
                  <a:lnTo>
                    <a:pt x="247" y="137"/>
                  </a:lnTo>
                  <a:lnTo>
                    <a:pt x="230" y="114"/>
                  </a:lnTo>
                  <a:lnTo>
                    <a:pt x="191" y="96"/>
                  </a:lnTo>
                  <a:lnTo>
                    <a:pt x="158" y="123"/>
                  </a:lnTo>
                  <a:lnTo>
                    <a:pt x="126" y="116"/>
                  </a:lnTo>
                  <a:lnTo>
                    <a:pt x="89" y="87"/>
                  </a:lnTo>
                  <a:lnTo>
                    <a:pt x="83" y="51"/>
                  </a:lnTo>
                  <a:lnTo>
                    <a:pt x="85" y="26"/>
                  </a:lnTo>
                  <a:lnTo>
                    <a:pt x="83" y="0"/>
                  </a:lnTo>
                  <a:lnTo>
                    <a:pt x="0" y="51"/>
                  </a:lnTo>
                  <a:lnTo>
                    <a:pt x="49" y="2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9" name="Freeform 493"/>
            <p:cNvSpPr/>
            <p:nvPr/>
          </p:nvSpPr>
          <p:spPr bwMode="auto">
            <a:xfrm>
              <a:off x="2231094" y="3035227"/>
              <a:ext cx="256078" cy="195715"/>
            </a:xfrm>
            <a:custGeom>
              <a:avLst/>
              <a:gdLst>
                <a:gd name="T0" fmla="*/ 0 w 534"/>
                <a:gd name="T1" fmla="*/ 1 h 433"/>
                <a:gd name="T2" fmla="*/ 0 w 534"/>
                <a:gd name="T3" fmla="*/ 3 h 433"/>
                <a:gd name="T4" fmla="*/ 1 w 534"/>
                <a:gd name="T5" fmla="*/ 2 h 433"/>
                <a:gd name="T6" fmla="*/ 2 w 534"/>
                <a:gd name="T7" fmla="*/ 3 h 433"/>
                <a:gd name="T8" fmla="*/ 1 w 534"/>
                <a:gd name="T9" fmla="*/ 3 h 433"/>
                <a:gd name="T10" fmla="*/ 0 w 534"/>
                <a:gd name="T11" fmla="*/ 3 h 433"/>
                <a:gd name="T12" fmla="*/ 0 w 534"/>
                <a:gd name="T13" fmla="*/ 4 h 433"/>
                <a:gd name="T14" fmla="*/ 0 w 534"/>
                <a:gd name="T15" fmla="*/ 4 h 433"/>
                <a:gd name="T16" fmla="*/ 1 w 534"/>
                <a:gd name="T17" fmla="*/ 5 h 433"/>
                <a:gd name="T18" fmla="*/ 1 w 534"/>
                <a:gd name="T19" fmla="*/ 5 h 433"/>
                <a:gd name="T20" fmla="*/ 1 w 534"/>
                <a:gd name="T21" fmla="*/ 5 h 433"/>
                <a:gd name="T22" fmla="*/ 1 w 534"/>
                <a:gd name="T23" fmla="*/ 7 h 433"/>
                <a:gd name="T24" fmla="*/ 3 w 534"/>
                <a:gd name="T25" fmla="*/ 7 h 433"/>
                <a:gd name="T26" fmla="*/ 4 w 534"/>
                <a:gd name="T27" fmla="*/ 6 h 433"/>
                <a:gd name="T28" fmla="*/ 6 w 534"/>
                <a:gd name="T29" fmla="*/ 7 h 433"/>
                <a:gd name="T30" fmla="*/ 7 w 534"/>
                <a:gd name="T31" fmla="*/ 8 h 433"/>
                <a:gd name="T32" fmla="*/ 7 w 534"/>
                <a:gd name="T33" fmla="*/ 9 h 433"/>
                <a:gd name="T34" fmla="*/ 7 w 534"/>
                <a:gd name="T35" fmla="*/ 9 h 433"/>
                <a:gd name="T36" fmla="*/ 9 w 534"/>
                <a:gd name="T37" fmla="*/ 10 h 433"/>
                <a:gd name="T38" fmla="*/ 11 w 534"/>
                <a:gd name="T39" fmla="*/ 7 h 433"/>
                <a:gd name="T40" fmla="*/ 12 w 534"/>
                <a:gd name="T41" fmla="*/ 7 h 433"/>
                <a:gd name="T42" fmla="*/ 12 w 534"/>
                <a:gd name="T43" fmla="*/ 7 h 433"/>
                <a:gd name="T44" fmla="*/ 12 w 534"/>
                <a:gd name="T45" fmla="*/ 6 h 433"/>
                <a:gd name="T46" fmla="*/ 12 w 534"/>
                <a:gd name="T47" fmla="*/ 5 h 433"/>
                <a:gd name="T48" fmla="*/ 11 w 534"/>
                <a:gd name="T49" fmla="*/ 5 h 433"/>
                <a:gd name="T50" fmla="*/ 11 w 534"/>
                <a:gd name="T51" fmla="*/ 5 h 433"/>
                <a:gd name="T52" fmla="*/ 10 w 534"/>
                <a:gd name="T53" fmla="*/ 4 h 433"/>
                <a:gd name="T54" fmla="*/ 9 w 534"/>
                <a:gd name="T55" fmla="*/ 3 h 433"/>
                <a:gd name="T56" fmla="*/ 9 w 534"/>
                <a:gd name="T57" fmla="*/ 3 h 433"/>
                <a:gd name="T58" fmla="*/ 8 w 534"/>
                <a:gd name="T59" fmla="*/ 2 h 433"/>
                <a:gd name="T60" fmla="*/ 7 w 534"/>
                <a:gd name="T61" fmla="*/ 3 h 433"/>
                <a:gd name="T62" fmla="*/ 7 w 534"/>
                <a:gd name="T63" fmla="*/ 3 h 433"/>
                <a:gd name="T64" fmla="*/ 7 w 534"/>
                <a:gd name="T65" fmla="*/ 3 h 433"/>
                <a:gd name="T66" fmla="*/ 7 w 534"/>
                <a:gd name="T67" fmla="*/ 2 h 433"/>
                <a:gd name="T68" fmla="*/ 7 w 534"/>
                <a:gd name="T69" fmla="*/ 1 h 433"/>
                <a:gd name="T70" fmla="*/ 6 w 534"/>
                <a:gd name="T71" fmla="*/ 1 h 433"/>
                <a:gd name="T72" fmla="*/ 6 w 534"/>
                <a:gd name="T73" fmla="*/ 1 h 433"/>
                <a:gd name="T74" fmla="*/ 5 w 534"/>
                <a:gd name="T75" fmla="*/ 0 h 433"/>
                <a:gd name="T76" fmla="*/ 5 w 534"/>
                <a:gd name="T77" fmla="*/ 0 h 433"/>
                <a:gd name="T78" fmla="*/ 5 w 534"/>
                <a:gd name="T79" fmla="*/ 0 h 433"/>
                <a:gd name="T80" fmla="*/ 4 w 534"/>
                <a:gd name="T81" fmla="*/ 0 h 433"/>
                <a:gd name="T82" fmla="*/ 5 w 534"/>
                <a:gd name="T83" fmla="*/ 1 h 433"/>
                <a:gd name="T84" fmla="*/ 4 w 534"/>
                <a:gd name="T85" fmla="*/ 1 h 433"/>
                <a:gd name="T86" fmla="*/ 4 w 534"/>
                <a:gd name="T87" fmla="*/ 1 h 433"/>
                <a:gd name="T88" fmla="*/ 4 w 534"/>
                <a:gd name="T89" fmla="*/ 1 h 433"/>
                <a:gd name="T90" fmla="*/ 3 w 534"/>
                <a:gd name="T91" fmla="*/ 1 h 433"/>
                <a:gd name="T92" fmla="*/ 3 w 534"/>
                <a:gd name="T93" fmla="*/ 1 h 433"/>
                <a:gd name="T94" fmla="*/ 2 w 534"/>
                <a:gd name="T95" fmla="*/ 2 h 433"/>
                <a:gd name="T96" fmla="*/ 2 w 534"/>
                <a:gd name="T97" fmla="*/ 1 h 433"/>
                <a:gd name="T98" fmla="*/ 1 w 534"/>
                <a:gd name="T99" fmla="*/ 1 h 433"/>
                <a:gd name="T100" fmla="*/ 0 w 534"/>
                <a:gd name="T101" fmla="*/ 1 h 4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34"/>
                <a:gd name="T154" fmla="*/ 0 h 433"/>
                <a:gd name="T155" fmla="*/ 534 w 534"/>
                <a:gd name="T156" fmla="*/ 433 h 43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34" h="433">
                  <a:moveTo>
                    <a:pt x="0" y="63"/>
                  </a:moveTo>
                  <a:lnTo>
                    <a:pt x="4" y="118"/>
                  </a:lnTo>
                  <a:lnTo>
                    <a:pt x="32" y="86"/>
                  </a:lnTo>
                  <a:lnTo>
                    <a:pt x="72" y="129"/>
                  </a:lnTo>
                  <a:lnTo>
                    <a:pt x="53" y="156"/>
                  </a:lnTo>
                  <a:lnTo>
                    <a:pt x="7" y="130"/>
                  </a:lnTo>
                  <a:lnTo>
                    <a:pt x="1" y="168"/>
                  </a:lnTo>
                  <a:lnTo>
                    <a:pt x="7" y="191"/>
                  </a:lnTo>
                  <a:lnTo>
                    <a:pt x="32" y="196"/>
                  </a:lnTo>
                  <a:lnTo>
                    <a:pt x="22" y="221"/>
                  </a:lnTo>
                  <a:lnTo>
                    <a:pt x="41" y="238"/>
                  </a:lnTo>
                  <a:lnTo>
                    <a:pt x="41" y="314"/>
                  </a:lnTo>
                  <a:lnTo>
                    <a:pt x="115" y="292"/>
                  </a:lnTo>
                  <a:lnTo>
                    <a:pt x="157" y="269"/>
                  </a:lnTo>
                  <a:lnTo>
                    <a:pt x="250" y="320"/>
                  </a:lnTo>
                  <a:lnTo>
                    <a:pt x="311" y="352"/>
                  </a:lnTo>
                  <a:lnTo>
                    <a:pt x="322" y="366"/>
                  </a:lnTo>
                  <a:lnTo>
                    <a:pt x="328" y="405"/>
                  </a:lnTo>
                  <a:lnTo>
                    <a:pt x="382" y="433"/>
                  </a:lnTo>
                  <a:lnTo>
                    <a:pt x="466" y="329"/>
                  </a:lnTo>
                  <a:lnTo>
                    <a:pt x="519" y="329"/>
                  </a:lnTo>
                  <a:lnTo>
                    <a:pt x="528" y="286"/>
                  </a:lnTo>
                  <a:lnTo>
                    <a:pt x="534" y="268"/>
                  </a:lnTo>
                  <a:lnTo>
                    <a:pt x="517" y="240"/>
                  </a:lnTo>
                  <a:lnTo>
                    <a:pt x="478" y="223"/>
                  </a:lnTo>
                  <a:lnTo>
                    <a:pt x="472" y="202"/>
                  </a:lnTo>
                  <a:lnTo>
                    <a:pt x="417" y="186"/>
                  </a:lnTo>
                  <a:lnTo>
                    <a:pt x="382" y="148"/>
                  </a:lnTo>
                  <a:lnTo>
                    <a:pt x="371" y="122"/>
                  </a:lnTo>
                  <a:lnTo>
                    <a:pt x="343" y="98"/>
                  </a:lnTo>
                  <a:lnTo>
                    <a:pt x="327" y="113"/>
                  </a:lnTo>
                  <a:lnTo>
                    <a:pt x="317" y="122"/>
                  </a:lnTo>
                  <a:lnTo>
                    <a:pt x="297" y="118"/>
                  </a:lnTo>
                  <a:lnTo>
                    <a:pt x="281" y="86"/>
                  </a:lnTo>
                  <a:lnTo>
                    <a:pt x="281" y="63"/>
                  </a:lnTo>
                  <a:lnTo>
                    <a:pt x="261" y="56"/>
                  </a:lnTo>
                  <a:lnTo>
                    <a:pt x="256" y="35"/>
                  </a:lnTo>
                  <a:lnTo>
                    <a:pt x="233" y="18"/>
                  </a:lnTo>
                  <a:lnTo>
                    <a:pt x="216" y="18"/>
                  </a:lnTo>
                  <a:lnTo>
                    <a:pt x="204" y="0"/>
                  </a:lnTo>
                  <a:lnTo>
                    <a:pt x="186" y="10"/>
                  </a:lnTo>
                  <a:lnTo>
                    <a:pt x="192" y="35"/>
                  </a:lnTo>
                  <a:lnTo>
                    <a:pt x="182" y="31"/>
                  </a:lnTo>
                  <a:lnTo>
                    <a:pt x="173" y="26"/>
                  </a:lnTo>
                  <a:lnTo>
                    <a:pt x="157" y="63"/>
                  </a:lnTo>
                  <a:lnTo>
                    <a:pt x="136" y="68"/>
                  </a:lnTo>
                  <a:lnTo>
                    <a:pt x="115" y="61"/>
                  </a:lnTo>
                  <a:lnTo>
                    <a:pt x="101" y="80"/>
                  </a:lnTo>
                  <a:lnTo>
                    <a:pt x="84" y="63"/>
                  </a:lnTo>
                  <a:lnTo>
                    <a:pt x="57" y="46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0" name="Freeform 494"/>
            <p:cNvSpPr/>
            <p:nvPr/>
          </p:nvSpPr>
          <p:spPr bwMode="auto">
            <a:xfrm>
              <a:off x="2517497" y="3033635"/>
              <a:ext cx="213960" cy="98653"/>
            </a:xfrm>
            <a:custGeom>
              <a:avLst/>
              <a:gdLst>
                <a:gd name="T0" fmla="*/ 3 w 444"/>
                <a:gd name="T1" fmla="*/ 3 h 219"/>
                <a:gd name="T2" fmla="*/ 2 w 444"/>
                <a:gd name="T3" fmla="*/ 3 h 219"/>
                <a:gd name="T4" fmla="*/ 0 w 444"/>
                <a:gd name="T5" fmla="*/ 4 h 219"/>
                <a:gd name="T6" fmla="*/ 0 w 444"/>
                <a:gd name="T7" fmla="*/ 4 h 219"/>
                <a:gd name="T8" fmla="*/ 0 w 444"/>
                <a:gd name="T9" fmla="*/ 5 h 219"/>
                <a:gd name="T10" fmla="*/ 1 w 444"/>
                <a:gd name="T11" fmla="*/ 5 h 219"/>
                <a:gd name="T12" fmla="*/ 3 w 444"/>
                <a:gd name="T13" fmla="*/ 5 h 219"/>
                <a:gd name="T14" fmla="*/ 4 w 444"/>
                <a:gd name="T15" fmla="*/ 5 h 219"/>
                <a:gd name="T16" fmla="*/ 5 w 444"/>
                <a:gd name="T17" fmla="*/ 5 h 219"/>
                <a:gd name="T18" fmla="*/ 5 w 444"/>
                <a:gd name="T19" fmla="*/ 4 h 219"/>
                <a:gd name="T20" fmla="*/ 6 w 444"/>
                <a:gd name="T21" fmla="*/ 4 h 219"/>
                <a:gd name="T22" fmla="*/ 7 w 444"/>
                <a:gd name="T23" fmla="*/ 4 h 219"/>
                <a:gd name="T24" fmla="*/ 7 w 444"/>
                <a:gd name="T25" fmla="*/ 4 h 219"/>
                <a:gd name="T26" fmla="*/ 9 w 444"/>
                <a:gd name="T27" fmla="*/ 3 h 219"/>
                <a:gd name="T28" fmla="*/ 10 w 444"/>
                <a:gd name="T29" fmla="*/ 2 h 219"/>
                <a:gd name="T30" fmla="*/ 10 w 444"/>
                <a:gd name="T31" fmla="*/ 2 h 219"/>
                <a:gd name="T32" fmla="*/ 10 w 444"/>
                <a:gd name="T33" fmla="*/ 1 h 219"/>
                <a:gd name="T34" fmla="*/ 9 w 444"/>
                <a:gd name="T35" fmla="*/ 1 h 219"/>
                <a:gd name="T36" fmla="*/ 9 w 444"/>
                <a:gd name="T37" fmla="*/ 1 h 219"/>
                <a:gd name="T38" fmla="*/ 8 w 444"/>
                <a:gd name="T39" fmla="*/ 1 h 219"/>
                <a:gd name="T40" fmla="*/ 7 w 444"/>
                <a:gd name="T41" fmla="*/ 0 h 219"/>
                <a:gd name="T42" fmla="*/ 4 w 444"/>
                <a:gd name="T43" fmla="*/ 0 h 219"/>
                <a:gd name="T44" fmla="*/ 4 w 444"/>
                <a:gd name="T45" fmla="*/ 0 h 219"/>
                <a:gd name="T46" fmla="*/ 4 w 444"/>
                <a:gd name="T47" fmla="*/ 1 h 219"/>
                <a:gd name="T48" fmla="*/ 4 w 444"/>
                <a:gd name="T49" fmla="*/ 1 h 219"/>
                <a:gd name="T50" fmla="*/ 4 w 444"/>
                <a:gd name="T51" fmla="*/ 1 h 219"/>
                <a:gd name="T52" fmla="*/ 3 w 444"/>
                <a:gd name="T53" fmla="*/ 1 h 219"/>
                <a:gd name="T54" fmla="*/ 3 w 444"/>
                <a:gd name="T55" fmla="*/ 1 h 219"/>
                <a:gd name="T56" fmla="*/ 2 w 444"/>
                <a:gd name="T57" fmla="*/ 1 h 219"/>
                <a:gd name="T58" fmla="*/ 2 w 444"/>
                <a:gd name="T59" fmla="*/ 1 h 219"/>
                <a:gd name="T60" fmla="*/ 2 w 444"/>
                <a:gd name="T61" fmla="*/ 1 h 219"/>
                <a:gd name="T62" fmla="*/ 2 w 444"/>
                <a:gd name="T63" fmla="*/ 2 h 219"/>
                <a:gd name="T64" fmla="*/ 2 w 444"/>
                <a:gd name="T65" fmla="*/ 2 h 219"/>
                <a:gd name="T66" fmla="*/ 2 w 444"/>
                <a:gd name="T67" fmla="*/ 3 h 219"/>
                <a:gd name="T68" fmla="*/ 4 w 444"/>
                <a:gd name="T69" fmla="*/ 3 h 219"/>
                <a:gd name="T70" fmla="*/ 4 w 444"/>
                <a:gd name="T71" fmla="*/ 2 h 219"/>
                <a:gd name="T72" fmla="*/ 5 w 444"/>
                <a:gd name="T73" fmla="*/ 3 h 219"/>
                <a:gd name="T74" fmla="*/ 4 w 444"/>
                <a:gd name="T75" fmla="*/ 3 h 219"/>
                <a:gd name="T76" fmla="*/ 4 w 444"/>
                <a:gd name="T77" fmla="*/ 3 h 219"/>
                <a:gd name="T78" fmla="*/ 3 w 444"/>
                <a:gd name="T79" fmla="*/ 3 h 219"/>
                <a:gd name="T80" fmla="*/ 3 w 444"/>
                <a:gd name="T81" fmla="*/ 3 h 219"/>
                <a:gd name="T82" fmla="*/ 3 w 444"/>
                <a:gd name="T83" fmla="*/ 3 h 2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4"/>
                <a:gd name="T127" fmla="*/ 0 h 219"/>
                <a:gd name="T128" fmla="*/ 444 w 444"/>
                <a:gd name="T129" fmla="*/ 219 h 2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4" h="219">
                  <a:moveTo>
                    <a:pt x="113" y="156"/>
                  </a:moveTo>
                  <a:lnTo>
                    <a:pt x="81" y="156"/>
                  </a:lnTo>
                  <a:lnTo>
                    <a:pt x="16" y="165"/>
                  </a:lnTo>
                  <a:lnTo>
                    <a:pt x="0" y="190"/>
                  </a:lnTo>
                  <a:lnTo>
                    <a:pt x="16" y="200"/>
                  </a:lnTo>
                  <a:lnTo>
                    <a:pt x="29" y="207"/>
                  </a:lnTo>
                  <a:lnTo>
                    <a:pt x="118" y="206"/>
                  </a:lnTo>
                  <a:lnTo>
                    <a:pt x="179" y="206"/>
                  </a:lnTo>
                  <a:lnTo>
                    <a:pt x="207" y="219"/>
                  </a:lnTo>
                  <a:lnTo>
                    <a:pt x="216" y="192"/>
                  </a:lnTo>
                  <a:lnTo>
                    <a:pt x="242" y="190"/>
                  </a:lnTo>
                  <a:lnTo>
                    <a:pt x="278" y="180"/>
                  </a:lnTo>
                  <a:lnTo>
                    <a:pt x="309" y="172"/>
                  </a:lnTo>
                  <a:lnTo>
                    <a:pt x="363" y="136"/>
                  </a:lnTo>
                  <a:lnTo>
                    <a:pt x="423" y="102"/>
                  </a:lnTo>
                  <a:lnTo>
                    <a:pt x="444" y="84"/>
                  </a:lnTo>
                  <a:lnTo>
                    <a:pt x="436" y="50"/>
                  </a:lnTo>
                  <a:lnTo>
                    <a:pt x="406" y="50"/>
                  </a:lnTo>
                  <a:lnTo>
                    <a:pt x="382" y="35"/>
                  </a:lnTo>
                  <a:lnTo>
                    <a:pt x="349" y="22"/>
                  </a:lnTo>
                  <a:lnTo>
                    <a:pt x="275" y="14"/>
                  </a:lnTo>
                  <a:lnTo>
                    <a:pt x="182" y="0"/>
                  </a:lnTo>
                  <a:lnTo>
                    <a:pt x="165" y="4"/>
                  </a:lnTo>
                  <a:lnTo>
                    <a:pt x="171" y="22"/>
                  </a:lnTo>
                  <a:lnTo>
                    <a:pt x="180" y="39"/>
                  </a:lnTo>
                  <a:lnTo>
                    <a:pt x="156" y="45"/>
                  </a:lnTo>
                  <a:lnTo>
                    <a:pt x="148" y="33"/>
                  </a:lnTo>
                  <a:lnTo>
                    <a:pt x="117" y="29"/>
                  </a:lnTo>
                  <a:lnTo>
                    <a:pt x="76" y="33"/>
                  </a:lnTo>
                  <a:lnTo>
                    <a:pt x="93" y="45"/>
                  </a:lnTo>
                  <a:lnTo>
                    <a:pt x="93" y="57"/>
                  </a:lnTo>
                  <a:lnTo>
                    <a:pt x="86" y="72"/>
                  </a:lnTo>
                  <a:lnTo>
                    <a:pt x="86" y="95"/>
                  </a:lnTo>
                  <a:lnTo>
                    <a:pt x="98" y="108"/>
                  </a:lnTo>
                  <a:lnTo>
                    <a:pt x="156" y="108"/>
                  </a:lnTo>
                  <a:lnTo>
                    <a:pt x="174" y="107"/>
                  </a:lnTo>
                  <a:lnTo>
                    <a:pt x="192" y="126"/>
                  </a:lnTo>
                  <a:lnTo>
                    <a:pt x="173" y="153"/>
                  </a:lnTo>
                  <a:lnTo>
                    <a:pt x="154" y="153"/>
                  </a:lnTo>
                  <a:lnTo>
                    <a:pt x="132" y="152"/>
                  </a:lnTo>
                  <a:lnTo>
                    <a:pt x="123" y="153"/>
                  </a:lnTo>
                  <a:lnTo>
                    <a:pt x="113" y="15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1" name="Freeform 495"/>
            <p:cNvSpPr/>
            <p:nvPr/>
          </p:nvSpPr>
          <p:spPr bwMode="auto">
            <a:xfrm>
              <a:off x="2495596" y="3092509"/>
              <a:ext cx="136463" cy="103427"/>
            </a:xfrm>
            <a:custGeom>
              <a:avLst/>
              <a:gdLst>
                <a:gd name="T0" fmla="*/ 0 w 285"/>
                <a:gd name="T1" fmla="*/ 5 h 227"/>
                <a:gd name="T2" fmla="*/ 0 w 285"/>
                <a:gd name="T3" fmla="*/ 5 h 227"/>
                <a:gd name="T4" fmla="*/ 1 w 285"/>
                <a:gd name="T5" fmla="*/ 5 h 227"/>
                <a:gd name="T6" fmla="*/ 2 w 285"/>
                <a:gd name="T7" fmla="*/ 5 h 227"/>
                <a:gd name="T8" fmla="*/ 3 w 285"/>
                <a:gd name="T9" fmla="*/ 3 h 227"/>
                <a:gd name="T10" fmla="*/ 3 w 285"/>
                <a:gd name="T11" fmla="*/ 4 h 227"/>
                <a:gd name="T12" fmla="*/ 4 w 285"/>
                <a:gd name="T13" fmla="*/ 5 h 227"/>
                <a:gd name="T14" fmla="*/ 5 w 285"/>
                <a:gd name="T15" fmla="*/ 5 h 227"/>
                <a:gd name="T16" fmla="*/ 6 w 285"/>
                <a:gd name="T17" fmla="*/ 5 h 227"/>
                <a:gd name="T18" fmla="*/ 7 w 285"/>
                <a:gd name="T19" fmla="*/ 5 h 227"/>
                <a:gd name="T20" fmla="*/ 7 w 285"/>
                <a:gd name="T21" fmla="*/ 3 h 227"/>
                <a:gd name="T22" fmla="*/ 6 w 285"/>
                <a:gd name="T23" fmla="*/ 3 h 227"/>
                <a:gd name="T24" fmla="*/ 6 w 285"/>
                <a:gd name="T25" fmla="*/ 3 h 227"/>
                <a:gd name="T26" fmla="*/ 6 w 285"/>
                <a:gd name="T27" fmla="*/ 2 h 227"/>
                <a:gd name="T28" fmla="*/ 5 w 285"/>
                <a:gd name="T29" fmla="*/ 2 h 227"/>
                <a:gd name="T30" fmla="*/ 5 w 285"/>
                <a:gd name="T31" fmla="*/ 2 h 227"/>
                <a:gd name="T32" fmla="*/ 3 w 285"/>
                <a:gd name="T33" fmla="*/ 2 h 227"/>
                <a:gd name="T34" fmla="*/ 3 w 285"/>
                <a:gd name="T35" fmla="*/ 2 h 227"/>
                <a:gd name="T36" fmla="*/ 2 w 285"/>
                <a:gd name="T37" fmla="*/ 2 h 227"/>
                <a:gd name="T38" fmla="*/ 1 w 285"/>
                <a:gd name="T39" fmla="*/ 1 h 227"/>
                <a:gd name="T40" fmla="*/ 1 w 285"/>
                <a:gd name="T41" fmla="*/ 1 h 227"/>
                <a:gd name="T42" fmla="*/ 1 w 285"/>
                <a:gd name="T43" fmla="*/ 1 h 227"/>
                <a:gd name="T44" fmla="*/ 1 w 285"/>
                <a:gd name="T45" fmla="*/ 1 h 227"/>
                <a:gd name="T46" fmla="*/ 3 w 285"/>
                <a:gd name="T47" fmla="*/ 1 h 227"/>
                <a:gd name="T48" fmla="*/ 3 w 285"/>
                <a:gd name="T49" fmla="*/ 0 h 227"/>
                <a:gd name="T50" fmla="*/ 2 w 285"/>
                <a:gd name="T51" fmla="*/ 0 h 227"/>
                <a:gd name="T52" fmla="*/ 1 w 285"/>
                <a:gd name="T53" fmla="*/ 0 h 227"/>
                <a:gd name="T54" fmla="*/ 0 w 285"/>
                <a:gd name="T55" fmla="*/ 1 h 227"/>
                <a:gd name="T56" fmla="*/ 0 w 285"/>
                <a:gd name="T57" fmla="*/ 2 h 227"/>
                <a:gd name="T58" fmla="*/ 0 w 285"/>
                <a:gd name="T59" fmla="*/ 2 h 227"/>
                <a:gd name="T60" fmla="*/ 0 w 285"/>
                <a:gd name="T61" fmla="*/ 2 h 227"/>
                <a:gd name="T62" fmla="*/ 1 w 285"/>
                <a:gd name="T63" fmla="*/ 2 h 227"/>
                <a:gd name="T64" fmla="*/ 1 w 285"/>
                <a:gd name="T65" fmla="*/ 3 h 227"/>
                <a:gd name="T66" fmla="*/ 1 w 285"/>
                <a:gd name="T67" fmla="*/ 4 h 227"/>
                <a:gd name="T68" fmla="*/ 1 w 285"/>
                <a:gd name="T69" fmla="*/ 4 h 227"/>
                <a:gd name="T70" fmla="*/ 1 w 285"/>
                <a:gd name="T71" fmla="*/ 4 h 227"/>
                <a:gd name="T72" fmla="*/ 0 w 285"/>
                <a:gd name="T73" fmla="*/ 5 h 2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5"/>
                <a:gd name="T112" fmla="*/ 0 h 227"/>
                <a:gd name="T113" fmla="*/ 285 w 285"/>
                <a:gd name="T114" fmla="*/ 227 h 2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5" h="227">
                  <a:moveTo>
                    <a:pt x="0" y="192"/>
                  </a:moveTo>
                  <a:lnTo>
                    <a:pt x="4" y="201"/>
                  </a:lnTo>
                  <a:lnTo>
                    <a:pt x="27" y="205"/>
                  </a:lnTo>
                  <a:lnTo>
                    <a:pt x="76" y="207"/>
                  </a:lnTo>
                  <a:lnTo>
                    <a:pt x="135" y="138"/>
                  </a:lnTo>
                  <a:lnTo>
                    <a:pt x="150" y="181"/>
                  </a:lnTo>
                  <a:lnTo>
                    <a:pt x="166" y="227"/>
                  </a:lnTo>
                  <a:lnTo>
                    <a:pt x="206" y="209"/>
                  </a:lnTo>
                  <a:lnTo>
                    <a:pt x="243" y="191"/>
                  </a:lnTo>
                  <a:lnTo>
                    <a:pt x="285" y="205"/>
                  </a:lnTo>
                  <a:lnTo>
                    <a:pt x="285" y="139"/>
                  </a:lnTo>
                  <a:lnTo>
                    <a:pt x="258" y="127"/>
                  </a:lnTo>
                  <a:lnTo>
                    <a:pt x="242" y="128"/>
                  </a:lnTo>
                  <a:lnTo>
                    <a:pt x="253" y="85"/>
                  </a:lnTo>
                  <a:lnTo>
                    <a:pt x="218" y="76"/>
                  </a:lnTo>
                  <a:lnTo>
                    <a:pt x="192" y="73"/>
                  </a:lnTo>
                  <a:lnTo>
                    <a:pt x="151" y="73"/>
                  </a:lnTo>
                  <a:lnTo>
                    <a:pt x="121" y="73"/>
                  </a:lnTo>
                  <a:lnTo>
                    <a:pt x="81" y="73"/>
                  </a:lnTo>
                  <a:lnTo>
                    <a:pt x="49" y="66"/>
                  </a:lnTo>
                  <a:lnTo>
                    <a:pt x="45" y="59"/>
                  </a:lnTo>
                  <a:lnTo>
                    <a:pt x="50" y="44"/>
                  </a:lnTo>
                  <a:lnTo>
                    <a:pt x="65" y="32"/>
                  </a:lnTo>
                  <a:lnTo>
                    <a:pt x="119" y="21"/>
                  </a:lnTo>
                  <a:lnTo>
                    <a:pt x="117" y="0"/>
                  </a:lnTo>
                  <a:lnTo>
                    <a:pt x="73" y="7"/>
                  </a:lnTo>
                  <a:lnTo>
                    <a:pt x="40" y="4"/>
                  </a:lnTo>
                  <a:lnTo>
                    <a:pt x="19" y="27"/>
                  </a:lnTo>
                  <a:lnTo>
                    <a:pt x="9" y="73"/>
                  </a:lnTo>
                  <a:lnTo>
                    <a:pt x="11" y="84"/>
                  </a:lnTo>
                  <a:lnTo>
                    <a:pt x="8" y="86"/>
                  </a:lnTo>
                  <a:lnTo>
                    <a:pt x="34" y="97"/>
                  </a:lnTo>
                  <a:lnTo>
                    <a:pt x="47" y="122"/>
                  </a:lnTo>
                  <a:lnTo>
                    <a:pt x="39" y="153"/>
                  </a:lnTo>
                  <a:lnTo>
                    <a:pt x="32" y="155"/>
                  </a:lnTo>
                  <a:lnTo>
                    <a:pt x="25" y="166"/>
                  </a:lnTo>
                  <a:lnTo>
                    <a:pt x="0" y="19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2" name="Freeform 496"/>
            <p:cNvSpPr/>
            <p:nvPr/>
          </p:nvSpPr>
          <p:spPr bwMode="auto">
            <a:xfrm>
              <a:off x="3369967" y="3501442"/>
              <a:ext cx="10108" cy="15912"/>
            </a:xfrm>
            <a:custGeom>
              <a:avLst/>
              <a:gdLst>
                <a:gd name="T0" fmla="*/ 0 w 19"/>
                <a:gd name="T1" fmla="*/ 1 h 33"/>
                <a:gd name="T2" fmla="*/ 0 w 19"/>
                <a:gd name="T3" fmla="*/ 0 h 33"/>
                <a:gd name="T4" fmla="*/ 1 w 19"/>
                <a:gd name="T5" fmla="*/ 1 h 33"/>
                <a:gd name="T6" fmla="*/ 0 w 19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3"/>
                  </a:moveTo>
                  <a:lnTo>
                    <a:pt x="11" y="0"/>
                  </a:lnTo>
                  <a:lnTo>
                    <a:pt x="19" y="18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53" name="图片 1">
            <a:extLst>
              <a:ext uri="{FF2B5EF4-FFF2-40B4-BE49-F238E27FC236}">
                <a16:creationId xmlns:a16="http://schemas.microsoft.com/office/drawing/2014/main" id="{24043B5D-7BE5-49CF-8E91-BA59301CDF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3427" y="159845"/>
            <a:ext cx="1219023" cy="91394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背景（光源顶部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自动生成的说明"/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6014" y="445006"/>
            <a:ext cx="890690" cy="4027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版式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gradFill>
            <a:gsLst>
              <a:gs pos="0">
                <a:srgbClr val="BC000B"/>
              </a:gs>
              <a:gs pos="100000">
                <a:srgbClr val="E6001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6"/>
          <p:cNvCxnSpPr/>
          <p:nvPr userDrawn="1"/>
        </p:nvCxnSpPr>
        <p:spPr>
          <a:xfrm>
            <a:off x="620423" y="748077"/>
            <a:ext cx="11152477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7"/>
          <p:cNvCxnSpPr/>
          <p:nvPr userDrawn="1"/>
        </p:nvCxnSpPr>
        <p:spPr>
          <a:xfrm>
            <a:off x="10934700" y="709977"/>
            <a:ext cx="714376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8"/>
          <p:cNvCxnSpPr/>
          <p:nvPr userDrawn="1"/>
        </p:nvCxnSpPr>
        <p:spPr>
          <a:xfrm>
            <a:off x="11649076" y="710075"/>
            <a:ext cx="38100" cy="34636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0"/>
          <p:cNvSpPr>
            <a:spLocks noGrp="1"/>
          </p:cNvSpPr>
          <p:nvPr>
            <p:ph type="title"/>
          </p:nvPr>
        </p:nvSpPr>
        <p:spPr>
          <a:xfrm>
            <a:off x="619200" y="198772"/>
            <a:ext cx="9216000" cy="460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anchor="ctr">
            <a:noAutofit/>
          </a:bodyPr>
          <a:lstStyle>
            <a:lvl1pPr>
              <a:defRPr lang="zh-CN" altLang="en-US" sz="2400" b="1" dirty="0">
                <a:solidFill>
                  <a:srgbClr val="E9001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</a:defRPr>
            </a:lvl1pPr>
          </a:lstStyle>
          <a:p>
            <a:pPr marL="0" lvl="0" indent="0" eaLnBrk="1" latinLnBrk="0" hangingPunct="1">
              <a:buFont typeface="Arial" panose="020B0604020202020204" pitchFamily="34" charset="0"/>
              <a:buNone/>
            </a:pPr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34374" y="101484"/>
            <a:ext cx="1399486" cy="58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40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内页模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组合 280"/>
          <p:cNvGrpSpPr/>
          <p:nvPr userDrawn="1"/>
        </p:nvGrpSpPr>
        <p:grpSpPr>
          <a:xfrm>
            <a:off x="-1" y="0"/>
            <a:ext cx="12192002" cy="6870742"/>
            <a:chOff x="-2" y="-12741"/>
            <a:chExt cx="12192002" cy="6870742"/>
          </a:xfrm>
        </p:grpSpPr>
        <p:grpSp>
          <p:nvGrpSpPr>
            <p:cNvPr id="282" name="组合 281"/>
            <p:cNvGrpSpPr/>
            <p:nvPr/>
          </p:nvGrpSpPr>
          <p:grpSpPr>
            <a:xfrm>
              <a:off x="-2" y="0"/>
              <a:ext cx="12192002" cy="6858000"/>
              <a:chOff x="-2" y="0"/>
              <a:chExt cx="12192002" cy="6858000"/>
            </a:xfrm>
          </p:grpSpPr>
          <p:pic>
            <p:nvPicPr>
              <p:cNvPr id="285" name="图片 284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-2" y="0"/>
                <a:ext cx="6096000" cy="6858000"/>
              </a:xfrm>
              <a:prstGeom prst="rect">
                <a:avLst/>
              </a:prstGeom>
            </p:spPr>
          </p:pic>
          <p:pic>
            <p:nvPicPr>
              <p:cNvPr id="286" name="图片 285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096000" y="0"/>
                <a:ext cx="6096000" cy="6858000"/>
              </a:xfrm>
              <a:prstGeom prst="rect">
                <a:avLst/>
              </a:prstGeom>
            </p:spPr>
          </p:pic>
        </p:grpSp>
        <p:sp>
          <p:nvSpPr>
            <p:cNvPr id="283" name="矩形 282"/>
            <p:cNvSpPr/>
            <p:nvPr/>
          </p:nvSpPr>
          <p:spPr>
            <a:xfrm>
              <a:off x="0" y="0"/>
              <a:ext cx="12192000" cy="6858001"/>
            </a:xfrm>
            <a:prstGeom prst="rect">
              <a:avLst/>
            </a:prstGeom>
            <a:gradFill flip="none" rotWithShape="1">
              <a:gsLst>
                <a:gs pos="26535">
                  <a:srgbClr val="FFFFFF"/>
                </a:gs>
                <a:gs pos="61000">
                  <a:srgbClr val="FFFFFF"/>
                </a:gs>
                <a:gs pos="0">
                  <a:schemeClr val="bg1">
                    <a:alpha val="85000"/>
                  </a:schemeClr>
                </a:gs>
                <a:gs pos="100000">
                  <a:schemeClr val="bg1">
                    <a:alpha val="88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4" name="矩形 283"/>
            <p:cNvSpPr/>
            <p:nvPr/>
          </p:nvSpPr>
          <p:spPr>
            <a:xfrm>
              <a:off x="0" y="-12741"/>
              <a:ext cx="12192000" cy="6858000"/>
            </a:xfrm>
            <a:prstGeom prst="rect">
              <a:avLst/>
            </a:prstGeom>
            <a:solidFill>
              <a:srgbClr val="B9C3C7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87" name="图片 1" descr="畅捷通logo组合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81373" y="351050"/>
            <a:ext cx="826218" cy="34563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8" name="标题 1"/>
          <p:cNvSpPr>
            <a:spLocks noGrp="1"/>
          </p:cNvSpPr>
          <p:nvPr>
            <p:ph type="title"/>
          </p:nvPr>
        </p:nvSpPr>
        <p:spPr>
          <a:xfrm>
            <a:off x="488544" y="304907"/>
            <a:ext cx="10230256" cy="65808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12192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zh-CN" altLang="en-US" sz="2800" b="1" kern="1200" dirty="0">
                <a:solidFill>
                  <a:srgbClr val="E6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9409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内页模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图片 1" descr="畅捷通logo组合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81373" y="351050"/>
            <a:ext cx="826218" cy="34563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2532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62" r:id="rId3"/>
    <p:sldLayoutId id="2147483666" r:id="rId4"/>
    <p:sldLayoutId id="2147483667" r:id="rId5"/>
    <p:sldLayoutId id="214748366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emf"/><Relationship Id="rId4" Type="http://schemas.openxmlformats.org/officeDocument/2006/relationships/image" Target="../media/image19.sv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emf"/><Relationship Id="rId4" Type="http://schemas.openxmlformats.org/officeDocument/2006/relationships/image" Target="../media/image19.sv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microsoft.com/office/2007/relationships/hdphoto" Target="../media/hdphoto2.wdp"/><Relationship Id="rId7" Type="http://schemas.openxmlformats.org/officeDocument/2006/relationships/image" Target="../media/image7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11" Type="http://schemas.openxmlformats.org/officeDocument/2006/relationships/image" Target="../media/image78.png"/><Relationship Id="rId5" Type="http://schemas.openxmlformats.org/officeDocument/2006/relationships/image" Target="../media/image74.png"/><Relationship Id="rId10" Type="http://schemas.microsoft.com/office/2007/relationships/hdphoto" Target="../media/hdphoto4.wdp"/><Relationship Id="rId4" Type="http://schemas.openxmlformats.org/officeDocument/2006/relationships/image" Target="../media/image73.png"/><Relationship Id="rId9" Type="http://schemas.openxmlformats.org/officeDocument/2006/relationships/image" Target="../media/image7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男人和女人坐在椅子上&#10;&#10;中度可信度描述已自动生成">
            <a:extLst>
              <a:ext uri="{FF2B5EF4-FFF2-40B4-BE49-F238E27FC236}">
                <a16:creationId xmlns:a16="http://schemas.microsoft.com/office/drawing/2014/main" id="{E7B794BF-FFC2-40BB-9475-D4473D51FB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7B544061-35D9-4F48-9E35-87A5AD21D9BE}"/>
              </a:ext>
            </a:extLst>
          </p:cNvPr>
          <p:cNvSpPr/>
          <p:nvPr/>
        </p:nvSpPr>
        <p:spPr>
          <a:xfrm>
            <a:off x="-3" y="0"/>
            <a:ext cx="12192003" cy="6443672"/>
          </a:xfrm>
          <a:custGeom>
            <a:avLst/>
            <a:gdLst>
              <a:gd name="connsiteX0" fmla="*/ 0 w 12192003"/>
              <a:gd name="connsiteY0" fmla="*/ 0 h 6443672"/>
              <a:gd name="connsiteX1" fmla="*/ 3 w 12192003"/>
              <a:gd name="connsiteY1" fmla="*/ 0 h 6443672"/>
              <a:gd name="connsiteX2" fmla="*/ 3 w 12192003"/>
              <a:gd name="connsiteY2" fmla="*/ 1165020 h 6443672"/>
              <a:gd name="connsiteX3" fmla="*/ 339467 w 12192003"/>
              <a:gd name="connsiteY3" fmla="*/ 1165020 h 6443672"/>
              <a:gd name="connsiteX4" fmla="*/ 394395 w 12192003"/>
              <a:gd name="connsiteY4" fmla="*/ 1165020 h 6443672"/>
              <a:gd name="connsiteX5" fmla="*/ 733859 w 12192003"/>
              <a:gd name="connsiteY5" fmla="*/ 1165020 h 6443672"/>
              <a:gd name="connsiteX6" fmla="*/ 817975 w 12192003"/>
              <a:gd name="connsiteY6" fmla="*/ 1165020 h 6443672"/>
              <a:gd name="connsiteX7" fmla="*/ 1216045 w 12192003"/>
              <a:gd name="connsiteY7" fmla="*/ 1165020 h 6443672"/>
              <a:gd name="connsiteX8" fmla="*/ 1218396 w 12192003"/>
              <a:gd name="connsiteY8" fmla="*/ 1165020 h 6443672"/>
              <a:gd name="connsiteX9" fmla="*/ 1596310 w 12192003"/>
              <a:gd name="connsiteY9" fmla="*/ 1165020 h 6443672"/>
              <a:gd name="connsiteX10" fmla="*/ 1668104 w 12192003"/>
              <a:gd name="connsiteY10" fmla="*/ 1165020 h 6443672"/>
              <a:gd name="connsiteX11" fmla="*/ 1952367 w 12192003"/>
              <a:gd name="connsiteY11" fmla="*/ 1165020 h 6443672"/>
              <a:gd name="connsiteX12" fmla="*/ 2091009 w 12192003"/>
              <a:gd name="connsiteY12" fmla="*/ 1165020 h 6443672"/>
              <a:gd name="connsiteX13" fmla="*/ 2287219 w 12192003"/>
              <a:gd name="connsiteY13" fmla="*/ 1165020 h 6443672"/>
              <a:gd name="connsiteX14" fmla="*/ 2485730 w 12192003"/>
              <a:gd name="connsiteY14" fmla="*/ 1165020 h 6443672"/>
              <a:gd name="connsiteX15" fmla="*/ 2601517 w 12192003"/>
              <a:gd name="connsiteY15" fmla="*/ 1165020 h 6443672"/>
              <a:gd name="connsiteX16" fmla="*/ 2853242 w 12192003"/>
              <a:gd name="connsiteY16" fmla="*/ 1165020 h 6443672"/>
              <a:gd name="connsiteX17" fmla="*/ 2895911 w 12192003"/>
              <a:gd name="connsiteY17" fmla="*/ 1165020 h 6443672"/>
              <a:gd name="connsiteX18" fmla="*/ 3171053 w 12192003"/>
              <a:gd name="connsiteY18" fmla="*/ 1165020 h 6443672"/>
              <a:gd name="connsiteX19" fmla="*/ 3194513 w 12192003"/>
              <a:gd name="connsiteY19" fmla="*/ 1165020 h 6443672"/>
              <a:gd name="connsiteX20" fmla="*/ 3394646 w 12192003"/>
              <a:gd name="connsiteY20" fmla="*/ 1165020 h 6443672"/>
              <a:gd name="connsiteX21" fmla="*/ 3510517 w 12192003"/>
              <a:gd name="connsiteY21" fmla="*/ 1165020 h 6443672"/>
              <a:gd name="connsiteX22" fmla="*/ 6041304 w 12192003"/>
              <a:gd name="connsiteY22" fmla="*/ 1165020 h 6443672"/>
              <a:gd name="connsiteX23" fmla="*/ 6378654 w 12192003"/>
              <a:gd name="connsiteY23" fmla="*/ 1631161 h 6443672"/>
              <a:gd name="connsiteX24" fmla="*/ 5247372 w 12192003"/>
              <a:gd name="connsiteY24" fmla="*/ 5003737 h 6443672"/>
              <a:gd name="connsiteX25" fmla="*/ 5577450 w 12192003"/>
              <a:gd name="connsiteY25" fmla="*/ 5499204 h 6443672"/>
              <a:gd name="connsiteX26" fmla="*/ 11686073 w 12192003"/>
              <a:gd name="connsiteY26" fmla="*/ 5499204 h 6443672"/>
              <a:gd name="connsiteX27" fmla="*/ 12016151 w 12192003"/>
              <a:gd name="connsiteY27" fmla="*/ 5252242 h 6443672"/>
              <a:gd name="connsiteX28" fmla="*/ 12130330 w 12192003"/>
              <a:gd name="connsiteY28" fmla="*/ 4911904 h 6443672"/>
              <a:gd name="connsiteX29" fmla="*/ 12192003 w 12192003"/>
              <a:gd name="connsiteY29" fmla="*/ 4728073 h 6443672"/>
              <a:gd name="connsiteX30" fmla="*/ 12192003 w 12192003"/>
              <a:gd name="connsiteY30" fmla="*/ 6443672 h 6443672"/>
              <a:gd name="connsiteX31" fmla="*/ 0 w 12192003"/>
              <a:gd name="connsiteY31" fmla="*/ 6443672 h 6443672"/>
              <a:gd name="connsiteX32" fmla="*/ 0 w 12192003"/>
              <a:gd name="connsiteY32" fmla="*/ 0 h 644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192003" h="6443672">
                <a:moveTo>
                  <a:pt x="0" y="0"/>
                </a:moveTo>
                <a:lnTo>
                  <a:pt x="3" y="0"/>
                </a:lnTo>
                <a:lnTo>
                  <a:pt x="3" y="1165020"/>
                </a:lnTo>
                <a:lnTo>
                  <a:pt x="339467" y="1165020"/>
                </a:lnTo>
                <a:lnTo>
                  <a:pt x="394395" y="1165020"/>
                </a:lnTo>
                <a:lnTo>
                  <a:pt x="733859" y="1165020"/>
                </a:lnTo>
                <a:lnTo>
                  <a:pt x="817975" y="1165020"/>
                </a:lnTo>
                <a:lnTo>
                  <a:pt x="1216045" y="1165020"/>
                </a:lnTo>
                <a:lnTo>
                  <a:pt x="1218396" y="1165020"/>
                </a:lnTo>
                <a:lnTo>
                  <a:pt x="1596310" y="1165020"/>
                </a:lnTo>
                <a:lnTo>
                  <a:pt x="1668104" y="1165020"/>
                </a:lnTo>
                <a:lnTo>
                  <a:pt x="1952367" y="1165020"/>
                </a:lnTo>
                <a:lnTo>
                  <a:pt x="2091009" y="1165020"/>
                </a:lnTo>
                <a:lnTo>
                  <a:pt x="2287219" y="1165020"/>
                </a:lnTo>
                <a:lnTo>
                  <a:pt x="2485730" y="1165020"/>
                </a:lnTo>
                <a:lnTo>
                  <a:pt x="2601517" y="1165020"/>
                </a:lnTo>
                <a:lnTo>
                  <a:pt x="2853242" y="1165020"/>
                </a:lnTo>
                <a:lnTo>
                  <a:pt x="2895911" y="1165020"/>
                </a:lnTo>
                <a:lnTo>
                  <a:pt x="3171053" y="1165020"/>
                </a:lnTo>
                <a:lnTo>
                  <a:pt x="3194513" y="1165020"/>
                </a:lnTo>
                <a:lnTo>
                  <a:pt x="3394646" y="1165020"/>
                </a:lnTo>
                <a:lnTo>
                  <a:pt x="3510517" y="1165020"/>
                </a:lnTo>
                <a:cubicBezTo>
                  <a:pt x="6041304" y="1165020"/>
                  <a:pt x="6041304" y="1165020"/>
                  <a:pt x="6041304" y="1165020"/>
                </a:cubicBezTo>
                <a:cubicBezTo>
                  <a:pt x="6272504" y="1165020"/>
                  <a:pt x="6438269" y="1398091"/>
                  <a:pt x="6378654" y="1631161"/>
                </a:cubicBezTo>
                <a:cubicBezTo>
                  <a:pt x="5247372" y="5003737"/>
                  <a:pt x="5247372" y="5003737"/>
                  <a:pt x="5247372" y="5003737"/>
                </a:cubicBezTo>
                <a:cubicBezTo>
                  <a:pt x="5167396" y="5246068"/>
                  <a:pt x="5336069" y="5499204"/>
                  <a:pt x="5577450" y="5499204"/>
                </a:cubicBezTo>
                <a:cubicBezTo>
                  <a:pt x="11686073" y="5499204"/>
                  <a:pt x="11686073" y="5499204"/>
                  <a:pt x="11686073" y="5499204"/>
                </a:cubicBezTo>
                <a:cubicBezTo>
                  <a:pt x="11834390" y="5499204"/>
                  <a:pt x="11966712" y="5400419"/>
                  <a:pt x="12016151" y="5252242"/>
                </a:cubicBezTo>
                <a:cubicBezTo>
                  <a:pt x="12055319" y="5135493"/>
                  <a:pt x="12093368" y="5022079"/>
                  <a:pt x="12130330" y="4911904"/>
                </a:cubicBezTo>
                <a:lnTo>
                  <a:pt x="12192003" y="4728073"/>
                </a:lnTo>
                <a:lnTo>
                  <a:pt x="12192003" y="6443672"/>
                </a:lnTo>
                <a:lnTo>
                  <a:pt x="0" y="644367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D61BA74-79EC-4A2B-9586-FF74BCE8B8EC}"/>
              </a:ext>
            </a:extLst>
          </p:cNvPr>
          <p:cNvSpPr/>
          <p:nvPr/>
        </p:nvSpPr>
        <p:spPr>
          <a:xfrm>
            <a:off x="-3" y="6443672"/>
            <a:ext cx="12192003" cy="4143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0ED712C-444D-4836-A196-7EA0AA963135}"/>
              </a:ext>
            </a:extLst>
          </p:cNvPr>
          <p:cNvSpPr>
            <a:spLocks/>
          </p:cNvSpPr>
          <p:nvPr/>
        </p:nvSpPr>
        <p:spPr bwMode="auto">
          <a:xfrm>
            <a:off x="5673742" y="4528310"/>
            <a:ext cx="2137205" cy="1181478"/>
          </a:xfrm>
          <a:custGeom>
            <a:avLst/>
            <a:gdLst>
              <a:gd name="T0" fmla="*/ 4483 w 5722"/>
              <a:gd name="T1" fmla="*/ 3168 h 3168"/>
              <a:gd name="T2" fmla="*/ 282 w 5722"/>
              <a:gd name="T3" fmla="*/ 3168 h 3168"/>
              <a:gd name="T4" fmla="*/ 55 w 5722"/>
              <a:gd name="T5" fmla="*/ 2847 h 3168"/>
              <a:gd name="T6" fmla="*/ 1012 w 5722"/>
              <a:gd name="T7" fmla="*/ 160 h 3168"/>
              <a:gd name="T8" fmla="*/ 1239 w 5722"/>
              <a:gd name="T9" fmla="*/ 0 h 3168"/>
              <a:gd name="T10" fmla="*/ 5440 w 5722"/>
              <a:gd name="T11" fmla="*/ 0 h 3168"/>
              <a:gd name="T12" fmla="*/ 5667 w 5722"/>
              <a:gd name="T13" fmla="*/ 321 h 3168"/>
              <a:gd name="T14" fmla="*/ 4710 w 5722"/>
              <a:gd name="T15" fmla="*/ 3008 h 3168"/>
              <a:gd name="T16" fmla="*/ 4483 w 5722"/>
              <a:gd name="T17" fmla="*/ 3168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22" h="3168">
                <a:moveTo>
                  <a:pt x="4483" y="3168"/>
                </a:moveTo>
                <a:cubicBezTo>
                  <a:pt x="282" y="3168"/>
                  <a:pt x="282" y="3168"/>
                  <a:pt x="282" y="3168"/>
                </a:cubicBezTo>
                <a:cubicBezTo>
                  <a:pt x="116" y="3168"/>
                  <a:pt x="0" y="3004"/>
                  <a:pt x="55" y="2847"/>
                </a:cubicBezTo>
                <a:cubicBezTo>
                  <a:pt x="1012" y="160"/>
                  <a:pt x="1012" y="160"/>
                  <a:pt x="1012" y="160"/>
                </a:cubicBezTo>
                <a:cubicBezTo>
                  <a:pt x="1046" y="64"/>
                  <a:pt x="1137" y="0"/>
                  <a:pt x="1239" y="0"/>
                </a:cubicBezTo>
                <a:cubicBezTo>
                  <a:pt x="5440" y="0"/>
                  <a:pt x="5440" y="0"/>
                  <a:pt x="5440" y="0"/>
                </a:cubicBezTo>
                <a:cubicBezTo>
                  <a:pt x="5606" y="0"/>
                  <a:pt x="5722" y="164"/>
                  <a:pt x="5667" y="321"/>
                </a:cubicBezTo>
                <a:cubicBezTo>
                  <a:pt x="4710" y="3008"/>
                  <a:pt x="4710" y="3008"/>
                  <a:pt x="4710" y="3008"/>
                </a:cubicBezTo>
                <a:cubicBezTo>
                  <a:pt x="4676" y="3104"/>
                  <a:pt x="4585" y="3168"/>
                  <a:pt x="4483" y="316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24">
            <a:extLst>
              <a:ext uri="{FF2B5EF4-FFF2-40B4-BE49-F238E27FC236}">
                <a16:creationId xmlns:a16="http://schemas.microsoft.com/office/drawing/2014/main" id="{2FD86522-6609-4B63-BE62-52F4278690AC}"/>
              </a:ext>
            </a:extLst>
          </p:cNvPr>
          <p:cNvSpPr>
            <a:spLocks/>
          </p:cNvSpPr>
          <p:nvPr/>
        </p:nvSpPr>
        <p:spPr bwMode="auto">
          <a:xfrm>
            <a:off x="3556549" y="4277183"/>
            <a:ext cx="1405504" cy="811414"/>
          </a:xfrm>
          <a:custGeom>
            <a:avLst/>
            <a:gdLst>
              <a:gd name="T0" fmla="*/ 909 w 1238"/>
              <a:gd name="T1" fmla="*/ 714 h 714"/>
              <a:gd name="T2" fmla="*/ 191 w 1238"/>
              <a:gd name="T3" fmla="*/ 714 h 714"/>
              <a:gd name="T4" fmla="*/ 38 w 1238"/>
              <a:gd name="T5" fmla="*/ 497 h 714"/>
              <a:gd name="T6" fmla="*/ 177 w 1238"/>
              <a:gd name="T7" fmla="*/ 107 h 714"/>
              <a:gd name="T8" fmla="*/ 329 w 1238"/>
              <a:gd name="T9" fmla="*/ 0 h 714"/>
              <a:gd name="T10" fmla="*/ 1047 w 1238"/>
              <a:gd name="T11" fmla="*/ 0 h 714"/>
              <a:gd name="T12" fmla="*/ 1200 w 1238"/>
              <a:gd name="T13" fmla="*/ 216 h 714"/>
              <a:gd name="T14" fmla="*/ 1062 w 1238"/>
              <a:gd name="T15" fmla="*/ 606 h 714"/>
              <a:gd name="T16" fmla="*/ 909 w 1238"/>
              <a:gd name="T17" fmla="*/ 714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38" h="714">
                <a:moveTo>
                  <a:pt x="909" y="714"/>
                </a:moveTo>
                <a:cubicBezTo>
                  <a:pt x="191" y="714"/>
                  <a:pt x="191" y="714"/>
                  <a:pt x="191" y="714"/>
                </a:cubicBezTo>
                <a:cubicBezTo>
                  <a:pt x="79" y="714"/>
                  <a:pt x="0" y="603"/>
                  <a:pt x="38" y="497"/>
                </a:cubicBezTo>
                <a:cubicBezTo>
                  <a:pt x="177" y="107"/>
                  <a:pt x="177" y="107"/>
                  <a:pt x="177" y="107"/>
                </a:cubicBezTo>
                <a:cubicBezTo>
                  <a:pt x="200" y="43"/>
                  <a:pt x="261" y="0"/>
                  <a:pt x="329" y="0"/>
                </a:cubicBezTo>
                <a:cubicBezTo>
                  <a:pt x="1047" y="0"/>
                  <a:pt x="1047" y="0"/>
                  <a:pt x="1047" y="0"/>
                </a:cubicBezTo>
                <a:cubicBezTo>
                  <a:pt x="1160" y="0"/>
                  <a:pt x="1238" y="111"/>
                  <a:pt x="1200" y="216"/>
                </a:cubicBezTo>
                <a:cubicBezTo>
                  <a:pt x="1062" y="606"/>
                  <a:pt x="1062" y="606"/>
                  <a:pt x="1062" y="606"/>
                </a:cubicBezTo>
                <a:cubicBezTo>
                  <a:pt x="1039" y="671"/>
                  <a:pt x="977" y="714"/>
                  <a:pt x="909" y="714"/>
                </a:cubicBezTo>
                <a:close/>
              </a:path>
            </a:pathLst>
          </a:custGeom>
          <a:solidFill>
            <a:schemeClr val="bg1">
              <a:lumMod val="85000"/>
              <a:alpha val="4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24">
            <a:extLst>
              <a:ext uri="{FF2B5EF4-FFF2-40B4-BE49-F238E27FC236}">
                <a16:creationId xmlns:a16="http://schemas.microsoft.com/office/drawing/2014/main" id="{66393D3B-2C06-48D2-BBC1-005A7E9CB5EF}"/>
              </a:ext>
            </a:extLst>
          </p:cNvPr>
          <p:cNvSpPr>
            <a:spLocks/>
          </p:cNvSpPr>
          <p:nvPr/>
        </p:nvSpPr>
        <p:spPr bwMode="auto">
          <a:xfrm>
            <a:off x="4229533" y="5214962"/>
            <a:ext cx="761281" cy="439496"/>
          </a:xfrm>
          <a:custGeom>
            <a:avLst/>
            <a:gdLst>
              <a:gd name="T0" fmla="*/ 909 w 1238"/>
              <a:gd name="T1" fmla="*/ 714 h 714"/>
              <a:gd name="T2" fmla="*/ 191 w 1238"/>
              <a:gd name="T3" fmla="*/ 714 h 714"/>
              <a:gd name="T4" fmla="*/ 38 w 1238"/>
              <a:gd name="T5" fmla="*/ 497 h 714"/>
              <a:gd name="T6" fmla="*/ 177 w 1238"/>
              <a:gd name="T7" fmla="*/ 107 h 714"/>
              <a:gd name="T8" fmla="*/ 329 w 1238"/>
              <a:gd name="T9" fmla="*/ 0 h 714"/>
              <a:gd name="T10" fmla="*/ 1047 w 1238"/>
              <a:gd name="T11" fmla="*/ 0 h 714"/>
              <a:gd name="T12" fmla="*/ 1200 w 1238"/>
              <a:gd name="T13" fmla="*/ 216 h 714"/>
              <a:gd name="T14" fmla="*/ 1062 w 1238"/>
              <a:gd name="T15" fmla="*/ 606 h 714"/>
              <a:gd name="T16" fmla="*/ 909 w 1238"/>
              <a:gd name="T17" fmla="*/ 714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38" h="714">
                <a:moveTo>
                  <a:pt x="909" y="714"/>
                </a:moveTo>
                <a:cubicBezTo>
                  <a:pt x="191" y="714"/>
                  <a:pt x="191" y="714"/>
                  <a:pt x="191" y="714"/>
                </a:cubicBezTo>
                <a:cubicBezTo>
                  <a:pt x="79" y="714"/>
                  <a:pt x="0" y="603"/>
                  <a:pt x="38" y="497"/>
                </a:cubicBezTo>
                <a:cubicBezTo>
                  <a:pt x="177" y="107"/>
                  <a:pt x="177" y="107"/>
                  <a:pt x="177" y="107"/>
                </a:cubicBezTo>
                <a:cubicBezTo>
                  <a:pt x="200" y="43"/>
                  <a:pt x="261" y="0"/>
                  <a:pt x="329" y="0"/>
                </a:cubicBezTo>
                <a:cubicBezTo>
                  <a:pt x="1047" y="0"/>
                  <a:pt x="1047" y="0"/>
                  <a:pt x="1047" y="0"/>
                </a:cubicBezTo>
                <a:cubicBezTo>
                  <a:pt x="1160" y="0"/>
                  <a:pt x="1238" y="111"/>
                  <a:pt x="1200" y="216"/>
                </a:cubicBezTo>
                <a:cubicBezTo>
                  <a:pt x="1062" y="606"/>
                  <a:pt x="1062" y="606"/>
                  <a:pt x="1062" y="606"/>
                </a:cubicBezTo>
                <a:cubicBezTo>
                  <a:pt x="1039" y="671"/>
                  <a:pt x="977" y="714"/>
                  <a:pt x="909" y="714"/>
                </a:cubicBezTo>
                <a:close/>
              </a:path>
            </a:pathLst>
          </a:custGeom>
          <a:solidFill>
            <a:schemeClr val="bg1">
              <a:lumMod val="85000"/>
              <a:alpha val="4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5" name="图片 1">
            <a:extLst>
              <a:ext uri="{FF2B5EF4-FFF2-40B4-BE49-F238E27FC236}">
                <a16:creationId xmlns:a16="http://schemas.microsoft.com/office/drawing/2014/main" id="{A3FE9E8F-386A-4898-A786-950D3E3218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3427" y="159845"/>
            <a:ext cx="1219023" cy="91394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6B7BB4B4-D2D7-4BC0-B766-E0F327BF2FC5}"/>
              </a:ext>
            </a:extLst>
          </p:cNvPr>
          <p:cNvSpPr txBox="1"/>
          <p:nvPr/>
        </p:nvSpPr>
        <p:spPr>
          <a:xfrm>
            <a:off x="459619" y="2580817"/>
            <a:ext cx="39672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如何运用数据</a:t>
            </a:r>
            <a:endParaRPr lang="en-US" altLang="zh-CN" sz="4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2221CF1-9894-40CB-9E99-D3622120F69A}"/>
              </a:ext>
            </a:extLst>
          </p:cNvPr>
          <p:cNvSpPr txBox="1"/>
          <p:nvPr/>
        </p:nvSpPr>
        <p:spPr>
          <a:xfrm>
            <a:off x="459620" y="3325662"/>
            <a:ext cx="46893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5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</a:t>
            </a:r>
            <a:r>
              <a:rPr lang="zh-CN" altLang="en-US" sz="4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生意、</a:t>
            </a:r>
            <a:r>
              <a:rPr lang="zh-CN" altLang="en-US" sz="5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</a:t>
            </a:r>
            <a:r>
              <a:rPr lang="zh-CN" altLang="en-US" sz="4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生意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D7CC3EF-B2DD-499B-87F9-73B287DB9AE3}"/>
              </a:ext>
            </a:extLst>
          </p:cNvPr>
          <p:cNvSpPr txBox="1"/>
          <p:nvPr/>
        </p:nvSpPr>
        <p:spPr>
          <a:xfrm>
            <a:off x="459619" y="1625432"/>
            <a:ext cx="1684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经销商</a:t>
            </a:r>
            <a:endParaRPr lang="en-US" altLang="zh-CN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DBA62645-AF71-48B2-B1B5-635815E1409C}"/>
              </a:ext>
            </a:extLst>
          </p:cNvPr>
          <p:cNvSpPr/>
          <p:nvPr/>
        </p:nvSpPr>
        <p:spPr>
          <a:xfrm>
            <a:off x="641153" y="4983625"/>
            <a:ext cx="3018775" cy="63286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畅捷通信息技术股份有限公司</a:t>
            </a:r>
            <a:endParaRPr lang="en-US" altLang="zh-CN" sz="14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200"/>
              </a:lnSpc>
            </a:pPr>
            <a:r>
              <a: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业务赋能推进部 陈夏明</a:t>
            </a:r>
            <a:endParaRPr lang="zh-CN" altLang="en-US" sz="1400" spc="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E467E3C5-5155-4809-BB29-3A12A6FAE3DD}"/>
              </a:ext>
            </a:extLst>
          </p:cNvPr>
          <p:cNvGrpSpPr/>
          <p:nvPr/>
        </p:nvGrpSpPr>
        <p:grpSpPr>
          <a:xfrm>
            <a:off x="6391507" y="4789027"/>
            <a:ext cx="701675" cy="703263"/>
            <a:chOff x="6483638" y="4867299"/>
            <a:chExt cx="701675" cy="703263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B7A08699-EBED-472E-89C4-E4FDA96CF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2238" y="5111774"/>
              <a:ext cx="160338" cy="390525"/>
            </a:xfrm>
            <a:custGeom>
              <a:avLst/>
              <a:gdLst>
                <a:gd name="T0" fmla="*/ 0 w 101"/>
                <a:gd name="T1" fmla="*/ 0 h 246"/>
                <a:gd name="T2" fmla="*/ 0 w 101"/>
                <a:gd name="T3" fmla="*/ 144 h 246"/>
                <a:gd name="T4" fmla="*/ 101 w 101"/>
                <a:gd name="T5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1" h="246">
                  <a:moveTo>
                    <a:pt x="0" y="0"/>
                  </a:moveTo>
                  <a:lnTo>
                    <a:pt x="0" y="144"/>
                  </a:lnTo>
                  <a:lnTo>
                    <a:pt x="101" y="246"/>
                  </a:lnTo>
                </a:path>
              </a:pathLst>
            </a:custGeom>
            <a:noFill/>
            <a:ln w="317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Line 6">
              <a:extLst>
                <a:ext uri="{FF2B5EF4-FFF2-40B4-BE49-F238E27FC236}">
                  <a16:creationId xmlns:a16="http://schemas.microsoft.com/office/drawing/2014/main" id="{876AC748-4B6C-4221-B1C6-2BA1EB2EF5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12238" y="5340374"/>
              <a:ext cx="228600" cy="0"/>
            </a:xfrm>
            <a:prstGeom prst="line">
              <a:avLst/>
            </a:prstGeom>
            <a:noFill/>
            <a:ln w="317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7341EB3E-20A4-44D1-A108-F8D3D591E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3638" y="4867299"/>
              <a:ext cx="701675" cy="703263"/>
            </a:xfrm>
            <a:custGeom>
              <a:avLst/>
              <a:gdLst>
                <a:gd name="T0" fmla="*/ 104 w 184"/>
                <a:gd name="T1" fmla="*/ 184 h 184"/>
                <a:gd name="T2" fmla="*/ 168 w 184"/>
                <a:gd name="T3" fmla="*/ 184 h 184"/>
                <a:gd name="T4" fmla="*/ 184 w 184"/>
                <a:gd name="T5" fmla="*/ 168 h 184"/>
                <a:gd name="T6" fmla="*/ 184 w 184"/>
                <a:gd name="T7" fmla="*/ 16 h 184"/>
                <a:gd name="T8" fmla="*/ 168 w 184"/>
                <a:gd name="T9" fmla="*/ 0 h 184"/>
                <a:gd name="T10" fmla="*/ 16 w 184"/>
                <a:gd name="T11" fmla="*/ 0 h 184"/>
                <a:gd name="T12" fmla="*/ 0 w 184"/>
                <a:gd name="T13" fmla="*/ 16 h 184"/>
                <a:gd name="T14" fmla="*/ 0 w 184"/>
                <a:gd name="T15" fmla="*/ 7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184">
                  <a:moveTo>
                    <a:pt x="104" y="184"/>
                  </a:moveTo>
                  <a:cubicBezTo>
                    <a:pt x="168" y="184"/>
                    <a:pt x="168" y="184"/>
                    <a:pt x="168" y="184"/>
                  </a:cubicBezTo>
                  <a:cubicBezTo>
                    <a:pt x="177" y="184"/>
                    <a:pt x="184" y="177"/>
                    <a:pt x="184" y="168"/>
                  </a:cubicBezTo>
                  <a:cubicBezTo>
                    <a:pt x="184" y="16"/>
                    <a:pt x="184" y="16"/>
                    <a:pt x="184" y="16"/>
                  </a:cubicBezTo>
                  <a:cubicBezTo>
                    <a:pt x="184" y="7"/>
                    <a:pt x="177" y="0"/>
                    <a:pt x="16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76"/>
                    <a:pt x="0" y="76"/>
                    <a:pt x="0" y="76"/>
                  </a:cubicBezTo>
                </a:path>
              </a:pathLst>
            </a:custGeom>
            <a:noFill/>
            <a:ln w="317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Line 8">
              <a:extLst>
                <a:ext uri="{FF2B5EF4-FFF2-40B4-BE49-F238E27FC236}">
                  <a16:creationId xmlns:a16="http://schemas.microsoft.com/office/drawing/2014/main" id="{43144F77-F686-4597-B888-A3D9F8599F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29676" y="4989537"/>
              <a:ext cx="611188" cy="0"/>
            </a:xfrm>
            <a:prstGeom prst="line">
              <a:avLst/>
            </a:prstGeom>
            <a:noFill/>
            <a:ln w="317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Line 9">
              <a:extLst>
                <a:ext uri="{FF2B5EF4-FFF2-40B4-BE49-F238E27FC236}">
                  <a16:creationId xmlns:a16="http://schemas.microsoft.com/office/drawing/2014/main" id="{BEEEB269-B0D2-411A-A10D-B5413EC8B8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3963" y="4929212"/>
              <a:ext cx="30163" cy="0"/>
            </a:xfrm>
            <a:prstGeom prst="line">
              <a:avLst/>
            </a:prstGeom>
            <a:noFill/>
            <a:ln w="317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Line 10">
              <a:extLst>
                <a:ext uri="{FF2B5EF4-FFF2-40B4-BE49-F238E27FC236}">
                  <a16:creationId xmlns:a16="http://schemas.microsoft.com/office/drawing/2014/main" id="{036B40C4-DF83-4D33-82AF-D1926C6B3E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05876" y="4929212"/>
              <a:ext cx="30163" cy="0"/>
            </a:xfrm>
            <a:prstGeom prst="line">
              <a:avLst/>
            </a:prstGeom>
            <a:noFill/>
            <a:ln w="317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Line 11">
              <a:extLst>
                <a:ext uri="{FF2B5EF4-FFF2-40B4-BE49-F238E27FC236}">
                  <a16:creationId xmlns:a16="http://schemas.microsoft.com/office/drawing/2014/main" id="{2EACA16A-CB2E-46C9-8284-94FC9F483C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94826" y="4929212"/>
              <a:ext cx="30163" cy="0"/>
            </a:xfrm>
            <a:prstGeom prst="line">
              <a:avLst/>
            </a:prstGeom>
            <a:noFill/>
            <a:ln w="317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Oval 12">
              <a:extLst>
                <a:ext uri="{FF2B5EF4-FFF2-40B4-BE49-F238E27FC236}">
                  <a16:creationId xmlns:a16="http://schemas.microsoft.com/office/drawing/2014/main" id="{915B3C09-839A-4B03-AE6B-572451E9C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3638" y="5111774"/>
              <a:ext cx="457200" cy="458788"/>
            </a:xfrm>
            <a:prstGeom prst="ellipse">
              <a:avLst/>
            </a:prstGeom>
            <a:noFill/>
            <a:ln w="317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81F95E49-74A8-440E-9F02-B00A66D8C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6388" y="5095899"/>
              <a:ext cx="212725" cy="61913"/>
            </a:xfrm>
            <a:custGeom>
              <a:avLst/>
              <a:gdLst>
                <a:gd name="T0" fmla="*/ 0 w 134"/>
                <a:gd name="T1" fmla="*/ 0 h 39"/>
                <a:gd name="T2" fmla="*/ 134 w 134"/>
                <a:gd name="T3" fmla="*/ 0 h 39"/>
                <a:gd name="T4" fmla="*/ 134 w 134"/>
                <a:gd name="T5" fmla="*/ 39 h 39"/>
                <a:gd name="T6" fmla="*/ 28 w 134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39">
                  <a:moveTo>
                    <a:pt x="0" y="0"/>
                  </a:moveTo>
                  <a:lnTo>
                    <a:pt x="134" y="0"/>
                  </a:lnTo>
                  <a:lnTo>
                    <a:pt x="134" y="39"/>
                  </a:lnTo>
                  <a:lnTo>
                    <a:pt x="28" y="39"/>
                  </a:lnTo>
                </a:path>
              </a:pathLst>
            </a:custGeom>
            <a:noFill/>
            <a:ln w="317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Line 14">
              <a:extLst>
                <a:ext uri="{FF2B5EF4-FFF2-40B4-BE49-F238E27FC236}">
                  <a16:creationId xmlns:a16="http://schemas.microsoft.com/office/drawing/2014/main" id="{3152CFFD-C968-4BDE-A681-5E24FB7110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94826" y="5234012"/>
              <a:ext cx="30163" cy="0"/>
            </a:xfrm>
            <a:prstGeom prst="line">
              <a:avLst/>
            </a:prstGeom>
            <a:noFill/>
            <a:ln w="317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Line 15">
              <a:extLst>
                <a:ext uri="{FF2B5EF4-FFF2-40B4-BE49-F238E27FC236}">
                  <a16:creationId xmlns:a16="http://schemas.microsoft.com/office/drawing/2014/main" id="{B5924D71-40E9-468C-8918-41EC1481AD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32913" y="5234012"/>
              <a:ext cx="30163" cy="0"/>
            </a:xfrm>
            <a:prstGeom prst="line">
              <a:avLst/>
            </a:prstGeom>
            <a:noFill/>
            <a:ln w="317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Line 16">
              <a:extLst>
                <a:ext uri="{FF2B5EF4-FFF2-40B4-BE49-F238E27FC236}">
                  <a16:creationId xmlns:a16="http://schemas.microsoft.com/office/drawing/2014/main" id="{4AFD6DB4-0F95-4285-841E-C2A28AD2AE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86876" y="5295924"/>
              <a:ext cx="138113" cy="0"/>
            </a:xfrm>
            <a:prstGeom prst="line">
              <a:avLst/>
            </a:prstGeom>
            <a:noFill/>
            <a:ln w="317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Line 17">
              <a:extLst>
                <a:ext uri="{FF2B5EF4-FFF2-40B4-BE49-F238E27FC236}">
                  <a16:creationId xmlns:a16="http://schemas.microsoft.com/office/drawing/2014/main" id="{A6FE055C-B9F1-42C8-9C51-52DE7872D6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86876" y="5356249"/>
              <a:ext cx="138113" cy="0"/>
            </a:xfrm>
            <a:prstGeom prst="line">
              <a:avLst/>
            </a:prstGeom>
            <a:noFill/>
            <a:ln w="317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Line 18">
              <a:extLst>
                <a:ext uri="{FF2B5EF4-FFF2-40B4-BE49-F238E27FC236}">
                  <a16:creationId xmlns:a16="http://schemas.microsoft.com/office/drawing/2014/main" id="{579DB6C6-39FC-42BB-B11C-77C4053E52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86876" y="5418162"/>
              <a:ext cx="138113" cy="0"/>
            </a:xfrm>
            <a:prstGeom prst="line">
              <a:avLst/>
            </a:prstGeom>
            <a:noFill/>
            <a:ln w="317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7820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31B944A-390A-4F64-B868-632A075E5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业务员绩效管理第一层：基础绩效指标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E5FFBC3-11D0-4FBF-8D45-EA610E91C545}"/>
              </a:ext>
            </a:extLst>
          </p:cNvPr>
          <p:cNvSpPr txBox="1"/>
          <p:nvPr/>
        </p:nvSpPr>
        <p:spPr>
          <a:xfrm>
            <a:off x="430010" y="1060534"/>
            <a:ext cx="11761990" cy="437886"/>
          </a:xfrm>
          <a:prstGeom prst="roundRect">
            <a:avLst>
              <a:gd name="adj" fmla="val 50000"/>
            </a:avLst>
          </a:prstGeom>
          <a:gradFill>
            <a:gsLst>
              <a:gs pos="38000">
                <a:srgbClr val="E90012"/>
              </a:gs>
              <a:gs pos="100000">
                <a:srgbClr val="E90012">
                  <a:alpha val="0"/>
                </a:srgbClr>
              </a:gs>
            </a:gsLst>
            <a:lin ang="0" scaled="0"/>
          </a:gradFill>
        </p:spPr>
        <p:txBody>
          <a:bodyPr wrap="square" lIns="180000" tIns="0" rIns="0" bIns="0" rtlCol="0" anchor="ctr" anchorCtr="0">
            <a:no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指标项目：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185324D-377D-4DD7-BF9D-34AD13E7E247}"/>
              </a:ext>
            </a:extLst>
          </p:cNvPr>
          <p:cNvSpPr txBox="1"/>
          <p:nvPr/>
        </p:nvSpPr>
        <p:spPr>
          <a:xfrm flipH="1">
            <a:off x="5907622" y="1110200"/>
            <a:ext cx="777777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>
            <a:defPPr>
              <a:defRPr lang="zh-CN"/>
            </a:defPPr>
            <a:lvl1pPr marL="180975" indent="-18097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/>
              <a:t>毛利</a:t>
            </a:r>
            <a:endParaRPr lang="en-US" altLang="zh-CN" sz="16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5C8430C-B63F-48EB-93F7-70452DC602B0}"/>
              </a:ext>
            </a:extLst>
          </p:cNvPr>
          <p:cNvSpPr txBox="1"/>
          <p:nvPr/>
        </p:nvSpPr>
        <p:spPr>
          <a:xfrm flipH="1">
            <a:off x="2312700" y="1110200"/>
            <a:ext cx="1188146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销售数量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F826B1D-12F4-4795-A102-32AC3C54D07B}"/>
              </a:ext>
            </a:extLst>
          </p:cNvPr>
          <p:cNvSpPr txBox="1"/>
          <p:nvPr/>
        </p:nvSpPr>
        <p:spPr>
          <a:xfrm>
            <a:off x="4225577" y="1110200"/>
            <a:ext cx="982961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>
            <a:defPPr>
              <a:defRPr lang="zh-CN"/>
            </a:defPPr>
            <a:lvl1pPr marL="180975" indent="-18097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/>
              <a:t>销售额</a:t>
            </a:r>
            <a:endParaRPr lang="en-US" altLang="zh-CN" sz="16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9E8E001-35F4-4748-9665-42532B06F115}"/>
              </a:ext>
            </a:extLst>
          </p:cNvPr>
          <p:cNvSpPr txBox="1"/>
          <p:nvPr/>
        </p:nvSpPr>
        <p:spPr>
          <a:xfrm>
            <a:off x="7358833" y="1110200"/>
            <a:ext cx="777777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>
            <a:defPPr>
              <a:defRPr lang="zh-CN"/>
            </a:defPPr>
            <a:lvl1pPr marL="180975" indent="-18097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dirty="0"/>
              <a:t>回款</a:t>
            </a:r>
          </a:p>
        </p:txBody>
      </p:sp>
      <p:pic>
        <p:nvPicPr>
          <p:cNvPr id="6" name="图片 5" descr="图形用户界面, 表格&#10;&#10;描述已自动生成">
            <a:extLst>
              <a:ext uri="{FF2B5EF4-FFF2-40B4-BE49-F238E27FC236}">
                <a16:creationId xmlns:a16="http://schemas.microsoft.com/office/drawing/2014/main" id="{9C76A75B-A060-4564-A777-03759BD91BBB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010" y="1702281"/>
            <a:ext cx="6192000" cy="340597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  <a:effectLst>
            <a:outerShdw blurRad="50800" dist="50800" dir="8100000" algn="tr" rotWithShape="0">
              <a:prstClr val="black">
                <a:alpha val="10000"/>
              </a:prstClr>
            </a:outerShdw>
          </a:effectLst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BA4D655B-2E22-4197-BDA0-7295E33B9086}"/>
              </a:ext>
            </a:extLst>
          </p:cNvPr>
          <p:cNvSpPr txBox="1"/>
          <p:nvPr/>
        </p:nvSpPr>
        <p:spPr>
          <a:xfrm>
            <a:off x="6775563" y="1702283"/>
            <a:ext cx="4986428" cy="3405969"/>
          </a:xfrm>
          <a:prstGeom prst="roundRect">
            <a:avLst>
              <a:gd name="adj" fmla="val 1977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D9D9D9"/>
            </a:solidFill>
            <a:prstDash val="dash"/>
            <a:miter lim="800000"/>
          </a:ln>
          <a:effectLst/>
        </p:spPr>
        <p:txBody>
          <a:bodyPr tIns="0" rtlCol="0" anchor="ctr"/>
          <a:lstStyle>
            <a:defPPr>
              <a:defRPr lang="zh-CN"/>
            </a:defPPr>
            <a:lvl1pPr algn="ctr" defTabSz="913765" hangingPunct="0">
              <a:defRPr sz="1600" b="1" kern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cs typeface="+mn-ea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2273224-6296-481A-9B92-91A30D743C0E}"/>
              </a:ext>
            </a:extLst>
          </p:cNvPr>
          <p:cNvSpPr txBox="1"/>
          <p:nvPr/>
        </p:nvSpPr>
        <p:spPr>
          <a:xfrm>
            <a:off x="6850072" y="2040836"/>
            <a:ext cx="4317207" cy="34509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marL="180975" indent="-180975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最简单的考核方案，容易实施，相关数据容易提取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F64E2B8-2B48-42C1-B3E7-FBABFD114580}"/>
              </a:ext>
            </a:extLst>
          </p:cNvPr>
          <p:cNvSpPr txBox="1"/>
          <p:nvPr/>
        </p:nvSpPr>
        <p:spPr>
          <a:xfrm>
            <a:off x="6775563" y="1702282"/>
            <a:ext cx="4986428" cy="338554"/>
          </a:xfrm>
          <a:prstGeom prst="roundRect">
            <a:avLst/>
          </a:prstGeom>
          <a:gradFill>
            <a:gsLst>
              <a:gs pos="38000">
                <a:schemeClr val="bg1">
                  <a:lumMod val="75000"/>
                </a:schemeClr>
              </a:gs>
              <a:gs pos="100000">
                <a:schemeClr val="bg1">
                  <a:lumMod val="75000"/>
                  <a:alpha val="0"/>
                </a:schemeClr>
              </a:gs>
            </a:gsLst>
            <a:lin ang="0" scaled="0"/>
          </a:gradFill>
        </p:spPr>
        <p:txBody>
          <a:bodyPr wrap="square" rtlCol="0" anchor="ctr" anchorCtr="0">
            <a:noAutofit/>
          </a:bodyPr>
          <a:lstStyle/>
          <a:p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优势：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6A22170-0312-4176-B51D-A1D9DFBA44AC}"/>
              </a:ext>
            </a:extLst>
          </p:cNvPr>
          <p:cNvSpPr txBox="1"/>
          <p:nvPr/>
        </p:nvSpPr>
        <p:spPr>
          <a:xfrm>
            <a:off x="6850072" y="2749575"/>
            <a:ext cx="4639733" cy="2256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考核数据提取滞后，无法及时发现业务端实际问题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marL="180975" indent="-180975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一定程度上和公司分配给业务员的客户资源有关，公平性欠佳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marL="180975" indent="-180975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无法掌控业务对终端的维护质量和勤奋度，无法挖掘优秀人才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marL="180975" indent="-180975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后端支撑成本、运营成本、营销成本无法精细分摊，业务员净贡献无法分析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A229DC2-8F58-461D-B0EC-ECF78F0A886D}"/>
              </a:ext>
            </a:extLst>
          </p:cNvPr>
          <p:cNvSpPr txBox="1"/>
          <p:nvPr/>
        </p:nvSpPr>
        <p:spPr>
          <a:xfrm>
            <a:off x="6775563" y="2411021"/>
            <a:ext cx="4986428" cy="338554"/>
          </a:xfrm>
          <a:prstGeom prst="roundRect">
            <a:avLst/>
          </a:prstGeom>
          <a:gradFill>
            <a:gsLst>
              <a:gs pos="38000">
                <a:schemeClr val="bg1">
                  <a:lumMod val="75000"/>
                </a:schemeClr>
              </a:gs>
              <a:gs pos="100000">
                <a:schemeClr val="bg1">
                  <a:lumMod val="75000"/>
                  <a:alpha val="0"/>
                </a:schemeClr>
              </a:gs>
            </a:gsLst>
            <a:lin ang="0" scaled="0"/>
          </a:gradFill>
        </p:spPr>
        <p:txBody>
          <a:bodyPr wrap="square" rtlCol="0" anchor="ctr" anchorCtr="0">
            <a:noAutofit/>
          </a:bodyPr>
          <a:lstStyle/>
          <a:p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问题：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667B460-E1BB-45CC-B345-B8769F1AA38F}"/>
              </a:ext>
            </a:extLst>
          </p:cNvPr>
          <p:cNvSpPr txBox="1"/>
          <p:nvPr/>
        </p:nvSpPr>
        <p:spPr>
          <a:xfrm>
            <a:off x="430011" y="5398297"/>
            <a:ext cx="560745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数据来源：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销售明细表、统计报、销售毛利分析表，经营毛利统计表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spcAft>
                <a:spcPts val="600"/>
              </a:spcAft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产品优势：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可从部门、业务员、客户、存货等多维度组合分析，数据查询简易。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2" name="箭头: 下 21">
            <a:extLst>
              <a:ext uri="{FF2B5EF4-FFF2-40B4-BE49-F238E27FC236}">
                <a16:creationId xmlns:a16="http://schemas.microsoft.com/office/drawing/2014/main" id="{73BD602B-0E38-49B9-8FD6-4F117F599FA4}"/>
              </a:ext>
            </a:extLst>
          </p:cNvPr>
          <p:cNvSpPr/>
          <p:nvPr/>
        </p:nvSpPr>
        <p:spPr>
          <a:xfrm>
            <a:off x="7015805" y="4908360"/>
            <a:ext cx="495110" cy="489938"/>
          </a:xfrm>
          <a:prstGeom prst="downArrow">
            <a:avLst>
              <a:gd name="adj1" fmla="val 50000"/>
              <a:gd name="adj2" fmla="val 46789"/>
            </a:avLst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>
                  <a:lumMod val="75000"/>
                  <a:alpha val="0"/>
                </a:schemeClr>
              </a:gs>
            </a:gsLst>
            <a:lin ang="5400000" scaled="0"/>
          </a:gradFill>
        </p:spPr>
        <p:txBody>
          <a:bodyPr wrap="square" lIns="180000" tIns="0" rIns="0" bIns="0" rtlCol="0" anchor="ctr" anchorCtr="0">
            <a:noAutofit/>
          </a:bodyPr>
          <a:lstStyle/>
          <a:p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7F070AE-899A-4960-B67D-053531C970BB}"/>
              </a:ext>
            </a:extLst>
          </p:cNvPr>
          <p:cNvSpPr txBox="1"/>
          <p:nvPr/>
        </p:nvSpPr>
        <p:spPr>
          <a:xfrm>
            <a:off x="6775563" y="5398297"/>
            <a:ext cx="3958135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indent="-180975">
              <a:spcAft>
                <a:spcPts val="600"/>
              </a:spcAft>
              <a:buFont typeface="+mj-lt"/>
              <a:buAutoNum type="arabicPeriod"/>
            </a:pPr>
            <a:r>
              <a:rPr lang="zh-CN" altLang="en-US" sz="1400" dirty="0">
                <a:solidFill>
                  <a:srgbClr val="E900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费用如何投放？</a:t>
            </a:r>
            <a:endParaRPr lang="en-US" altLang="zh-CN" sz="1400" dirty="0">
              <a:solidFill>
                <a:srgbClr val="E9001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>
              <a:spcAft>
                <a:spcPts val="600"/>
              </a:spcAft>
              <a:buFont typeface="+mj-lt"/>
              <a:buAutoNum type="arabicPeriod"/>
            </a:pPr>
            <a:r>
              <a:rPr lang="zh-CN" altLang="en-US" sz="1400" dirty="0">
                <a:solidFill>
                  <a:srgbClr val="E900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市场动销策略如何展开？</a:t>
            </a:r>
            <a:endParaRPr lang="en-US" altLang="zh-CN" sz="1400" dirty="0">
              <a:solidFill>
                <a:srgbClr val="E9001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>
              <a:spcAft>
                <a:spcPts val="600"/>
              </a:spcAft>
              <a:buFont typeface="+mj-lt"/>
              <a:buAutoNum type="arabicPeriod"/>
            </a:pPr>
            <a:r>
              <a:rPr lang="zh-CN" altLang="en-US" sz="1400" dirty="0">
                <a:solidFill>
                  <a:srgbClr val="E900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如何避免业务员偷奸耍滑？吃促销、卡费用？</a:t>
            </a:r>
            <a:endParaRPr lang="en-US" altLang="zh-CN" sz="1400" dirty="0">
              <a:solidFill>
                <a:srgbClr val="E9001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>
              <a:spcAft>
                <a:spcPts val="600"/>
              </a:spcAft>
              <a:buFont typeface="+mj-lt"/>
              <a:buAutoNum type="arabicPeriod"/>
            </a:pPr>
            <a:r>
              <a:rPr lang="zh-CN" altLang="en-US" sz="1400" dirty="0">
                <a:solidFill>
                  <a:srgbClr val="E900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如何避免年终奖及日常绩效的大锅饭嫌疑？</a:t>
            </a:r>
          </a:p>
        </p:txBody>
      </p:sp>
    </p:spTree>
    <p:extLst>
      <p:ext uri="{BB962C8B-B14F-4D97-AF65-F5344CB8AC3E}">
        <p14:creationId xmlns:p14="http://schemas.microsoft.com/office/powerpoint/2010/main" val="2320950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31B944A-390A-4F64-B868-632A075E5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业务员绩效管理第二层：过程绩效指标</a:t>
            </a:r>
          </a:p>
        </p:txBody>
      </p:sp>
      <p:pic>
        <p:nvPicPr>
          <p:cNvPr id="13" name="图片 12" descr="图形用户界面, 文本, 应用程序&#10;&#10;描述已自动生成">
            <a:extLst>
              <a:ext uri="{FF2B5EF4-FFF2-40B4-BE49-F238E27FC236}">
                <a16:creationId xmlns:a16="http://schemas.microsoft.com/office/drawing/2014/main" id="{432E50AF-BA1E-4FB7-BE5D-5DDB65BDF7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70" y="1689636"/>
            <a:ext cx="7271707" cy="113421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  <a:effectLst>
            <a:outerShdw blurRad="50800" dist="50800" dir="8100000" algn="tr" rotWithShape="0">
              <a:prstClr val="black">
                <a:alpha val="10000"/>
              </a:prstClr>
            </a:outerShdw>
          </a:effectLst>
        </p:spPr>
      </p:pic>
      <p:pic>
        <p:nvPicPr>
          <p:cNvPr id="17" name="图片 16" descr="图形用户界面, 文本, 应用程序&#10;&#10;描述已自动生成">
            <a:extLst>
              <a:ext uri="{FF2B5EF4-FFF2-40B4-BE49-F238E27FC236}">
                <a16:creationId xmlns:a16="http://schemas.microsoft.com/office/drawing/2014/main" id="{6C466D54-8212-483B-96D9-208D785417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82" y="2252093"/>
            <a:ext cx="7271705" cy="123789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  <a:effectLst>
            <a:outerShdw blurRad="50800" dist="50800" dir="8100000" algn="tr" rotWithShape="0">
              <a:prstClr val="black">
                <a:alpha val="10000"/>
              </a:prstClr>
            </a:outerShdw>
          </a:effectLst>
        </p:spPr>
      </p:pic>
      <p:pic>
        <p:nvPicPr>
          <p:cNvPr id="19" name="图片 18" descr="图形用户界面, 表格&#10;&#10;中度可信度描述已自动生成">
            <a:extLst>
              <a:ext uri="{FF2B5EF4-FFF2-40B4-BE49-F238E27FC236}">
                <a16:creationId xmlns:a16="http://schemas.microsoft.com/office/drawing/2014/main" id="{44EE0237-996F-417C-A9DB-DE649AA2828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792" y="2823851"/>
            <a:ext cx="7271706" cy="359704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  <a:effectLst>
            <a:outerShdw blurRad="50800" dist="50800" dir="8100000" algn="tr" rotWithShape="0">
              <a:prstClr val="black">
                <a:alpha val="10000"/>
              </a:prstClr>
            </a:outerShdw>
          </a:effectLst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EEBD4F71-6786-4F50-828B-B963E30C625E}"/>
              </a:ext>
            </a:extLst>
          </p:cNvPr>
          <p:cNvSpPr txBox="1"/>
          <p:nvPr/>
        </p:nvSpPr>
        <p:spPr>
          <a:xfrm>
            <a:off x="8304028" y="2360410"/>
            <a:ext cx="3887971" cy="3419828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50000"/>
                </a:schemeClr>
              </a:gs>
              <a:gs pos="100000">
                <a:schemeClr val="bg1">
                  <a:lumMod val="75000"/>
                  <a:alpha val="0"/>
                </a:schemeClr>
              </a:gs>
            </a:gsLst>
            <a:lin ang="0" scaled="0"/>
          </a:gradFill>
        </p:spPr>
        <p:txBody>
          <a:bodyPr wrap="square" lIns="216000" tIns="0" rIns="216000" bIns="0" rtlCol="0" anchor="ctr" anchorCtr="0">
            <a:noAutofit/>
          </a:bodyPr>
          <a:lstStyle>
            <a:defPPr>
              <a:defRPr lang="zh-CN"/>
            </a:defPPr>
            <a:lvl1pPr marL="180975" indent="-180975">
              <a:lnSpc>
                <a:spcPct val="130000"/>
              </a:lnSpc>
              <a:spcAft>
                <a:spcPts val="600"/>
              </a:spcAft>
              <a:buFont typeface="+mj-lt"/>
              <a:buAutoNum type="arabicPeriod"/>
              <a:tabLst>
                <a:tab pos="180975" algn="l"/>
              </a:tabLst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zh-CN" altLang="en-US"/>
              <a:t>业务过程绩效分析，加强终端的业务管控</a:t>
            </a:r>
            <a:endParaRPr lang="en-US" altLang="zh-CN"/>
          </a:p>
          <a:p>
            <a:r>
              <a:rPr lang="zh-CN" altLang="en-US"/>
              <a:t>移动化的作业工具，企业数据共享，业务员实时查看库存，实时下订单，提高工作效率</a:t>
            </a:r>
            <a:endParaRPr lang="en-US" altLang="zh-CN"/>
          </a:p>
          <a:p>
            <a:r>
              <a:rPr lang="zh-CN" altLang="en-US"/>
              <a:t>实时掌握业务拜访情况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83DB938-2627-44F4-819F-78A69B434F68}"/>
              </a:ext>
            </a:extLst>
          </p:cNvPr>
          <p:cNvSpPr txBox="1"/>
          <p:nvPr/>
        </p:nvSpPr>
        <p:spPr>
          <a:xfrm>
            <a:off x="430010" y="1060534"/>
            <a:ext cx="11761990" cy="437886"/>
          </a:xfrm>
          <a:prstGeom prst="roundRect">
            <a:avLst>
              <a:gd name="adj" fmla="val 50000"/>
            </a:avLst>
          </a:prstGeom>
          <a:gradFill>
            <a:gsLst>
              <a:gs pos="38000">
                <a:srgbClr val="E90012"/>
              </a:gs>
              <a:gs pos="100000">
                <a:srgbClr val="E90012">
                  <a:alpha val="0"/>
                </a:srgbClr>
              </a:gs>
            </a:gsLst>
            <a:lin ang="0" scaled="0"/>
          </a:gradFill>
        </p:spPr>
        <p:txBody>
          <a:bodyPr wrap="square" lIns="180000" tIns="0" rIns="0" bIns="0" rtlCol="0" anchor="ctr" anchorCtr="0">
            <a:no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指标项目：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812EEB2-A5E8-4D3D-956C-ADEE2E325151}"/>
              </a:ext>
            </a:extLst>
          </p:cNvPr>
          <p:cNvSpPr txBox="1"/>
          <p:nvPr/>
        </p:nvSpPr>
        <p:spPr>
          <a:xfrm flipH="1">
            <a:off x="5651539" y="1110200"/>
            <a:ext cx="1393330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>
            <a:defPPr>
              <a:defRPr lang="zh-CN"/>
            </a:defPPr>
            <a:lvl1pPr marL="180975" indent="-18097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b="1" dirty="0"/>
              <a:t>产品铺货率</a:t>
            </a:r>
            <a:endParaRPr lang="en-US" altLang="zh-CN" sz="1600" b="1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8CC1F36-C002-4E9D-9C25-C94754C38FB6}"/>
              </a:ext>
            </a:extLst>
          </p:cNvPr>
          <p:cNvSpPr txBox="1"/>
          <p:nvPr/>
        </p:nvSpPr>
        <p:spPr>
          <a:xfrm flipH="1">
            <a:off x="2236951" y="1110200"/>
            <a:ext cx="1393330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拜访达成率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61B79C8-5BA3-4908-A241-FE15E9991084}"/>
              </a:ext>
            </a:extLst>
          </p:cNvPr>
          <p:cNvSpPr txBox="1"/>
          <p:nvPr/>
        </p:nvSpPr>
        <p:spPr>
          <a:xfrm>
            <a:off x="3944245" y="1110200"/>
            <a:ext cx="1393330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>
            <a:defPPr>
              <a:defRPr lang="zh-CN"/>
            </a:defPPr>
            <a:lvl1pPr marL="180975" indent="-18097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b="1" dirty="0"/>
              <a:t>拜访成单率</a:t>
            </a:r>
            <a:endParaRPr lang="en-US" altLang="zh-CN" sz="1600" b="1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3F76218-ADE1-44D2-B5AF-A8096CAE8578}"/>
              </a:ext>
            </a:extLst>
          </p:cNvPr>
          <p:cNvSpPr txBox="1"/>
          <p:nvPr/>
        </p:nvSpPr>
        <p:spPr>
          <a:xfrm>
            <a:off x="7358833" y="1110200"/>
            <a:ext cx="1393330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>
            <a:defPPr>
              <a:defRPr lang="zh-CN"/>
            </a:defPPr>
            <a:lvl1pPr marL="180975" indent="-18097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dirty="0"/>
              <a:t>动销标准化</a:t>
            </a:r>
          </a:p>
        </p:txBody>
      </p:sp>
    </p:spTree>
    <p:extLst>
      <p:ext uri="{BB962C8B-B14F-4D97-AF65-F5344CB8AC3E}">
        <p14:creationId xmlns:p14="http://schemas.microsoft.com/office/powerpoint/2010/main" val="108064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991A64F5-55F3-4595-973B-632349F78D2C}"/>
              </a:ext>
            </a:extLst>
          </p:cNvPr>
          <p:cNvGrpSpPr/>
          <p:nvPr/>
        </p:nvGrpSpPr>
        <p:grpSpPr>
          <a:xfrm>
            <a:off x="599104" y="1853327"/>
            <a:ext cx="7518399" cy="4497230"/>
            <a:chOff x="619200" y="1983955"/>
            <a:chExt cx="7518399" cy="4497230"/>
          </a:xfrm>
          <a:effectLst/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1D4EF694-8D33-4A90-9FDF-496171F444D8}"/>
                </a:ext>
              </a:extLst>
            </p:cNvPr>
            <p:cNvSpPr/>
            <p:nvPr/>
          </p:nvSpPr>
          <p:spPr>
            <a:xfrm>
              <a:off x="619200" y="5403782"/>
              <a:ext cx="7518399" cy="1077403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 descr="电脑屏幕截图&#10;&#10;描述已自动生成">
              <a:extLst>
                <a:ext uri="{FF2B5EF4-FFF2-40B4-BE49-F238E27FC236}">
                  <a16:creationId xmlns:a16="http://schemas.microsoft.com/office/drawing/2014/main" id="{38A8F25E-5118-4EC6-82FB-2E7423E86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9200" y="1983955"/>
              <a:ext cx="7518399" cy="3419828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  <a:prstDash val="dash"/>
            </a:ln>
            <a:effectLst/>
          </p:spPr>
        </p:pic>
      </p:grpSp>
      <p:sp>
        <p:nvSpPr>
          <p:cNvPr id="3" name="标题 2">
            <a:extLst>
              <a:ext uri="{FF2B5EF4-FFF2-40B4-BE49-F238E27FC236}">
                <a16:creationId xmlns:a16="http://schemas.microsoft.com/office/drawing/2014/main" id="{131B944A-390A-4F64-B868-632A075E5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业务员绩效管理第二层：过程绩效指标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64740B2-84E5-47D9-929D-CCD73DEE44D5}"/>
              </a:ext>
            </a:extLst>
          </p:cNvPr>
          <p:cNvSpPr txBox="1"/>
          <p:nvPr/>
        </p:nvSpPr>
        <p:spPr>
          <a:xfrm>
            <a:off x="8340800" y="1853326"/>
            <a:ext cx="3851200" cy="4497231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50000"/>
                </a:schemeClr>
              </a:gs>
              <a:gs pos="100000">
                <a:schemeClr val="bg1">
                  <a:lumMod val="75000"/>
                  <a:alpha val="0"/>
                </a:schemeClr>
              </a:gs>
            </a:gsLst>
            <a:lin ang="0" scaled="0"/>
          </a:gradFill>
        </p:spPr>
        <p:txBody>
          <a:bodyPr wrap="square" lIns="216000" tIns="0" rIns="216000" bIns="0" rtlCol="0" anchor="ctr" anchorCtr="0">
            <a:noAutofit/>
          </a:bodyPr>
          <a:lstStyle>
            <a:defPPr>
              <a:defRPr lang="zh-CN"/>
            </a:defPPr>
            <a:lvl1pPr marL="180975" indent="-180975">
              <a:lnSpc>
                <a:spcPct val="130000"/>
              </a:lnSpc>
              <a:spcAft>
                <a:spcPts val="600"/>
              </a:spcAft>
              <a:buFont typeface="+mj-lt"/>
              <a:buAutoNum type="arabicPeriod"/>
              <a:tabLst>
                <a:tab pos="180975" algn="l"/>
              </a:tabLst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zh-CN" altLang="en-US" dirty="0"/>
              <a:t>将业务的日常拜访工作标准化、流程化。通过标准化作业流程，提高终端拜访质量</a:t>
            </a:r>
          </a:p>
          <a:p>
            <a:r>
              <a:rPr lang="zh-CN" altLang="en-US" dirty="0"/>
              <a:t>通过照片检视每日标准化执行情况</a:t>
            </a:r>
          </a:p>
          <a:p>
            <a:r>
              <a:rPr lang="zh-CN" altLang="en-US" dirty="0"/>
              <a:t>门头、促销、理货、费用等各项指标自定义设置，各类促销费用立项有依据，过程有监督，结果可追溯</a:t>
            </a:r>
          </a:p>
          <a:p>
            <a:r>
              <a:rPr lang="zh-CN" altLang="en-US" dirty="0"/>
              <a:t>照片自动加时间、定位、客户水印，避免舞弊行为</a:t>
            </a:r>
          </a:p>
        </p:txBody>
      </p:sp>
      <p:sp>
        <p:nvSpPr>
          <p:cNvPr id="15" name="对话气泡: 圆角矩形 14">
            <a:extLst>
              <a:ext uri="{FF2B5EF4-FFF2-40B4-BE49-F238E27FC236}">
                <a16:creationId xmlns:a16="http://schemas.microsoft.com/office/drawing/2014/main" id="{7C2A2114-8A70-49D6-B790-D6FB8D11C75A}"/>
              </a:ext>
            </a:extLst>
          </p:cNvPr>
          <p:cNvSpPr/>
          <p:nvPr/>
        </p:nvSpPr>
        <p:spPr>
          <a:xfrm>
            <a:off x="1502963" y="2636005"/>
            <a:ext cx="772160" cy="262095"/>
          </a:xfrm>
          <a:prstGeom prst="wedgeRoundRectCallout">
            <a:avLst>
              <a:gd name="adj1" fmla="val -21500"/>
              <a:gd name="adj2" fmla="val 114430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照片</a:t>
            </a:r>
          </a:p>
        </p:txBody>
      </p:sp>
      <p:sp>
        <p:nvSpPr>
          <p:cNvPr id="18" name="对话气泡: 圆角矩形 17">
            <a:extLst>
              <a:ext uri="{FF2B5EF4-FFF2-40B4-BE49-F238E27FC236}">
                <a16:creationId xmlns:a16="http://schemas.microsoft.com/office/drawing/2014/main" id="{A6A7C730-F2CF-4E0A-A3D7-6F21D23776AC}"/>
              </a:ext>
            </a:extLst>
          </p:cNvPr>
          <p:cNvSpPr/>
          <p:nvPr/>
        </p:nvSpPr>
        <p:spPr>
          <a:xfrm>
            <a:off x="3202759" y="2630332"/>
            <a:ext cx="772160" cy="265483"/>
          </a:xfrm>
          <a:prstGeom prst="wedgeRoundRectCallout">
            <a:avLst>
              <a:gd name="adj1" fmla="val -21500"/>
              <a:gd name="adj2" fmla="val 114430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</a:t>
            </a:r>
          </a:p>
        </p:txBody>
      </p:sp>
      <p:sp>
        <p:nvSpPr>
          <p:cNvPr id="19" name="对话气泡: 圆角矩形 18">
            <a:extLst>
              <a:ext uri="{FF2B5EF4-FFF2-40B4-BE49-F238E27FC236}">
                <a16:creationId xmlns:a16="http://schemas.microsoft.com/office/drawing/2014/main" id="{7C12D484-BBB9-4F13-A098-928155C9CE47}"/>
              </a:ext>
            </a:extLst>
          </p:cNvPr>
          <p:cNvSpPr/>
          <p:nvPr/>
        </p:nvSpPr>
        <p:spPr>
          <a:xfrm>
            <a:off x="2376723" y="2630538"/>
            <a:ext cx="772160" cy="262095"/>
          </a:xfrm>
          <a:prstGeom prst="wedgeRoundRectCallout">
            <a:avLst>
              <a:gd name="adj1" fmla="val -21500"/>
              <a:gd name="adj2" fmla="val 114430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业务员</a:t>
            </a:r>
          </a:p>
        </p:txBody>
      </p:sp>
      <p:sp>
        <p:nvSpPr>
          <p:cNvPr id="21" name="对话气泡: 圆角矩形 20">
            <a:extLst>
              <a:ext uri="{FF2B5EF4-FFF2-40B4-BE49-F238E27FC236}">
                <a16:creationId xmlns:a16="http://schemas.microsoft.com/office/drawing/2014/main" id="{770DF808-80A2-45DC-A73B-C51BD1AB5066}"/>
              </a:ext>
            </a:extLst>
          </p:cNvPr>
          <p:cNvSpPr/>
          <p:nvPr/>
        </p:nvSpPr>
        <p:spPr>
          <a:xfrm>
            <a:off x="4076519" y="2627356"/>
            <a:ext cx="949294" cy="265483"/>
          </a:xfrm>
          <a:prstGeom prst="wedgeRoundRectCallout">
            <a:avLst>
              <a:gd name="adj1" fmla="val -21500"/>
              <a:gd name="adj2" fmla="val 114430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照片类型</a:t>
            </a:r>
          </a:p>
        </p:txBody>
      </p:sp>
      <p:sp>
        <p:nvSpPr>
          <p:cNvPr id="23" name="对话气泡: 圆角矩形 22">
            <a:extLst>
              <a:ext uri="{FF2B5EF4-FFF2-40B4-BE49-F238E27FC236}">
                <a16:creationId xmlns:a16="http://schemas.microsoft.com/office/drawing/2014/main" id="{370AD6CB-76FE-445C-959A-16D295AF13DD}"/>
              </a:ext>
            </a:extLst>
          </p:cNvPr>
          <p:cNvSpPr/>
          <p:nvPr/>
        </p:nvSpPr>
        <p:spPr>
          <a:xfrm>
            <a:off x="6257539" y="2240688"/>
            <a:ext cx="1487668" cy="292930"/>
          </a:xfrm>
          <a:prstGeom prst="wedgeRoundRectCallout">
            <a:avLst>
              <a:gd name="adj1" fmla="val -22411"/>
              <a:gd name="adj2" fmla="val 89840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多种展示方式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6FB73C3-D3D4-42DA-B5A1-FB4119AF5463}"/>
              </a:ext>
            </a:extLst>
          </p:cNvPr>
          <p:cNvSpPr/>
          <p:nvPr/>
        </p:nvSpPr>
        <p:spPr>
          <a:xfrm>
            <a:off x="717973" y="1921692"/>
            <a:ext cx="5235787" cy="541867"/>
          </a:xfrm>
          <a:prstGeom prst="rect">
            <a:avLst/>
          </a:prstGeom>
          <a:noFill/>
          <a:ln w="15875" cmpd="sng">
            <a:solidFill>
              <a:srgbClr val="E6001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1BABBDB-B8B0-407D-8196-E0B3BAEA4E5D}"/>
              </a:ext>
            </a:extLst>
          </p:cNvPr>
          <p:cNvSpPr txBox="1"/>
          <p:nvPr/>
        </p:nvSpPr>
        <p:spPr>
          <a:xfrm>
            <a:off x="2711583" y="2104572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E90012"/>
                </a:solidFill>
                <a:latin typeface="+mn-ea"/>
              </a:rPr>
              <a:t>多维度自由组合检索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5F0F89E-48E5-4752-8E37-C3BEBA78F9D7}"/>
              </a:ext>
            </a:extLst>
          </p:cNvPr>
          <p:cNvSpPr txBox="1"/>
          <p:nvPr/>
        </p:nvSpPr>
        <p:spPr>
          <a:xfrm>
            <a:off x="430010" y="1060534"/>
            <a:ext cx="11761990" cy="437886"/>
          </a:xfrm>
          <a:prstGeom prst="roundRect">
            <a:avLst>
              <a:gd name="adj" fmla="val 50000"/>
            </a:avLst>
          </a:prstGeom>
          <a:gradFill>
            <a:gsLst>
              <a:gs pos="38000">
                <a:srgbClr val="E90012"/>
              </a:gs>
              <a:gs pos="100000">
                <a:srgbClr val="E90012">
                  <a:alpha val="0"/>
                </a:srgbClr>
              </a:gs>
            </a:gsLst>
            <a:lin ang="0" scaled="0"/>
          </a:gradFill>
        </p:spPr>
        <p:txBody>
          <a:bodyPr wrap="square" lIns="180000" tIns="0" rIns="0" bIns="0" rtlCol="0" anchor="ctr" anchorCtr="0">
            <a:no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指标项目：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7B2F1E7-0F03-4FDB-8130-9FDA1228A068}"/>
              </a:ext>
            </a:extLst>
          </p:cNvPr>
          <p:cNvSpPr txBox="1"/>
          <p:nvPr/>
        </p:nvSpPr>
        <p:spPr>
          <a:xfrm flipH="1">
            <a:off x="5651539" y="1110200"/>
            <a:ext cx="1393330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>
            <a:defPPr>
              <a:defRPr lang="zh-CN"/>
            </a:defPPr>
            <a:lvl1pPr marL="180975" indent="-18097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dirty="0"/>
              <a:t>产品铺货率</a:t>
            </a:r>
            <a:endParaRPr lang="en-US" altLang="zh-CN" sz="16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02CC76A-A65C-4C84-8799-B4A71E068FA2}"/>
              </a:ext>
            </a:extLst>
          </p:cNvPr>
          <p:cNvSpPr txBox="1"/>
          <p:nvPr/>
        </p:nvSpPr>
        <p:spPr>
          <a:xfrm flipH="1">
            <a:off x="2236951" y="1110200"/>
            <a:ext cx="1393330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拜访达成率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F8BAB58-9F08-4ECF-9D82-78A1E9B01A58}"/>
              </a:ext>
            </a:extLst>
          </p:cNvPr>
          <p:cNvSpPr txBox="1"/>
          <p:nvPr/>
        </p:nvSpPr>
        <p:spPr>
          <a:xfrm>
            <a:off x="3944245" y="1110200"/>
            <a:ext cx="1393330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>
            <a:defPPr>
              <a:defRPr lang="zh-CN"/>
            </a:defPPr>
            <a:lvl1pPr marL="180975" indent="-18097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dirty="0"/>
              <a:t>拜访成单率</a:t>
            </a:r>
            <a:endParaRPr lang="en-US" altLang="zh-CN" sz="1600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C6DC971-2A8C-4F77-B43C-A2E68EC18467}"/>
              </a:ext>
            </a:extLst>
          </p:cNvPr>
          <p:cNvSpPr txBox="1"/>
          <p:nvPr/>
        </p:nvSpPr>
        <p:spPr>
          <a:xfrm>
            <a:off x="7358833" y="1110200"/>
            <a:ext cx="1393330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>
            <a:defPPr>
              <a:defRPr lang="zh-CN"/>
            </a:defPPr>
            <a:lvl1pPr marL="180975" indent="-18097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b="1" dirty="0"/>
              <a:t>动销标准化</a:t>
            </a:r>
          </a:p>
        </p:txBody>
      </p:sp>
    </p:spTree>
    <p:extLst>
      <p:ext uri="{BB962C8B-B14F-4D97-AF65-F5344CB8AC3E}">
        <p14:creationId xmlns:p14="http://schemas.microsoft.com/office/powerpoint/2010/main" val="2743085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D4653DD8-5884-4D20-B435-D336B863557C}"/>
              </a:ext>
            </a:extLst>
          </p:cNvPr>
          <p:cNvSpPr/>
          <p:nvPr/>
        </p:nvSpPr>
        <p:spPr>
          <a:xfrm>
            <a:off x="-1" y="5247215"/>
            <a:ext cx="12192001" cy="141161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9C81D91-6E09-4EFE-A8DE-40F9FF3E7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业务员绩效管理第二层：过程绩效指标</a:t>
            </a:r>
          </a:p>
        </p:txBody>
      </p:sp>
      <p:pic>
        <p:nvPicPr>
          <p:cNvPr id="5" name="图片 4" descr="图形用户界面, 应用程序&#10;&#10;描述已自动生成">
            <a:extLst>
              <a:ext uri="{FF2B5EF4-FFF2-40B4-BE49-F238E27FC236}">
                <a16:creationId xmlns:a16="http://schemas.microsoft.com/office/drawing/2014/main" id="{DB0C9943-13B6-437A-BF7F-97D52F331F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131" y="1225342"/>
            <a:ext cx="6633591" cy="388202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  <a:effectLst>
            <a:outerShdw blurRad="50800" dist="50800" dir="8100000" algn="tr" rotWithShape="0">
              <a:prstClr val="black">
                <a:alpha val="10000"/>
              </a:prstClr>
            </a:outerShdw>
          </a:effectLst>
        </p:spPr>
      </p:pic>
      <p:pic>
        <p:nvPicPr>
          <p:cNvPr id="9" name="图片 8" descr="图表, 漏斗图&#10;&#10;描述已自动生成">
            <a:extLst>
              <a:ext uri="{FF2B5EF4-FFF2-40B4-BE49-F238E27FC236}">
                <a16:creationId xmlns:a16="http://schemas.microsoft.com/office/drawing/2014/main" id="{F07706FD-6CD8-4ED7-9892-5F27D7686C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6102" y="1076328"/>
            <a:ext cx="6695837" cy="388202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  <a:effectLst>
            <a:outerShdw blurRad="50800" dist="50800" dir="8100000" algn="tr" rotWithShape="0">
              <a:prstClr val="black">
                <a:alpha val="10000"/>
              </a:prstClr>
            </a:outerShdw>
          </a:effec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349AE3B-FECA-4053-9FAF-C7AA3E475946}"/>
              </a:ext>
            </a:extLst>
          </p:cNvPr>
          <p:cNvSpPr txBox="1"/>
          <p:nvPr/>
        </p:nvSpPr>
        <p:spPr>
          <a:xfrm>
            <a:off x="1449993" y="5406719"/>
            <a:ext cx="6646050" cy="109260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>
            <a:defPPr>
              <a:defRPr lang="zh-CN"/>
            </a:defPPr>
            <a:lvl1pPr marL="180975" indent="-180975"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lang="zh-CN" altLang="en-US" dirty="0"/>
              <a:t>业务数据实时统计，实时发现业务员工作过程中的问题</a:t>
            </a:r>
            <a:endParaRPr lang="en-US" altLang="zh-CN" dirty="0"/>
          </a:p>
          <a:p>
            <a:r>
              <a:rPr lang="zh-CN" altLang="en-US" dirty="0"/>
              <a:t>多维度评估业务员工作情况</a:t>
            </a:r>
            <a:endParaRPr lang="en-US" altLang="zh-CN" dirty="0"/>
          </a:p>
          <a:p>
            <a:r>
              <a:rPr lang="zh-CN" altLang="en-US" dirty="0"/>
              <a:t>预置经销商关键数据指标，图形化报表，简单易读，省去内勤人员及财务数据加工</a:t>
            </a:r>
            <a:endParaRPr lang="en-US" altLang="zh-CN" dirty="0"/>
          </a:p>
          <a:p>
            <a:r>
              <a:rPr lang="zh-CN" altLang="en-US" dirty="0"/>
              <a:t>一个看板看清业务员核心指标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7159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D6021EE5-11B8-4B4F-BAD6-4701F2DDC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考核过程指标的必要条件</a:t>
            </a:r>
            <a:r>
              <a:rPr lang="en-US" altLang="zh-CN" dirty="0"/>
              <a:t>-</a:t>
            </a:r>
            <a:r>
              <a:rPr lang="zh-CN" altLang="en-US" dirty="0"/>
              <a:t>跑店管理工具</a:t>
            </a:r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DC6D46B4-4420-41B1-9841-C6CAF34456A9}"/>
              </a:ext>
            </a:extLst>
          </p:cNvPr>
          <p:cNvSpPr/>
          <p:nvPr/>
        </p:nvSpPr>
        <p:spPr>
          <a:xfrm>
            <a:off x="6016334" y="2999671"/>
            <a:ext cx="1648992" cy="1198880"/>
          </a:xfrm>
          <a:prstGeom prst="rightArrow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>
                  <a:lumMod val="75000"/>
                  <a:alpha val="0"/>
                </a:schemeClr>
              </a:gs>
            </a:gsLst>
            <a:lin ang="0" scaled="0"/>
          </a:gradFill>
        </p:spPr>
        <p:txBody>
          <a:bodyPr wrap="square" lIns="180000" tIns="0" rIns="0" bIns="0" rtlCol="0" anchor="ctr" anchorCtr="0">
            <a:noAutofit/>
          </a:bodyPr>
          <a:lstStyle/>
          <a:p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562D5572-71F4-4241-9036-B49AB6E7EA3A}"/>
              </a:ext>
            </a:extLst>
          </p:cNvPr>
          <p:cNvGrpSpPr/>
          <p:nvPr/>
        </p:nvGrpSpPr>
        <p:grpSpPr>
          <a:xfrm>
            <a:off x="959397" y="2000121"/>
            <a:ext cx="5088264" cy="3197981"/>
            <a:chOff x="703086" y="1807044"/>
            <a:chExt cx="5088264" cy="3197981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BD07CEC-15FE-4926-9F15-D65CD6102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086" y="1807044"/>
              <a:ext cx="5088264" cy="3197981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  <a:effectLst>
              <a:outerShdw blurRad="50800" dist="50800" dir="8100000" algn="tr" rotWithShape="0">
                <a:prstClr val="black">
                  <a:alpha val="10000"/>
                </a:prstClr>
              </a:outerShdw>
            </a:effectLst>
          </p:spPr>
        </p:pic>
        <p:sp>
          <p:nvSpPr>
            <p:cNvPr id="6" name="乘号 5">
              <a:extLst>
                <a:ext uri="{FF2B5EF4-FFF2-40B4-BE49-F238E27FC236}">
                  <a16:creationId xmlns:a16="http://schemas.microsoft.com/office/drawing/2014/main" id="{D0345CE5-3CB2-4E82-A686-76ECA49A193A}"/>
                </a:ext>
              </a:extLst>
            </p:cNvPr>
            <p:cNvSpPr/>
            <p:nvPr/>
          </p:nvSpPr>
          <p:spPr>
            <a:xfrm>
              <a:off x="2623877" y="2782693"/>
              <a:ext cx="1246682" cy="1246682"/>
            </a:xfrm>
            <a:prstGeom prst="mathMultiply">
              <a:avLst>
                <a:gd name="adj1" fmla="val 21003"/>
              </a:avLst>
            </a:prstGeom>
            <a:solidFill>
              <a:srgbClr val="E9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90012"/>
                </a:solidFill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82C7D592-6326-43DF-9ABF-72F5829E896F}"/>
              </a:ext>
            </a:extLst>
          </p:cNvPr>
          <p:cNvGrpSpPr/>
          <p:nvPr/>
        </p:nvGrpSpPr>
        <p:grpSpPr>
          <a:xfrm>
            <a:off x="7638177" y="1052016"/>
            <a:ext cx="2665571" cy="5094191"/>
            <a:chOff x="7833096" y="656522"/>
            <a:chExt cx="2665571" cy="5094191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A3AFABEB-6AFE-45EA-A4EC-6FD7C212492D}"/>
                </a:ext>
              </a:extLst>
            </p:cNvPr>
            <p:cNvGrpSpPr/>
            <p:nvPr/>
          </p:nvGrpSpPr>
          <p:grpSpPr>
            <a:xfrm>
              <a:off x="7833096" y="656522"/>
              <a:ext cx="2665571" cy="5094191"/>
              <a:chOff x="5075543" y="1207159"/>
              <a:chExt cx="2594021" cy="4654798"/>
            </a:xfrm>
          </p:grpSpPr>
          <p:pic>
            <p:nvPicPr>
              <p:cNvPr id="9" name="Picture 2">
                <a:extLst>
                  <a:ext uri="{FF2B5EF4-FFF2-40B4-BE49-F238E27FC236}">
                    <a16:creationId xmlns:a16="http://schemas.microsoft.com/office/drawing/2014/main" id="{20D6F56D-3A25-48A3-8E3D-16B94AF435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5543" y="1207159"/>
                <a:ext cx="2594021" cy="46547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图片 9" descr="手机的屏幕截图&#10;&#10;描述已自动生成">
                <a:extLst>
                  <a:ext uri="{FF2B5EF4-FFF2-40B4-BE49-F238E27FC236}">
                    <a16:creationId xmlns:a16="http://schemas.microsoft.com/office/drawing/2014/main" id="{1453805D-FD1D-4009-857B-8A92880F61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312229" y="1575735"/>
                <a:ext cx="2106385" cy="3629637"/>
              </a:xfrm>
              <a:prstGeom prst="rect">
                <a:avLst/>
              </a:prstGeom>
            </p:spPr>
          </p:pic>
        </p:grpSp>
        <p:sp>
          <p:nvSpPr>
            <p:cNvPr id="18" name="图形 12" descr="复选标记 纯色填充">
              <a:extLst>
                <a:ext uri="{FF2B5EF4-FFF2-40B4-BE49-F238E27FC236}">
                  <a16:creationId xmlns:a16="http://schemas.microsoft.com/office/drawing/2014/main" id="{C861B34C-CD39-4351-9ACE-0987EBEDCAF2}"/>
                </a:ext>
              </a:extLst>
            </p:cNvPr>
            <p:cNvSpPr/>
            <p:nvPr/>
          </p:nvSpPr>
          <p:spPr>
            <a:xfrm>
              <a:off x="8682437" y="2595508"/>
              <a:ext cx="966888" cy="679128"/>
            </a:xfrm>
            <a:custGeom>
              <a:avLst/>
              <a:gdLst>
                <a:gd name="connsiteX0" fmla="*/ 526619 w 577218"/>
                <a:gd name="connsiteY0" fmla="*/ 0 h 405427"/>
                <a:gd name="connsiteX1" fmla="*/ 206774 w 577218"/>
                <a:gd name="connsiteY1" fmla="*/ 302353 h 405427"/>
                <a:gd name="connsiteX2" fmla="*/ 53099 w 577218"/>
                <a:gd name="connsiteY2" fmla="*/ 144929 h 405427"/>
                <a:gd name="connsiteX3" fmla="*/ 0 w 577218"/>
                <a:gd name="connsiteY3" fmla="*/ 195530 h 405427"/>
                <a:gd name="connsiteX4" fmla="*/ 204276 w 577218"/>
                <a:gd name="connsiteY4" fmla="*/ 405428 h 405427"/>
                <a:gd name="connsiteX5" fmla="*/ 257999 w 577218"/>
                <a:gd name="connsiteY5" fmla="*/ 355452 h 405427"/>
                <a:gd name="connsiteX6" fmla="*/ 577219 w 577218"/>
                <a:gd name="connsiteY6" fmla="*/ 52474 h 405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7218" h="405427">
                  <a:moveTo>
                    <a:pt x="526619" y="0"/>
                  </a:moveTo>
                  <a:lnTo>
                    <a:pt x="206774" y="302353"/>
                  </a:lnTo>
                  <a:lnTo>
                    <a:pt x="53099" y="144929"/>
                  </a:lnTo>
                  <a:lnTo>
                    <a:pt x="0" y="195530"/>
                  </a:lnTo>
                  <a:lnTo>
                    <a:pt x="204276" y="405428"/>
                  </a:lnTo>
                  <a:lnTo>
                    <a:pt x="257999" y="355452"/>
                  </a:lnTo>
                  <a:lnTo>
                    <a:pt x="577219" y="52474"/>
                  </a:lnTo>
                  <a:close/>
                </a:path>
              </a:pathLst>
            </a:custGeom>
            <a:solidFill>
              <a:srgbClr val="E90012"/>
            </a:solidFill>
            <a:ln w="76200" cap="flat">
              <a:solidFill>
                <a:srgbClr val="E9001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867D1475-FF2E-4BC0-B37D-0EF041D90625}"/>
              </a:ext>
            </a:extLst>
          </p:cNvPr>
          <p:cNvSpPr/>
          <p:nvPr/>
        </p:nvSpPr>
        <p:spPr>
          <a:xfrm>
            <a:off x="0" y="5532019"/>
            <a:ext cx="12192001" cy="107484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11F4E09-8FC3-4638-9B4C-C0ED7EDBE0EF}"/>
              </a:ext>
            </a:extLst>
          </p:cNvPr>
          <p:cNvSpPr txBox="1"/>
          <p:nvPr/>
        </p:nvSpPr>
        <p:spPr>
          <a:xfrm>
            <a:off x="959397" y="5756856"/>
            <a:ext cx="10273206" cy="62517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减少基础性工作，比如将沟通政策，填写订单，新品沟通，退换货，门店资料等基础的信息工作交给工具，业务员重点放在关键事项沟通上，比如利润预测，销量预测，价格对比。</a:t>
            </a:r>
            <a:endParaRPr lang="en-US" altLang="zh-CN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6" name="对话气泡: 矩形 25">
            <a:extLst>
              <a:ext uri="{FF2B5EF4-FFF2-40B4-BE49-F238E27FC236}">
                <a16:creationId xmlns:a16="http://schemas.microsoft.com/office/drawing/2014/main" id="{1AC670C3-EE7A-4B39-BBCD-E722B33D720A}"/>
              </a:ext>
            </a:extLst>
          </p:cNvPr>
          <p:cNvSpPr/>
          <p:nvPr/>
        </p:nvSpPr>
        <p:spPr>
          <a:xfrm>
            <a:off x="10445185" y="3613798"/>
            <a:ext cx="1151982" cy="523220"/>
          </a:xfrm>
          <a:prstGeom prst="wedgeRectCallout">
            <a:avLst>
              <a:gd name="adj1" fmla="val -69593"/>
              <a:gd name="adj2" fmla="val 13411"/>
            </a:avLst>
          </a:pr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移动作业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数据实时</a:t>
            </a:r>
          </a:p>
        </p:txBody>
      </p:sp>
      <p:sp>
        <p:nvSpPr>
          <p:cNvPr id="28" name="对话气泡: 矩形 27">
            <a:extLst>
              <a:ext uri="{FF2B5EF4-FFF2-40B4-BE49-F238E27FC236}">
                <a16:creationId xmlns:a16="http://schemas.microsoft.com/office/drawing/2014/main" id="{3C0036D1-C785-44FB-BA3F-5469F032E45B}"/>
              </a:ext>
            </a:extLst>
          </p:cNvPr>
          <p:cNvSpPr/>
          <p:nvPr/>
        </p:nvSpPr>
        <p:spPr>
          <a:xfrm>
            <a:off x="1728206" y="1285060"/>
            <a:ext cx="1151982" cy="523220"/>
          </a:xfrm>
          <a:prstGeom prst="wedgeRectCallout">
            <a:avLst>
              <a:gd name="adj1" fmla="val -35012"/>
              <a:gd name="adj2" fmla="val 82130"/>
            </a:avLst>
          </a:pr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手工补单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数据滞后</a:t>
            </a:r>
          </a:p>
        </p:txBody>
      </p:sp>
    </p:spTree>
    <p:extLst>
      <p:ext uri="{BB962C8B-B14F-4D97-AF65-F5344CB8AC3E}">
        <p14:creationId xmlns:p14="http://schemas.microsoft.com/office/powerpoint/2010/main" val="233134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2422850-D6A3-4AAF-9A04-961822C3A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业务员绩效管理第三层</a:t>
            </a:r>
            <a:r>
              <a:rPr lang="en-US" altLang="zh-CN" dirty="0"/>
              <a:t>-</a:t>
            </a:r>
            <a:r>
              <a:rPr lang="zh-CN" altLang="en-US" dirty="0"/>
              <a:t>合伙人管理</a:t>
            </a:r>
          </a:p>
        </p:txBody>
      </p:sp>
      <p:sp>
        <p:nvSpPr>
          <p:cNvPr id="9" name="文本框 64">
            <a:extLst>
              <a:ext uri="{FF2B5EF4-FFF2-40B4-BE49-F238E27FC236}">
                <a16:creationId xmlns:a16="http://schemas.microsoft.com/office/drawing/2014/main" id="{BABD4A5B-6C24-4C93-B9E4-8DA570881FE6}"/>
              </a:ext>
            </a:extLst>
          </p:cNvPr>
          <p:cNvSpPr txBox="1"/>
          <p:nvPr/>
        </p:nvSpPr>
        <p:spPr>
          <a:xfrm>
            <a:off x="4582560" y="3765181"/>
            <a:ext cx="1925731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增收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降本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控费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利润增长</a:t>
            </a:r>
          </a:p>
        </p:txBody>
      </p:sp>
      <p:sp>
        <p:nvSpPr>
          <p:cNvPr id="313" name="文本框 312">
            <a:extLst>
              <a:ext uri="{FF2B5EF4-FFF2-40B4-BE49-F238E27FC236}">
                <a16:creationId xmlns:a16="http://schemas.microsoft.com/office/drawing/2014/main" id="{BF76D563-FB94-4C96-8966-CA22F42B24ED}"/>
              </a:ext>
            </a:extLst>
          </p:cNvPr>
          <p:cNvSpPr txBox="1"/>
          <p:nvPr/>
        </p:nvSpPr>
        <p:spPr>
          <a:xfrm>
            <a:off x="541787" y="1204850"/>
            <a:ext cx="5759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E900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绩效管理 ≠ 员工考核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，应是企业选择具有能力且与企业价值观相符的合伙人的过程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矩形: 圆角 65">
            <a:extLst>
              <a:ext uri="{FF2B5EF4-FFF2-40B4-BE49-F238E27FC236}">
                <a16:creationId xmlns:a16="http://schemas.microsoft.com/office/drawing/2014/main" id="{4EFEC067-142B-4457-B481-0A4FC3713408}"/>
              </a:ext>
            </a:extLst>
          </p:cNvPr>
          <p:cNvSpPr/>
          <p:nvPr/>
        </p:nvSpPr>
        <p:spPr>
          <a:xfrm>
            <a:off x="6752688" y="1173487"/>
            <a:ext cx="5439311" cy="5193942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D9D9D9"/>
            </a:solidFill>
            <a:prstDash val="dash"/>
            <a:miter lim="800000"/>
          </a:ln>
          <a:effectLst/>
        </p:spPr>
        <p:txBody>
          <a:bodyPr tIns="0" rtlCol="0" anchor="ctr"/>
          <a:lstStyle/>
          <a:p>
            <a:pPr algn="ctr" defTabSz="913765" hangingPunct="0"/>
            <a:endParaRPr lang="zh-CN" altLang="en-US" sz="1600" b="1" kern="0" dirty="0">
              <a:solidFill>
                <a:schemeClr val="tx1">
                  <a:lumMod val="75000"/>
                  <a:lumOff val="25000"/>
                </a:schemeClr>
              </a:solidFill>
              <a:latin typeface="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BB7788E1-E0E9-46F4-A9DF-D2430891F4CF}"/>
              </a:ext>
            </a:extLst>
          </p:cNvPr>
          <p:cNvSpPr txBox="1"/>
          <p:nvPr/>
        </p:nvSpPr>
        <p:spPr>
          <a:xfrm>
            <a:off x="7641622" y="1454648"/>
            <a:ext cx="3443023" cy="356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以客户为中心的自主经营体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97222344-F753-4A9E-9006-B34604262BC4}"/>
              </a:ext>
            </a:extLst>
          </p:cNvPr>
          <p:cNvGrpSpPr/>
          <p:nvPr/>
        </p:nvGrpSpPr>
        <p:grpSpPr>
          <a:xfrm>
            <a:off x="7078010" y="2009160"/>
            <a:ext cx="4570247" cy="4077109"/>
            <a:chOff x="6732714" y="2018705"/>
            <a:chExt cx="4570247" cy="4077109"/>
          </a:xfrm>
        </p:grpSpPr>
        <p:sp>
          <p:nvSpPr>
            <p:cNvPr id="67" name="矩形: 圆角 66">
              <a:extLst>
                <a:ext uri="{FF2B5EF4-FFF2-40B4-BE49-F238E27FC236}">
                  <a16:creationId xmlns:a16="http://schemas.microsoft.com/office/drawing/2014/main" id="{09BB835C-7279-4AF2-AF55-7A802178DDBC}"/>
                </a:ext>
              </a:extLst>
            </p:cNvPr>
            <p:cNvSpPr/>
            <p:nvPr/>
          </p:nvSpPr>
          <p:spPr>
            <a:xfrm>
              <a:off x="9283109" y="2225789"/>
              <a:ext cx="2019852" cy="3560352"/>
            </a:xfrm>
            <a:prstGeom prst="roundRect">
              <a:avLst>
                <a:gd name="adj" fmla="val 5567"/>
              </a:avLst>
            </a:prstGeom>
            <a:noFill/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等腰三角形 67">
              <a:extLst>
                <a:ext uri="{FF2B5EF4-FFF2-40B4-BE49-F238E27FC236}">
                  <a16:creationId xmlns:a16="http://schemas.microsoft.com/office/drawing/2014/main" id="{1E5BA47B-292C-484B-841E-727D416CE456}"/>
                </a:ext>
              </a:extLst>
            </p:cNvPr>
            <p:cNvSpPr/>
            <p:nvPr/>
          </p:nvSpPr>
          <p:spPr>
            <a:xfrm rot="10800000">
              <a:off x="7665544" y="2587178"/>
              <a:ext cx="3283116" cy="2872948"/>
            </a:xfrm>
            <a:prstGeom prst="triangle">
              <a:avLst/>
            </a:prstGeom>
            <a:gradFill flip="none" rotWithShape="1">
              <a:gsLst>
                <a:gs pos="100000">
                  <a:srgbClr val="E60012"/>
                </a:gs>
                <a:gs pos="0">
                  <a:schemeClr val="bg1">
                    <a:lumMod val="85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华文黑体" panose="02010600040101010101" charset="-122"/>
                <a:ea typeface="华文黑体" panose="02010600040101010101" charset="-122"/>
              </a:endParaRPr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4FA1B6E3-6C85-4862-B605-CDBDA27C0E67}"/>
                </a:ext>
              </a:extLst>
            </p:cNvPr>
            <p:cNvSpPr/>
            <p:nvPr/>
          </p:nvSpPr>
          <p:spPr>
            <a:xfrm>
              <a:off x="8907199" y="5302751"/>
              <a:ext cx="786265" cy="79306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华文黑体" panose="02010600040101010101" charset="-122"/>
                <a:ea typeface="华文黑体" panose="02010600040101010101" charset="-122"/>
              </a:endParaRPr>
            </a:p>
          </p:txBody>
        </p: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42FB0624-877C-4E6C-AEF7-9BFB90D975A6}"/>
                </a:ext>
              </a:extLst>
            </p:cNvPr>
            <p:cNvCxnSpPr>
              <a:stCxn id="88" idx="11"/>
              <a:endCxn id="69" idx="0"/>
            </p:cNvCxnSpPr>
            <p:nvPr/>
          </p:nvCxnSpPr>
          <p:spPr>
            <a:xfrm>
              <a:off x="8231902" y="3156331"/>
              <a:ext cx="1068430" cy="21464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DFE2B773-5CAB-4DA3-B164-396E26F3FB34}"/>
                </a:ext>
              </a:extLst>
            </p:cNvPr>
            <p:cNvCxnSpPr>
              <a:stCxn id="91" idx="11"/>
              <a:endCxn id="69" idx="0"/>
            </p:cNvCxnSpPr>
            <p:nvPr/>
          </p:nvCxnSpPr>
          <p:spPr>
            <a:xfrm>
              <a:off x="8684353" y="3156331"/>
              <a:ext cx="615979" cy="21464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BE8327F2-17D3-4807-8249-D29671D88CB0}"/>
                </a:ext>
              </a:extLst>
            </p:cNvPr>
            <p:cNvCxnSpPr>
              <a:stCxn id="94" idx="11"/>
            </p:cNvCxnSpPr>
            <p:nvPr/>
          </p:nvCxnSpPr>
          <p:spPr>
            <a:xfrm>
              <a:off x="9115951" y="3156331"/>
              <a:ext cx="172399" cy="20087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B803D482-7474-416D-B9F8-B3BD3ED3B1E5}"/>
                </a:ext>
              </a:extLst>
            </p:cNvPr>
            <p:cNvCxnSpPr>
              <a:stCxn id="97" idx="11"/>
            </p:cNvCxnSpPr>
            <p:nvPr/>
          </p:nvCxnSpPr>
          <p:spPr>
            <a:xfrm flipH="1">
              <a:off x="9317096" y="3156331"/>
              <a:ext cx="211800" cy="19875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7BB6A831-B529-4244-AF65-887663F853B3}"/>
                </a:ext>
              </a:extLst>
            </p:cNvPr>
            <p:cNvCxnSpPr>
              <a:stCxn id="100" idx="11"/>
              <a:endCxn id="69" idx="0"/>
            </p:cNvCxnSpPr>
            <p:nvPr/>
          </p:nvCxnSpPr>
          <p:spPr>
            <a:xfrm flipH="1">
              <a:off x="9300332" y="3156331"/>
              <a:ext cx="681015" cy="21464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E3E26307-5FF1-4F46-B1DB-747B4AEB48B0}"/>
                </a:ext>
              </a:extLst>
            </p:cNvPr>
            <p:cNvCxnSpPr>
              <a:stCxn id="103" idx="11"/>
              <a:endCxn id="69" idx="0"/>
            </p:cNvCxnSpPr>
            <p:nvPr/>
          </p:nvCxnSpPr>
          <p:spPr>
            <a:xfrm flipH="1">
              <a:off x="9300332" y="3156331"/>
              <a:ext cx="1112613" cy="21464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圆角矩形 138">
              <a:extLst>
                <a:ext uri="{FF2B5EF4-FFF2-40B4-BE49-F238E27FC236}">
                  <a16:creationId xmlns:a16="http://schemas.microsoft.com/office/drawing/2014/main" id="{262F3F19-84EE-446E-A2DB-2D43E21477A5}"/>
                </a:ext>
              </a:extLst>
            </p:cNvPr>
            <p:cNvSpPr/>
            <p:nvPr/>
          </p:nvSpPr>
          <p:spPr>
            <a:xfrm>
              <a:off x="7483036" y="2018705"/>
              <a:ext cx="546446" cy="388100"/>
            </a:xfrm>
            <a:prstGeom prst="roundRect">
              <a:avLst/>
            </a:prstGeom>
            <a:solidFill>
              <a:srgbClr val="E9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客户</a:t>
              </a:r>
              <a:r>
                <a:rPr lang="en-US" altLang="zh-CN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  <p:sp>
          <p:nvSpPr>
            <p:cNvPr id="77" name="圆角矩形 139">
              <a:extLst>
                <a:ext uri="{FF2B5EF4-FFF2-40B4-BE49-F238E27FC236}">
                  <a16:creationId xmlns:a16="http://schemas.microsoft.com/office/drawing/2014/main" id="{B2E660AE-A705-42AF-B98D-28E339E16D1E}"/>
                </a:ext>
              </a:extLst>
            </p:cNvPr>
            <p:cNvSpPr/>
            <p:nvPr/>
          </p:nvSpPr>
          <p:spPr>
            <a:xfrm>
              <a:off x="8088635" y="2018705"/>
              <a:ext cx="546446" cy="388100"/>
            </a:xfrm>
            <a:prstGeom prst="roundRect">
              <a:avLst/>
            </a:prstGeom>
            <a:solidFill>
              <a:srgbClr val="E9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客户</a:t>
              </a:r>
              <a:r>
                <a:rPr lang="en-US" altLang="zh-CN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78" name="圆角矩形 140">
              <a:extLst>
                <a:ext uri="{FF2B5EF4-FFF2-40B4-BE49-F238E27FC236}">
                  <a16:creationId xmlns:a16="http://schemas.microsoft.com/office/drawing/2014/main" id="{47C0BE83-47B0-4970-9511-349DD21EB2A9}"/>
                </a:ext>
              </a:extLst>
            </p:cNvPr>
            <p:cNvSpPr/>
            <p:nvPr/>
          </p:nvSpPr>
          <p:spPr>
            <a:xfrm>
              <a:off x="8694234" y="2018705"/>
              <a:ext cx="546446" cy="388100"/>
            </a:xfrm>
            <a:prstGeom prst="roundRect">
              <a:avLst/>
            </a:prstGeom>
            <a:solidFill>
              <a:srgbClr val="E9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客户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圆角矩形 141">
              <a:extLst>
                <a:ext uri="{FF2B5EF4-FFF2-40B4-BE49-F238E27FC236}">
                  <a16:creationId xmlns:a16="http://schemas.microsoft.com/office/drawing/2014/main" id="{5370652F-7C50-4818-A981-281C08354C28}"/>
                </a:ext>
              </a:extLst>
            </p:cNvPr>
            <p:cNvSpPr/>
            <p:nvPr/>
          </p:nvSpPr>
          <p:spPr>
            <a:xfrm>
              <a:off x="9299832" y="2018705"/>
              <a:ext cx="546446" cy="388100"/>
            </a:xfrm>
            <a:prstGeom prst="roundRect">
              <a:avLst/>
            </a:prstGeom>
            <a:solidFill>
              <a:srgbClr val="E9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客户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圆角矩形 142">
              <a:extLst>
                <a:ext uri="{FF2B5EF4-FFF2-40B4-BE49-F238E27FC236}">
                  <a16:creationId xmlns:a16="http://schemas.microsoft.com/office/drawing/2014/main" id="{4283D3B1-6564-4336-B2F5-CAD7F69B5264}"/>
                </a:ext>
              </a:extLst>
            </p:cNvPr>
            <p:cNvSpPr/>
            <p:nvPr/>
          </p:nvSpPr>
          <p:spPr>
            <a:xfrm>
              <a:off x="9905432" y="2018705"/>
              <a:ext cx="546446" cy="388100"/>
            </a:xfrm>
            <a:prstGeom prst="roundRect">
              <a:avLst/>
            </a:prstGeom>
            <a:solidFill>
              <a:srgbClr val="E9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客户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圆角矩形 143">
              <a:extLst>
                <a:ext uri="{FF2B5EF4-FFF2-40B4-BE49-F238E27FC236}">
                  <a16:creationId xmlns:a16="http://schemas.microsoft.com/office/drawing/2014/main" id="{8E50EDA7-DE79-49B7-A4FA-829190D8E049}"/>
                </a:ext>
              </a:extLst>
            </p:cNvPr>
            <p:cNvSpPr/>
            <p:nvPr/>
          </p:nvSpPr>
          <p:spPr>
            <a:xfrm>
              <a:off x="10511030" y="2018705"/>
              <a:ext cx="546446" cy="388100"/>
            </a:xfrm>
            <a:prstGeom prst="roundRect">
              <a:avLst/>
            </a:prstGeom>
            <a:solidFill>
              <a:srgbClr val="E9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客户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FB31D59D-AFDB-458D-A2B8-737265484C40}"/>
                </a:ext>
              </a:extLst>
            </p:cNvPr>
            <p:cNvSpPr txBox="1"/>
            <p:nvPr/>
          </p:nvSpPr>
          <p:spPr>
            <a:xfrm>
              <a:off x="6732714" y="3877528"/>
              <a:ext cx="1552963" cy="6617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zh-CN" altLang="en-US" sz="1400" b="1" dirty="0">
                  <a:solidFill>
                    <a:srgbClr val="F26E4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阿米巴经营：</a:t>
              </a:r>
              <a:endParaRPr lang="en-US" altLang="zh-CN" sz="1400" b="1" dirty="0">
                <a:solidFill>
                  <a:srgbClr val="F26E4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spcAft>
                  <a:spcPts val="6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自主经营体，利润最大化、市场占领抢夺</a:t>
              </a:r>
            </a:p>
          </p:txBody>
        </p:sp>
        <p:sp>
          <p:nvSpPr>
            <p:cNvPr id="83" name="文本框 82">
              <a:extLst>
                <a:ext uri="{FF2B5EF4-FFF2-40B4-BE49-F238E27FC236}">
                  <a16:creationId xmlns:a16="http://schemas.microsoft.com/office/drawing/2014/main" id="{1B83393D-7E66-4C14-811E-F33481BE001E}"/>
                </a:ext>
              </a:extLst>
            </p:cNvPr>
            <p:cNvSpPr txBox="1"/>
            <p:nvPr/>
          </p:nvSpPr>
          <p:spPr>
            <a:xfrm>
              <a:off x="6732714" y="5381149"/>
              <a:ext cx="1846659" cy="47705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zh-CN" altLang="en-US" sz="1400" b="1" dirty="0">
                  <a:solidFill>
                    <a:srgbClr val="F26E4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老板</a:t>
              </a:r>
              <a:r>
                <a:rPr lang="en-US" altLang="zh-CN" sz="1400" b="1" dirty="0">
                  <a:solidFill>
                    <a:srgbClr val="F26E4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400" b="1" dirty="0">
                  <a:solidFill>
                    <a:srgbClr val="F26E4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高层：</a:t>
              </a:r>
              <a:endParaRPr lang="en-US" altLang="zh-CN" sz="1400" b="1" dirty="0">
                <a:solidFill>
                  <a:srgbClr val="F26E4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spcAft>
                  <a:spcPts val="6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盯资源、盯战略、盯现金流</a:t>
              </a:r>
            </a:p>
          </p:txBody>
        </p:sp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46377D2F-9DF3-48FA-8149-1EB3C35C1CA3}"/>
                </a:ext>
              </a:extLst>
            </p:cNvPr>
            <p:cNvSpPr txBox="1"/>
            <p:nvPr/>
          </p:nvSpPr>
          <p:spPr>
            <a:xfrm>
              <a:off x="9772812" y="5446877"/>
              <a:ext cx="1443306" cy="237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提供资源，发现机会</a:t>
              </a:r>
            </a:p>
          </p:txBody>
        </p:sp>
        <p:sp>
          <p:nvSpPr>
            <p:cNvPr id="86" name="文本框 85">
              <a:extLst>
                <a:ext uri="{FF2B5EF4-FFF2-40B4-BE49-F238E27FC236}">
                  <a16:creationId xmlns:a16="http://schemas.microsoft.com/office/drawing/2014/main" id="{BFAE0D18-DA41-47EB-A56F-0D9D9349BF1F}"/>
                </a:ext>
              </a:extLst>
            </p:cNvPr>
            <p:cNvSpPr txBox="1"/>
            <p:nvPr/>
          </p:nvSpPr>
          <p:spPr>
            <a:xfrm>
              <a:off x="6732714" y="2153600"/>
              <a:ext cx="538609" cy="21544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400" b="1" dirty="0">
                  <a:solidFill>
                    <a:srgbClr val="F26E4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员工：</a:t>
              </a:r>
              <a:endPara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7" name="组合 86">
              <a:extLst>
                <a:ext uri="{FF2B5EF4-FFF2-40B4-BE49-F238E27FC236}">
                  <a16:creationId xmlns:a16="http://schemas.microsoft.com/office/drawing/2014/main" id="{265363A9-E993-4A21-9400-14119DD0984D}"/>
                </a:ext>
              </a:extLst>
            </p:cNvPr>
            <p:cNvGrpSpPr/>
            <p:nvPr/>
          </p:nvGrpSpPr>
          <p:grpSpPr>
            <a:xfrm>
              <a:off x="8080026" y="2700189"/>
              <a:ext cx="303751" cy="456142"/>
              <a:chOff x="5859463" y="3074988"/>
              <a:chExt cx="468313" cy="703263"/>
            </a:xfrm>
          </p:grpSpPr>
          <p:sp>
            <p:nvSpPr>
              <p:cNvPr id="88" name="Freeform 5">
                <a:extLst>
                  <a:ext uri="{FF2B5EF4-FFF2-40B4-BE49-F238E27FC236}">
                    <a16:creationId xmlns:a16="http://schemas.microsoft.com/office/drawing/2014/main" id="{626BB466-7EED-4D50-9E3B-DBCE3A68C5A1}"/>
                  </a:ext>
                </a:extLst>
              </p:cNvPr>
              <p:cNvSpPr/>
              <p:nvPr/>
            </p:nvSpPr>
            <p:spPr bwMode="auto">
              <a:xfrm>
                <a:off x="5859463" y="3430588"/>
                <a:ext cx="468313" cy="347663"/>
              </a:xfrm>
              <a:custGeom>
                <a:avLst/>
                <a:gdLst>
                  <a:gd name="T0" fmla="*/ 94 w 122"/>
                  <a:gd name="T1" fmla="*/ 0 h 91"/>
                  <a:gd name="T2" fmla="*/ 68 w 122"/>
                  <a:gd name="T3" fmla="*/ 44 h 91"/>
                  <a:gd name="T4" fmla="*/ 65 w 122"/>
                  <a:gd name="T5" fmla="*/ 24 h 91"/>
                  <a:gd name="T6" fmla="*/ 68 w 122"/>
                  <a:gd name="T7" fmla="*/ 18 h 91"/>
                  <a:gd name="T8" fmla="*/ 61 w 122"/>
                  <a:gd name="T9" fmla="*/ 11 h 91"/>
                  <a:gd name="T10" fmla="*/ 53 w 122"/>
                  <a:gd name="T11" fmla="*/ 18 h 91"/>
                  <a:gd name="T12" fmla="*/ 57 w 122"/>
                  <a:gd name="T13" fmla="*/ 24 h 91"/>
                  <a:gd name="T14" fmla="*/ 54 w 122"/>
                  <a:gd name="T15" fmla="*/ 44 h 91"/>
                  <a:gd name="T16" fmla="*/ 28 w 122"/>
                  <a:gd name="T17" fmla="*/ 0 h 91"/>
                  <a:gd name="T18" fmla="*/ 0 w 122"/>
                  <a:gd name="T19" fmla="*/ 29 h 91"/>
                  <a:gd name="T20" fmla="*/ 0 w 122"/>
                  <a:gd name="T21" fmla="*/ 84 h 91"/>
                  <a:gd name="T22" fmla="*/ 61 w 122"/>
                  <a:gd name="T23" fmla="*/ 91 h 91"/>
                  <a:gd name="T24" fmla="*/ 122 w 122"/>
                  <a:gd name="T25" fmla="*/ 84 h 91"/>
                  <a:gd name="T26" fmla="*/ 122 w 122"/>
                  <a:gd name="T27" fmla="*/ 29 h 91"/>
                  <a:gd name="T28" fmla="*/ 94 w 122"/>
                  <a:gd name="T2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2" h="91">
                    <a:moveTo>
                      <a:pt x="94" y="0"/>
                    </a:moveTo>
                    <a:cubicBezTo>
                      <a:pt x="68" y="44"/>
                      <a:pt x="68" y="44"/>
                      <a:pt x="68" y="44"/>
                    </a:cubicBezTo>
                    <a:cubicBezTo>
                      <a:pt x="65" y="24"/>
                      <a:pt x="65" y="24"/>
                      <a:pt x="65" y="24"/>
                    </a:cubicBezTo>
                    <a:cubicBezTo>
                      <a:pt x="67" y="23"/>
                      <a:pt x="68" y="21"/>
                      <a:pt x="68" y="18"/>
                    </a:cubicBezTo>
                    <a:cubicBezTo>
                      <a:pt x="68" y="14"/>
                      <a:pt x="65" y="11"/>
                      <a:pt x="61" y="11"/>
                    </a:cubicBezTo>
                    <a:cubicBezTo>
                      <a:pt x="57" y="11"/>
                      <a:pt x="53" y="14"/>
                      <a:pt x="53" y="18"/>
                    </a:cubicBezTo>
                    <a:cubicBezTo>
                      <a:pt x="53" y="21"/>
                      <a:pt x="55" y="23"/>
                      <a:pt x="57" y="24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3" y="6"/>
                      <a:pt x="3" y="17"/>
                      <a:pt x="0" y="29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31" y="91"/>
                      <a:pt x="61" y="91"/>
                    </a:cubicBezTo>
                    <a:cubicBezTo>
                      <a:pt x="91" y="91"/>
                      <a:pt x="122" y="84"/>
                      <a:pt x="122" y="84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19" y="17"/>
                      <a:pt x="109" y="6"/>
                      <a:pt x="9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6">
                <a:extLst>
                  <a:ext uri="{FF2B5EF4-FFF2-40B4-BE49-F238E27FC236}">
                    <a16:creationId xmlns:a16="http://schemas.microsoft.com/office/drawing/2014/main" id="{1DBAAFD5-7AFD-4DB6-8B09-BED2D45DB97C}"/>
                  </a:ext>
                </a:extLst>
              </p:cNvPr>
              <p:cNvSpPr/>
              <p:nvPr/>
            </p:nvSpPr>
            <p:spPr bwMode="auto">
              <a:xfrm>
                <a:off x="5924551" y="3074988"/>
                <a:ext cx="338138" cy="352425"/>
              </a:xfrm>
              <a:custGeom>
                <a:avLst/>
                <a:gdLst>
                  <a:gd name="T0" fmla="*/ 12 w 88"/>
                  <a:gd name="T1" fmla="*/ 57 h 92"/>
                  <a:gd name="T2" fmla="*/ 12 w 88"/>
                  <a:gd name="T3" fmla="*/ 57 h 92"/>
                  <a:gd name="T4" fmla="*/ 44 w 88"/>
                  <a:gd name="T5" fmla="*/ 92 h 92"/>
                  <a:gd name="T6" fmla="*/ 76 w 88"/>
                  <a:gd name="T7" fmla="*/ 57 h 92"/>
                  <a:gd name="T8" fmla="*/ 76 w 88"/>
                  <a:gd name="T9" fmla="*/ 57 h 92"/>
                  <a:gd name="T10" fmla="*/ 87 w 88"/>
                  <a:gd name="T11" fmla="*/ 48 h 92"/>
                  <a:gd name="T12" fmla="*/ 81 w 88"/>
                  <a:gd name="T13" fmla="*/ 34 h 92"/>
                  <a:gd name="T14" fmla="*/ 79 w 88"/>
                  <a:gd name="T15" fmla="*/ 34 h 92"/>
                  <a:gd name="T16" fmla="*/ 79 w 88"/>
                  <a:gd name="T17" fmla="*/ 33 h 92"/>
                  <a:gd name="T18" fmla="*/ 44 w 88"/>
                  <a:gd name="T19" fmla="*/ 0 h 92"/>
                  <a:gd name="T20" fmla="*/ 9 w 88"/>
                  <a:gd name="T21" fmla="*/ 33 h 92"/>
                  <a:gd name="T22" fmla="*/ 9 w 88"/>
                  <a:gd name="T23" fmla="*/ 34 h 92"/>
                  <a:gd name="T24" fmla="*/ 7 w 88"/>
                  <a:gd name="T25" fmla="*/ 34 h 92"/>
                  <a:gd name="T26" fmla="*/ 1 w 88"/>
                  <a:gd name="T27" fmla="*/ 48 h 92"/>
                  <a:gd name="T28" fmla="*/ 12 w 88"/>
                  <a:gd name="T29" fmla="*/ 5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92">
                    <a:moveTo>
                      <a:pt x="12" y="57"/>
                    </a:moveTo>
                    <a:cubicBezTo>
                      <a:pt x="12" y="57"/>
                      <a:pt x="12" y="57"/>
                      <a:pt x="12" y="57"/>
                    </a:cubicBezTo>
                    <a:cubicBezTo>
                      <a:pt x="16" y="76"/>
                      <a:pt x="29" y="92"/>
                      <a:pt x="44" y="92"/>
                    </a:cubicBezTo>
                    <a:cubicBezTo>
                      <a:pt x="59" y="92"/>
                      <a:pt x="72" y="76"/>
                      <a:pt x="76" y="57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81" y="58"/>
                      <a:pt x="86" y="54"/>
                      <a:pt x="87" y="48"/>
                    </a:cubicBezTo>
                    <a:cubicBezTo>
                      <a:pt x="88" y="41"/>
                      <a:pt x="86" y="35"/>
                      <a:pt x="81" y="34"/>
                    </a:cubicBezTo>
                    <a:cubicBezTo>
                      <a:pt x="81" y="34"/>
                      <a:pt x="80" y="34"/>
                      <a:pt x="79" y="34"/>
                    </a:cubicBezTo>
                    <a:cubicBezTo>
                      <a:pt x="79" y="34"/>
                      <a:pt x="79" y="34"/>
                      <a:pt x="79" y="33"/>
                    </a:cubicBezTo>
                    <a:cubicBezTo>
                      <a:pt x="79" y="15"/>
                      <a:pt x="63" y="0"/>
                      <a:pt x="44" y="0"/>
                    </a:cubicBezTo>
                    <a:cubicBezTo>
                      <a:pt x="25" y="0"/>
                      <a:pt x="9" y="15"/>
                      <a:pt x="9" y="33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8" y="34"/>
                      <a:pt x="7" y="34"/>
                      <a:pt x="7" y="34"/>
                    </a:cubicBezTo>
                    <a:cubicBezTo>
                      <a:pt x="2" y="35"/>
                      <a:pt x="0" y="41"/>
                      <a:pt x="1" y="48"/>
                    </a:cubicBezTo>
                    <a:cubicBezTo>
                      <a:pt x="2" y="54"/>
                      <a:pt x="7" y="58"/>
                      <a:pt x="12" y="5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90" name="组合 89">
              <a:extLst>
                <a:ext uri="{FF2B5EF4-FFF2-40B4-BE49-F238E27FC236}">
                  <a16:creationId xmlns:a16="http://schemas.microsoft.com/office/drawing/2014/main" id="{E7118EE2-5F98-4DEF-AF51-8A369D9AC418}"/>
                </a:ext>
              </a:extLst>
            </p:cNvPr>
            <p:cNvGrpSpPr/>
            <p:nvPr/>
          </p:nvGrpSpPr>
          <p:grpSpPr>
            <a:xfrm>
              <a:off x="8532477" y="2700189"/>
              <a:ext cx="303751" cy="456142"/>
              <a:chOff x="5859463" y="3074988"/>
              <a:chExt cx="468313" cy="703263"/>
            </a:xfrm>
          </p:grpSpPr>
          <p:sp>
            <p:nvSpPr>
              <p:cNvPr id="91" name="Freeform 5">
                <a:extLst>
                  <a:ext uri="{FF2B5EF4-FFF2-40B4-BE49-F238E27FC236}">
                    <a16:creationId xmlns:a16="http://schemas.microsoft.com/office/drawing/2014/main" id="{1C330103-A411-48F4-8E4F-D1FE3593B44C}"/>
                  </a:ext>
                </a:extLst>
              </p:cNvPr>
              <p:cNvSpPr/>
              <p:nvPr/>
            </p:nvSpPr>
            <p:spPr bwMode="auto">
              <a:xfrm>
                <a:off x="5859463" y="3430588"/>
                <a:ext cx="468313" cy="347663"/>
              </a:xfrm>
              <a:custGeom>
                <a:avLst/>
                <a:gdLst>
                  <a:gd name="T0" fmla="*/ 94 w 122"/>
                  <a:gd name="T1" fmla="*/ 0 h 91"/>
                  <a:gd name="T2" fmla="*/ 68 w 122"/>
                  <a:gd name="T3" fmla="*/ 44 h 91"/>
                  <a:gd name="T4" fmla="*/ 65 w 122"/>
                  <a:gd name="T5" fmla="*/ 24 h 91"/>
                  <a:gd name="T6" fmla="*/ 68 w 122"/>
                  <a:gd name="T7" fmla="*/ 18 h 91"/>
                  <a:gd name="T8" fmla="*/ 61 w 122"/>
                  <a:gd name="T9" fmla="*/ 11 h 91"/>
                  <a:gd name="T10" fmla="*/ 53 w 122"/>
                  <a:gd name="T11" fmla="*/ 18 h 91"/>
                  <a:gd name="T12" fmla="*/ 57 w 122"/>
                  <a:gd name="T13" fmla="*/ 24 h 91"/>
                  <a:gd name="T14" fmla="*/ 54 w 122"/>
                  <a:gd name="T15" fmla="*/ 44 h 91"/>
                  <a:gd name="T16" fmla="*/ 28 w 122"/>
                  <a:gd name="T17" fmla="*/ 0 h 91"/>
                  <a:gd name="T18" fmla="*/ 0 w 122"/>
                  <a:gd name="T19" fmla="*/ 29 h 91"/>
                  <a:gd name="T20" fmla="*/ 0 w 122"/>
                  <a:gd name="T21" fmla="*/ 84 h 91"/>
                  <a:gd name="T22" fmla="*/ 61 w 122"/>
                  <a:gd name="T23" fmla="*/ 91 h 91"/>
                  <a:gd name="T24" fmla="*/ 122 w 122"/>
                  <a:gd name="T25" fmla="*/ 84 h 91"/>
                  <a:gd name="T26" fmla="*/ 122 w 122"/>
                  <a:gd name="T27" fmla="*/ 29 h 91"/>
                  <a:gd name="T28" fmla="*/ 94 w 122"/>
                  <a:gd name="T2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2" h="91">
                    <a:moveTo>
                      <a:pt x="94" y="0"/>
                    </a:moveTo>
                    <a:cubicBezTo>
                      <a:pt x="68" y="44"/>
                      <a:pt x="68" y="44"/>
                      <a:pt x="68" y="44"/>
                    </a:cubicBezTo>
                    <a:cubicBezTo>
                      <a:pt x="65" y="24"/>
                      <a:pt x="65" y="24"/>
                      <a:pt x="65" y="24"/>
                    </a:cubicBezTo>
                    <a:cubicBezTo>
                      <a:pt x="67" y="23"/>
                      <a:pt x="68" y="21"/>
                      <a:pt x="68" y="18"/>
                    </a:cubicBezTo>
                    <a:cubicBezTo>
                      <a:pt x="68" y="14"/>
                      <a:pt x="65" y="11"/>
                      <a:pt x="61" y="11"/>
                    </a:cubicBezTo>
                    <a:cubicBezTo>
                      <a:pt x="57" y="11"/>
                      <a:pt x="53" y="14"/>
                      <a:pt x="53" y="18"/>
                    </a:cubicBezTo>
                    <a:cubicBezTo>
                      <a:pt x="53" y="21"/>
                      <a:pt x="55" y="23"/>
                      <a:pt x="57" y="24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3" y="6"/>
                      <a:pt x="3" y="17"/>
                      <a:pt x="0" y="29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31" y="91"/>
                      <a:pt x="61" y="91"/>
                    </a:cubicBezTo>
                    <a:cubicBezTo>
                      <a:pt x="91" y="91"/>
                      <a:pt x="122" y="84"/>
                      <a:pt x="122" y="84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19" y="17"/>
                      <a:pt x="109" y="6"/>
                      <a:pt x="9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6">
                <a:extLst>
                  <a:ext uri="{FF2B5EF4-FFF2-40B4-BE49-F238E27FC236}">
                    <a16:creationId xmlns:a16="http://schemas.microsoft.com/office/drawing/2014/main" id="{11E1104D-C232-446F-8FE0-C8EE2C926EAF}"/>
                  </a:ext>
                </a:extLst>
              </p:cNvPr>
              <p:cNvSpPr/>
              <p:nvPr/>
            </p:nvSpPr>
            <p:spPr bwMode="auto">
              <a:xfrm>
                <a:off x="5924551" y="3074988"/>
                <a:ext cx="338138" cy="352425"/>
              </a:xfrm>
              <a:custGeom>
                <a:avLst/>
                <a:gdLst>
                  <a:gd name="T0" fmla="*/ 12 w 88"/>
                  <a:gd name="T1" fmla="*/ 57 h 92"/>
                  <a:gd name="T2" fmla="*/ 12 w 88"/>
                  <a:gd name="T3" fmla="*/ 57 h 92"/>
                  <a:gd name="T4" fmla="*/ 44 w 88"/>
                  <a:gd name="T5" fmla="*/ 92 h 92"/>
                  <a:gd name="T6" fmla="*/ 76 w 88"/>
                  <a:gd name="T7" fmla="*/ 57 h 92"/>
                  <a:gd name="T8" fmla="*/ 76 w 88"/>
                  <a:gd name="T9" fmla="*/ 57 h 92"/>
                  <a:gd name="T10" fmla="*/ 87 w 88"/>
                  <a:gd name="T11" fmla="*/ 48 h 92"/>
                  <a:gd name="T12" fmla="*/ 81 w 88"/>
                  <a:gd name="T13" fmla="*/ 34 h 92"/>
                  <a:gd name="T14" fmla="*/ 79 w 88"/>
                  <a:gd name="T15" fmla="*/ 34 h 92"/>
                  <a:gd name="T16" fmla="*/ 79 w 88"/>
                  <a:gd name="T17" fmla="*/ 33 h 92"/>
                  <a:gd name="T18" fmla="*/ 44 w 88"/>
                  <a:gd name="T19" fmla="*/ 0 h 92"/>
                  <a:gd name="T20" fmla="*/ 9 w 88"/>
                  <a:gd name="T21" fmla="*/ 33 h 92"/>
                  <a:gd name="T22" fmla="*/ 9 w 88"/>
                  <a:gd name="T23" fmla="*/ 34 h 92"/>
                  <a:gd name="T24" fmla="*/ 7 w 88"/>
                  <a:gd name="T25" fmla="*/ 34 h 92"/>
                  <a:gd name="T26" fmla="*/ 1 w 88"/>
                  <a:gd name="T27" fmla="*/ 48 h 92"/>
                  <a:gd name="T28" fmla="*/ 12 w 88"/>
                  <a:gd name="T29" fmla="*/ 5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92">
                    <a:moveTo>
                      <a:pt x="12" y="57"/>
                    </a:moveTo>
                    <a:cubicBezTo>
                      <a:pt x="12" y="57"/>
                      <a:pt x="12" y="57"/>
                      <a:pt x="12" y="57"/>
                    </a:cubicBezTo>
                    <a:cubicBezTo>
                      <a:pt x="16" y="76"/>
                      <a:pt x="29" y="92"/>
                      <a:pt x="44" y="92"/>
                    </a:cubicBezTo>
                    <a:cubicBezTo>
                      <a:pt x="59" y="92"/>
                      <a:pt x="72" y="76"/>
                      <a:pt x="76" y="57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81" y="58"/>
                      <a:pt x="86" y="54"/>
                      <a:pt x="87" y="48"/>
                    </a:cubicBezTo>
                    <a:cubicBezTo>
                      <a:pt x="88" y="41"/>
                      <a:pt x="86" y="35"/>
                      <a:pt x="81" y="34"/>
                    </a:cubicBezTo>
                    <a:cubicBezTo>
                      <a:pt x="81" y="34"/>
                      <a:pt x="80" y="34"/>
                      <a:pt x="79" y="34"/>
                    </a:cubicBezTo>
                    <a:cubicBezTo>
                      <a:pt x="79" y="34"/>
                      <a:pt x="79" y="34"/>
                      <a:pt x="79" y="33"/>
                    </a:cubicBezTo>
                    <a:cubicBezTo>
                      <a:pt x="79" y="15"/>
                      <a:pt x="63" y="0"/>
                      <a:pt x="44" y="0"/>
                    </a:cubicBezTo>
                    <a:cubicBezTo>
                      <a:pt x="25" y="0"/>
                      <a:pt x="9" y="15"/>
                      <a:pt x="9" y="33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8" y="34"/>
                      <a:pt x="7" y="34"/>
                      <a:pt x="7" y="34"/>
                    </a:cubicBezTo>
                    <a:cubicBezTo>
                      <a:pt x="2" y="35"/>
                      <a:pt x="0" y="41"/>
                      <a:pt x="1" y="48"/>
                    </a:cubicBezTo>
                    <a:cubicBezTo>
                      <a:pt x="2" y="54"/>
                      <a:pt x="7" y="58"/>
                      <a:pt x="12" y="5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93" name="组合 92">
              <a:extLst>
                <a:ext uri="{FF2B5EF4-FFF2-40B4-BE49-F238E27FC236}">
                  <a16:creationId xmlns:a16="http://schemas.microsoft.com/office/drawing/2014/main" id="{93AEF631-68D1-4A07-862F-D2DCE8BD7F62}"/>
                </a:ext>
              </a:extLst>
            </p:cNvPr>
            <p:cNvGrpSpPr/>
            <p:nvPr/>
          </p:nvGrpSpPr>
          <p:grpSpPr>
            <a:xfrm>
              <a:off x="8964075" y="2700189"/>
              <a:ext cx="303751" cy="456142"/>
              <a:chOff x="5859463" y="3074988"/>
              <a:chExt cx="468313" cy="703263"/>
            </a:xfrm>
          </p:grpSpPr>
          <p:sp>
            <p:nvSpPr>
              <p:cNvPr id="94" name="Freeform 5">
                <a:extLst>
                  <a:ext uri="{FF2B5EF4-FFF2-40B4-BE49-F238E27FC236}">
                    <a16:creationId xmlns:a16="http://schemas.microsoft.com/office/drawing/2014/main" id="{D06D40AC-2FF4-4D4E-AE57-9D94AAD59E38}"/>
                  </a:ext>
                </a:extLst>
              </p:cNvPr>
              <p:cNvSpPr/>
              <p:nvPr/>
            </p:nvSpPr>
            <p:spPr bwMode="auto">
              <a:xfrm>
                <a:off x="5859463" y="3430588"/>
                <a:ext cx="468313" cy="347663"/>
              </a:xfrm>
              <a:custGeom>
                <a:avLst/>
                <a:gdLst>
                  <a:gd name="T0" fmla="*/ 94 w 122"/>
                  <a:gd name="T1" fmla="*/ 0 h 91"/>
                  <a:gd name="T2" fmla="*/ 68 w 122"/>
                  <a:gd name="T3" fmla="*/ 44 h 91"/>
                  <a:gd name="T4" fmla="*/ 65 w 122"/>
                  <a:gd name="T5" fmla="*/ 24 h 91"/>
                  <a:gd name="T6" fmla="*/ 68 w 122"/>
                  <a:gd name="T7" fmla="*/ 18 h 91"/>
                  <a:gd name="T8" fmla="*/ 61 w 122"/>
                  <a:gd name="T9" fmla="*/ 11 h 91"/>
                  <a:gd name="T10" fmla="*/ 53 w 122"/>
                  <a:gd name="T11" fmla="*/ 18 h 91"/>
                  <a:gd name="T12" fmla="*/ 57 w 122"/>
                  <a:gd name="T13" fmla="*/ 24 h 91"/>
                  <a:gd name="T14" fmla="*/ 54 w 122"/>
                  <a:gd name="T15" fmla="*/ 44 h 91"/>
                  <a:gd name="T16" fmla="*/ 28 w 122"/>
                  <a:gd name="T17" fmla="*/ 0 h 91"/>
                  <a:gd name="T18" fmla="*/ 0 w 122"/>
                  <a:gd name="T19" fmla="*/ 29 h 91"/>
                  <a:gd name="T20" fmla="*/ 0 w 122"/>
                  <a:gd name="T21" fmla="*/ 84 h 91"/>
                  <a:gd name="T22" fmla="*/ 61 w 122"/>
                  <a:gd name="T23" fmla="*/ 91 h 91"/>
                  <a:gd name="T24" fmla="*/ 122 w 122"/>
                  <a:gd name="T25" fmla="*/ 84 h 91"/>
                  <a:gd name="T26" fmla="*/ 122 w 122"/>
                  <a:gd name="T27" fmla="*/ 29 h 91"/>
                  <a:gd name="T28" fmla="*/ 94 w 122"/>
                  <a:gd name="T2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2" h="91">
                    <a:moveTo>
                      <a:pt x="94" y="0"/>
                    </a:moveTo>
                    <a:cubicBezTo>
                      <a:pt x="68" y="44"/>
                      <a:pt x="68" y="44"/>
                      <a:pt x="68" y="44"/>
                    </a:cubicBezTo>
                    <a:cubicBezTo>
                      <a:pt x="65" y="24"/>
                      <a:pt x="65" y="24"/>
                      <a:pt x="65" y="24"/>
                    </a:cubicBezTo>
                    <a:cubicBezTo>
                      <a:pt x="67" y="23"/>
                      <a:pt x="68" y="21"/>
                      <a:pt x="68" y="18"/>
                    </a:cubicBezTo>
                    <a:cubicBezTo>
                      <a:pt x="68" y="14"/>
                      <a:pt x="65" y="11"/>
                      <a:pt x="61" y="11"/>
                    </a:cubicBezTo>
                    <a:cubicBezTo>
                      <a:pt x="57" y="11"/>
                      <a:pt x="53" y="14"/>
                      <a:pt x="53" y="18"/>
                    </a:cubicBezTo>
                    <a:cubicBezTo>
                      <a:pt x="53" y="21"/>
                      <a:pt x="55" y="23"/>
                      <a:pt x="57" y="24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3" y="6"/>
                      <a:pt x="3" y="17"/>
                      <a:pt x="0" y="29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31" y="91"/>
                      <a:pt x="61" y="91"/>
                    </a:cubicBezTo>
                    <a:cubicBezTo>
                      <a:pt x="91" y="91"/>
                      <a:pt x="122" y="84"/>
                      <a:pt x="122" y="84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19" y="17"/>
                      <a:pt x="109" y="6"/>
                      <a:pt x="9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6">
                <a:extLst>
                  <a:ext uri="{FF2B5EF4-FFF2-40B4-BE49-F238E27FC236}">
                    <a16:creationId xmlns:a16="http://schemas.microsoft.com/office/drawing/2014/main" id="{27AACA2B-AEB0-4D9D-AE70-FF6A02192F2C}"/>
                  </a:ext>
                </a:extLst>
              </p:cNvPr>
              <p:cNvSpPr/>
              <p:nvPr/>
            </p:nvSpPr>
            <p:spPr bwMode="auto">
              <a:xfrm>
                <a:off x="5924551" y="3074988"/>
                <a:ext cx="338138" cy="352425"/>
              </a:xfrm>
              <a:custGeom>
                <a:avLst/>
                <a:gdLst>
                  <a:gd name="T0" fmla="*/ 12 w 88"/>
                  <a:gd name="T1" fmla="*/ 57 h 92"/>
                  <a:gd name="T2" fmla="*/ 12 w 88"/>
                  <a:gd name="T3" fmla="*/ 57 h 92"/>
                  <a:gd name="T4" fmla="*/ 44 w 88"/>
                  <a:gd name="T5" fmla="*/ 92 h 92"/>
                  <a:gd name="T6" fmla="*/ 76 w 88"/>
                  <a:gd name="T7" fmla="*/ 57 h 92"/>
                  <a:gd name="T8" fmla="*/ 76 w 88"/>
                  <a:gd name="T9" fmla="*/ 57 h 92"/>
                  <a:gd name="T10" fmla="*/ 87 w 88"/>
                  <a:gd name="T11" fmla="*/ 48 h 92"/>
                  <a:gd name="T12" fmla="*/ 81 w 88"/>
                  <a:gd name="T13" fmla="*/ 34 h 92"/>
                  <a:gd name="T14" fmla="*/ 79 w 88"/>
                  <a:gd name="T15" fmla="*/ 34 h 92"/>
                  <a:gd name="T16" fmla="*/ 79 w 88"/>
                  <a:gd name="T17" fmla="*/ 33 h 92"/>
                  <a:gd name="T18" fmla="*/ 44 w 88"/>
                  <a:gd name="T19" fmla="*/ 0 h 92"/>
                  <a:gd name="T20" fmla="*/ 9 w 88"/>
                  <a:gd name="T21" fmla="*/ 33 h 92"/>
                  <a:gd name="T22" fmla="*/ 9 w 88"/>
                  <a:gd name="T23" fmla="*/ 34 h 92"/>
                  <a:gd name="T24" fmla="*/ 7 w 88"/>
                  <a:gd name="T25" fmla="*/ 34 h 92"/>
                  <a:gd name="T26" fmla="*/ 1 w 88"/>
                  <a:gd name="T27" fmla="*/ 48 h 92"/>
                  <a:gd name="T28" fmla="*/ 12 w 88"/>
                  <a:gd name="T29" fmla="*/ 5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92">
                    <a:moveTo>
                      <a:pt x="12" y="57"/>
                    </a:moveTo>
                    <a:cubicBezTo>
                      <a:pt x="12" y="57"/>
                      <a:pt x="12" y="57"/>
                      <a:pt x="12" y="57"/>
                    </a:cubicBezTo>
                    <a:cubicBezTo>
                      <a:pt x="16" y="76"/>
                      <a:pt x="29" y="92"/>
                      <a:pt x="44" y="92"/>
                    </a:cubicBezTo>
                    <a:cubicBezTo>
                      <a:pt x="59" y="92"/>
                      <a:pt x="72" y="76"/>
                      <a:pt x="76" y="57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81" y="58"/>
                      <a:pt x="86" y="54"/>
                      <a:pt x="87" y="48"/>
                    </a:cubicBezTo>
                    <a:cubicBezTo>
                      <a:pt x="88" y="41"/>
                      <a:pt x="86" y="35"/>
                      <a:pt x="81" y="34"/>
                    </a:cubicBezTo>
                    <a:cubicBezTo>
                      <a:pt x="81" y="34"/>
                      <a:pt x="80" y="34"/>
                      <a:pt x="79" y="34"/>
                    </a:cubicBezTo>
                    <a:cubicBezTo>
                      <a:pt x="79" y="34"/>
                      <a:pt x="79" y="34"/>
                      <a:pt x="79" y="33"/>
                    </a:cubicBezTo>
                    <a:cubicBezTo>
                      <a:pt x="79" y="15"/>
                      <a:pt x="63" y="0"/>
                      <a:pt x="44" y="0"/>
                    </a:cubicBezTo>
                    <a:cubicBezTo>
                      <a:pt x="25" y="0"/>
                      <a:pt x="9" y="15"/>
                      <a:pt x="9" y="33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8" y="34"/>
                      <a:pt x="7" y="34"/>
                      <a:pt x="7" y="34"/>
                    </a:cubicBezTo>
                    <a:cubicBezTo>
                      <a:pt x="2" y="35"/>
                      <a:pt x="0" y="41"/>
                      <a:pt x="1" y="48"/>
                    </a:cubicBezTo>
                    <a:cubicBezTo>
                      <a:pt x="2" y="54"/>
                      <a:pt x="7" y="58"/>
                      <a:pt x="12" y="5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96" name="组合 95">
              <a:extLst>
                <a:ext uri="{FF2B5EF4-FFF2-40B4-BE49-F238E27FC236}">
                  <a16:creationId xmlns:a16="http://schemas.microsoft.com/office/drawing/2014/main" id="{D489D01D-B675-44E5-B97B-932201815A6C}"/>
                </a:ext>
              </a:extLst>
            </p:cNvPr>
            <p:cNvGrpSpPr/>
            <p:nvPr/>
          </p:nvGrpSpPr>
          <p:grpSpPr>
            <a:xfrm>
              <a:off x="9377020" y="2700189"/>
              <a:ext cx="303751" cy="456142"/>
              <a:chOff x="5859463" y="3074988"/>
              <a:chExt cx="468313" cy="703263"/>
            </a:xfrm>
          </p:grpSpPr>
          <p:sp>
            <p:nvSpPr>
              <p:cNvPr id="97" name="Freeform 5">
                <a:extLst>
                  <a:ext uri="{FF2B5EF4-FFF2-40B4-BE49-F238E27FC236}">
                    <a16:creationId xmlns:a16="http://schemas.microsoft.com/office/drawing/2014/main" id="{740BE9CF-8F82-4395-97C5-F2E13805F153}"/>
                  </a:ext>
                </a:extLst>
              </p:cNvPr>
              <p:cNvSpPr/>
              <p:nvPr/>
            </p:nvSpPr>
            <p:spPr bwMode="auto">
              <a:xfrm>
                <a:off x="5859463" y="3430588"/>
                <a:ext cx="468313" cy="347663"/>
              </a:xfrm>
              <a:custGeom>
                <a:avLst/>
                <a:gdLst>
                  <a:gd name="T0" fmla="*/ 94 w 122"/>
                  <a:gd name="T1" fmla="*/ 0 h 91"/>
                  <a:gd name="T2" fmla="*/ 68 w 122"/>
                  <a:gd name="T3" fmla="*/ 44 h 91"/>
                  <a:gd name="T4" fmla="*/ 65 w 122"/>
                  <a:gd name="T5" fmla="*/ 24 h 91"/>
                  <a:gd name="T6" fmla="*/ 68 w 122"/>
                  <a:gd name="T7" fmla="*/ 18 h 91"/>
                  <a:gd name="T8" fmla="*/ 61 w 122"/>
                  <a:gd name="T9" fmla="*/ 11 h 91"/>
                  <a:gd name="T10" fmla="*/ 53 w 122"/>
                  <a:gd name="T11" fmla="*/ 18 h 91"/>
                  <a:gd name="T12" fmla="*/ 57 w 122"/>
                  <a:gd name="T13" fmla="*/ 24 h 91"/>
                  <a:gd name="T14" fmla="*/ 54 w 122"/>
                  <a:gd name="T15" fmla="*/ 44 h 91"/>
                  <a:gd name="T16" fmla="*/ 28 w 122"/>
                  <a:gd name="T17" fmla="*/ 0 h 91"/>
                  <a:gd name="T18" fmla="*/ 0 w 122"/>
                  <a:gd name="T19" fmla="*/ 29 h 91"/>
                  <a:gd name="T20" fmla="*/ 0 w 122"/>
                  <a:gd name="T21" fmla="*/ 84 h 91"/>
                  <a:gd name="T22" fmla="*/ 61 w 122"/>
                  <a:gd name="T23" fmla="*/ 91 h 91"/>
                  <a:gd name="T24" fmla="*/ 122 w 122"/>
                  <a:gd name="T25" fmla="*/ 84 h 91"/>
                  <a:gd name="T26" fmla="*/ 122 w 122"/>
                  <a:gd name="T27" fmla="*/ 29 h 91"/>
                  <a:gd name="T28" fmla="*/ 94 w 122"/>
                  <a:gd name="T2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2" h="91">
                    <a:moveTo>
                      <a:pt x="94" y="0"/>
                    </a:moveTo>
                    <a:cubicBezTo>
                      <a:pt x="68" y="44"/>
                      <a:pt x="68" y="44"/>
                      <a:pt x="68" y="44"/>
                    </a:cubicBezTo>
                    <a:cubicBezTo>
                      <a:pt x="65" y="24"/>
                      <a:pt x="65" y="24"/>
                      <a:pt x="65" y="24"/>
                    </a:cubicBezTo>
                    <a:cubicBezTo>
                      <a:pt x="67" y="23"/>
                      <a:pt x="68" y="21"/>
                      <a:pt x="68" y="18"/>
                    </a:cubicBezTo>
                    <a:cubicBezTo>
                      <a:pt x="68" y="14"/>
                      <a:pt x="65" y="11"/>
                      <a:pt x="61" y="11"/>
                    </a:cubicBezTo>
                    <a:cubicBezTo>
                      <a:pt x="57" y="11"/>
                      <a:pt x="53" y="14"/>
                      <a:pt x="53" y="18"/>
                    </a:cubicBezTo>
                    <a:cubicBezTo>
                      <a:pt x="53" y="21"/>
                      <a:pt x="55" y="23"/>
                      <a:pt x="57" y="24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3" y="6"/>
                      <a:pt x="3" y="17"/>
                      <a:pt x="0" y="29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31" y="91"/>
                      <a:pt x="61" y="91"/>
                    </a:cubicBezTo>
                    <a:cubicBezTo>
                      <a:pt x="91" y="91"/>
                      <a:pt x="122" y="84"/>
                      <a:pt x="122" y="84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19" y="17"/>
                      <a:pt x="109" y="6"/>
                      <a:pt x="9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6">
                <a:extLst>
                  <a:ext uri="{FF2B5EF4-FFF2-40B4-BE49-F238E27FC236}">
                    <a16:creationId xmlns:a16="http://schemas.microsoft.com/office/drawing/2014/main" id="{23834536-3E31-43EE-A9E7-EFAF4CDA7271}"/>
                  </a:ext>
                </a:extLst>
              </p:cNvPr>
              <p:cNvSpPr/>
              <p:nvPr/>
            </p:nvSpPr>
            <p:spPr bwMode="auto">
              <a:xfrm>
                <a:off x="5924551" y="3074988"/>
                <a:ext cx="338138" cy="352425"/>
              </a:xfrm>
              <a:custGeom>
                <a:avLst/>
                <a:gdLst>
                  <a:gd name="T0" fmla="*/ 12 w 88"/>
                  <a:gd name="T1" fmla="*/ 57 h 92"/>
                  <a:gd name="T2" fmla="*/ 12 w 88"/>
                  <a:gd name="T3" fmla="*/ 57 h 92"/>
                  <a:gd name="T4" fmla="*/ 44 w 88"/>
                  <a:gd name="T5" fmla="*/ 92 h 92"/>
                  <a:gd name="T6" fmla="*/ 76 w 88"/>
                  <a:gd name="T7" fmla="*/ 57 h 92"/>
                  <a:gd name="T8" fmla="*/ 76 w 88"/>
                  <a:gd name="T9" fmla="*/ 57 h 92"/>
                  <a:gd name="T10" fmla="*/ 87 w 88"/>
                  <a:gd name="T11" fmla="*/ 48 h 92"/>
                  <a:gd name="T12" fmla="*/ 81 w 88"/>
                  <a:gd name="T13" fmla="*/ 34 h 92"/>
                  <a:gd name="T14" fmla="*/ 79 w 88"/>
                  <a:gd name="T15" fmla="*/ 34 h 92"/>
                  <a:gd name="T16" fmla="*/ 79 w 88"/>
                  <a:gd name="T17" fmla="*/ 33 h 92"/>
                  <a:gd name="T18" fmla="*/ 44 w 88"/>
                  <a:gd name="T19" fmla="*/ 0 h 92"/>
                  <a:gd name="T20" fmla="*/ 9 w 88"/>
                  <a:gd name="T21" fmla="*/ 33 h 92"/>
                  <a:gd name="T22" fmla="*/ 9 w 88"/>
                  <a:gd name="T23" fmla="*/ 34 h 92"/>
                  <a:gd name="T24" fmla="*/ 7 w 88"/>
                  <a:gd name="T25" fmla="*/ 34 h 92"/>
                  <a:gd name="T26" fmla="*/ 1 w 88"/>
                  <a:gd name="T27" fmla="*/ 48 h 92"/>
                  <a:gd name="T28" fmla="*/ 12 w 88"/>
                  <a:gd name="T29" fmla="*/ 5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92">
                    <a:moveTo>
                      <a:pt x="12" y="57"/>
                    </a:moveTo>
                    <a:cubicBezTo>
                      <a:pt x="12" y="57"/>
                      <a:pt x="12" y="57"/>
                      <a:pt x="12" y="57"/>
                    </a:cubicBezTo>
                    <a:cubicBezTo>
                      <a:pt x="16" y="76"/>
                      <a:pt x="29" y="92"/>
                      <a:pt x="44" y="92"/>
                    </a:cubicBezTo>
                    <a:cubicBezTo>
                      <a:pt x="59" y="92"/>
                      <a:pt x="72" y="76"/>
                      <a:pt x="76" y="57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81" y="58"/>
                      <a:pt x="86" y="54"/>
                      <a:pt x="87" y="48"/>
                    </a:cubicBezTo>
                    <a:cubicBezTo>
                      <a:pt x="88" y="41"/>
                      <a:pt x="86" y="35"/>
                      <a:pt x="81" y="34"/>
                    </a:cubicBezTo>
                    <a:cubicBezTo>
                      <a:pt x="81" y="34"/>
                      <a:pt x="80" y="34"/>
                      <a:pt x="79" y="34"/>
                    </a:cubicBezTo>
                    <a:cubicBezTo>
                      <a:pt x="79" y="34"/>
                      <a:pt x="79" y="34"/>
                      <a:pt x="79" y="33"/>
                    </a:cubicBezTo>
                    <a:cubicBezTo>
                      <a:pt x="79" y="15"/>
                      <a:pt x="63" y="0"/>
                      <a:pt x="44" y="0"/>
                    </a:cubicBezTo>
                    <a:cubicBezTo>
                      <a:pt x="25" y="0"/>
                      <a:pt x="9" y="15"/>
                      <a:pt x="9" y="33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8" y="34"/>
                      <a:pt x="7" y="34"/>
                      <a:pt x="7" y="34"/>
                    </a:cubicBezTo>
                    <a:cubicBezTo>
                      <a:pt x="2" y="35"/>
                      <a:pt x="0" y="41"/>
                      <a:pt x="1" y="48"/>
                    </a:cubicBezTo>
                    <a:cubicBezTo>
                      <a:pt x="2" y="54"/>
                      <a:pt x="7" y="58"/>
                      <a:pt x="12" y="5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99" name="组合 98">
              <a:extLst>
                <a:ext uri="{FF2B5EF4-FFF2-40B4-BE49-F238E27FC236}">
                  <a16:creationId xmlns:a16="http://schemas.microsoft.com/office/drawing/2014/main" id="{1CC441F5-D517-4F3B-B9B0-262C8D1F63B2}"/>
                </a:ext>
              </a:extLst>
            </p:cNvPr>
            <p:cNvGrpSpPr/>
            <p:nvPr/>
          </p:nvGrpSpPr>
          <p:grpSpPr>
            <a:xfrm>
              <a:off x="9829471" y="2700189"/>
              <a:ext cx="303751" cy="456142"/>
              <a:chOff x="5859463" y="3074988"/>
              <a:chExt cx="468313" cy="703263"/>
            </a:xfrm>
          </p:grpSpPr>
          <p:sp>
            <p:nvSpPr>
              <p:cNvPr id="100" name="Freeform 5">
                <a:extLst>
                  <a:ext uri="{FF2B5EF4-FFF2-40B4-BE49-F238E27FC236}">
                    <a16:creationId xmlns:a16="http://schemas.microsoft.com/office/drawing/2014/main" id="{E6AD12E5-829C-436D-95DB-410FDB9C2604}"/>
                  </a:ext>
                </a:extLst>
              </p:cNvPr>
              <p:cNvSpPr/>
              <p:nvPr/>
            </p:nvSpPr>
            <p:spPr bwMode="auto">
              <a:xfrm>
                <a:off x="5859463" y="3430588"/>
                <a:ext cx="468313" cy="347663"/>
              </a:xfrm>
              <a:custGeom>
                <a:avLst/>
                <a:gdLst>
                  <a:gd name="T0" fmla="*/ 94 w 122"/>
                  <a:gd name="T1" fmla="*/ 0 h 91"/>
                  <a:gd name="T2" fmla="*/ 68 w 122"/>
                  <a:gd name="T3" fmla="*/ 44 h 91"/>
                  <a:gd name="T4" fmla="*/ 65 w 122"/>
                  <a:gd name="T5" fmla="*/ 24 h 91"/>
                  <a:gd name="T6" fmla="*/ 68 w 122"/>
                  <a:gd name="T7" fmla="*/ 18 h 91"/>
                  <a:gd name="T8" fmla="*/ 61 w 122"/>
                  <a:gd name="T9" fmla="*/ 11 h 91"/>
                  <a:gd name="T10" fmla="*/ 53 w 122"/>
                  <a:gd name="T11" fmla="*/ 18 h 91"/>
                  <a:gd name="T12" fmla="*/ 57 w 122"/>
                  <a:gd name="T13" fmla="*/ 24 h 91"/>
                  <a:gd name="T14" fmla="*/ 54 w 122"/>
                  <a:gd name="T15" fmla="*/ 44 h 91"/>
                  <a:gd name="T16" fmla="*/ 28 w 122"/>
                  <a:gd name="T17" fmla="*/ 0 h 91"/>
                  <a:gd name="T18" fmla="*/ 0 w 122"/>
                  <a:gd name="T19" fmla="*/ 29 h 91"/>
                  <a:gd name="T20" fmla="*/ 0 w 122"/>
                  <a:gd name="T21" fmla="*/ 84 h 91"/>
                  <a:gd name="T22" fmla="*/ 61 w 122"/>
                  <a:gd name="T23" fmla="*/ 91 h 91"/>
                  <a:gd name="T24" fmla="*/ 122 w 122"/>
                  <a:gd name="T25" fmla="*/ 84 h 91"/>
                  <a:gd name="T26" fmla="*/ 122 w 122"/>
                  <a:gd name="T27" fmla="*/ 29 h 91"/>
                  <a:gd name="T28" fmla="*/ 94 w 122"/>
                  <a:gd name="T2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2" h="91">
                    <a:moveTo>
                      <a:pt x="94" y="0"/>
                    </a:moveTo>
                    <a:cubicBezTo>
                      <a:pt x="68" y="44"/>
                      <a:pt x="68" y="44"/>
                      <a:pt x="68" y="44"/>
                    </a:cubicBezTo>
                    <a:cubicBezTo>
                      <a:pt x="65" y="24"/>
                      <a:pt x="65" y="24"/>
                      <a:pt x="65" y="24"/>
                    </a:cubicBezTo>
                    <a:cubicBezTo>
                      <a:pt x="67" y="23"/>
                      <a:pt x="68" y="21"/>
                      <a:pt x="68" y="18"/>
                    </a:cubicBezTo>
                    <a:cubicBezTo>
                      <a:pt x="68" y="14"/>
                      <a:pt x="65" y="11"/>
                      <a:pt x="61" y="11"/>
                    </a:cubicBezTo>
                    <a:cubicBezTo>
                      <a:pt x="57" y="11"/>
                      <a:pt x="53" y="14"/>
                      <a:pt x="53" y="18"/>
                    </a:cubicBezTo>
                    <a:cubicBezTo>
                      <a:pt x="53" y="21"/>
                      <a:pt x="55" y="23"/>
                      <a:pt x="57" y="24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3" y="6"/>
                      <a:pt x="3" y="17"/>
                      <a:pt x="0" y="29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31" y="91"/>
                      <a:pt x="61" y="91"/>
                    </a:cubicBezTo>
                    <a:cubicBezTo>
                      <a:pt x="91" y="91"/>
                      <a:pt x="122" y="84"/>
                      <a:pt x="122" y="84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19" y="17"/>
                      <a:pt x="109" y="6"/>
                      <a:pt x="9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6">
                <a:extLst>
                  <a:ext uri="{FF2B5EF4-FFF2-40B4-BE49-F238E27FC236}">
                    <a16:creationId xmlns:a16="http://schemas.microsoft.com/office/drawing/2014/main" id="{8F12657C-5C36-4955-9B79-E48DDD6E4949}"/>
                  </a:ext>
                </a:extLst>
              </p:cNvPr>
              <p:cNvSpPr/>
              <p:nvPr/>
            </p:nvSpPr>
            <p:spPr bwMode="auto">
              <a:xfrm>
                <a:off x="5924551" y="3074988"/>
                <a:ext cx="338138" cy="352425"/>
              </a:xfrm>
              <a:custGeom>
                <a:avLst/>
                <a:gdLst>
                  <a:gd name="T0" fmla="*/ 12 w 88"/>
                  <a:gd name="T1" fmla="*/ 57 h 92"/>
                  <a:gd name="T2" fmla="*/ 12 w 88"/>
                  <a:gd name="T3" fmla="*/ 57 h 92"/>
                  <a:gd name="T4" fmla="*/ 44 w 88"/>
                  <a:gd name="T5" fmla="*/ 92 h 92"/>
                  <a:gd name="T6" fmla="*/ 76 w 88"/>
                  <a:gd name="T7" fmla="*/ 57 h 92"/>
                  <a:gd name="T8" fmla="*/ 76 w 88"/>
                  <a:gd name="T9" fmla="*/ 57 h 92"/>
                  <a:gd name="T10" fmla="*/ 87 w 88"/>
                  <a:gd name="T11" fmla="*/ 48 h 92"/>
                  <a:gd name="T12" fmla="*/ 81 w 88"/>
                  <a:gd name="T13" fmla="*/ 34 h 92"/>
                  <a:gd name="T14" fmla="*/ 79 w 88"/>
                  <a:gd name="T15" fmla="*/ 34 h 92"/>
                  <a:gd name="T16" fmla="*/ 79 w 88"/>
                  <a:gd name="T17" fmla="*/ 33 h 92"/>
                  <a:gd name="T18" fmla="*/ 44 w 88"/>
                  <a:gd name="T19" fmla="*/ 0 h 92"/>
                  <a:gd name="T20" fmla="*/ 9 w 88"/>
                  <a:gd name="T21" fmla="*/ 33 h 92"/>
                  <a:gd name="T22" fmla="*/ 9 w 88"/>
                  <a:gd name="T23" fmla="*/ 34 h 92"/>
                  <a:gd name="T24" fmla="*/ 7 w 88"/>
                  <a:gd name="T25" fmla="*/ 34 h 92"/>
                  <a:gd name="T26" fmla="*/ 1 w 88"/>
                  <a:gd name="T27" fmla="*/ 48 h 92"/>
                  <a:gd name="T28" fmla="*/ 12 w 88"/>
                  <a:gd name="T29" fmla="*/ 5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92">
                    <a:moveTo>
                      <a:pt x="12" y="57"/>
                    </a:moveTo>
                    <a:cubicBezTo>
                      <a:pt x="12" y="57"/>
                      <a:pt x="12" y="57"/>
                      <a:pt x="12" y="57"/>
                    </a:cubicBezTo>
                    <a:cubicBezTo>
                      <a:pt x="16" y="76"/>
                      <a:pt x="29" y="92"/>
                      <a:pt x="44" y="92"/>
                    </a:cubicBezTo>
                    <a:cubicBezTo>
                      <a:pt x="59" y="92"/>
                      <a:pt x="72" y="76"/>
                      <a:pt x="76" y="57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81" y="58"/>
                      <a:pt x="86" y="54"/>
                      <a:pt x="87" y="48"/>
                    </a:cubicBezTo>
                    <a:cubicBezTo>
                      <a:pt x="88" y="41"/>
                      <a:pt x="86" y="35"/>
                      <a:pt x="81" y="34"/>
                    </a:cubicBezTo>
                    <a:cubicBezTo>
                      <a:pt x="81" y="34"/>
                      <a:pt x="80" y="34"/>
                      <a:pt x="79" y="34"/>
                    </a:cubicBezTo>
                    <a:cubicBezTo>
                      <a:pt x="79" y="34"/>
                      <a:pt x="79" y="34"/>
                      <a:pt x="79" y="33"/>
                    </a:cubicBezTo>
                    <a:cubicBezTo>
                      <a:pt x="79" y="15"/>
                      <a:pt x="63" y="0"/>
                      <a:pt x="44" y="0"/>
                    </a:cubicBezTo>
                    <a:cubicBezTo>
                      <a:pt x="25" y="0"/>
                      <a:pt x="9" y="15"/>
                      <a:pt x="9" y="33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8" y="34"/>
                      <a:pt x="7" y="34"/>
                      <a:pt x="7" y="34"/>
                    </a:cubicBezTo>
                    <a:cubicBezTo>
                      <a:pt x="2" y="35"/>
                      <a:pt x="0" y="41"/>
                      <a:pt x="1" y="48"/>
                    </a:cubicBezTo>
                    <a:cubicBezTo>
                      <a:pt x="2" y="54"/>
                      <a:pt x="7" y="58"/>
                      <a:pt x="12" y="5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2" name="组合 101">
              <a:extLst>
                <a:ext uri="{FF2B5EF4-FFF2-40B4-BE49-F238E27FC236}">
                  <a16:creationId xmlns:a16="http://schemas.microsoft.com/office/drawing/2014/main" id="{1E99B79E-A0B8-4EE5-82A3-D388120AC419}"/>
                </a:ext>
              </a:extLst>
            </p:cNvPr>
            <p:cNvGrpSpPr/>
            <p:nvPr/>
          </p:nvGrpSpPr>
          <p:grpSpPr>
            <a:xfrm>
              <a:off x="10261069" y="2700189"/>
              <a:ext cx="303751" cy="456142"/>
              <a:chOff x="5859463" y="3074988"/>
              <a:chExt cx="468313" cy="703263"/>
            </a:xfrm>
          </p:grpSpPr>
          <p:sp>
            <p:nvSpPr>
              <p:cNvPr id="103" name="Freeform 5">
                <a:extLst>
                  <a:ext uri="{FF2B5EF4-FFF2-40B4-BE49-F238E27FC236}">
                    <a16:creationId xmlns:a16="http://schemas.microsoft.com/office/drawing/2014/main" id="{0C37C566-1331-43FE-8696-50AF6CD896CD}"/>
                  </a:ext>
                </a:extLst>
              </p:cNvPr>
              <p:cNvSpPr/>
              <p:nvPr/>
            </p:nvSpPr>
            <p:spPr bwMode="auto">
              <a:xfrm>
                <a:off x="5859463" y="3430588"/>
                <a:ext cx="468313" cy="347663"/>
              </a:xfrm>
              <a:custGeom>
                <a:avLst/>
                <a:gdLst>
                  <a:gd name="T0" fmla="*/ 94 w 122"/>
                  <a:gd name="T1" fmla="*/ 0 h 91"/>
                  <a:gd name="T2" fmla="*/ 68 w 122"/>
                  <a:gd name="T3" fmla="*/ 44 h 91"/>
                  <a:gd name="T4" fmla="*/ 65 w 122"/>
                  <a:gd name="T5" fmla="*/ 24 h 91"/>
                  <a:gd name="T6" fmla="*/ 68 w 122"/>
                  <a:gd name="T7" fmla="*/ 18 h 91"/>
                  <a:gd name="T8" fmla="*/ 61 w 122"/>
                  <a:gd name="T9" fmla="*/ 11 h 91"/>
                  <a:gd name="T10" fmla="*/ 53 w 122"/>
                  <a:gd name="T11" fmla="*/ 18 h 91"/>
                  <a:gd name="T12" fmla="*/ 57 w 122"/>
                  <a:gd name="T13" fmla="*/ 24 h 91"/>
                  <a:gd name="T14" fmla="*/ 54 w 122"/>
                  <a:gd name="T15" fmla="*/ 44 h 91"/>
                  <a:gd name="T16" fmla="*/ 28 w 122"/>
                  <a:gd name="T17" fmla="*/ 0 h 91"/>
                  <a:gd name="T18" fmla="*/ 0 w 122"/>
                  <a:gd name="T19" fmla="*/ 29 h 91"/>
                  <a:gd name="T20" fmla="*/ 0 w 122"/>
                  <a:gd name="T21" fmla="*/ 84 h 91"/>
                  <a:gd name="T22" fmla="*/ 61 w 122"/>
                  <a:gd name="T23" fmla="*/ 91 h 91"/>
                  <a:gd name="T24" fmla="*/ 122 w 122"/>
                  <a:gd name="T25" fmla="*/ 84 h 91"/>
                  <a:gd name="T26" fmla="*/ 122 w 122"/>
                  <a:gd name="T27" fmla="*/ 29 h 91"/>
                  <a:gd name="T28" fmla="*/ 94 w 122"/>
                  <a:gd name="T2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2" h="91">
                    <a:moveTo>
                      <a:pt x="94" y="0"/>
                    </a:moveTo>
                    <a:cubicBezTo>
                      <a:pt x="68" y="44"/>
                      <a:pt x="68" y="44"/>
                      <a:pt x="68" y="44"/>
                    </a:cubicBezTo>
                    <a:cubicBezTo>
                      <a:pt x="65" y="24"/>
                      <a:pt x="65" y="24"/>
                      <a:pt x="65" y="24"/>
                    </a:cubicBezTo>
                    <a:cubicBezTo>
                      <a:pt x="67" y="23"/>
                      <a:pt x="68" y="21"/>
                      <a:pt x="68" y="18"/>
                    </a:cubicBezTo>
                    <a:cubicBezTo>
                      <a:pt x="68" y="14"/>
                      <a:pt x="65" y="11"/>
                      <a:pt x="61" y="11"/>
                    </a:cubicBezTo>
                    <a:cubicBezTo>
                      <a:pt x="57" y="11"/>
                      <a:pt x="53" y="14"/>
                      <a:pt x="53" y="18"/>
                    </a:cubicBezTo>
                    <a:cubicBezTo>
                      <a:pt x="53" y="21"/>
                      <a:pt x="55" y="23"/>
                      <a:pt x="57" y="24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3" y="6"/>
                      <a:pt x="3" y="17"/>
                      <a:pt x="0" y="29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31" y="91"/>
                      <a:pt x="61" y="91"/>
                    </a:cubicBezTo>
                    <a:cubicBezTo>
                      <a:pt x="91" y="91"/>
                      <a:pt x="122" y="84"/>
                      <a:pt x="122" y="84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19" y="17"/>
                      <a:pt x="109" y="6"/>
                      <a:pt x="9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6">
                <a:extLst>
                  <a:ext uri="{FF2B5EF4-FFF2-40B4-BE49-F238E27FC236}">
                    <a16:creationId xmlns:a16="http://schemas.microsoft.com/office/drawing/2014/main" id="{A6416CCB-87C6-4B0E-9954-6E676B7CA574}"/>
                  </a:ext>
                </a:extLst>
              </p:cNvPr>
              <p:cNvSpPr/>
              <p:nvPr/>
            </p:nvSpPr>
            <p:spPr bwMode="auto">
              <a:xfrm>
                <a:off x="5924551" y="3074988"/>
                <a:ext cx="338138" cy="352425"/>
              </a:xfrm>
              <a:custGeom>
                <a:avLst/>
                <a:gdLst>
                  <a:gd name="T0" fmla="*/ 12 w 88"/>
                  <a:gd name="T1" fmla="*/ 57 h 92"/>
                  <a:gd name="T2" fmla="*/ 12 w 88"/>
                  <a:gd name="T3" fmla="*/ 57 h 92"/>
                  <a:gd name="T4" fmla="*/ 44 w 88"/>
                  <a:gd name="T5" fmla="*/ 92 h 92"/>
                  <a:gd name="T6" fmla="*/ 76 w 88"/>
                  <a:gd name="T7" fmla="*/ 57 h 92"/>
                  <a:gd name="T8" fmla="*/ 76 w 88"/>
                  <a:gd name="T9" fmla="*/ 57 h 92"/>
                  <a:gd name="T10" fmla="*/ 87 w 88"/>
                  <a:gd name="T11" fmla="*/ 48 h 92"/>
                  <a:gd name="T12" fmla="*/ 81 w 88"/>
                  <a:gd name="T13" fmla="*/ 34 h 92"/>
                  <a:gd name="T14" fmla="*/ 79 w 88"/>
                  <a:gd name="T15" fmla="*/ 34 h 92"/>
                  <a:gd name="T16" fmla="*/ 79 w 88"/>
                  <a:gd name="T17" fmla="*/ 33 h 92"/>
                  <a:gd name="T18" fmla="*/ 44 w 88"/>
                  <a:gd name="T19" fmla="*/ 0 h 92"/>
                  <a:gd name="T20" fmla="*/ 9 w 88"/>
                  <a:gd name="T21" fmla="*/ 33 h 92"/>
                  <a:gd name="T22" fmla="*/ 9 w 88"/>
                  <a:gd name="T23" fmla="*/ 34 h 92"/>
                  <a:gd name="T24" fmla="*/ 7 w 88"/>
                  <a:gd name="T25" fmla="*/ 34 h 92"/>
                  <a:gd name="T26" fmla="*/ 1 w 88"/>
                  <a:gd name="T27" fmla="*/ 48 h 92"/>
                  <a:gd name="T28" fmla="*/ 12 w 88"/>
                  <a:gd name="T29" fmla="*/ 5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92">
                    <a:moveTo>
                      <a:pt x="12" y="57"/>
                    </a:moveTo>
                    <a:cubicBezTo>
                      <a:pt x="12" y="57"/>
                      <a:pt x="12" y="57"/>
                      <a:pt x="12" y="57"/>
                    </a:cubicBezTo>
                    <a:cubicBezTo>
                      <a:pt x="16" y="76"/>
                      <a:pt x="29" y="92"/>
                      <a:pt x="44" y="92"/>
                    </a:cubicBezTo>
                    <a:cubicBezTo>
                      <a:pt x="59" y="92"/>
                      <a:pt x="72" y="76"/>
                      <a:pt x="76" y="57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81" y="58"/>
                      <a:pt x="86" y="54"/>
                      <a:pt x="87" y="48"/>
                    </a:cubicBezTo>
                    <a:cubicBezTo>
                      <a:pt x="88" y="41"/>
                      <a:pt x="86" y="35"/>
                      <a:pt x="81" y="34"/>
                    </a:cubicBezTo>
                    <a:cubicBezTo>
                      <a:pt x="81" y="34"/>
                      <a:pt x="80" y="34"/>
                      <a:pt x="79" y="34"/>
                    </a:cubicBezTo>
                    <a:cubicBezTo>
                      <a:pt x="79" y="34"/>
                      <a:pt x="79" y="34"/>
                      <a:pt x="79" y="33"/>
                    </a:cubicBezTo>
                    <a:cubicBezTo>
                      <a:pt x="79" y="15"/>
                      <a:pt x="63" y="0"/>
                      <a:pt x="44" y="0"/>
                    </a:cubicBezTo>
                    <a:cubicBezTo>
                      <a:pt x="25" y="0"/>
                      <a:pt x="9" y="15"/>
                      <a:pt x="9" y="33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8" y="34"/>
                      <a:pt x="7" y="34"/>
                      <a:pt x="7" y="34"/>
                    </a:cubicBezTo>
                    <a:cubicBezTo>
                      <a:pt x="2" y="35"/>
                      <a:pt x="0" y="41"/>
                      <a:pt x="1" y="48"/>
                    </a:cubicBezTo>
                    <a:cubicBezTo>
                      <a:pt x="2" y="54"/>
                      <a:pt x="7" y="58"/>
                      <a:pt x="12" y="5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5" name="组合 104">
              <a:extLst>
                <a:ext uri="{FF2B5EF4-FFF2-40B4-BE49-F238E27FC236}">
                  <a16:creationId xmlns:a16="http://schemas.microsoft.com/office/drawing/2014/main" id="{07358C02-FB38-4E35-8492-65F5F7BDEBB5}"/>
                </a:ext>
              </a:extLst>
            </p:cNvPr>
            <p:cNvGrpSpPr/>
            <p:nvPr/>
          </p:nvGrpSpPr>
          <p:grpSpPr>
            <a:xfrm>
              <a:off x="8720601" y="3769927"/>
              <a:ext cx="1173002" cy="205176"/>
              <a:chOff x="8726667" y="3769907"/>
              <a:chExt cx="1215379" cy="212588"/>
            </a:xfrm>
            <a:solidFill>
              <a:schemeClr val="bg1"/>
            </a:solidFill>
          </p:grpSpPr>
          <p:sp>
            <p:nvSpPr>
              <p:cNvPr id="106" name="Freeform 36">
                <a:extLst>
                  <a:ext uri="{FF2B5EF4-FFF2-40B4-BE49-F238E27FC236}">
                    <a16:creationId xmlns:a16="http://schemas.microsoft.com/office/drawing/2014/main" id="{6FFE2660-B2DD-4B64-AC26-5F23907D4D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26667" y="3769907"/>
                <a:ext cx="320339" cy="212588"/>
              </a:xfrm>
              <a:custGeom>
                <a:avLst/>
                <a:gdLst>
                  <a:gd name="T0" fmla="*/ 89 w 286"/>
                  <a:gd name="T1" fmla="*/ 53 h 217"/>
                  <a:gd name="T2" fmla="*/ 197 w 286"/>
                  <a:gd name="T3" fmla="*/ 51 h 217"/>
                  <a:gd name="T4" fmla="*/ 187 w 286"/>
                  <a:gd name="T5" fmla="*/ 60 h 217"/>
                  <a:gd name="T6" fmla="*/ 100 w 286"/>
                  <a:gd name="T7" fmla="*/ 62 h 217"/>
                  <a:gd name="T8" fmla="*/ 120 w 286"/>
                  <a:gd name="T9" fmla="*/ 80 h 217"/>
                  <a:gd name="T10" fmla="*/ 166 w 286"/>
                  <a:gd name="T11" fmla="*/ 78 h 217"/>
                  <a:gd name="T12" fmla="*/ 144 w 286"/>
                  <a:gd name="T13" fmla="*/ 55 h 217"/>
                  <a:gd name="T14" fmla="*/ 144 w 286"/>
                  <a:gd name="T15" fmla="*/ 82 h 217"/>
                  <a:gd name="T16" fmla="*/ 144 w 286"/>
                  <a:gd name="T17" fmla="*/ 115 h 217"/>
                  <a:gd name="T18" fmla="*/ 144 w 286"/>
                  <a:gd name="T19" fmla="*/ 82 h 217"/>
                  <a:gd name="T20" fmla="*/ 11 w 286"/>
                  <a:gd name="T21" fmla="*/ 206 h 217"/>
                  <a:gd name="T22" fmla="*/ 11 w 286"/>
                  <a:gd name="T23" fmla="*/ 217 h 217"/>
                  <a:gd name="T24" fmla="*/ 284 w 286"/>
                  <a:gd name="T25" fmla="*/ 204 h 217"/>
                  <a:gd name="T26" fmla="*/ 282 w 286"/>
                  <a:gd name="T27" fmla="*/ 177 h 217"/>
                  <a:gd name="T28" fmla="*/ 255 w 286"/>
                  <a:gd name="T29" fmla="*/ 21 h 217"/>
                  <a:gd name="T30" fmla="*/ 52 w 286"/>
                  <a:gd name="T31" fmla="*/ 0 h 217"/>
                  <a:gd name="T32" fmla="*/ 31 w 286"/>
                  <a:gd name="T33" fmla="*/ 134 h 217"/>
                  <a:gd name="T34" fmla="*/ 2 w 286"/>
                  <a:gd name="T35" fmla="*/ 189 h 217"/>
                  <a:gd name="T36" fmla="*/ 275 w 286"/>
                  <a:gd name="T37" fmla="*/ 194 h 217"/>
                  <a:gd name="T38" fmla="*/ 282 w 286"/>
                  <a:gd name="T39" fmla="*/ 177 h 217"/>
                  <a:gd name="T40" fmla="*/ 49 w 286"/>
                  <a:gd name="T41" fmla="*/ 17 h 217"/>
                  <a:gd name="T42" fmla="*/ 230 w 286"/>
                  <a:gd name="T43" fmla="*/ 14 h 217"/>
                  <a:gd name="T44" fmla="*/ 240 w 286"/>
                  <a:gd name="T45" fmla="*/ 24 h 217"/>
                  <a:gd name="T46" fmla="*/ 237 w 286"/>
                  <a:gd name="T47" fmla="*/ 127 h 217"/>
                  <a:gd name="T48" fmla="*/ 56 w 286"/>
                  <a:gd name="T49" fmla="*/ 130 h 217"/>
                  <a:gd name="T50" fmla="*/ 46 w 286"/>
                  <a:gd name="T51" fmla="*/ 120 h 217"/>
                  <a:gd name="T52" fmla="*/ 43 w 286"/>
                  <a:gd name="T53" fmla="*/ 143 h 217"/>
                  <a:gd name="T54" fmla="*/ 248 w 286"/>
                  <a:gd name="T55" fmla="*/ 151 h 217"/>
                  <a:gd name="T56" fmla="*/ 43 w 286"/>
                  <a:gd name="T57" fmla="*/ 143 h 217"/>
                  <a:gd name="T58" fmla="*/ 252 w 286"/>
                  <a:gd name="T59" fmla="*/ 157 h 217"/>
                  <a:gd name="T60" fmla="*/ 29 w 286"/>
                  <a:gd name="T61" fmla="*/ 165 h 217"/>
                  <a:gd name="T62" fmla="*/ 97 w 286"/>
                  <a:gd name="T63" fmla="*/ 179 h 217"/>
                  <a:gd name="T64" fmla="*/ 25 w 286"/>
                  <a:gd name="T65" fmla="*/ 171 h 217"/>
                  <a:gd name="T66" fmla="*/ 97 w 286"/>
                  <a:gd name="T67" fmla="*/ 179 h 217"/>
                  <a:gd name="T68" fmla="*/ 186 w 286"/>
                  <a:gd name="T69" fmla="*/ 171 h 217"/>
                  <a:gd name="T70" fmla="*/ 266 w 286"/>
                  <a:gd name="T71" fmla="*/ 179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86" h="217">
                    <a:moveTo>
                      <a:pt x="100" y="62"/>
                    </a:moveTo>
                    <a:cubicBezTo>
                      <a:pt x="89" y="53"/>
                      <a:pt x="89" y="53"/>
                      <a:pt x="89" y="53"/>
                    </a:cubicBezTo>
                    <a:cubicBezTo>
                      <a:pt x="102" y="38"/>
                      <a:pt x="122" y="28"/>
                      <a:pt x="144" y="28"/>
                    </a:cubicBezTo>
                    <a:cubicBezTo>
                      <a:pt x="165" y="28"/>
                      <a:pt x="184" y="37"/>
                      <a:pt x="197" y="51"/>
                    </a:cubicBezTo>
                    <a:cubicBezTo>
                      <a:pt x="191" y="56"/>
                      <a:pt x="191" y="56"/>
                      <a:pt x="191" y="56"/>
                    </a:cubicBezTo>
                    <a:cubicBezTo>
                      <a:pt x="187" y="60"/>
                      <a:pt x="187" y="60"/>
                      <a:pt x="187" y="60"/>
                    </a:cubicBezTo>
                    <a:cubicBezTo>
                      <a:pt x="176" y="49"/>
                      <a:pt x="161" y="41"/>
                      <a:pt x="144" y="41"/>
                    </a:cubicBezTo>
                    <a:cubicBezTo>
                      <a:pt x="126" y="41"/>
                      <a:pt x="110" y="50"/>
                      <a:pt x="100" y="62"/>
                    </a:cubicBezTo>
                    <a:close/>
                    <a:moveTo>
                      <a:pt x="110" y="71"/>
                    </a:moveTo>
                    <a:cubicBezTo>
                      <a:pt x="120" y="80"/>
                      <a:pt x="120" y="80"/>
                      <a:pt x="120" y="80"/>
                    </a:cubicBezTo>
                    <a:cubicBezTo>
                      <a:pt x="126" y="73"/>
                      <a:pt x="134" y="69"/>
                      <a:pt x="144" y="69"/>
                    </a:cubicBezTo>
                    <a:cubicBezTo>
                      <a:pt x="153" y="69"/>
                      <a:pt x="160" y="72"/>
                      <a:pt x="166" y="78"/>
                    </a:cubicBezTo>
                    <a:cubicBezTo>
                      <a:pt x="176" y="69"/>
                      <a:pt x="176" y="69"/>
                      <a:pt x="176" y="69"/>
                    </a:cubicBezTo>
                    <a:cubicBezTo>
                      <a:pt x="168" y="60"/>
                      <a:pt x="157" y="55"/>
                      <a:pt x="144" y="55"/>
                    </a:cubicBezTo>
                    <a:cubicBezTo>
                      <a:pt x="130" y="55"/>
                      <a:pt x="118" y="61"/>
                      <a:pt x="110" y="71"/>
                    </a:cubicBezTo>
                    <a:close/>
                    <a:moveTo>
                      <a:pt x="144" y="82"/>
                    </a:moveTo>
                    <a:cubicBezTo>
                      <a:pt x="135" y="82"/>
                      <a:pt x="128" y="90"/>
                      <a:pt x="128" y="99"/>
                    </a:cubicBezTo>
                    <a:cubicBezTo>
                      <a:pt x="128" y="108"/>
                      <a:pt x="135" y="115"/>
                      <a:pt x="144" y="115"/>
                    </a:cubicBezTo>
                    <a:cubicBezTo>
                      <a:pt x="153" y="115"/>
                      <a:pt x="160" y="108"/>
                      <a:pt x="160" y="99"/>
                    </a:cubicBezTo>
                    <a:cubicBezTo>
                      <a:pt x="160" y="90"/>
                      <a:pt x="153" y="82"/>
                      <a:pt x="144" y="82"/>
                    </a:cubicBezTo>
                    <a:close/>
                    <a:moveTo>
                      <a:pt x="275" y="206"/>
                    </a:moveTo>
                    <a:cubicBezTo>
                      <a:pt x="11" y="206"/>
                      <a:pt x="11" y="206"/>
                      <a:pt x="11" y="206"/>
                    </a:cubicBezTo>
                    <a:cubicBezTo>
                      <a:pt x="8" y="206"/>
                      <a:pt x="5" y="205"/>
                      <a:pt x="2" y="204"/>
                    </a:cubicBezTo>
                    <a:cubicBezTo>
                      <a:pt x="2" y="207"/>
                      <a:pt x="2" y="217"/>
                      <a:pt x="11" y="217"/>
                    </a:cubicBezTo>
                    <a:cubicBezTo>
                      <a:pt x="13" y="217"/>
                      <a:pt x="273" y="217"/>
                      <a:pt x="275" y="217"/>
                    </a:cubicBezTo>
                    <a:cubicBezTo>
                      <a:pt x="284" y="217"/>
                      <a:pt x="284" y="207"/>
                      <a:pt x="284" y="204"/>
                    </a:cubicBezTo>
                    <a:cubicBezTo>
                      <a:pt x="281" y="205"/>
                      <a:pt x="278" y="206"/>
                      <a:pt x="275" y="206"/>
                    </a:cubicBezTo>
                    <a:close/>
                    <a:moveTo>
                      <a:pt x="282" y="177"/>
                    </a:moveTo>
                    <a:cubicBezTo>
                      <a:pt x="255" y="134"/>
                      <a:pt x="255" y="134"/>
                      <a:pt x="255" y="134"/>
                    </a:cubicBezTo>
                    <a:cubicBezTo>
                      <a:pt x="255" y="21"/>
                      <a:pt x="255" y="21"/>
                      <a:pt x="255" y="21"/>
                    </a:cubicBezTo>
                    <a:cubicBezTo>
                      <a:pt x="255" y="9"/>
                      <a:pt x="245" y="0"/>
                      <a:pt x="234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1" y="0"/>
                      <a:pt x="31" y="9"/>
                      <a:pt x="31" y="21"/>
                    </a:cubicBezTo>
                    <a:cubicBezTo>
                      <a:pt x="31" y="134"/>
                      <a:pt x="31" y="134"/>
                      <a:pt x="31" y="134"/>
                    </a:cubicBezTo>
                    <a:cubicBezTo>
                      <a:pt x="4" y="177"/>
                      <a:pt x="4" y="177"/>
                      <a:pt x="4" y="177"/>
                    </a:cubicBezTo>
                    <a:cubicBezTo>
                      <a:pt x="1" y="181"/>
                      <a:pt x="0" y="185"/>
                      <a:pt x="2" y="189"/>
                    </a:cubicBezTo>
                    <a:cubicBezTo>
                      <a:pt x="4" y="192"/>
                      <a:pt x="7" y="194"/>
                      <a:pt x="11" y="194"/>
                    </a:cubicBezTo>
                    <a:cubicBezTo>
                      <a:pt x="275" y="194"/>
                      <a:pt x="275" y="194"/>
                      <a:pt x="275" y="194"/>
                    </a:cubicBezTo>
                    <a:cubicBezTo>
                      <a:pt x="279" y="194"/>
                      <a:pt x="283" y="192"/>
                      <a:pt x="284" y="188"/>
                    </a:cubicBezTo>
                    <a:cubicBezTo>
                      <a:pt x="286" y="184"/>
                      <a:pt x="284" y="180"/>
                      <a:pt x="282" y="177"/>
                    </a:cubicBezTo>
                    <a:close/>
                    <a:moveTo>
                      <a:pt x="46" y="24"/>
                    </a:moveTo>
                    <a:cubicBezTo>
                      <a:pt x="46" y="22"/>
                      <a:pt x="47" y="19"/>
                      <a:pt x="49" y="17"/>
                    </a:cubicBezTo>
                    <a:cubicBezTo>
                      <a:pt x="51" y="15"/>
                      <a:pt x="53" y="14"/>
                      <a:pt x="56" y="14"/>
                    </a:cubicBezTo>
                    <a:cubicBezTo>
                      <a:pt x="230" y="14"/>
                      <a:pt x="230" y="14"/>
                      <a:pt x="230" y="14"/>
                    </a:cubicBezTo>
                    <a:cubicBezTo>
                      <a:pt x="233" y="14"/>
                      <a:pt x="235" y="15"/>
                      <a:pt x="237" y="17"/>
                    </a:cubicBezTo>
                    <a:cubicBezTo>
                      <a:pt x="239" y="19"/>
                      <a:pt x="240" y="22"/>
                      <a:pt x="240" y="24"/>
                    </a:cubicBezTo>
                    <a:cubicBezTo>
                      <a:pt x="240" y="120"/>
                      <a:pt x="240" y="120"/>
                      <a:pt x="240" y="120"/>
                    </a:cubicBezTo>
                    <a:cubicBezTo>
                      <a:pt x="240" y="123"/>
                      <a:pt x="239" y="125"/>
                      <a:pt x="237" y="127"/>
                    </a:cubicBezTo>
                    <a:cubicBezTo>
                      <a:pt x="235" y="129"/>
                      <a:pt x="233" y="130"/>
                      <a:pt x="230" y="130"/>
                    </a:cubicBezTo>
                    <a:cubicBezTo>
                      <a:pt x="228" y="130"/>
                      <a:pt x="56" y="130"/>
                      <a:pt x="56" y="130"/>
                    </a:cubicBezTo>
                    <a:cubicBezTo>
                      <a:pt x="53" y="130"/>
                      <a:pt x="51" y="129"/>
                      <a:pt x="49" y="127"/>
                    </a:cubicBezTo>
                    <a:cubicBezTo>
                      <a:pt x="47" y="125"/>
                      <a:pt x="46" y="123"/>
                      <a:pt x="46" y="120"/>
                    </a:cubicBezTo>
                    <a:lnTo>
                      <a:pt x="46" y="24"/>
                    </a:lnTo>
                    <a:close/>
                    <a:moveTo>
                      <a:pt x="43" y="143"/>
                    </a:moveTo>
                    <a:cubicBezTo>
                      <a:pt x="243" y="143"/>
                      <a:pt x="243" y="143"/>
                      <a:pt x="243" y="143"/>
                    </a:cubicBezTo>
                    <a:cubicBezTo>
                      <a:pt x="248" y="151"/>
                      <a:pt x="248" y="151"/>
                      <a:pt x="248" y="151"/>
                    </a:cubicBezTo>
                    <a:cubicBezTo>
                      <a:pt x="38" y="151"/>
                      <a:pt x="38" y="151"/>
                      <a:pt x="38" y="151"/>
                    </a:cubicBezTo>
                    <a:lnTo>
                      <a:pt x="43" y="143"/>
                    </a:lnTo>
                    <a:close/>
                    <a:moveTo>
                      <a:pt x="34" y="157"/>
                    </a:moveTo>
                    <a:cubicBezTo>
                      <a:pt x="252" y="157"/>
                      <a:pt x="252" y="157"/>
                      <a:pt x="252" y="157"/>
                    </a:cubicBezTo>
                    <a:cubicBezTo>
                      <a:pt x="257" y="165"/>
                      <a:pt x="257" y="165"/>
                      <a:pt x="257" y="165"/>
                    </a:cubicBezTo>
                    <a:cubicBezTo>
                      <a:pt x="29" y="165"/>
                      <a:pt x="29" y="165"/>
                      <a:pt x="29" y="165"/>
                    </a:cubicBezTo>
                    <a:lnTo>
                      <a:pt x="34" y="157"/>
                    </a:lnTo>
                    <a:close/>
                    <a:moveTo>
                      <a:pt x="97" y="179"/>
                    </a:moveTo>
                    <a:cubicBezTo>
                      <a:pt x="20" y="179"/>
                      <a:pt x="20" y="179"/>
                      <a:pt x="20" y="179"/>
                    </a:cubicBezTo>
                    <a:cubicBezTo>
                      <a:pt x="25" y="171"/>
                      <a:pt x="25" y="171"/>
                      <a:pt x="25" y="171"/>
                    </a:cubicBezTo>
                    <a:cubicBezTo>
                      <a:pt x="100" y="171"/>
                      <a:pt x="100" y="171"/>
                      <a:pt x="100" y="171"/>
                    </a:cubicBezTo>
                    <a:lnTo>
                      <a:pt x="97" y="179"/>
                    </a:lnTo>
                    <a:close/>
                    <a:moveTo>
                      <a:pt x="189" y="179"/>
                    </a:moveTo>
                    <a:cubicBezTo>
                      <a:pt x="186" y="171"/>
                      <a:pt x="186" y="171"/>
                      <a:pt x="186" y="171"/>
                    </a:cubicBezTo>
                    <a:cubicBezTo>
                      <a:pt x="261" y="171"/>
                      <a:pt x="261" y="171"/>
                      <a:pt x="261" y="171"/>
                    </a:cubicBezTo>
                    <a:cubicBezTo>
                      <a:pt x="266" y="179"/>
                      <a:pt x="266" y="179"/>
                      <a:pt x="266" y="179"/>
                    </a:cubicBezTo>
                    <a:lnTo>
                      <a:pt x="189" y="17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zh-CN" altLang="en-US" dirty="0">
                  <a:latin typeface="华文黑体" panose="02010600040101010101" charset="-122"/>
                  <a:ea typeface="华文黑体" panose="02010600040101010101" charset="-122"/>
                </a:endParaRPr>
              </a:p>
            </p:txBody>
          </p:sp>
          <p:sp>
            <p:nvSpPr>
              <p:cNvPr id="107" name="Freeform 36">
                <a:extLst>
                  <a:ext uri="{FF2B5EF4-FFF2-40B4-BE49-F238E27FC236}">
                    <a16:creationId xmlns:a16="http://schemas.microsoft.com/office/drawing/2014/main" id="{832990B4-A6DF-422D-AE18-EBAFD4817D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33186" y="3769907"/>
                <a:ext cx="320339" cy="212588"/>
              </a:xfrm>
              <a:custGeom>
                <a:avLst/>
                <a:gdLst>
                  <a:gd name="T0" fmla="*/ 89 w 286"/>
                  <a:gd name="T1" fmla="*/ 53 h 217"/>
                  <a:gd name="T2" fmla="*/ 197 w 286"/>
                  <a:gd name="T3" fmla="*/ 51 h 217"/>
                  <a:gd name="T4" fmla="*/ 187 w 286"/>
                  <a:gd name="T5" fmla="*/ 60 h 217"/>
                  <a:gd name="T6" fmla="*/ 100 w 286"/>
                  <a:gd name="T7" fmla="*/ 62 h 217"/>
                  <a:gd name="T8" fmla="*/ 120 w 286"/>
                  <a:gd name="T9" fmla="*/ 80 h 217"/>
                  <a:gd name="T10" fmla="*/ 166 w 286"/>
                  <a:gd name="T11" fmla="*/ 78 h 217"/>
                  <a:gd name="T12" fmla="*/ 144 w 286"/>
                  <a:gd name="T13" fmla="*/ 55 h 217"/>
                  <a:gd name="T14" fmla="*/ 144 w 286"/>
                  <a:gd name="T15" fmla="*/ 82 h 217"/>
                  <a:gd name="T16" fmla="*/ 144 w 286"/>
                  <a:gd name="T17" fmla="*/ 115 h 217"/>
                  <a:gd name="T18" fmla="*/ 144 w 286"/>
                  <a:gd name="T19" fmla="*/ 82 h 217"/>
                  <a:gd name="T20" fmla="*/ 11 w 286"/>
                  <a:gd name="T21" fmla="*/ 206 h 217"/>
                  <a:gd name="T22" fmla="*/ 11 w 286"/>
                  <a:gd name="T23" fmla="*/ 217 h 217"/>
                  <a:gd name="T24" fmla="*/ 284 w 286"/>
                  <a:gd name="T25" fmla="*/ 204 h 217"/>
                  <a:gd name="T26" fmla="*/ 282 w 286"/>
                  <a:gd name="T27" fmla="*/ 177 h 217"/>
                  <a:gd name="T28" fmla="*/ 255 w 286"/>
                  <a:gd name="T29" fmla="*/ 21 h 217"/>
                  <a:gd name="T30" fmla="*/ 52 w 286"/>
                  <a:gd name="T31" fmla="*/ 0 h 217"/>
                  <a:gd name="T32" fmla="*/ 31 w 286"/>
                  <a:gd name="T33" fmla="*/ 134 h 217"/>
                  <a:gd name="T34" fmla="*/ 2 w 286"/>
                  <a:gd name="T35" fmla="*/ 189 h 217"/>
                  <a:gd name="T36" fmla="*/ 275 w 286"/>
                  <a:gd name="T37" fmla="*/ 194 h 217"/>
                  <a:gd name="T38" fmla="*/ 282 w 286"/>
                  <a:gd name="T39" fmla="*/ 177 h 217"/>
                  <a:gd name="T40" fmla="*/ 49 w 286"/>
                  <a:gd name="T41" fmla="*/ 17 h 217"/>
                  <a:gd name="T42" fmla="*/ 230 w 286"/>
                  <a:gd name="T43" fmla="*/ 14 h 217"/>
                  <a:gd name="T44" fmla="*/ 240 w 286"/>
                  <a:gd name="T45" fmla="*/ 24 h 217"/>
                  <a:gd name="T46" fmla="*/ 237 w 286"/>
                  <a:gd name="T47" fmla="*/ 127 h 217"/>
                  <a:gd name="T48" fmla="*/ 56 w 286"/>
                  <a:gd name="T49" fmla="*/ 130 h 217"/>
                  <a:gd name="T50" fmla="*/ 46 w 286"/>
                  <a:gd name="T51" fmla="*/ 120 h 217"/>
                  <a:gd name="T52" fmla="*/ 43 w 286"/>
                  <a:gd name="T53" fmla="*/ 143 h 217"/>
                  <a:gd name="T54" fmla="*/ 248 w 286"/>
                  <a:gd name="T55" fmla="*/ 151 h 217"/>
                  <a:gd name="T56" fmla="*/ 43 w 286"/>
                  <a:gd name="T57" fmla="*/ 143 h 217"/>
                  <a:gd name="T58" fmla="*/ 252 w 286"/>
                  <a:gd name="T59" fmla="*/ 157 h 217"/>
                  <a:gd name="T60" fmla="*/ 29 w 286"/>
                  <a:gd name="T61" fmla="*/ 165 h 217"/>
                  <a:gd name="T62" fmla="*/ 97 w 286"/>
                  <a:gd name="T63" fmla="*/ 179 h 217"/>
                  <a:gd name="T64" fmla="*/ 25 w 286"/>
                  <a:gd name="T65" fmla="*/ 171 h 217"/>
                  <a:gd name="T66" fmla="*/ 97 w 286"/>
                  <a:gd name="T67" fmla="*/ 179 h 217"/>
                  <a:gd name="T68" fmla="*/ 186 w 286"/>
                  <a:gd name="T69" fmla="*/ 171 h 217"/>
                  <a:gd name="T70" fmla="*/ 266 w 286"/>
                  <a:gd name="T71" fmla="*/ 179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86" h="217">
                    <a:moveTo>
                      <a:pt x="100" y="62"/>
                    </a:moveTo>
                    <a:cubicBezTo>
                      <a:pt x="89" y="53"/>
                      <a:pt x="89" y="53"/>
                      <a:pt x="89" y="53"/>
                    </a:cubicBezTo>
                    <a:cubicBezTo>
                      <a:pt x="102" y="38"/>
                      <a:pt x="122" y="28"/>
                      <a:pt x="144" y="28"/>
                    </a:cubicBezTo>
                    <a:cubicBezTo>
                      <a:pt x="165" y="28"/>
                      <a:pt x="184" y="37"/>
                      <a:pt x="197" y="51"/>
                    </a:cubicBezTo>
                    <a:cubicBezTo>
                      <a:pt x="191" y="56"/>
                      <a:pt x="191" y="56"/>
                      <a:pt x="191" y="56"/>
                    </a:cubicBezTo>
                    <a:cubicBezTo>
                      <a:pt x="187" y="60"/>
                      <a:pt x="187" y="60"/>
                      <a:pt x="187" y="60"/>
                    </a:cubicBezTo>
                    <a:cubicBezTo>
                      <a:pt x="176" y="49"/>
                      <a:pt x="161" y="41"/>
                      <a:pt x="144" y="41"/>
                    </a:cubicBezTo>
                    <a:cubicBezTo>
                      <a:pt x="126" y="41"/>
                      <a:pt x="110" y="50"/>
                      <a:pt x="100" y="62"/>
                    </a:cubicBezTo>
                    <a:close/>
                    <a:moveTo>
                      <a:pt x="110" y="71"/>
                    </a:moveTo>
                    <a:cubicBezTo>
                      <a:pt x="120" y="80"/>
                      <a:pt x="120" y="80"/>
                      <a:pt x="120" y="80"/>
                    </a:cubicBezTo>
                    <a:cubicBezTo>
                      <a:pt x="126" y="73"/>
                      <a:pt x="134" y="69"/>
                      <a:pt x="144" y="69"/>
                    </a:cubicBezTo>
                    <a:cubicBezTo>
                      <a:pt x="153" y="69"/>
                      <a:pt x="160" y="72"/>
                      <a:pt x="166" y="78"/>
                    </a:cubicBezTo>
                    <a:cubicBezTo>
                      <a:pt x="176" y="69"/>
                      <a:pt x="176" y="69"/>
                      <a:pt x="176" y="69"/>
                    </a:cubicBezTo>
                    <a:cubicBezTo>
                      <a:pt x="168" y="60"/>
                      <a:pt x="157" y="55"/>
                      <a:pt x="144" y="55"/>
                    </a:cubicBezTo>
                    <a:cubicBezTo>
                      <a:pt x="130" y="55"/>
                      <a:pt x="118" y="61"/>
                      <a:pt x="110" y="71"/>
                    </a:cubicBezTo>
                    <a:close/>
                    <a:moveTo>
                      <a:pt x="144" y="82"/>
                    </a:moveTo>
                    <a:cubicBezTo>
                      <a:pt x="135" y="82"/>
                      <a:pt x="128" y="90"/>
                      <a:pt x="128" y="99"/>
                    </a:cubicBezTo>
                    <a:cubicBezTo>
                      <a:pt x="128" y="108"/>
                      <a:pt x="135" y="115"/>
                      <a:pt x="144" y="115"/>
                    </a:cubicBezTo>
                    <a:cubicBezTo>
                      <a:pt x="153" y="115"/>
                      <a:pt x="160" y="108"/>
                      <a:pt x="160" y="99"/>
                    </a:cubicBezTo>
                    <a:cubicBezTo>
                      <a:pt x="160" y="90"/>
                      <a:pt x="153" y="82"/>
                      <a:pt x="144" y="82"/>
                    </a:cubicBezTo>
                    <a:close/>
                    <a:moveTo>
                      <a:pt x="275" y="206"/>
                    </a:moveTo>
                    <a:cubicBezTo>
                      <a:pt x="11" y="206"/>
                      <a:pt x="11" y="206"/>
                      <a:pt x="11" y="206"/>
                    </a:cubicBezTo>
                    <a:cubicBezTo>
                      <a:pt x="8" y="206"/>
                      <a:pt x="5" y="205"/>
                      <a:pt x="2" y="204"/>
                    </a:cubicBezTo>
                    <a:cubicBezTo>
                      <a:pt x="2" y="207"/>
                      <a:pt x="2" y="217"/>
                      <a:pt x="11" y="217"/>
                    </a:cubicBezTo>
                    <a:cubicBezTo>
                      <a:pt x="13" y="217"/>
                      <a:pt x="273" y="217"/>
                      <a:pt x="275" y="217"/>
                    </a:cubicBezTo>
                    <a:cubicBezTo>
                      <a:pt x="284" y="217"/>
                      <a:pt x="284" y="207"/>
                      <a:pt x="284" y="204"/>
                    </a:cubicBezTo>
                    <a:cubicBezTo>
                      <a:pt x="281" y="205"/>
                      <a:pt x="278" y="206"/>
                      <a:pt x="275" y="206"/>
                    </a:cubicBezTo>
                    <a:close/>
                    <a:moveTo>
                      <a:pt x="282" y="177"/>
                    </a:moveTo>
                    <a:cubicBezTo>
                      <a:pt x="255" y="134"/>
                      <a:pt x="255" y="134"/>
                      <a:pt x="255" y="134"/>
                    </a:cubicBezTo>
                    <a:cubicBezTo>
                      <a:pt x="255" y="21"/>
                      <a:pt x="255" y="21"/>
                      <a:pt x="255" y="21"/>
                    </a:cubicBezTo>
                    <a:cubicBezTo>
                      <a:pt x="255" y="9"/>
                      <a:pt x="245" y="0"/>
                      <a:pt x="234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1" y="0"/>
                      <a:pt x="31" y="9"/>
                      <a:pt x="31" y="21"/>
                    </a:cubicBezTo>
                    <a:cubicBezTo>
                      <a:pt x="31" y="134"/>
                      <a:pt x="31" y="134"/>
                      <a:pt x="31" y="134"/>
                    </a:cubicBezTo>
                    <a:cubicBezTo>
                      <a:pt x="4" y="177"/>
                      <a:pt x="4" y="177"/>
                      <a:pt x="4" y="177"/>
                    </a:cubicBezTo>
                    <a:cubicBezTo>
                      <a:pt x="1" y="181"/>
                      <a:pt x="0" y="185"/>
                      <a:pt x="2" y="189"/>
                    </a:cubicBezTo>
                    <a:cubicBezTo>
                      <a:pt x="4" y="192"/>
                      <a:pt x="7" y="194"/>
                      <a:pt x="11" y="194"/>
                    </a:cubicBezTo>
                    <a:cubicBezTo>
                      <a:pt x="275" y="194"/>
                      <a:pt x="275" y="194"/>
                      <a:pt x="275" y="194"/>
                    </a:cubicBezTo>
                    <a:cubicBezTo>
                      <a:pt x="279" y="194"/>
                      <a:pt x="283" y="192"/>
                      <a:pt x="284" y="188"/>
                    </a:cubicBezTo>
                    <a:cubicBezTo>
                      <a:pt x="286" y="184"/>
                      <a:pt x="284" y="180"/>
                      <a:pt x="282" y="177"/>
                    </a:cubicBezTo>
                    <a:close/>
                    <a:moveTo>
                      <a:pt x="46" y="24"/>
                    </a:moveTo>
                    <a:cubicBezTo>
                      <a:pt x="46" y="22"/>
                      <a:pt x="47" y="19"/>
                      <a:pt x="49" y="17"/>
                    </a:cubicBezTo>
                    <a:cubicBezTo>
                      <a:pt x="51" y="15"/>
                      <a:pt x="53" y="14"/>
                      <a:pt x="56" y="14"/>
                    </a:cubicBezTo>
                    <a:cubicBezTo>
                      <a:pt x="230" y="14"/>
                      <a:pt x="230" y="14"/>
                      <a:pt x="230" y="14"/>
                    </a:cubicBezTo>
                    <a:cubicBezTo>
                      <a:pt x="233" y="14"/>
                      <a:pt x="235" y="15"/>
                      <a:pt x="237" y="17"/>
                    </a:cubicBezTo>
                    <a:cubicBezTo>
                      <a:pt x="239" y="19"/>
                      <a:pt x="240" y="22"/>
                      <a:pt x="240" y="24"/>
                    </a:cubicBezTo>
                    <a:cubicBezTo>
                      <a:pt x="240" y="120"/>
                      <a:pt x="240" y="120"/>
                      <a:pt x="240" y="120"/>
                    </a:cubicBezTo>
                    <a:cubicBezTo>
                      <a:pt x="240" y="123"/>
                      <a:pt x="239" y="125"/>
                      <a:pt x="237" y="127"/>
                    </a:cubicBezTo>
                    <a:cubicBezTo>
                      <a:pt x="235" y="129"/>
                      <a:pt x="233" y="130"/>
                      <a:pt x="230" y="130"/>
                    </a:cubicBezTo>
                    <a:cubicBezTo>
                      <a:pt x="228" y="130"/>
                      <a:pt x="56" y="130"/>
                      <a:pt x="56" y="130"/>
                    </a:cubicBezTo>
                    <a:cubicBezTo>
                      <a:pt x="53" y="130"/>
                      <a:pt x="51" y="129"/>
                      <a:pt x="49" y="127"/>
                    </a:cubicBezTo>
                    <a:cubicBezTo>
                      <a:pt x="47" y="125"/>
                      <a:pt x="46" y="123"/>
                      <a:pt x="46" y="120"/>
                    </a:cubicBezTo>
                    <a:lnTo>
                      <a:pt x="46" y="24"/>
                    </a:lnTo>
                    <a:close/>
                    <a:moveTo>
                      <a:pt x="43" y="143"/>
                    </a:moveTo>
                    <a:cubicBezTo>
                      <a:pt x="243" y="143"/>
                      <a:pt x="243" y="143"/>
                      <a:pt x="243" y="143"/>
                    </a:cubicBezTo>
                    <a:cubicBezTo>
                      <a:pt x="248" y="151"/>
                      <a:pt x="248" y="151"/>
                      <a:pt x="248" y="151"/>
                    </a:cubicBezTo>
                    <a:cubicBezTo>
                      <a:pt x="38" y="151"/>
                      <a:pt x="38" y="151"/>
                      <a:pt x="38" y="151"/>
                    </a:cubicBezTo>
                    <a:lnTo>
                      <a:pt x="43" y="143"/>
                    </a:lnTo>
                    <a:close/>
                    <a:moveTo>
                      <a:pt x="34" y="157"/>
                    </a:moveTo>
                    <a:cubicBezTo>
                      <a:pt x="252" y="157"/>
                      <a:pt x="252" y="157"/>
                      <a:pt x="252" y="157"/>
                    </a:cubicBezTo>
                    <a:cubicBezTo>
                      <a:pt x="257" y="165"/>
                      <a:pt x="257" y="165"/>
                      <a:pt x="257" y="165"/>
                    </a:cubicBezTo>
                    <a:cubicBezTo>
                      <a:pt x="29" y="165"/>
                      <a:pt x="29" y="165"/>
                      <a:pt x="29" y="165"/>
                    </a:cubicBezTo>
                    <a:lnTo>
                      <a:pt x="34" y="157"/>
                    </a:lnTo>
                    <a:close/>
                    <a:moveTo>
                      <a:pt x="97" y="179"/>
                    </a:moveTo>
                    <a:cubicBezTo>
                      <a:pt x="20" y="179"/>
                      <a:pt x="20" y="179"/>
                      <a:pt x="20" y="179"/>
                    </a:cubicBezTo>
                    <a:cubicBezTo>
                      <a:pt x="25" y="171"/>
                      <a:pt x="25" y="171"/>
                      <a:pt x="25" y="171"/>
                    </a:cubicBezTo>
                    <a:cubicBezTo>
                      <a:pt x="100" y="171"/>
                      <a:pt x="100" y="171"/>
                      <a:pt x="100" y="171"/>
                    </a:cubicBezTo>
                    <a:lnTo>
                      <a:pt x="97" y="179"/>
                    </a:lnTo>
                    <a:close/>
                    <a:moveTo>
                      <a:pt x="189" y="179"/>
                    </a:moveTo>
                    <a:cubicBezTo>
                      <a:pt x="186" y="171"/>
                      <a:pt x="186" y="171"/>
                      <a:pt x="186" y="171"/>
                    </a:cubicBezTo>
                    <a:cubicBezTo>
                      <a:pt x="261" y="171"/>
                      <a:pt x="261" y="171"/>
                      <a:pt x="261" y="171"/>
                    </a:cubicBezTo>
                    <a:cubicBezTo>
                      <a:pt x="266" y="179"/>
                      <a:pt x="266" y="179"/>
                      <a:pt x="266" y="179"/>
                    </a:cubicBezTo>
                    <a:lnTo>
                      <a:pt x="189" y="17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zh-CN" altLang="en-US" dirty="0">
                  <a:latin typeface="华文黑体" panose="02010600040101010101" charset="-122"/>
                  <a:ea typeface="华文黑体" panose="02010600040101010101" charset="-122"/>
                </a:endParaRPr>
              </a:p>
            </p:txBody>
          </p:sp>
          <p:sp>
            <p:nvSpPr>
              <p:cNvPr id="108" name="Freeform 36">
                <a:extLst>
                  <a:ext uri="{FF2B5EF4-FFF2-40B4-BE49-F238E27FC236}">
                    <a16:creationId xmlns:a16="http://schemas.microsoft.com/office/drawing/2014/main" id="{910380B2-6D7A-44C2-91DB-5D342EA47B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21707" y="3769907"/>
                <a:ext cx="320339" cy="212588"/>
              </a:xfrm>
              <a:custGeom>
                <a:avLst/>
                <a:gdLst>
                  <a:gd name="T0" fmla="*/ 89 w 286"/>
                  <a:gd name="T1" fmla="*/ 53 h 217"/>
                  <a:gd name="T2" fmla="*/ 197 w 286"/>
                  <a:gd name="T3" fmla="*/ 51 h 217"/>
                  <a:gd name="T4" fmla="*/ 187 w 286"/>
                  <a:gd name="T5" fmla="*/ 60 h 217"/>
                  <a:gd name="T6" fmla="*/ 100 w 286"/>
                  <a:gd name="T7" fmla="*/ 62 h 217"/>
                  <a:gd name="T8" fmla="*/ 120 w 286"/>
                  <a:gd name="T9" fmla="*/ 80 h 217"/>
                  <a:gd name="T10" fmla="*/ 166 w 286"/>
                  <a:gd name="T11" fmla="*/ 78 h 217"/>
                  <a:gd name="T12" fmla="*/ 144 w 286"/>
                  <a:gd name="T13" fmla="*/ 55 h 217"/>
                  <a:gd name="T14" fmla="*/ 144 w 286"/>
                  <a:gd name="T15" fmla="*/ 82 h 217"/>
                  <a:gd name="T16" fmla="*/ 144 w 286"/>
                  <a:gd name="T17" fmla="*/ 115 h 217"/>
                  <a:gd name="T18" fmla="*/ 144 w 286"/>
                  <a:gd name="T19" fmla="*/ 82 h 217"/>
                  <a:gd name="T20" fmla="*/ 11 w 286"/>
                  <a:gd name="T21" fmla="*/ 206 h 217"/>
                  <a:gd name="T22" fmla="*/ 11 w 286"/>
                  <a:gd name="T23" fmla="*/ 217 h 217"/>
                  <a:gd name="T24" fmla="*/ 284 w 286"/>
                  <a:gd name="T25" fmla="*/ 204 h 217"/>
                  <a:gd name="T26" fmla="*/ 282 w 286"/>
                  <a:gd name="T27" fmla="*/ 177 h 217"/>
                  <a:gd name="T28" fmla="*/ 255 w 286"/>
                  <a:gd name="T29" fmla="*/ 21 h 217"/>
                  <a:gd name="T30" fmla="*/ 52 w 286"/>
                  <a:gd name="T31" fmla="*/ 0 h 217"/>
                  <a:gd name="T32" fmla="*/ 31 w 286"/>
                  <a:gd name="T33" fmla="*/ 134 h 217"/>
                  <a:gd name="T34" fmla="*/ 2 w 286"/>
                  <a:gd name="T35" fmla="*/ 189 h 217"/>
                  <a:gd name="T36" fmla="*/ 275 w 286"/>
                  <a:gd name="T37" fmla="*/ 194 h 217"/>
                  <a:gd name="T38" fmla="*/ 282 w 286"/>
                  <a:gd name="T39" fmla="*/ 177 h 217"/>
                  <a:gd name="T40" fmla="*/ 49 w 286"/>
                  <a:gd name="T41" fmla="*/ 17 h 217"/>
                  <a:gd name="T42" fmla="*/ 230 w 286"/>
                  <a:gd name="T43" fmla="*/ 14 h 217"/>
                  <a:gd name="T44" fmla="*/ 240 w 286"/>
                  <a:gd name="T45" fmla="*/ 24 h 217"/>
                  <a:gd name="T46" fmla="*/ 237 w 286"/>
                  <a:gd name="T47" fmla="*/ 127 h 217"/>
                  <a:gd name="T48" fmla="*/ 56 w 286"/>
                  <a:gd name="T49" fmla="*/ 130 h 217"/>
                  <a:gd name="T50" fmla="*/ 46 w 286"/>
                  <a:gd name="T51" fmla="*/ 120 h 217"/>
                  <a:gd name="T52" fmla="*/ 43 w 286"/>
                  <a:gd name="T53" fmla="*/ 143 h 217"/>
                  <a:gd name="T54" fmla="*/ 248 w 286"/>
                  <a:gd name="T55" fmla="*/ 151 h 217"/>
                  <a:gd name="T56" fmla="*/ 43 w 286"/>
                  <a:gd name="T57" fmla="*/ 143 h 217"/>
                  <a:gd name="T58" fmla="*/ 252 w 286"/>
                  <a:gd name="T59" fmla="*/ 157 h 217"/>
                  <a:gd name="T60" fmla="*/ 29 w 286"/>
                  <a:gd name="T61" fmla="*/ 165 h 217"/>
                  <a:gd name="T62" fmla="*/ 97 w 286"/>
                  <a:gd name="T63" fmla="*/ 179 h 217"/>
                  <a:gd name="T64" fmla="*/ 25 w 286"/>
                  <a:gd name="T65" fmla="*/ 171 h 217"/>
                  <a:gd name="T66" fmla="*/ 97 w 286"/>
                  <a:gd name="T67" fmla="*/ 179 h 217"/>
                  <a:gd name="T68" fmla="*/ 186 w 286"/>
                  <a:gd name="T69" fmla="*/ 171 h 217"/>
                  <a:gd name="T70" fmla="*/ 266 w 286"/>
                  <a:gd name="T71" fmla="*/ 179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86" h="217">
                    <a:moveTo>
                      <a:pt x="100" y="62"/>
                    </a:moveTo>
                    <a:cubicBezTo>
                      <a:pt x="89" y="53"/>
                      <a:pt x="89" y="53"/>
                      <a:pt x="89" y="53"/>
                    </a:cubicBezTo>
                    <a:cubicBezTo>
                      <a:pt x="102" y="38"/>
                      <a:pt x="122" y="28"/>
                      <a:pt x="144" y="28"/>
                    </a:cubicBezTo>
                    <a:cubicBezTo>
                      <a:pt x="165" y="28"/>
                      <a:pt x="184" y="37"/>
                      <a:pt x="197" y="51"/>
                    </a:cubicBezTo>
                    <a:cubicBezTo>
                      <a:pt x="191" y="56"/>
                      <a:pt x="191" y="56"/>
                      <a:pt x="191" y="56"/>
                    </a:cubicBezTo>
                    <a:cubicBezTo>
                      <a:pt x="187" y="60"/>
                      <a:pt x="187" y="60"/>
                      <a:pt x="187" y="60"/>
                    </a:cubicBezTo>
                    <a:cubicBezTo>
                      <a:pt x="176" y="49"/>
                      <a:pt x="161" y="41"/>
                      <a:pt x="144" y="41"/>
                    </a:cubicBezTo>
                    <a:cubicBezTo>
                      <a:pt x="126" y="41"/>
                      <a:pt x="110" y="50"/>
                      <a:pt x="100" y="62"/>
                    </a:cubicBezTo>
                    <a:close/>
                    <a:moveTo>
                      <a:pt x="110" y="71"/>
                    </a:moveTo>
                    <a:cubicBezTo>
                      <a:pt x="120" y="80"/>
                      <a:pt x="120" y="80"/>
                      <a:pt x="120" y="80"/>
                    </a:cubicBezTo>
                    <a:cubicBezTo>
                      <a:pt x="126" y="73"/>
                      <a:pt x="134" y="69"/>
                      <a:pt x="144" y="69"/>
                    </a:cubicBezTo>
                    <a:cubicBezTo>
                      <a:pt x="153" y="69"/>
                      <a:pt x="160" y="72"/>
                      <a:pt x="166" y="78"/>
                    </a:cubicBezTo>
                    <a:cubicBezTo>
                      <a:pt x="176" y="69"/>
                      <a:pt x="176" y="69"/>
                      <a:pt x="176" y="69"/>
                    </a:cubicBezTo>
                    <a:cubicBezTo>
                      <a:pt x="168" y="60"/>
                      <a:pt x="157" y="55"/>
                      <a:pt x="144" y="55"/>
                    </a:cubicBezTo>
                    <a:cubicBezTo>
                      <a:pt x="130" y="55"/>
                      <a:pt x="118" y="61"/>
                      <a:pt x="110" y="71"/>
                    </a:cubicBezTo>
                    <a:close/>
                    <a:moveTo>
                      <a:pt x="144" y="82"/>
                    </a:moveTo>
                    <a:cubicBezTo>
                      <a:pt x="135" y="82"/>
                      <a:pt x="128" y="90"/>
                      <a:pt x="128" y="99"/>
                    </a:cubicBezTo>
                    <a:cubicBezTo>
                      <a:pt x="128" y="108"/>
                      <a:pt x="135" y="115"/>
                      <a:pt x="144" y="115"/>
                    </a:cubicBezTo>
                    <a:cubicBezTo>
                      <a:pt x="153" y="115"/>
                      <a:pt x="160" y="108"/>
                      <a:pt x="160" y="99"/>
                    </a:cubicBezTo>
                    <a:cubicBezTo>
                      <a:pt x="160" y="90"/>
                      <a:pt x="153" y="82"/>
                      <a:pt x="144" y="82"/>
                    </a:cubicBezTo>
                    <a:close/>
                    <a:moveTo>
                      <a:pt x="275" y="206"/>
                    </a:moveTo>
                    <a:cubicBezTo>
                      <a:pt x="11" y="206"/>
                      <a:pt x="11" y="206"/>
                      <a:pt x="11" y="206"/>
                    </a:cubicBezTo>
                    <a:cubicBezTo>
                      <a:pt x="8" y="206"/>
                      <a:pt x="5" y="205"/>
                      <a:pt x="2" y="204"/>
                    </a:cubicBezTo>
                    <a:cubicBezTo>
                      <a:pt x="2" y="207"/>
                      <a:pt x="2" y="217"/>
                      <a:pt x="11" y="217"/>
                    </a:cubicBezTo>
                    <a:cubicBezTo>
                      <a:pt x="13" y="217"/>
                      <a:pt x="273" y="217"/>
                      <a:pt x="275" y="217"/>
                    </a:cubicBezTo>
                    <a:cubicBezTo>
                      <a:pt x="284" y="217"/>
                      <a:pt x="284" y="207"/>
                      <a:pt x="284" y="204"/>
                    </a:cubicBezTo>
                    <a:cubicBezTo>
                      <a:pt x="281" y="205"/>
                      <a:pt x="278" y="206"/>
                      <a:pt x="275" y="206"/>
                    </a:cubicBezTo>
                    <a:close/>
                    <a:moveTo>
                      <a:pt x="282" y="177"/>
                    </a:moveTo>
                    <a:cubicBezTo>
                      <a:pt x="255" y="134"/>
                      <a:pt x="255" y="134"/>
                      <a:pt x="255" y="134"/>
                    </a:cubicBezTo>
                    <a:cubicBezTo>
                      <a:pt x="255" y="21"/>
                      <a:pt x="255" y="21"/>
                      <a:pt x="255" y="21"/>
                    </a:cubicBezTo>
                    <a:cubicBezTo>
                      <a:pt x="255" y="9"/>
                      <a:pt x="245" y="0"/>
                      <a:pt x="234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1" y="0"/>
                      <a:pt x="31" y="9"/>
                      <a:pt x="31" y="21"/>
                    </a:cubicBezTo>
                    <a:cubicBezTo>
                      <a:pt x="31" y="134"/>
                      <a:pt x="31" y="134"/>
                      <a:pt x="31" y="134"/>
                    </a:cubicBezTo>
                    <a:cubicBezTo>
                      <a:pt x="4" y="177"/>
                      <a:pt x="4" y="177"/>
                      <a:pt x="4" y="177"/>
                    </a:cubicBezTo>
                    <a:cubicBezTo>
                      <a:pt x="1" y="181"/>
                      <a:pt x="0" y="185"/>
                      <a:pt x="2" y="189"/>
                    </a:cubicBezTo>
                    <a:cubicBezTo>
                      <a:pt x="4" y="192"/>
                      <a:pt x="7" y="194"/>
                      <a:pt x="11" y="194"/>
                    </a:cubicBezTo>
                    <a:cubicBezTo>
                      <a:pt x="275" y="194"/>
                      <a:pt x="275" y="194"/>
                      <a:pt x="275" y="194"/>
                    </a:cubicBezTo>
                    <a:cubicBezTo>
                      <a:pt x="279" y="194"/>
                      <a:pt x="283" y="192"/>
                      <a:pt x="284" y="188"/>
                    </a:cubicBezTo>
                    <a:cubicBezTo>
                      <a:pt x="286" y="184"/>
                      <a:pt x="284" y="180"/>
                      <a:pt x="282" y="177"/>
                    </a:cubicBezTo>
                    <a:close/>
                    <a:moveTo>
                      <a:pt x="46" y="24"/>
                    </a:moveTo>
                    <a:cubicBezTo>
                      <a:pt x="46" y="22"/>
                      <a:pt x="47" y="19"/>
                      <a:pt x="49" y="17"/>
                    </a:cubicBezTo>
                    <a:cubicBezTo>
                      <a:pt x="51" y="15"/>
                      <a:pt x="53" y="14"/>
                      <a:pt x="56" y="14"/>
                    </a:cubicBezTo>
                    <a:cubicBezTo>
                      <a:pt x="230" y="14"/>
                      <a:pt x="230" y="14"/>
                      <a:pt x="230" y="14"/>
                    </a:cubicBezTo>
                    <a:cubicBezTo>
                      <a:pt x="233" y="14"/>
                      <a:pt x="235" y="15"/>
                      <a:pt x="237" y="17"/>
                    </a:cubicBezTo>
                    <a:cubicBezTo>
                      <a:pt x="239" y="19"/>
                      <a:pt x="240" y="22"/>
                      <a:pt x="240" y="24"/>
                    </a:cubicBezTo>
                    <a:cubicBezTo>
                      <a:pt x="240" y="120"/>
                      <a:pt x="240" y="120"/>
                      <a:pt x="240" y="120"/>
                    </a:cubicBezTo>
                    <a:cubicBezTo>
                      <a:pt x="240" y="123"/>
                      <a:pt x="239" y="125"/>
                      <a:pt x="237" y="127"/>
                    </a:cubicBezTo>
                    <a:cubicBezTo>
                      <a:pt x="235" y="129"/>
                      <a:pt x="233" y="130"/>
                      <a:pt x="230" y="130"/>
                    </a:cubicBezTo>
                    <a:cubicBezTo>
                      <a:pt x="228" y="130"/>
                      <a:pt x="56" y="130"/>
                      <a:pt x="56" y="130"/>
                    </a:cubicBezTo>
                    <a:cubicBezTo>
                      <a:pt x="53" y="130"/>
                      <a:pt x="51" y="129"/>
                      <a:pt x="49" y="127"/>
                    </a:cubicBezTo>
                    <a:cubicBezTo>
                      <a:pt x="47" y="125"/>
                      <a:pt x="46" y="123"/>
                      <a:pt x="46" y="120"/>
                    </a:cubicBezTo>
                    <a:lnTo>
                      <a:pt x="46" y="24"/>
                    </a:lnTo>
                    <a:close/>
                    <a:moveTo>
                      <a:pt x="43" y="143"/>
                    </a:moveTo>
                    <a:cubicBezTo>
                      <a:pt x="243" y="143"/>
                      <a:pt x="243" y="143"/>
                      <a:pt x="243" y="143"/>
                    </a:cubicBezTo>
                    <a:cubicBezTo>
                      <a:pt x="248" y="151"/>
                      <a:pt x="248" y="151"/>
                      <a:pt x="248" y="151"/>
                    </a:cubicBezTo>
                    <a:cubicBezTo>
                      <a:pt x="38" y="151"/>
                      <a:pt x="38" y="151"/>
                      <a:pt x="38" y="151"/>
                    </a:cubicBezTo>
                    <a:lnTo>
                      <a:pt x="43" y="143"/>
                    </a:lnTo>
                    <a:close/>
                    <a:moveTo>
                      <a:pt x="34" y="157"/>
                    </a:moveTo>
                    <a:cubicBezTo>
                      <a:pt x="252" y="157"/>
                      <a:pt x="252" y="157"/>
                      <a:pt x="252" y="157"/>
                    </a:cubicBezTo>
                    <a:cubicBezTo>
                      <a:pt x="257" y="165"/>
                      <a:pt x="257" y="165"/>
                      <a:pt x="257" y="165"/>
                    </a:cubicBezTo>
                    <a:cubicBezTo>
                      <a:pt x="29" y="165"/>
                      <a:pt x="29" y="165"/>
                      <a:pt x="29" y="165"/>
                    </a:cubicBezTo>
                    <a:lnTo>
                      <a:pt x="34" y="157"/>
                    </a:lnTo>
                    <a:close/>
                    <a:moveTo>
                      <a:pt x="97" y="179"/>
                    </a:moveTo>
                    <a:cubicBezTo>
                      <a:pt x="20" y="179"/>
                      <a:pt x="20" y="179"/>
                      <a:pt x="20" y="179"/>
                    </a:cubicBezTo>
                    <a:cubicBezTo>
                      <a:pt x="25" y="171"/>
                      <a:pt x="25" y="171"/>
                      <a:pt x="25" y="171"/>
                    </a:cubicBezTo>
                    <a:cubicBezTo>
                      <a:pt x="100" y="171"/>
                      <a:pt x="100" y="171"/>
                      <a:pt x="100" y="171"/>
                    </a:cubicBezTo>
                    <a:lnTo>
                      <a:pt x="97" y="179"/>
                    </a:lnTo>
                    <a:close/>
                    <a:moveTo>
                      <a:pt x="189" y="179"/>
                    </a:moveTo>
                    <a:cubicBezTo>
                      <a:pt x="186" y="171"/>
                      <a:pt x="186" y="171"/>
                      <a:pt x="186" y="171"/>
                    </a:cubicBezTo>
                    <a:cubicBezTo>
                      <a:pt x="261" y="171"/>
                      <a:pt x="261" y="171"/>
                      <a:pt x="261" y="171"/>
                    </a:cubicBezTo>
                    <a:cubicBezTo>
                      <a:pt x="266" y="179"/>
                      <a:pt x="266" y="179"/>
                      <a:pt x="266" y="179"/>
                    </a:cubicBezTo>
                    <a:lnTo>
                      <a:pt x="189" y="17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zh-CN" altLang="en-US" dirty="0">
                  <a:latin typeface="华文黑体" panose="02010600040101010101" charset="-122"/>
                  <a:ea typeface="华文黑体" panose="02010600040101010101" charset="-122"/>
                </a:endParaRPr>
              </a:p>
            </p:txBody>
          </p:sp>
        </p:grpSp>
        <p:grpSp>
          <p:nvGrpSpPr>
            <p:cNvPr id="109" name="组合 108">
              <a:extLst>
                <a:ext uri="{FF2B5EF4-FFF2-40B4-BE49-F238E27FC236}">
                  <a16:creationId xmlns:a16="http://schemas.microsoft.com/office/drawing/2014/main" id="{8E2D0F42-CDD4-4D52-8111-96E07C286043}"/>
                </a:ext>
              </a:extLst>
            </p:cNvPr>
            <p:cNvGrpSpPr/>
            <p:nvPr/>
          </p:nvGrpSpPr>
          <p:grpSpPr>
            <a:xfrm>
              <a:off x="9111454" y="5494297"/>
              <a:ext cx="377754" cy="409971"/>
              <a:chOff x="9699737" y="3584309"/>
              <a:chExt cx="474504" cy="479610"/>
            </a:xfrm>
            <a:solidFill>
              <a:srgbClr val="E90012"/>
            </a:solidFill>
          </p:grpSpPr>
          <p:sp>
            <p:nvSpPr>
              <p:cNvPr id="110" name="Freeform 8">
                <a:extLst>
                  <a:ext uri="{FF2B5EF4-FFF2-40B4-BE49-F238E27FC236}">
                    <a16:creationId xmlns:a16="http://schemas.microsoft.com/office/drawing/2014/main" id="{02DE45C4-0E51-4E21-8BB8-9A9537016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22053" y="3584309"/>
                <a:ext cx="225653" cy="270440"/>
              </a:xfrm>
              <a:custGeom>
                <a:avLst/>
                <a:gdLst>
                  <a:gd name="T0" fmla="*/ 108 w 214"/>
                  <a:gd name="T1" fmla="*/ 0 h 256"/>
                  <a:gd name="T2" fmla="*/ 136 w 214"/>
                  <a:gd name="T3" fmla="*/ 5 h 256"/>
                  <a:gd name="T4" fmla="*/ 161 w 214"/>
                  <a:gd name="T5" fmla="*/ 18 h 256"/>
                  <a:gd name="T6" fmla="*/ 182 w 214"/>
                  <a:gd name="T7" fmla="*/ 39 h 256"/>
                  <a:gd name="T8" fmla="*/ 200 w 214"/>
                  <a:gd name="T9" fmla="*/ 64 h 256"/>
                  <a:gd name="T10" fmla="*/ 210 w 214"/>
                  <a:gd name="T11" fmla="*/ 94 h 256"/>
                  <a:gd name="T12" fmla="*/ 214 w 214"/>
                  <a:gd name="T13" fmla="*/ 129 h 256"/>
                  <a:gd name="T14" fmla="*/ 210 w 214"/>
                  <a:gd name="T15" fmla="*/ 163 h 256"/>
                  <a:gd name="T16" fmla="*/ 200 w 214"/>
                  <a:gd name="T17" fmla="*/ 193 h 256"/>
                  <a:gd name="T18" fmla="*/ 182 w 214"/>
                  <a:gd name="T19" fmla="*/ 219 h 256"/>
                  <a:gd name="T20" fmla="*/ 161 w 214"/>
                  <a:gd name="T21" fmla="*/ 239 h 256"/>
                  <a:gd name="T22" fmla="*/ 136 w 214"/>
                  <a:gd name="T23" fmla="*/ 251 h 256"/>
                  <a:gd name="T24" fmla="*/ 108 w 214"/>
                  <a:gd name="T25" fmla="*/ 256 h 256"/>
                  <a:gd name="T26" fmla="*/ 78 w 214"/>
                  <a:gd name="T27" fmla="*/ 251 h 256"/>
                  <a:gd name="T28" fmla="*/ 53 w 214"/>
                  <a:gd name="T29" fmla="*/ 239 h 256"/>
                  <a:gd name="T30" fmla="*/ 32 w 214"/>
                  <a:gd name="T31" fmla="*/ 219 h 256"/>
                  <a:gd name="T32" fmla="*/ 14 w 214"/>
                  <a:gd name="T33" fmla="*/ 193 h 256"/>
                  <a:gd name="T34" fmla="*/ 3 w 214"/>
                  <a:gd name="T35" fmla="*/ 163 h 256"/>
                  <a:gd name="T36" fmla="*/ 0 w 214"/>
                  <a:gd name="T37" fmla="*/ 129 h 256"/>
                  <a:gd name="T38" fmla="*/ 3 w 214"/>
                  <a:gd name="T39" fmla="*/ 94 h 256"/>
                  <a:gd name="T40" fmla="*/ 14 w 214"/>
                  <a:gd name="T41" fmla="*/ 64 h 256"/>
                  <a:gd name="T42" fmla="*/ 32 w 214"/>
                  <a:gd name="T43" fmla="*/ 39 h 256"/>
                  <a:gd name="T44" fmla="*/ 53 w 214"/>
                  <a:gd name="T45" fmla="*/ 18 h 256"/>
                  <a:gd name="T46" fmla="*/ 78 w 214"/>
                  <a:gd name="T47" fmla="*/ 5 h 256"/>
                  <a:gd name="T48" fmla="*/ 108 w 214"/>
                  <a:gd name="T49" fmla="*/ 0 h 2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4"/>
                  <a:gd name="T76" fmla="*/ 0 h 256"/>
                  <a:gd name="T77" fmla="*/ 214 w 214"/>
                  <a:gd name="T78" fmla="*/ 256 h 25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4" h="256">
                    <a:moveTo>
                      <a:pt x="108" y="0"/>
                    </a:moveTo>
                    <a:lnTo>
                      <a:pt x="136" y="5"/>
                    </a:lnTo>
                    <a:lnTo>
                      <a:pt x="161" y="18"/>
                    </a:lnTo>
                    <a:lnTo>
                      <a:pt x="182" y="39"/>
                    </a:lnTo>
                    <a:lnTo>
                      <a:pt x="200" y="64"/>
                    </a:lnTo>
                    <a:lnTo>
                      <a:pt x="210" y="94"/>
                    </a:lnTo>
                    <a:lnTo>
                      <a:pt x="214" y="129"/>
                    </a:lnTo>
                    <a:lnTo>
                      <a:pt x="210" y="163"/>
                    </a:lnTo>
                    <a:lnTo>
                      <a:pt x="200" y="193"/>
                    </a:lnTo>
                    <a:lnTo>
                      <a:pt x="182" y="219"/>
                    </a:lnTo>
                    <a:lnTo>
                      <a:pt x="161" y="239"/>
                    </a:lnTo>
                    <a:lnTo>
                      <a:pt x="136" y="251"/>
                    </a:lnTo>
                    <a:lnTo>
                      <a:pt x="108" y="256"/>
                    </a:lnTo>
                    <a:lnTo>
                      <a:pt x="78" y="251"/>
                    </a:lnTo>
                    <a:lnTo>
                      <a:pt x="53" y="239"/>
                    </a:lnTo>
                    <a:lnTo>
                      <a:pt x="32" y="219"/>
                    </a:lnTo>
                    <a:lnTo>
                      <a:pt x="14" y="193"/>
                    </a:lnTo>
                    <a:lnTo>
                      <a:pt x="3" y="163"/>
                    </a:lnTo>
                    <a:lnTo>
                      <a:pt x="0" y="129"/>
                    </a:lnTo>
                    <a:lnTo>
                      <a:pt x="3" y="94"/>
                    </a:lnTo>
                    <a:lnTo>
                      <a:pt x="14" y="64"/>
                    </a:lnTo>
                    <a:lnTo>
                      <a:pt x="32" y="39"/>
                    </a:lnTo>
                    <a:lnTo>
                      <a:pt x="53" y="18"/>
                    </a:lnTo>
                    <a:lnTo>
                      <a:pt x="78" y="5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zh-CN" altLang="zh-CN">
                  <a:latin typeface="华文黑体" panose="02010600040101010101" charset="-122"/>
                  <a:ea typeface="华文黑体" panose="0201060004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1" name="Freeform 9">
                <a:extLst>
                  <a:ext uri="{FF2B5EF4-FFF2-40B4-BE49-F238E27FC236}">
                    <a16:creationId xmlns:a16="http://schemas.microsoft.com/office/drawing/2014/main" id="{2B476684-D68C-40DF-8D15-94C15ECFEE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07290" y="3698401"/>
                <a:ext cx="33742" cy="52821"/>
              </a:xfrm>
              <a:custGeom>
                <a:avLst/>
                <a:gdLst>
                  <a:gd name="T0" fmla="*/ 16 w 34"/>
                  <a:gd name="T1" fmla="*/ 0 h 49"/>
                  <a:gd name="T2" fmla="*/ 21 w 34"/>
                  <a:gd name="T3" fmla="*/ 0 h 49"/>
                  <a:gd name="T4" fmla="*/ 27 w 34"/>
                  <a:gd name="T5" fmla="*/ 3 h 49"/>
                  <a:gd name="T6" fmla="*/ 30 w 34"/>
                  <a:gd name="T7" fmla="*/ 9 h 49"/>
                  <a:gd name="T8" fmla="*/ 32 w 34"/>
                  <a:gd name="T9" fmla="*/ 16 h 49"/>
                  <a:gd name="T10" fmla="*/ 34 w 34"/>
                  <a:gd name="T11" fmla="*/ 24 h 49"/>
                  <a:gd name="T12" fmla="*/ 32 w 34"/>
                  <a:gd name="T13" fmla="*/ 33 h 49"/>
                  <a:gd name="T14" fmla="*/ 30 w 34"/>
                  <a:gd name="T15" fmla="*/ 40 h 49"/>
                  <a:gd name="T16" fmla="*/ 27 w 34"/>
                  <a:gd name="T17" fmla="*/ 46 h 49"/>
                  <a:gd name="T18" fmla="*/ 21 w 34"/>
                  <a:gd name="T19" fmla="*/ 49 h 49"/>
                  <a:gd name="T20" fmla="*/ 16 w 34"/>
                  <a:gd name="T21" fmla="*/ 49 h 49"/>
                  <a:gd name="T22" fmla="*/ 11 w 34"/>
                  <a:gd name="T23" fmla="*/ 49 h 49"/>
                  <a:gd name="T24" fmla="*/ 7 w 34"/>
                  <a:gd name="T25" fmla="*/ 46 h 49"/>
                  <a:gd name="T26" fmla="*/ 4 w 34"/>
                  <a:gd name="T27" fmla="*/ 40 h 49"/>
                  <a:gd name="T28" fmla="*/ 0 w 34"/>
                  <a:gd name="T29" fmla="*/ 33 h 49"/>
                  <a:gd name="T30" fmla="*/ 0 w 34"/>
                  <a:gd name="T31" fmla="*/ 24 h 49"/>
                  <a:gd name="T32" fmla="*/ 0 w 34"/>
                  <a:gd name="T33" fmla="*/ 16 h 49"/>
                  <a:gd name="T34" fmla="*/ 4 w 34"/>
                  <a:gd name="T35" fmla="*/ 9 h 49"/>
                  <a:gd name="T36" fmla="*/ 7 w 34"/>
                  <a:gd name="T37" fmla="*/ 3 h 49"/>
                  <a:gd name="T38" fmla="*/ 11 w 34"/>
                  <a:gd name="T39" fmla="*/ 0 h 49"/>
                  <a:gd name="T40" fmla="*/ 16 w 34"/>
                  <a:gd name="T41" fmla="*/ 0 h 4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4"/>
                  <a:gd name="T64" fmla="*/ 0 h 49"/>
                  <a:gd name="T65" fmla="*/ 34 w 34"/>
                  <a:gd name="T66" fmla="*/ 49 h 4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4" h="49">
                    <a:moveTo>
                      <a:pt x="16" y="0"/>
                    </a:moveTo>
                    <a:lnTo>
                      <a:pt x="21" y="0"/>
                    </a:lnTo>
                    <a:lnTo>
                      <a:pt x="27" y="3"/>
                    </a:lnTo>
                    <a:lnTo>
                      <a:pt x="30" y="9"/>
                    </a:lnTo>
                    <a:lnTo>
                      <a:pt x="32" y="16"/>
                    </a:lnTo>
                    <a:lnTo>
                      <a:pt x="34" y="24"/>
                    </a:lnTo>
                    <a:lnTo>
                      <a:pt x="32" y="33"/>
                    </a:lnTo>
                    <a:lnTo>
                      <a:pt x="30" y="40"/>
                    </a:lnTo>
                    <a:lnTo>
                      <a:pt x="27" y="46"/>
                    </a:lnTo>
                    <a:lnTo>
                      <a:pt x="21" y="49"/>
                    </a:lnTo>
                    <a:lnTo>
                      <a:pt x="16" y="49"/>
                    </a:lnTo>
                    <a:lnTo>
                      <a:pt x="11" y="49"/>
                    </a:lnTo>
                    <a:lnTo>
                      <a:pt x="7" y="46"/>
                    </a:lnTo>
                    <a:lnTo>
                      <a:pt x="4" y="40"/>
                    </a:lnTo>
                    <a:lnTo>
                      <a:pt x="0" y="33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4" y="9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zh-CN" altLang="zh-CN">
                  <a:latin typeface="华文黑体" panose="02010600040101010101" charset="-122"/>
                  <a:ea typeface="华文黑体" panose="0201060004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2" name="Freeform 10">
                <a:extLst>
                  <a:ext uri="{FF2B5EF4-FFF2-40B4-BE49-F238E27FC236}">
                    <a16:creationId xmlns:a16="http://schemas.microsoft.com/office/drawing/2014/main" id="{A4A4C112-9588-41CA-A66F-4769F565AA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32944" y="3698401"/>
                <a:ext cx="35852" cy="52821"/>
              </a:xfrm>
              <a:custGeom>
                <a:avLst/>
                <a:gdLst>
                  <a:gd name="T0" fmla="*/ 16 w 33"/>
                  <a:gd name="T1" fmla="*/ 0 h 49"/>
                  <a:gd name="T2" fmla="*/ 21 w 33"/>
                  <a:gd name="T3" fmla="*/ 0 h 49"/>
                  <a:gd name="T4" fmla="*/ 26 w 33"/>
                  <a:gd name="T5" fmla="*/ 3 h 49"/>
                  <a:gd name="T6" fmla="*/ 30 w 33"/>
                  <a:gd name="T7" fmla="*/ 9 h 49"/>
                  <a:gd name="T8" fmla="*/ 31 w 33"/>
                  <a:gd name="T9" fmla="*/ 16 h 49"/>
                  <a:gd name="T10" fmla="*/ 33 w 33"/>
                  <a:gd name="T11" fmla="*/ 24 h 49"/>
                  <a:gd name="T12" fmla="*/ 31 w 33"/>
                  <a:gd name="T13" fmla="*/ 33 h 49"/>
                  <a:gd name="T14" fmla="*/ 30 w 33"/>
                  <a:gd name="T15" fmla="*/ 40 h 49"/>
                  <a:gd name="T16" fmla="*/ 26 w 33"/>
                  <a:gd name="T17" fmla="*/ 46 h 49"/>
                  <a:gd name="T18" fmla="*/ 21 w 33"/>
                  <a:gd name="T19" fmla="*/ 49 h 49"/>
                  <a:gd name="T20" fmla="*/ 16 w 33"/>
                  <a:gd name="T21" fmla="*/ 49 h 49"/>
                  <a:gd name="T22" fmla="*/ 12 w 33"/>
                  <a:gd name="T23" fmla="*/ 49 h 49"/>
                  <a:gd name="T24" fmla="*/ 7 w 33"/>
                  <a:gd name="T25" fmla="*/ 46 h 49"/>
                  <a:gd name="T26" fmla="*/ 3 w 33"/>
                  <a:gd name="T27" fmla="*/ 40 h 49"/>
                  <a:gd name="T28" fmla="*/ 1 w 33"/>
                  <a:gd name="T29" fmla="*/ 33 h 49"/>
                  <a:gd name="T30" fmla="*/ 0 w 33"/>
                  <a:gd name="T31" fmla="*/ 24 h 49"/>
                  <a:gd name="T32" fmla="*/ 1 w 33"/>
                  <a:gd name="T33" fmla="*/ 16 h 49"/>
                  <a:gd name="T34" fmla="*/ 3 w 33"/>
                  <a:gd name="T35" fmla="*/ 9 h 49"/>
                  <a:gd name="T36" fmla="*/ 7 w 33"/>
                  <a:gd name="T37" fmla="*/ 3 h 49"/>
                  <a:gd name="T38" fmla="*/ 12 w 33"/>
                  <a:gd name="T39" fmla="*/ 0 h 49"/>
                  <a:gd name="T40" fmla="*/ 16 w 33"/>
                  <a:gd name="T41" fmla="*/ 0 h 4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3"/>
                  <a:gd name="T64" fmla="*/ 0 h 49"/>
                  <a:gd name="T65" fmla="*/ 33 w 33"/>
                  <a:gd name="T66" fmla="*/ 49 h 4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3" h="49">
                    <a:moveTo>
                      <a:pt x="16" y="0"/>
                    </a:moveTo>
                    <a:lnTo>
                      <a:pt x="21" y="0"/>
                    </a:lnTo>
                    <a:lnTo>
                      <a:pt x="26" y="3"/>
                    </a:lnTo>
                    <a:lnTo>
                      <a:pt x="30" y="9"/>
                    </a:lnTo>
                    <a:lnTo>
                      <a:pt x="31" y="16"/>
                    </a:lnTo>
                    <a:lnTo>
                      <a:pt x="33" y="24"/>
                    </a:lnTo>
                    <a:lnTo>
                      <a:pt x="31" y="33"/>
                    </a:lnTo>
                    <a:lnTo>
                      <a:pt x="30" y="40"/>
                    </a:lnTo>
                    <a:lnTo>
                      <a:pt x="26" y="46"/>
                    </a:lnTo>
                    <a:lnTo>
                      <a:pt x="21" y="49"/>
                    </a:lnTo>
                    <a:lnTo>
                      <a:pt x="16" y="49"/>
                    </a:lnTo>
                    <a:lnTo>
                      <a:pt x="12" y="49"/>
                    </a:lnTo>
                    <a:lnTo>
                      <a:pt x="7" y="46"/>
                    </a:lnTo>
                    <a:lnTo>
                      <a:pt x="3" y="40"/>
                    </a:lnTo>
                    <a:lnTo>
                      <a:pt x="1" y="33"/>
                    </a:lnTo>
                    <a:lnTo>
                      <a:pt x="0" y="24"/>
                    </a:lnTo>
                    <a:lnTo>
                      <a:pt x="1" y="16"/>
                    </a:lnTo>
                    <a:lnTo>
                      <a:pt x="3" y="9"/>
                    </a:lnTo>
                    <a:lnTo>
                      <a:pt x="7" y="3"/>
                    </a:lnTo>
                    <a:lnTo>
                      <a:pt x="12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zh-CN" altLang="zh-CN">
                  <a:latin typeface="华文黑体" panose="02010600040101010101" charset="-122"/>
                  <a:ea typeface="华文黑体" panose="0201060004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3" name="Freeform 11">
                <a:extLst>
                  <a:ext uri="{FF2B5EF4-FFF2-40B4-BE49-F238E27FC236}">
                    <a16:creationId xmlns:a16="http://schemas.microsoft.com/office/drawing/2014/main" id="{C02FF67D-792F-4DC7-B2A0-880BA1365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02192" y="3858975"/>
                <a:ext cx="69595" cy="63384"/>
              </a:xfrm>
              <a:custGeom>
                <a:avLst/>
                <a:gdLst>
                  <a:gd name="T0" fmla="*/ 16 w 65"/>
                  <a:gd name="T1" fmla="*/ 0 h 58"/>
                  <a:gd name="T2" fmla="*/ 49 w 65"/>
                  <a:gd name="T3" fmla="*/ 0 h 58"/>
                  <a:gd name="T4" fmla="*/ 65 w 65"/>
                  <a:gd name="T5" fmla="*/ 30 h 58"/>
                  <a:gd name="T6" fmla="*/ 49 w 65"/>
                  <a:gd name="T7" fmla="*/ 58 h 58"/>
                  <a:gd name="T8" fmla="*/ 16 w 65"/>
                  <a:gd name="T9" fmla="*/ 58 h 58"/>
                  <a:gd name="T10" fmla="*/ 0 w 65"/>
                  <a:gd name="T11" fmla="*/ 30 h 58"/>
                  <a:gd name="T12" fmla="*/ 16 w 65"/>
                  <a:gd name="T13" fmla="*/ 0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"/>
                  <a:gd name="T22" fmla="*/ 0 h 58"/>
                  <a:gd name="T23" fmla="*/ 65 w 65"/>
                  <a:gd name="T24" fmla="*/ 58 h 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" h="58">
                    <a:moveTo>
                      <a:pt x="16" y="0"/>
                    </a:moveTo>
                    <a:lnTo>
                      <a:pt x="49" y="0"/>
                    </a:lnTo>
                    <a:lnTo>
                      <a:pt x="65" y="30"/>
                    </a:lnTo>
                    <a:lnTo>
                      <a:pt x="49" y="58"/>
                    </a:lnTo>
                    <a:lnTo>
                      <a:pt x="16" y="58"/>
                    </a:lnTo>
                    <a:lnTo>
                      <a:pt x="0" y="3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zh-CN" altLang="zh-CN">
                  <a:latin typeface="华文黑体" panose="02010600040101010101" charset="-122"/>
                  <a:ea typeface="华文黑体" panose="0201060004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4" name="Rectangle 12">
                <a:extLst>
                  <a:ext uri="{FF2B5EF4-FFF2-40B4-BE49-F238E27FC236}">
                    <a16:creationId xmlns:a16="http://schemas.microsoft.com/office/drawing/2014/main" id="{ED18D2F3-4BF0-4898-A72B-2C9939BD29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19063" y="3922360"/>
                <a:ext cx="35852" cy="654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zh-CN" altLang="zh-CN">
                  <a:latin typeface="华文黑体" panose="02010600040101010101" charset="-122"/>
                  <a:ea typeface="华文黑体" panose="0201060004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5" name="Freeform 13">
                <a:extLst>
                  <a:ext uri="{FF2B5EF4-FFF2-40B4-BE49-F238E27FC236}">
                    <a16:creationId xmlns:a16="http://schemas.microsoft.com/office/drawing/2014/main" id="{2C0AB113-A2E5-4E12-B3D4-5D18459600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99737" y="3863201"/>
                <a:ext cx="474504" cy="200718"/>
              </a:xfrm>
              <a:custGeom>
                <a:avLst/>
                <a:gdLst>
                  <a:gd name="T0" fmla="*/ 301 w 449"/>
                  <a:gd name="T1" fmla="*/ 0 h 189"/>
                  <a:gd name="T2" fmla="*/ 304 w 449"/>
                  <a:gd name="T3" fmla="*/ 2 h 189"/>
                  <a:gd name="T4" fmla="*/ 317 w 449"/>
                  <a:gd name="T5" fmla="*/ 4 h 189"/>
                  <a:gd name="T6" fmla="*/ 336 w 449"/>
                  <a:gd name="T7" fmla="*/ 7 h 189"/>
                  <a:gd name="T8" fmla="*/ 357 w 449"/>
                  <a:gd name="T9" fmla="*/ 14 h 189"/>
                  <a:gd name="T10" fmla="*/ 382 w 449"/>
                  <a:gd name="T11" fmla="*/ 25 h 189"/>
                  <a:gd name="T12" fmla="*/ 407 w 449"/>
                  <a:gd name="T13" fmla="*/ 41 h 189"/>
                  <a:gd name="T14" fmla="*/ 430 w 449"/>
                  <a:gd name="T15" fmla="*/ 62 h 189"/>
                  <a:gd name="T16" fmla="*/ 449 w 449"/>
                  <a:gd name="T17" fmla="*/ 90 h 189"/>
                  <a:gd name="T18" fmla="*/ 449 w 449"/>
                  <a:gd name="T19" fmla="*/ 189 h 189"/>
                  <a:gd name="T20" fmla="*/ 0 w 449"/>
                  <a:gd name="T21" fmla="*/ 189 h 189"/>
                  <a:gd name="T22" fmla="*/ 0 w 449"/>
                  <a:gd name="T23" fmla="*/ 87 h 189"/>
                  <a:gd name="T24" fmla="*/ 4 w 449"/>
                  <a:gd name="T25" fmla="*/ 83 h 189"/>
                  <a:gd name="T26" fmla="*/ 11 w 449"/>
                  <a:gd name="T27" fmla="*/ 73 h 189"/>
                  <a:gd name="T28" fmla="*/ 25 w 449"/>
                  <a:gd name="T29" fmla="*/ 60 h 189"/>
                  <a:gd name="T30" fmla="*/ 43 w 449"/>
                  <a:gd name="T31" fmla="*/ 44 h 189"/>
                  <a:gd name="T32" fmla="*/ 66 w 449"/>
                  <a:gd name="T33" fmla="*/ 29 h 189"/>
                  <a:gd name="T34" fmla="*/ 94 w 449"/>
                  <a:gd name="T35" fmla="*/ 14 h 189"/>
                  <a:gd name="T36" fmla="*/ 126 w 449"/>
                  <a:gd name="T37" fmla="*/ 6 h 189"/>
                  <a:gd name="T38" fmla="*/ 161 w 449"/>
                  <a:gd name="T39" fmla="*/ 2 h 189"/>
                  <a:gd name="T40" fmla="*/ 205 w 449"/>
                  <a:gd name="T41" fmla="*/ 103 h 189"/>
                  <a:gd name="T42" fmla="*/ 244 w 449"/>
                  <a:gd name="T43" fmla="*/ 103 h 189"/>
                  <a:gd name="T44" fmla="*/ 301 w 449"/>
                  <a:gd name="T45" fmla="*/ 0 h 18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49"/>
                  <a:gd name="T70" fmla="*/ 0 h 189"/>
                  <a:gd name="T71" fmla="*/ 449 w 449"/>
                  <a:gd name="T72" fmla="*/ 189 h 18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49" h="189">
                    <a:moveTo>
                      <a:pt x="301" y="0"/>
                    </a:moveTo>
                    <a:lnTo>
                      <a:pt x="304" y="2"/>
                    </a:lnTo>
                    <a:lnTo>
                      <a:pt x="317" y="4"/>
                    </a:lnTo>
                    <a:lnTo>
                      <a:pt x="336" y="7"/>
                    </a:lnTo>
                    <a:lnTo>
                      <a:pt x="357" y="14"/>
                    </a:lnTo>
                    <a:lnTo>
                      <a:pt x="382" y="25"/>
                    </a:lnTo>
                    <a:lnTo>
                      <a:pt x="407" y="41"/>
                    </a:lnTo>
                    <a:lnTo>
                      <a:pt x="430" y="62"/>
                    </a:lnTo>
                    <a:lnTo>
                      <a:pt x="449" y="90"/>
                    </a:lnTo>
                    <a:lnTo>
                      <a:pt x="449" y="189"/>
                    </a:lnTo>
                    <a:lnTo>
                      <a:pt x="0" y="189"/>
                    </a:lnTo>
                    <a:lnTo>
                      <a:pt x="0" y="87"/>
                    </a:lnTo>
                    <a:lnTo>
                      <a:pt x="4" y="83"/>
                    </a:lnTo>
                    <a:lnTo>
                      <a:pt x="11" y="73"/>
                    </a:lnTo>
                    <a:lnTo>
                      <a:pt x="25" y="60"/>
                    </a:lnTo>
                    <a:lnTo>
                      <a:pt x="43" y="44"/>
                    </a:lnTo>
                    <a:lnTo>
                      <a:pt x="66" y="29"/>
                    </a:lnTo>
                    <a:lnTo>
                      <a:pt x="94" y="14"/>
                    </a:lnTo>
                    <a:lnTo>
                      <a:pt x="126" y="6"/>
                    </a:lnTo>
                    <a:lnTo>
                      <a:pt x="161" y="2"/>
                    </a:lnTo>
                    <a:lnTo>
                      <a:pt x="205" y="103"/>
                    </a:lnTo>
                    <a:lnTo>
                      <a:pt x="244" y="103"/>
                    </a:lnTo>
                    <a:lnTo>
                      <a:pt x="30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zh-CN" altLang="zh-CN">
                  <a:latin typeface="华文黑体" panose="02010600040101010101" charset="-122"/>
                  <a:ea typeface="华文黑体" panose="02010600040101010101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91" name="组合 290">
            <a:extLst>
              <a:ext uri="{FF2B5EF4-FFF2-40B4-BE49-F238E27FC236}">
                <a16:creationId xmlns:a16="http://schemas.microsoft.com/office/drawing/2014/main" id="{12EC573B-8BF0-4AD0-A6BB-602271BB37A6}"/>
              </a:ext>
            </a:extLst>
          </p:cNvPr>
          <p:cNvGrpSpPr/>
          <p:nvPr/>
        </p:nvGrpSpPr>
        <p:grpSpPr>
          <a:xfrm>
            <a:off x="483065" y="5153727"/>
            <a:ext cx="3537511" cy="672650"/>
            <a:chOff x="564801" y="5261061"/>
            <a:chExt cx="3537511" cy="672650"/>
          </a:xfrm>
        </p:grpSpPr>
        <p:sp>
          <p:nvSpPr>
            <p:cNvPr id="118" name="椭圆 117">
              <a:extLst>
                <a:ext uri="{FF2B5EF4-FFF2-40B4-BE49-F238E27FC236}">
                  <a16:creationId xmlns:a16="http://schemas.microsoft.com/office/drawing/2014/main" id="{850A30BD-171D-4907-A847-F09639163F93}"/>
                </a:ext>
              </a:extLst>
            </p:cNvPr>
            <p:cNvSpPr/>
            <p:nvPr/>
          </p:nvSpPr>
          <p:spPr>
            <a:xfrm>
              <a:off x="564801" y="5261061"/>
              <a:ext cx="672652" cy="6726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黑体" panose="02010600040101010101" charset="-122"/>
                <a:ea typeface="华文黑体" panose="02010600040101010101" charset="-122"/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BC89C5EE-4F10-40EE-A526-EC735A04D703}"/>
                </a:ext>
              </a:extLst>
            </p:cNvPr>
            <p:cNvSpPr/>
            <p:nvPr/>
          </p:nvSpPr>
          <p:spPr>
            <a:xfrm>
              <a:off x="1250804" y="5274221"/>
              <a:ext cx="28515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charset="0"/>
                </a:rPr>
                <a:t>通过经营对比、绩效排名、积分奖励、利润提成</a:t>
              </a:r>
              <a:r>
                <a:rPr lang="en-US" altLang="zh-CN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charset="0"/>
                </a:rPr>
                <a:t>/</a:t>
              </a:r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charset="0"/>
                </a:rPr>
                <a:t>分红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等方式激励员工，从而激发员工工作热情、相互竞赛、相互赶超</a:t>
              </a:r>
            </a:p>
          </p:txBody>
        </p:sp>
        <p:sp>
          <p:nvSpPr>
            <p:cNvPr id="62" name="man-running_18057">
              <a:extLst>
                <a:ext uri="{FF2B5EF4-FFF2-40B4-BE49-F238E27FC236}">
                  <a16:creationId xmlns:a16="http://schemas.microsoft.com/office/drawing/2014/main" id="{62CDD971-3156-4A99-ABDA-52DEA4E2FF7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17060" y="5394380"/>
              <a:ext cx="368132" cy="406012"/>
            </a:xfrm>
            <a:custGeom>
              <a:avLst/>
              <a:gdLst>
                <a:gd name="connsiteX0" fmla="*/ 29133 w 548409"/>
                <a:gd name="connsiteY0" fmla="*/ 91078 h 604841"/>
                <a:gd name="connsiteX1" fmla="*/ 153054 w 548409"/>
                <a:gd name="connsiteY1" fmla="*/ 156568 h 604841"/>
                <a:gd name="connsiteX2" fmla="*/ 259651 w 548409"/>
                <a:gd name="connsiteY2" fmla="*/ 118439 h 604841"/>
                <a:gd name="connsiteX3" fmla="*/ 502012 w 548409"/>
                <a:gd name="connsiteY3" fmla="*/ 177750 h 604841"/>
                <a:gd name="connsiteX4" fmla="*/ 453398 w 548409"/>
                <a:gd name="connsiteY4" fmla="*/ 219409 h 604841"/>
                <a:gd name="connsiteX5" fmla="*/ 343178 w 548409"/>
                <a:gd name="connsiteY5" fmla="*/ 173955 h 604841"/>
                <a:gd name="connsiteX6" fmla="*/ 543643 w 548409"/>
                <a:gd name="connsiteY6" fmla="*/ 549946 h 604841"/>
                <a:gd name="connsiteX7" fmla="*/ 493262 w 548409"/>
                <a:gd name="connsiteY7" fmla="*/ 598489 h 604841"/>
                <a:gd name="connsiteX8" fmla="*/ 446858 w 548409"/>
                <a:gd name="connsiteY8" fmla="*/ 528057 h 604841"/>
                <a:gd name="connsiteX9" fmla="*/ 446593 w 548409"/>
                <a:gd name="connsiteY9" fmla="*/ 527616 h 604841"/>
                <a:gd name="connsiteX10" fmla="*/ 446946 w 548409"/>
                <a:gd name="connsiteY10" fmla="*/ 527528 h 604841"/>
                <a:gd name="connsiteX11" fmla="*/ 374556 w 548409"/>
                <a:gd name="connsiteY11" fmla="*/ 403698 h 604841"/>
                <a:gd name="connsiteX12" fmla="*/ 298984 w 548409"/>
                <a:gd name="connsiteY12" fmla="*/ 440414 h 604841"/>
                <a:gd name="connsiteX13" fmla="*/ 379948 w 548409"/>
                <a:gd name="connsiteY13" fmla="*/ 491164 h 604841"/>
                <a:gd name="connsiteX14" fmla="*/ 364391 w 548409"/>
                <a:gd name="connsiteY14" fmla="*/ 559390 h 604841"/>
                <a:gd name="connsiteX15" fmla="*/ 286874 w 548409"/>
                <a:gd name="connsiteY15" fmla="*/ 525763 h 604841"/>
                <a:gd name="connsiteX16" fmla="*/ 208385 w 548409"/>
                <a:gd name="connsiteY16" fmla="*/ 484633 h 604841"/>
                <a:gd name="connsiteX17" fmla="*/ 195834 w 548409"/>
                <a:gd name="connsiteY17" fmla="*/ 412965 h 604841"/>
                <a:gd name="connsiteX18" fmla="*/ 285107 w 548409"/>
                <a:gd name="connsiteY18" fmla="*/ 351624 h 604841"/>
                <a:gd name="connsiteX19" fmla="*/ 219080 w 548409"/>
                <a:gd name="connsiteY19" fmla="*/ 231148 h 604841"/>
                <a:gd name="connsiteX20" fmla="*/ 9865 w 548409"/>
                <a:gd name="connsiteY20" fmla="*/ 148801 h 604841"/>
                <a:gd name="connsiteX21" fmla="*/ 29133 w 548409"/>
                <a:gd name="connsiteY21" fmla="*/ 91078 h 604841"/>
                <a:gd name="connsiteX22" fmla="*/ 199635 w 548409"/>
                <a:gd name="connsiteY22" fmla="*/ 0 h 604841"/>
                <a:gd name="connsiteX23" fmla="*/ 264312 w 548409"/>
                <a:gd name="connsiteY23" fmla="*/ 57728 h 604841"/>
                <a:gd name="connsiteX24" fmla="*/ 250617 w 548409"/>
                <a:gd name="connsiteY24" fmla="*/ 105658 h 604841"/>
                <a:gd name="connsiteX25" fmla="*/ 134694 w 548409"/>
                <a:gd name="connsiteY25" fmla="*/ 72557 h 604841"/>
                <a:gd name="connsiteX26" fmla="*/ 199635 w 548409"/>
                <a:gd name="connsiteY26" fmla="*/ 0 h 604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48409" h="604841">
                  <a:moveTo>
                    <a:pt x="29133" y="91078"/>
                  </a:moveTo>
                  <a:cubicBezTo>
                    <a:pt x="68731" y="91078"/>
                    <a:pt x="67936" y="156568"/>
                    <a:pt x="153054" y="156568"/>
                  </a:cubicBezTo>
                  <a:cubicBezTo>
                    <a:pt x="193801" y="156568"/>
                    <a:pt x="223323" y="140063"/>
                    <a:pt x="259651" y="118439"/>
                  </a:cubicBezTo>
                  <a:cubicBezTo>
                    <a:pt x="342559" y="69366"/>
                    <a:pt x="448537" y="102905"/>
                    <a:pt x="502012" y="177750"/>
                  </a:cubicBezTo>
                  <a:cubicBezTo>
                    <a:pt x="534097" y="222499"/>
                    <a:pt x="484953" y="263363"/>
                    <a:pt x="453398" y="219409"/>
                  </a:cubicBezTo>
                  <a:cubicBezTo>
                    <a:pt x="423965" y="178192"/>
                    <a:pt x="386488" y="162658"/>
                    <a:pt x="343178" y="173955"/>
                  </a:cubicBezTo>
                  <a:cubicBezTo>
                    <a:pt x="362889" y="208289"/>
                    <a:pt x="540726" y="543856"/>
                    <a:pt x="543643" y="549946"/>
                  </a:cubicBezTo>
                  <a:cubicBezTo>
                    <a:pt x="563000" y="589663"/>
                    <a:pt x="518806" y="618083"/>
                    <a:pt x="493262" y="598489"/>
                  </a:cubicBezTo>
                  <a:cubicBezTo>
                    <a:pt x="480799" y="588869"/>
                    <a:pt x="480092" y="584279"/>
                    <a:pt x="446858" y="528057"/>
                  </a:cubicBezTo>
                  <a:cubicBezTo>
                    <a:pt x="446769" y="527881"/>
                    <a:pt x="446681" y="527793"/>
                    <a:pt x="446593" y="527616"/>
                  </a:cubicBezTo>
                  <a:cubicBezTo>
                    <a:pt x="446681" y="527616"/>
                    <a:pt x="446769" y="527528"/>
                    <a:pt x="446946" y="527528"/>
                  </a:cubicBezTo>
                  <a:cubicBezTo>
                    <a:pt x="429887" y="498490"/>
                    <a:pt x="406906" y="458596"/>
                    <a:pt x="374556" y="403698"/>
                  </a:cubicBezTo>
                  <a:cubicBezTo>
                    <a:pt x="372081" y="405110"/>
                    <a:pt x="320904" y="426469"/>
                    <a:pt x="298984" y="440414"/>
                  </a:cubicBezTo>
                  <a:cubicBezTo>
                    <a:pt x="323732" y="455595"/>
                    <a:pt x="356171" y="476866"/>
                    <a:pt x="379948" y="491164"/>
                  </a:cubicBezTo>
                  <a:cubicBezTo>
                    <a:pt x="417866" y="513847"/>
                    <a:pt x="396476" y="561773"/>
                    <a:pt x="364391" y="559390"/>
                  </a:cubicBezTo>
                  <a:cubicBezTo>
                    <a:pt x="348658" y="558154"/>
                    <a:pt x="345564" y="554624"/>
                    <a:pt x="286874" y="525763"/>
                  </a:cubicBezTo>
                  <a:cubicBezTo>
                    <a:pt x="259209" y="512082"/>
                    <a:pt x="230748" y="498049"/>
                    <a:pt x="208385" y="484633"/>
                  </a:cubicBezTo>
                  <a:cubicBezTo>
                    <a:pt x="189824" y="473512"/>
                    <a:pt x="167020" y="438208"/>
                    <a:pt x="195834" y="412965"/>
                  </a:cubicBezTo>
                  <a:lnTo>
                    <a:pt x="285107" y="351624"/>
                  </a:lnTo>
                  <a:cubicBezTo>
                    <a:pt x="262833" y="308729"/>
                    <a:pt x="241266" y="269277"/>
                    <a:pt x="219080" y="231148"/>
                  </a:cubicBezTo>
                  <a:cubicBezTo>
                    <a:pt x="143773" y="252507"/>
                    <a:pt x="66875" y="228500"/>
                    <a:pt x="9865" y="148801"/>
                  </a:cubicBezTo>
                  <a:cubicBezTo>
                    <a:pt x="-11614" y="118704"/>
                    <a:pt x="5268" y="91078"/>
                    <a:pt x="29133" y="91078"/>
                  </a:cubicBezTo>
                  <a:close/>
                  <a:moveTo>
                    <a:pt x="199635" y="0"/>
                  </a:moveTo>
                  <a:cubicBezTo>
                    <a:pt x="232769" y="0"/>
                    <a:pt x="260601" y="24803"/>
                    <a:pt x="264312" y="57728"/>
                  </a:cubicBezTo>
                  <a:cubicBezTo>
                    <a:pt x="266344" y="75029"/>
                    <a:pt x="261485" y="92065"/>
                    <a:pt x="250617" y="105658"/>
                  </a:cubicBezTo>
                  <a:cubicBezTo>
                    <a:pt x="214921" y="150587"/>
                    <a:pt x="141409" y="130638"/>
                    <a:pt x="134694" y="72557"/>
                  </a:cubicBezTo>
                  <a:cubicBezTo>
                    <a:pt x="130364" y="33983"/>
                    <a:pt x="160582" y="0"/>
                    <a:pt x="199635" y="0"/>
                  </a:cubicBezTo>
                  <a:close/>
                </a:path>
              </a:pathLst>
            </a:custGeom>
            <a:gradFill>
              <a:gsLst>
                <a:gs pos="0">
                  <a:srgbClr val="E90012"/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/>
            <a:lstStyle/>
            <a:p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0" name="组合 289">
            <a:extLst>
              <a:ext uri="{FF2B5EF4-FFF2-40B4-BE49-F238E27FC236}">
                <a16:creationId xmlns:a16="http://schemas.microsoft.com/office/drawing/2014/main" id="{C5D0CFFF-3425-40A5-B993-E37734054154}"/>
              </a:ext>
            </a:extLst>
          </p:cNvPr>
          <p:cNvGrpSpPr/>
          <p:nvPr/>
        </p:nvGrpSpPr>
        <p:grpSpPr>
          <a:xfrm>
            <a:off x="483065" y="3698304"/>
            <a:ext cx="3498764" cy="830997"/>
            <a:chOff x="564801" y="3680351"/>
            <a:chExt cx="3498764" cy="830997"/>
          </a:xfrm>
        </p:grpSpPr>
        <p:sp>
          <p:nvSpPr>
            <p:cNvPr id="117" name="椭圆 116">
              <a:extLst>
                <a:ext uri="{FF2B5EF4-FFF2-40B4-BE49-F238E27FC236}">
                  <a16:creationId xmlns:a16="http://schemas.microsoft.com/office/drawing/2014/main" id="{F44065AB-07E2-4E6F-A6DD-3B9245E61579}"/>
                </a:ext>
              </a:extLst>
            </p:cNvPr>
            <p:cNvSpPr/>
            <p:nvPr/>
          </p:nvSpPr>
          <p:spPr>
            <a:xfrm>
              <a:off x="564801" y="3759524"/>
              <a:ext cx="672652" cy="6726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黑体" panose="02010600040101010101" charset="-122"/>
                <a:ea typeface="华文黑体" panose="02010600040101010101" charset="-122"/>
              </a:endParaRP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597B4B49-D000-43D4-8A54-74D8E6C371AC}"/>
                </a:ext>
              </a:extLst>
            </p:cNvPr>
            <p:cNvSpPr/>
            <p:nvPr/>
          </p:nvSpPr>
          <p:spPr>
            <a:xfrm>
              <a:off x="1250806" y="3680351"/>
              <a:ext cx="281275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charset="0"/>
                </a:rPr>
                <a:t>每个业务单元都独立核算、自负盈亏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，通过清晰透明的账目体系，以经营数据驱动业务增长，实现内部创业、全员参与经营 </a:t>
              </a:r>
            </a:p>
          </p:txBody>
        </p:sp>
        <p:sp>
          <p:nvSpPr>
            <p:cNvPr id="59" name="iconfont-1191-801548">
              <a:extLst>
                <a:ext uri="{FF2B5EF4-FFF2-40B4-BE49-F238E27FC236}">
                  <a16:creationId xmlns:a16="http://schemas.microsoft.com/office/drawing/2014/main" id="{3719F40A-F173-46AB-BCDB-6BAF1DF2C2B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1259" y="3912185"/>
              <a:ext cx="319734" cy="367328"/>
            </a:xfrm>
            <a:custGeom>
              <a:avLst/>
              <a:gdLst>
                <a:gd name="T0" fmla="*/ 6232 w 6866"/>
                <a:gd name="T1" fmla="*/ 4805 h 7974"/>
                <a:gd name="T2" fmla="*/ 4119 w 6866"/>
                <a:gd name="T3" fmla="*/ 4805 h 7974"/>
                <a:gd name="T4" fmla="*/ 4119 w 6866"/>
                <a:gd name="T5" fmla="*/ 3855 h 7974"/>
                <a:gd name="T6" fmla="*/ 6232 w 6866"/>
                <a:gd name="T7" fmla="*/ 3855 h 7974"/>
                <a:gd name="T8" fmla="*/ 6866 w 6866"/>
                <a:gd name="T9" fmla="*/ 3274 h 7974"/>
                <a:gd name="T10" fmla="*/ 6232 w 6866"/>
                <a:gd name="T11" fmla="*/ 2693 h 7974"/>
                <a:gd name="T12" fmla="*/ 5176 w 6866"/>
                <a:gd name="T13" fmla="*/ 2693 h 7974"/>
                <a:gd name="T14" fmla="*/ 6232 w 6866"/>
                <a:gd name="T15" fmla="*/ 792 h 7974"/>
                <a:gd name="T16" fmla="*/ 5915 w 6866"/>
                <a:gd name="T17" fmla="*/ 105 h 7974"/>
                <a:gd name="T18" fmla="*/ 5070 w 6866"/>
                <a:gd name="T19" fmla="*/ 264 h 7974"/>
                <a:gd name="T20" fmla="*/ 3697 w 6866"/>
                <a:gd name="T21" fmla="*/ 2693 h 7974"/>
                <a:gd name="T22" fmla="*/ 3327 w 6866"/>
                <a:gd name="T23" fmla="*/ 2693 h 7974"/>
                <a:gd name="T24" fmla="*/ 3275 w 6866"/>
                <a:gd name="T25" fmla="*/ 2640 h 7974"/>
                <a:gd name="T26" fmla="*/ 2007 w 6866"/>
                <a:gd name="T27" fmla="*/ 316 h 7974"/>
                <a:gd name="T28" fmla="*/ 1162 w 6866"/>
                <a:gd name="T29" fmla="*/ 264 h 7974"/>
                <a:gd name="T30" fmla="*/ 845 w 6866"/>
                <a:gd name="T31" fmla="*/ 897 h 7974"/>
                <a:gd name="T32" fmla="*/ 1902 w 6866"/>
                <a:gd name="T33" fmla="*/ 2693 h 7974"/>
                <a:gd name="T34" fmla="*/ 634 w 6866"/>
                <a:gd name="T35" fmla="*/ 2693 h 7974"/>
                <a:gd name="T36" fmla="*/ 0 w 6866"/>
                <a:gd name="T37" fmla="*/ 3274 h 7974"/>
                <a:gd name="T38" fmla="*/ 634 w 6866"/>
                <a:gd name="T39" fmla="*/ 3855 h 7974"/>
                <a:gd name="T40" fmla="*/ 2746 w 6866"/>
                <a:gd name="T41" fmla="*/ 3855 h 7974"/>
                <a:gd name="T42" fmla="*/ 2746 w 6866"/>
                <a:gd name="T43" fmla="*/ 4805 h 7974"/>
                <a:gd name="T44" fmla="*/ 634 w 6866"/>
                <a:gd name="T45" fmla="*/ 4805 h 7974"/>
                <a:gd name="T46" fmla="*/ 0 w 6866"/>
                <a:gd name="T47" fmla="*/ 5333 h 7974"/>
                <a:gd name="T48" fmla="*/ 634 w 6866"/>
                <a:gd name="T49" fmla="*/ 5914 h 7974"/>
                <a:gd name="T50" fmla="*/ 2746 w 6866"/>
                <a:gd name="T51" fmla="*/ 5914 h 7974"/>
                <a:gd name="T52" fmla="*/ 2746 w 6866"/>
                <a:gd name="T53" fmla="*/ 7393 h 7974"/>
                <a:gd name="T54" fmla="*/ 3380 w 6866"/>
                <a:gd name="T55" fmla="*/ 7974 h 7974"/>
                <a:gd name="T56" fmla="*/ 3380 w 6866"/>
                <a:gd name="T57" fmla="*/ 7974 h 7974"/>
                <a:gd name="T58" fmla="*/ 4014 w 6866"/>
                <a:gd name="T59" fmla="*/ 7393 h 7974"/>
                <a:gd name="T60" fmla="*/ 4014 w 6866"/>
                <a:gd name="T61" fmla="*/ 5914 h 7974"/>
                <a:gd name="T62" fmla="*/ 6126 w 6866"/>
                <a:gd name="T63" fmla="*/ 5914 h 7974"/>
                <a:gd name="T64" fmla="*/ 6760 w 6866"/>
                <a:gd name="T65" fmla="*/ 5333 h 7974"/>
                <a:gd name="T66" fmla="*/ 6232 w 6866"/>
                <a:gd name="T67" fmla="*/ 4805 h 7974"/>
                <a:gd name="T68" fmla="*/ 6232 w 6866"/>
                <a:gd name="T69" fmla="*/ 4805 h 7974"/>
                <a:gd name="T70" fmla="*/ 6232 w 6866"/>
                <a:gd name="T71" fmla="*/ 4805 h 7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66" h="7974">
                  <a:moveTo>
                    <a:pt x="6232" y="4805"/>
                  </a:moveTo>
                  <a:lnTo>
                    <a:pt x="4119" y="4805"/>
                  </a:lnTo>
                  <a:lnTo>
                    <a:pt x="4119" y="3855"/>
                  </a:lnTo>
                  <a:lnTo>
                    <a:pt x="6232" y="3855"/>
                  </a:lnTo>
                  <a:cubicBezTo>
                    <a:pt x="6602" y="3855"/>
                    <a:pt x="6866" y="3591"/>
                    <a:pt x="6866" y="3274"/>
                  </a:cubicBezTo>
                  <a:cubicBezTo>
                    <a:pt x="6866" y="2957"/>
                    <a:pt x="6549" y="2693"/>
                    <a:pt x="6232" y="2693"/>
                  </a:cubicBezTo>
                  <a:lnTo>
                    <a:pt x="5176" y="2693"/>
                  </a:lnTo>
                  <a:lnTo>
                    <a:pt x="6232" y="792"/>
                  </a:lnTo>
                  <a:cubicBezTo>
                    <a:pt x="6390" y="580"/>
                    <a:pt x="6232" y="264"/>
                    <a:pt x="5915" y="105"/>
                  </a:cubicBezTo>
                  <a:cubicBezTo>
                    <a:pt x="5545" y="0"/>
                    <a:pt x="5176" y="52"/>
                    <a:pt x="5070" y="264"/>
                  </a:cubicBezTo>
                  <a:lnTo>
                    <a:pt x="3697" y="2693"/>
                  </a:lnTo>
                  <a:lnTo>
                    <a:pt x="3327" y="2693"/>
                  </a:lnTo>
                  <a:cubicBezTo>
                    <a:pt x="3327" y="2693"/>
                    <a:pt x="3327" y="2640"/>
                    <a:pt x="3275" y="2640"/>
                  </a:cubicBezTo>
                  <a:lnTo>
                    <a:pt x="2007" y="316"/>
                  </a:lnTo>
                  <a:cubicBezTo>
                    <a:pt x="1849" y="105"/>
                    <a:pt x="1479" y="105"/>
                    <a:pt x="1162" y="264"/>
                  </a:cubicBezTo>
                  <a:cubicBezTo>
                    <a:pt x="845" y="422"/>
                    <a:pt x="740" y="686"/>
                    <a:pt x="845" y="897"/>
                  </a:cubicBezTo>
                  <a:lnTo>
                    <a:pt x="1902" y="2693"/>
                  </a:lnTo>
                  <a:lnTo>
                    <a:pt x="634" y="2693"/>
                  </a:lnTo>
                  <a:cubicBezTo>
                    <a:pt x="317" y="2693"/>
                    <a:pt x="0" y="2957"/>
                    <a:pt x="0" y="3274"/>
                  </a:cubicBezTo>
                  <a:cubicBezTo>
                    <a:pt x="0" y="3591"/>
                    <a:pt x="317" y="3855"/>
                    <a:pt x="634" y="3855"/>
                  </a:cubicBezTo>
                  <a:lnTo>
                    <a:pt x="2746" y="3855"/>
                  </a:lnTo>
                  <a:lnTo>
                    <a:pt x="2746" y="4805"/>
                  </a:lnTo>
                  <a:lnTo>
                    <a:pt x="634" y="4805"/>
                  </a:lnTo>
                  <a:cubicBezTo>
                    <a:pt x="317" y="4805"/>
                    <a:pt x="0" y="5016"/>
                    <a:pt x="0" y="5333"/>
                  </a:cubicBezTo>
                  <a:cubicBezTo>
                    <a:pt x="0" y="5650"/>
                    <a:pt x="317" y="5914"/>
                    <a:pt x="634" y="5914"/>
                  </a:cubicBezTo>
                  <a:lnTo>
                    <a:pt x="2746" y="5914"/>
                  </a:lnTo>
                  <a:lnTo>
                    <a:pt x="2746" y="7393"/>
                  </a:lnTo>
                  <a:cubicBezTo>
                    <a:pt x="2746" y="7710"/>
                    <a:pt x="3063" y="7974"/>
                    <a:pt x="3380" y="7974"/>
                  </a:cubicBezTo>
                  <a:lnTo>
                    <a:pt x="3380" y="7974"/>
                  </a:lnTo>
                  <a:cubicBezTo>
                    <a:pt x="3750" y="7974"/>
                    <a:pt x="4014" y="7710"/>
                    <a:pt x="4014" y="7393"/>
                  </a:cubicBezTo>
                  <a:lnTo>
                    <a:pt x="4014" y="5914"/>
                  </a:lnTo>
                  <a:lnTo>
                    <a:pt x="6126" y="5914"/>
                  </a:lnTo>
                  <a:cubicBezTo>
                    <a:pt x="6496" y="5914"/>
                    <a:pt x="6760" y="5650"/>
                    <a:pt x="6760" y="5333"/>
                  </a:cubicBezTo>
                  <a:cubicBezTo>
                    <a:pt x="6866" y="5016"/>
                    <a:pt x="6549" y="4805"/>
                    <a:pt x="6232" y="4805"/>
                  </a:cubicBezTo>
                  <a:lnTo>
                    <a:pt x="6232" y="4805"/>
                  </a:lnTo>
                  <a:lnTo>
                    <a:pt x="6232" y="4805"/>
                  </a:lnTo>
                  <a:close/>
                </a:path>
              </a:pathLst>
            </a:custGeom>
            <a:gradFill>
              <a:gsLst>
                <a:gs pos="0">
                  <a:srgbClr val="E90012"/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/>
            <a:lstStyle/>
            <a:p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8" name="组合 287">
            <a:extLst>
              <a:ext uri="{FF2B5EF4-FFF2-40B4-BE49-F238E27FC236}">
                <a16:creationId xmlns:a16="http://schemas.microsoft.com/office/drawing/2014/main" id="{FAD5A0E9-4ED7-469B-88B1-7539F86D5942}"/>
              </a:ext>
            </a:extLst>
          </p:cNvPr>
          <p:cNvGrpSpPr/>
          <p:nvPr/>
        </p:nvGrpSpPr>
        <p:grpSpPr>
          <a:xfrm>
            <a:off x="483065" y="2440813"/>
            <a:ext cx="3519546" cy="672650"/>
            <a:chOff x="564801" y="2252676"/>
            <a:chExt cx="3519546" cy="672650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EF8E7A6A-A1D2-4E12-AF8C-C2AEA519D6BC}"/>
                </a:ext>
              </a:extLst>
            </p:cNvPr>
            <p:cNvSpPr/>
            <p:nvPr/>
          </p:nvSpPr>
          <p:spPr>
            <a:xfrm>
              <a:off x="564801" y="2252676"/>
              <a:ext cx="672652" cy="6726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黑体" panose="02010600040101010101" charset="-122"/>
                <a:ea typeface="华文黑体" panose="02010600040101010101" charset="-122"/>
              </a:endParaRPr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726B0F2C-371F-4DBB-97B1-3F87768C7E69}"/>
                </a:ext>
              </a:extLst>
            </p:cNvPr>
            <p:cNvSpPr/>
            <p:nvPr/>
          </p:nvSpPr>
          <p:spPr>
            <a:xfrm>
              <a:off x="1250806" y="2265836"/>
              <a:ext cx="283354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charset="0"/>
                </a:rPr>
                <a:t>转变责任主体、培养具有经营意识的人才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charset="0"/>
                </a:rPr>
                <a:t>，每个业务单元自己经营、操盘，分担老板经营压力，老板不再单兵作战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charset="0"/>
              </a:endParaRPr>
            </a:p>
          </p:txBody>
        </p:sp>
        <p:sp>
          <p:nvSpPr>
            <p:cNvPr id="65" name="businessmen-hierarchy_60461">
              <a:extLst>
                <a:ext uri="{FF2B5EF4-FFF2-40B4-BE49-F238E27FC236}">
                  <a16:creationId xmlns:a16="http://schemas.microsoft.com/office/drawing/2014/main" id="{D6B5F7B7-C22C-4CFD-B078-7FE584F2F14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0130" y="2405145"/>
              <a:ext cx="361994" cy="367712"/>
            </a:xfrm>
            <a:custGeom>
              <a:avLst/>
              <a:gdLst>
                <a:gd name="connsiteX0" fmla="*/ 400834 w 562336"/>
                <a:gd name="connsiteY0" fmla="*/ 535945 h 607498"/>
                <a:gd name="connsiteX1" fmla="*/ 431341 w 562336"/>
                <a:gd name="connsiteY1" fmla="*/ 535945 h 607498"/>
                <a:gd name="connsiteX2" fmla="*/ 457578 w 562336"/>
                <a:gd name="connsiteY2" fmla="*/ 578166 h 607498"/>
                <a:gd name="connsiteX3" fmla="*/ 466687 w 562336"/>
                <a:gd name="connsiteY3" fmla="*/ 562008 h 607498"/>
                <a:gd name="connsiteX4" fmla="*/ 450556 w 562336"/>
                <a:gd name="connsiteY4" fmla="*/ 535945 h 607498"/>
                <a:gd name="connsiteX5" fmla="*/ 452027 w 562336"/>
                <a:gd name="connsiteY5" fmla="*/ 535945 h 607498"/>
                <a:gd name="connsiteX6" fmla="*/ 470483 w 562336"/>
                <a:gd name="connsiteY6" fmla="*/ 535945 h 607498"/>
                <a:gd name="connsiteX7" fmla="*/ 488844 w 562336"/>
                <a:gd name="connsiteY7" fmla="*/ 535945 h 607498"/>
                <a:gd name="connsiteX8" fmla="*/ 490410 w 562336"/>
                <a:gd name="connsiteY8" fmla="*/ 535945 h 607498"/>
                <a:gd name="connsiteX9" fmla="*/ 474279 w 562336"/>
                <a:gd name="connsiteY9" fmla="*/ 562008 h 607498"/>
                <a:gd name="connsiteX10" fmla="*/ 483388 w 562336"/>
                <a:gd name="connsiteY10" fmla="*/ 578166 h 607498"/>
                <a:gd name="connsiteX11" fmla="*/ 509672 w 562336"/>
                <a:gd name="connsiteY11" fmla="*/ 535945 h 607498"/>
                <a:gd name="connsiteX12" fmla="*/ 540132 w 562336"/>
                <a:gd name="connsiteY12" fmla="*/ 535945 h 607498"/>
                <a:gd name="connsiteX13" fmla="*/ 562336 w 562336"/>
                <a:gd name="connsiteY13" fmla="*/ 558075 h 607498"/>
                <a:gd name="connsiteX14" fmla="*/ 562336 w 562336"/>
                <a:gd name="connsiteY14" fmla="*/ 607498 h 607498"/>
                <a:gd name="connsiteX15" fmla="*/ 378725 w 562336"/>
                <a:gd name="connsiteY15" fmla="*/ 607498 h 607498"/>
                <a:gd name="connsiteX16" fmla="*/ 378725 w 562336"/>
                <a:gd name="connsiteY16" fmla="*/ 558075 h 607498"/>
                <a:gd name="connsiteX17" fmla="*/ 400834 w 562336"/>
                <a:gd name="connsiteY17" fmla="*/ 535945 h 607498"/>
                <a:gd name="connsiteX18" fmla="*/ 22160 w 562336"/>
                <a:gd name="connsiteY18" fmla="*/ 535945 h 607498"/>
                <a:gd name="connsiteX19" fmla="*/ 52670 w 562336"/>
                <a:gd name="connsiteY19" fmla="*/ 535945 h 607498"/>
                <a:gd name="connsiteX20" fmla="*/ 78911 w 562336"/>
                <a:gd name="connsiteY20" fmla="*/ 578166 h 607498"/>
                <a:gd name="connsiteX21" fmla="*/ 88069 w 562336"/>
                <a:gd name="connsiteY21" fmla="*/ 562008 h 607498"/>
                <a:gd name="connsiteX22" fmla="*/ 71935 w 562336"/>
                <a:gd name="connsiteY22" fmla="*/ 535945 h 607498"/>
                <a:gd name="connsiteX23" fmla="*/ 73454 w 562336"/>
                <a:gd name="connsiteY23" fmla="*/ 535945 h 607498"/>
                <a:gd name="connsiteX24" fmla="*/ 91960 w 562336"/>
                <a:gd name="connsiteY24" fmla="*/ 535945 h 607498"/>
                <a:gd name="connsiteX25" fmla="*/ 110228 w 562336"/>
                <a:gd name="connsiteY25" fmla="*/ 535945 h 607498"/>
                <a:gd name="connsiteX26" fmla="*/ 111794 w 562336"/>
                <a:gd name="connsiteY26" fmla="*/ 535945 h 607498"/>
                <a:gd name="connsiteX27" fmla="*/ 95661 w 562336"/>
                <a:gd name="connsiteY27" fmla="*/ 562008 h 607498"/>
                <a:gd name="connsiteX28" fmla="*/ 104771 w 562336"/>
                <a:gd name="connsiteY28" fmla="*/ 578166 h 607498"/>
                <a:gd name="connsiteX29" fmla="*/ 131059 w 562336"/>
                <a:gd name="connsiteY29" fmla="*/ 535945 h 607498"/>
                <a:gd name="connsiteX30" fmla="*/ 161523 w 562336"/>
                <a:gd name="connsiteY30" fmla="*/ 535945 h 607498"/>
                <a:gd name="connsiteX31" fmla="*/ 183682 w 562336"/>
                <a:gd name="connsiteY31" fmla="*/ 558075 h 607498"/>
                <a:gd name="connsiteX32" fmla="*/ 183682 w 562336"/>
                <a:gd name="connsiteY32" fmla="*/ 607498 h 607498"/>
                <a:gd name="connsiteX33" fmla="*/ 0 w 562336"/>
                <a:gd name="connsiteY33" fmla="*/ 607498 h 607498"/>
                <a:gd name="connsiteX34" fmla="*/ 0 w 562336"/>
                <a:gd name="connsiteY34" fmla="*/ 558075 h 607498"/>
                <a:gd name="connsiteX35" fmla="*/ 22160 w 562336"/>
                <a:gd name="connsiteY35" fmla="*/ 535945 h 607498"/>
                <a:gd name="connsiteX36" fmla="*/ 471209 w 562336"/>
                <a:gd name="connsiteY36" fmla="*/ 410479 h 607498"/>
                <a:gd name="connsiteX37" fmla="*/ 471209 w 562336"/>
                <a:gd name="connsiteY37" fmla="*/ 410574 h 607498"/>
                <a:gd name="connsiteX38" fmla="*/ 487244 w 562336"/>
                <a:gd name="connsiteY38" fmla="*/ 410574 h 607498"/>
                <a:gd name="connsiteX39" fmla="*/ 515519 w 562336"/>
                <a:gd name="connsiteY39" fmla="*/ 410574 h 607498"/>
                <a:gd name="connsiteX40" fmla="*/ 525007 w 562336"/>
                <a:gd name="connsiteY40" fmla="*/ 420052 h 607498"/>
                <a:gd name="connsiteX41" fmla="*/ 525007 w 562336"/>
                <a:gd name="connsiteY41" fmla="*/ 464269 h 607498"/>
                <a:gd name="connsiteX42" fmla="*/ 470450 w 562336"/>
                <a:gd name="connsiteY42" fmla="*/ 519432 h 607498"/>
                <a:gd name="connsiteX43" fmla="*/ 469596 w 562336"/>
                <a:gd name="connsiteY43" fmla="*/ 519432 h 607498"/>
                <a:gd name="connsiteX44" fmla="*/ 415987 w 562336"/>
                <a:gd name="connsiteY44" fmla="*/ 465927 h 607498"/>
                <a:gd name="connsiteX45" fmla="*/ 454984 w 562336"/>
                <a:gd name="connsiteY45" fmla="*/ 412944 h 607498"/>
                <a:gd name="connsiteX46" fmla="*/ 471209 w 562336"/>
                <a:gd name="connsiteY46" fmla="*/ 410479 h 607498"/>
                <a:gd name="connsiteX47" fmla="*/ 92579 w 562336"/>
                <a:gd name="connsiteY47" fmla="*/ 410479 h 607498"/>
                <a:gd name="connsiteX48" fmla="*/ 107719 w 562336"/>
                <a:gd name="connsiteY48" fmla="*/ 410479 h 607498"/>
                <a:gd name="connsiteX49" fmla="*/ 136861 w 562336"/>
                <a:gd name="connsiteY49" fmla="*/ 410479 h 607498"/>
                <a:gd name="connsiteX50" fmla="*/ 146353 w 562336"/>
                <a:gd name="connsiteY50" fmla="*/ 419955 h 607498"/>
                <a:gd name="connsiteX51" fmla="*/ 146353 w 562336"/>
                <a:gd name="connsiteY51" fmla="*/ 464210 h 607498"/>
                <a:gd name="connsiteX52" fmla="*/ 91819 w 562336"/>
                <a:gd name="connsiteY52" fmla="*/ 519361 h 607498"/>
                <a:gd name="connsiteX53" fmla="*/ 90918 w 562336"/>
                <a:gd name="connsiteY53" fmla="*/ 519361 h 607498"/>
                <a:gd name="connsiteX54" fmla="*/ 37286 w 562336"/>
                <a:gd name="connsiteY54" fmla="*/ 465820 h 607498"/>
                <a:gd name="connsiteX55" fmla="*/ 75445 w 562336"/>
                <a:gd name="connsiteY55" fmla="*/ 413227 h 607498"/>
                <a:gd name="connsiteX56" fmla="*/ 92579 w 562336"/>
                <a:gd name="connsiteY56" fmla="*/ 410479 h 607498"/>
                <a:gd name="connsiteX57" fmla="*/ 265213 w 562336"/>
                <a:gd name="connsiteY57" fmla="*/ 292353 h 607498"/>
                <a:gd name="connsiteX58" fmla="*/ 297475 w 562336"/>
                <a:gd name="connsiteY58" fmla="*/ 292353 h 607498"/>
                <a:gd name="connsiteX59" fmla="*/ 297475 w 562336"/>
                <a:gd name="connsiteY59" fmla="*/ 315188 h 607498"/>
                <a:gd name="connsiteX60" fmla="*/ 439477 w 562336"/>
                <a:gd name="connsiteY60" fmla="*/ 315188 h 607498"/>
                <a:gd name="connsiteX61" fmla="*/ 487254 w 562336"/>
                <a:gd name="connsiteY61" fmla="*/ 362893 h 607498"/>
                <a:gd name="connsiteX62" fmla="*/ 487254 w 562336"/>
                <a:gd name="connsiteY62" fmla="*/ 391555 h 607498"/>
                <a:gd name="connsiteX63" fmla="*/ 471218 w 562336"/>
                <a:gd name="connsiteY63" fmla="*/ 391555 h 607498"/>
                <a:gd name="connsiteX64" fmla="*/ 454992 w 562336"/>
                <a:gd name="connsiteY64" fmla="*/ 393355 h 607498"/>
                <a:gd name="connsiteX65" fmla="*/ 454992 w 562336"/>
                <a:gd name="connsiteY65" fmla="*/ 362893 h 607498"/>
                <a:gd name="connsiteX66" fmla="*/ 439477 w 562336"/>
                <a:gd name="connsiteY66" fmla="*/ 347402 h 607498"/>
                <a:gd name="connsiteX67" fmla="*/ 123163 w 562336"/>
                <a:gd name="connsiteY67" fmla="*/ 347402 h 607498"/>
                <a:gd name="connsiteX68" fmla="*/ 107696 w 562336"/>
                <a:gd name="connsiteY68" fmla="*/ 362893 h 607498"/>
                <a:gd name="connsiteX69" fmla="*/ 107696 w 562336"/>
                <a:gd name="connsiteY69" fmla="*/ 391507 h 607498"/>
                <a:gd name="connsiteX70" fmla="*/ 92562 w 562336"/>
                <a:gd name="connsiteY70" fmla="*/ 391507 h 607498"/>
                <a:gd name="connsiteX71" fmla="*/ 75434 w 562336"/>
                <a:gd name="connsiteY71" fmla="*/ 393544 h 607498"/>
                <a:gd name="connsiteX72" fmla="*/ 75434 w 562336"/>
                <a:gd name="connsiteY72" fmla="*/ 362893 h 607498"/>
                <a:gd name="connsiteX73" fmla="*/ 123163 w 562336"/>
                <a:gd name="connsiteY73" fmla="*/ 315188 h 607498"/>
                <a:gd name="connsiteX74" fmla="*/ 265213 w 562336"/>
                <a:gd name="connsiteY74" fmla="*/ 315188 h 607498"/>
                <a:gd name="connsiteX75" fmla="*/ 185547 w 562336"/>
                <a:gd name="connsiteY75" fmla="*/ 174156 h 607498"/>
                <a:gd name="connsiteX76" fmla="*/ 226964 w 562336"/>
                <a:gd name="connsiteY76" fmla="*/ 174156 h 607498"/>
                <a:gd name="connsiteX77" fmla="*/ 263400 w 562336"/>
                <a:gd name="connsiteY77" fmla="*/ 232691 h 607498"/>
                <a:gd name="connsiteX78" fmla="*/ 276067 w 562336"/>
                <a:gd name="connsiteY78" fmla="*/ 210290 h 607498"/>
                <a:gd name="connsiteX79" fmla="*/ 253674 w 562336"/>
                <a:gd name="connsiteY79" fmla="*/ 174156 h 607498"/>
                <a:gd name="connsiteX80" fmla="*/ 281333 w 562336"/>
                <a:gd name="connsiteY80" fmla="*/ 174156 h 607498"/>
                <a:gd name="connsiteX81" fmla="*/ 308944 w 562336"/>
                <a:gd name="connsiteY81" fmla="*/ 174156 h 607498"/>
                <a:gd name="connsiteX82" fmla="*/ 286551 w 562336"/>
                <a:gd name="connsiteY82" fmla="*/ 210290 h 607498"/>
                <a:gd name="connsiteX83" fmla="*/ 299218 w 562336"/>
                <a:gd name="connsiteY83" fmla="*/ 232691 h 607498"/>
                <a:gd name="connsiteX84" fmla="*/ 335654 w 562336"/>
                <a:gd name="connsiteY84" fmla="*/ 174156 h 607498"/>
                <a:gd name="connsiteX85" fmla="*/ 377071 w 562336"/>
                <a:gd name="connsiteY85" fmla="*/ 174156 h 607498"/>
                <a:gd name="connsiteX86" fmla="*/ 408715 w 562336"/>
                <a:gd name="connsiteY86" fmla="*/ 205744 h 607498"/>
                <a:gd name="connsiteX87" fmla="*/ 408715 w 562336"/>
                <a:gd name="connsiteY87" fmla="*/ 273371 h 607498"/>
                <a:gd name="connsiteX88" fmla="*/ 297463 w 562336"/>
                <a:gd name="connsiteY88" fmla="*/ 273371 h 607498"/>
                <a:gd name="connsiteX89" fmla="*/ 265202 w 562336"/>
                <a:gd name="connsiteY89" fmla="*/ 273371 h 607498"/>
                <a:gd name="connsiteX90" fmla="*/ 153903 w 562336"/>
                <a:gd name="connsiteY90" fmla="*/ 273371 h 607498"/>
                <a:gd name="connsiteX91" fmla="*/ 153903 w 562336"/>
                <a:gd name="connsiteY91" fmla="*/ 205744 h 607498"/>
                <a:gd name="connsiteX92" fmla="*/ 185547 w 562336"/>
                <a:gd name="connsiteY92" fmla="*/ 174156 h 607498"/>
                <a:gd name="connsiteX93" fmla="*/ 282211 w 562336"/>
                <a:gd name="connsiteY93" fmla="*/ 0 h 607498"/>
                <a:gd name="connsiteX94" fmla="*/ 341190 w 562336"/>
                <a:gd name="connsiteY94" fmla="*/ 0 h 607498"/>
                <a:gd name="connsiteX95" fmla="*/ 356990 w 562336"/>
                <a:gd name="connsiteY95" fmla="*/ 15778 h 607498"/>
                <a:gd name="connsiteX96" fmla="*/ 356990 w 562336"/>
                <a:gd name="connsiteY96" fmla="*/ 74674 h 607498"/>
                <a:gd name="connsiteX97" fmla="*/ 280788 w 562336"/>
                <a:gd name="connsiteY97" fmla="*/ 151101 h 607498"/>
                <a:gd name="connsiteX98" fmla="*/ 205677 w 562336"/>
                <a:gd name="connsiteY98" fmla="*/ 76143 h 607498"/>
                <a:gd name="connsiteX99" fmla="*/ 282211 w 562336"/>
                <a:gd name="connsiteY99" fmla="*/ 0 h 607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562336" h="607498">
                  <a:moveTo>
                    <a:pt x="400834" y="535945"/>
                  </a:moveTo>
                  <a:lnTo>
                    <a:pt x="431341" y="535945"/>
                  </a:lnTo>
                  <a:lnTo>
                    <a:pt x="457578" y="578166"/>
                  </a:lnTo>
                  <a:lnTo>
                    <a:pt x="466687" y="562008"/>
                  </a:lnTo>
                  <a:lnTo>
                    <a:pt x="450556" y="535945"/>
                  </a:lnTo>
                  <a:lnTo>
                    <a:pt x="452027" y="535945"/>
                  </a:lnTo>
                  <a:lnTo>
                    <a:pt x="470483" y="535945"/>
                  </a:lnTo>
                  <a:lnTo>
                    <a:pt x="488844" y="535945"/>
                  </a:lnTo>
                  <a:lnTo>
                    <a:pt x="490410" y="535945"/>
                  </a:lnTo>
                  <a:lnTo>
                    <a:pt x="474279" y="562008"/>
                  </a:lnTo>
                  <a:lnTo>
                    <a:pt x="483388" y="578166"/>
                  </a:lnTo>
                  <a:lnTo>
                    <a:pt x="509672" y="535945"/>
                  </a:lnTo>
                  <a:lnTo>
                    <a:pt x="540132" y="535945"/>
                  </a:lnTo>
                  <a:cubicBezTo>
                    <a:pt x="552420" y="535945"/>
                    <a:pt x="562289" y="545896"/>
                    <a:pt x="562336" y="558075"/>
                  </a:cubicBezTo>
                  <a:lnTo>
                    <a:pt x="562336" y="607498"/>
                  </a:lnTo>
                  <a:lnTo>
                    <a:pt x="378725" y="607498"/>
                  </a:lnTo>
                  <a:lnTo>
                    <a:pt x="378725" y="558075"/>
                  </a:lnTo>
                  <a:cubicBezTo>
                    <a:pt x="378725" y="545896"/>
                    <a:pt x="388641" y="535945"/>
                    <a:pt x="400834" y="535945"/>
                  </a:cubicBezTo>
                  <a:close/>
                  <a:moveTo>
                    <a:pt x="22160" y="535945"/>
                  </a:moveTo>
                  <a:lnTo>
                    <a:pt x="52670" y="535945"/>
                  </a:lnTo>
                  <a:lnTo>
                    <a:pt x="78911" y="578166"/>
                  </a:lnTo>
                  <a:lnTo>
                    <a:pt x="88069" y="562008"/>
                  </a:lnTo>
                  <a:lnTo>
                    <a:pt x="71935" y="535945"/>
                  </a:lnTo>
                  <a:lnTo>
                    <a:pt x="73454" y="535945"/>
                  </a:lnTo>
                  <a:lnTo>
                    <a:pt x="91960" y="535945"/>
                  </a:lnTo>
                  <a:lnTo>
                    <a:pt x="110228" y="535945"/>
                  </a:lnTo>
                  <a:lnTo>
                    <a:pt x="111794" y="535945"/>
                  </a:lnTo>
                  <a:lnTo>
                    <a:pt x="95661" y="562008"/>
                  </a:lnTo>
                  <a:lnTo>
                    <a:pt x="104771" y="578166"/>
                  </a:lnTo>
                  <a:lnTo>
                    <a:pt x="131059" y="535945"/>
                  </a:lnTo>
                  <a:lnTo>
                    <a:pt x="161523" y="535945"/>
                  </a:lnTo>
                  <a:cubicBezTo>
                    <a:pt x="173765" y="535945"/>
                    <a:pt x="183682" y="545896"/>
                    <a:pt x="183682" y="558075"/>
                  </a:cubicBezTo>
                  <a:lnTo>
                    <a:pt x="183682" y="607498"/>
                  </a:lnTo>
                  <a:lnTo>
                    <a:pt x="0" y="607498"/>
                  </a:lnTo>
                  <a:lnTo>
                    <a:pt x="0" y="558075"/>
                  </a:lnTo>
                  <a:cubicBezTo>
                    <a:pt x="0" y="545896"/>
                    <a:pt x="9965" y="535945"/>
                    <a:pt x="22160" y="535945"/>
                  </a:cubicBezTo>
                  <a:close/>
                  <a:moveTo>
                    <a:pt x="471209" y="410479"/>
                  </a:moveTo>
                  <a:lnTo>
                    <a:pt x="471209" y="410574"/>
                  </a:lnTo>
                  <a:lnTo>
                    <a:pt x="487244" y="410574"/>
                  </a:lnTo>
                  <a:lnTo>
                    <a:pt x="515519" y="410574"/>
                  </a:lnTo>
                  <a:cubicBezTo>
                    <a:pt x="520737" y="410574"/>
                    <a:pt x="525007" y="414792"/>
                    <a:pt x="525007" y="420052"/>
                  </a:cubicBezTo>
                  <a:lnTo>
                    <a:pt x="525007" y="464269"/>
                  </a:lnTo>
                  <a:cubicBezTo>
                    <a:pt x="525007" y="494410"/>
                    <a:pt x="500527" y="519432"/>
                    <a:pt x="470450" y="519432"/>
                  </a:cubicBezTo>
                  <a:lnTo>
                    <a:pt x="469596" y="519432"/>
                  </a:lnTo>
                  <a:cubicBezTo>
                    <a:pt x="440229" y="519006"/>
                    <a:pt x="416509" y="495215"/>
                    <a:pt x="415987" y="465927"/>
                  </a:cubicBezTo>
                  <a:cubicBezTo>
                    <a:pt x="415560" y="441094"/>
                    <a:pt x="432259" y="419910"/>
                    <a:pt x="454984" y="412944"/>
                  </a:cubicBezTo>
                  <a:cubicBezTo>
                    <a:pt x="460107" y="411380"/>
                    <a:pt x="465611" y="410479"/>
                    <a:pt x="471209" y="410479"/>
                  </a:cubicBezTo>
                  <a:close/>
                  <a:moveTo>
                    <a:pt x="92579" y="410479"/>
                  </a:moveTo>
                  <a:lnTo>
                    <a:pt x="107719" y="410479"/>
                  </a:lnTo>
                  <a:lnTo>
                    <a:pt x="136861" y="410479"/>
                  </a:lnTo>
                  <a:cubicBezTo>
                    <a:pt x="142129" y="410479"/>
                    <a:pt x="146353" y="414744"/>
                    <a:pt x="146353" y="419955"/>
                  </a:cubicBezTo>
                  <a:lnTo>
                    <a:pt x="146353" y="464210"/>
                  </a:lnTo>
                  <a:cubicBezTo>
                    <a:pt x="146353" y="494344"/>
                    <a:pt x="121863" y="519361"/>
                    <a:pt x="91819" y="519361"/>
                  </a:cubicBezTo>
                  <a:lnTo>
                    <a:pt x="90918" y="519361"/>
                  </a:lnTo>
                  <a:cubicBezTo>
                    <a:pt x="61491" y="518840"/>
                    <a:pt x="37760" y="495149"/>
                    <a:pt x="37286" y="465820"/>
                  </a:cubicBezTo>
                  <a:cubicBezTo>
                    <a:pt x="36906" y="441372"/>
                    <a:pt x="53138" y="420477"/>
                    <a:pt x="75445" y="413227"/>
                  </a:cubicBezTo>
                  <a:cubicBezTo>
                    <a:pt x="80856" y="411427"/>
                    <a:pt x="86646" y="410479"/>
                    <a:pt x="92579" y="410479"/>
                  </a:cubicBezTo>
                  <a:close/>
                  <a:moveTo>
                    <a:pt x="265213" y="292353"/>
                  </a:moveTo>
                  <a:lnTo>
                    <a:pt x="297475" y="292353"/>
                  </a:lnTo>
                  <a:lnTo>
                    <a:pt x="297475" y="315188"/>
                  </a:lnTo>
                  <a:lnTo>
                    <a:pt x="439477" y="315188"/>
                  </a:lnTo>
                  <a:cubicBezTo>
                    <a:pt x="465809" y="315188"/>
                    <a:pt x="487254" y="336601"/>
                    <a:pt x="487254" y="362893"/>
                  </a:cubicBezTo>
                  <a:lnTo>
                    <a:pt x="487254" y="391555"/>
                  </a:lnTo>
                  <a:lnTo>
                    <a:pt x="471218" y="391555"/>
                  </a:lnTo>
                  <a:cubicBezTo>
                    <a:pt x="465714" y="391555"/>
                    <a:pt x="460305" y="392123"/>
                    <a:pt x="454992" y="393355"/>
                  </a:cubicBezTo>
                  <a:lnTo>
                    <a:pt x="454992" y="362893"/>
                  </a:lnTo>
                  <a:cubicBezTo>
                    <a:pt x="454992" y="354366"/>
                    <a:pt x="448017" y="347402"/>
                    <a:pt x="439477" y="347402"/>
                  </a:cubicBezTo>
                  <a:lnTo>
                    <a:pt x="123163" y="347402"/>
                  </a:lnTo>
                  <a:cubicBezTo>
                    <a:pt x="114623" y="347402"/>
                    <a:pt x="107696" y="354366"/>
                    <a:pt x="107696" y="362893"/>
                  </a:cubicBezTo>
                  <a:lnTo>
                    <a:pt x="107696" y="391507"/>
                  </a:lnTo>
                  <a:lnTo>
                    <a:pt x="92562" y="391507"/>
                  </a:lnTo>
                  <a:cubicBezTo>
                    <a:pt x="86726" y="391507"/>
                    <a:pt x="80985" y="392218"/>
                    <a:pt x="75434" y="393544"/>
                  </a:cubicBezTo>
                  <a:lnTo>
                    <a:pt x="75434" y="362893"/>
                  </a:lnTo>
                  <a:cubicBezTo>
                    <a:pt x="75434" y="336601"/>
                    <a:pt x="96879" y="315188"/>
                    <a:pt x="123163" y="315188"/>
                  </a:cubicBezTo>
                  <a:lnTo>
                    <a:pt x="265213" y="315188"/>
                  </a:lnTo>
                  <a:close/>
                  <a:moveTo>
                    <a:pt x="185547" y="174156"/>
                  </a:moveTo>
                  <a:lnTo>
                    <a:pt x="226964" y="174156"/>
                  </a:lnTo>
                  <a:lnTo>
                    <a:pt x="263400" y="232691"/>
                  </a:lnTo>
                  <a:lnTo>
                    <a:pt x="276067" y="210290"/>
                  </a:lnTo>
                  <a:lnTo>
                    <a:pt x="253674" y="174156"/>
                  </a:lnTo>
                  <a:lnTo>
                    <a:pt x="281333" y="174156"/>
                  </a:lnTo>
                  <a:lnTo>
                    <a:pt x="308944" y="174156"/>
                  </a:lnTo>
                  <a:lnTo>
                    <a:pt x="286551" y="210290"/>
                  </a:lnTo>
                  <a:lnTo>
                    <a:pt x="299218" y="232691"/>
                  </a:lnTo>
                  <a:lnTo>
                    <a:pt x="335654" y="174156"/>
                  </a:lnTo>
                  <a:lnTo>
                    <a:pt x="377071" y="174156"/>
                  </a:lnTo>
                  <a:cubicBezTo>
                    <a:pt x="394530" y="174156"/>
                    <a:pt x="408715" y="188316"/>
                    <a:pt x="408715" y="205744"/>
                  </a:cubicBezTo>
                  <a:lnTo>
                    <a:pt x="408715" y="273371"/>
                  </a:lnTo>
                  <a:lnTo>
                    <a:pt x="297463" y="273371"/>
                  </a:lnTo>
                  <a:lnTo>
                    <a:pt x="265202" y="273371"/>
                  </a:lnTo>
                  <a:lnTo>
                    <a:pt x="153903" y="273371"/>
                  </a:lnTo>
                  <a:lnTo>
                    <a:pt x="153903" y="205744"/>
                  </a:lnTo>
                  <a:cubicBezTo>
                    <a:pt x="153903" y="188316"/>
                    <a:pt x="168088" y="174156"/>
                    <a:pt x="185547" y="174156"/>
                  </a:cubicBezTo>
                  <a:close/>
                  <a:moveTo>
                    <a:pt x="282211" y="0"/>
                  </a:moveTo>
                  <a:lnTo>
                    <a:pt x="341190" y="0"/>
                  </a:lnTo>
                  <a:cubicBezTo>
                    <a:pt x="349920" y="0"/>
                    <a:pt x="356990" y="7060"/>
                    <a:pt x="356990" y="15778"/>
                  </a:cubicBezTo>
                  <a:lnTo>
                    <a:pt x="356990" y="74674"/>
                  </a:lnTo>
                  <a:cubicBezTo>
                    <a:pt x="356990" y="116560"/>
                    <a:pt x="322732" y="151433"/>
                    <a:pt x="280788" y="151101"/>
                  </a:cubicBezTo>
                  <a:cubicBezTo>
                    <a:pt x="239460" y="150817"/>
                    <a:pt x="206009" y="117365"/>
                    <a:pt x="205677" y="76143"/>
                  </a:cubicBezTo>
                  <a:cubicBezTo>
                    <a:pt x="205345" y="34257"/>
                    <a:pt x="240267" y="0"/>
                    <a:pt x="282211" y="0"/>
                  </a:cubicBezTo>
                  <a:close/>
                </a:path>
              </a:pathLst>
            </a:custGeom>
            <a:gradFill>
              <a:gsLst>
                <a:gs pos="0">
                  <a:srgbClr val="E90012"/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/>
            <a:lstStyle/>
            <a:p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右大括号 9">
            <a:extLst>
              <a:ext uri="{FF2B5EF4-FFF2-40B4-BE49-F238E27FC236}">
                <a16:creationId xmlns:a16="http://schemas.microsoft.com/office/drawing/2014/main" id="{78D68C72-F72D-48F4-A3FA-0D522898D8A0}"/>
              </a:ext>
            </a:extLst>
          </p:cNvPr>
          <p:cNvSpPr/>
          <p:nvPr/>
        </p:nvSpPr>
        <p:spPr>
          <a:xfrm>
            <a:off x="4037366" y="2725318"/>
            <a:ext cx="433703" cy="2759171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3405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CBF2456A-3A61-4604-95F2-BC1B7460F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业务员绩效管理第三层</a:t>
            </a:r>
            <a:r>
              <a:rPr lang="en-US" altLang="zh-CN" dirty="0"/>
              <a:t>-</a:t>
            </a:r>
            <a:r>
              <a:rPr lang="zh-CN" altLang="en-US" dirty="0"/>
              <a:t>合伙人管理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3BDBD22-FDEA-44E3-9F5E-2654D2082E85}"/>
              </a:ext>
            </a:extLst>
          </p:cNvPr>
          <p:cNvSpPr/>
          <p:nvPr/>
        </p:nvSpPr>
        <p:spPr>
          <a:xfrm>
            <a:off x="0" y="4699143"/>
            <a:ext cx="12192001" cy="1512777"/>
          </a:xfrm>
          <a:prstGeom prst="rect">
            <a:avLst/>
          </a:prstGeom>
          <a:solidFill>
            <a:srgbClr val="E9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信息化、数据化、在线化</a:t>
            </a:r>
          </a:p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一切以数据为准！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95C5DDE3-E389-4793-82E3-3C00AE249F10}"/>
              </a:ext>
            </a:extLst>
          </p:cNvPr>
          <p:cNvSpPr/>
          <p:nvPr/>
        </p:nvSpPr>
        <p:spPr>
          <a:xfrm>
            <a:off x="1303444" y="1901737"/>
            <a:ext cx="9611098" cy="2148940"/>
          </a:xfrm>
          <a:prstGeom prst="roundRect">
            <a:avLst>
              <a:gd name="adj" fmla="val 50000"/>
            </a:avLst>
          </a:prstGeom>
          <a:noFill/>
          <a:ln w="50800">
            <a:gradFill>
              <a:gsLst>
                <a:gs pos="0">
                  <a:srgbClr val="E90012"/>
                </a:gs>
                <a:gs pos="100000">
                  <a:srgbClr val="E90012"/>
                </a:gs>
                <a:gs pos="75000">
                  <a:schemeClr val="bg1">
                    <a:lumMod val="85000"/>
                  </a:schemeClr>
                </a:gs>
                <a:gs pos="25000">
                  <a:srgbClr val="D9D9D9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103DA073-9C2E-455B-800F-E2977A742638}"/>
              </a:ext>
            </a:extLst>
          </p:cNvPr>
          <p:cNvGrpSpPr/>
          <p:nvPr/>
        </p:nvGrpSpPr>
        <p:grpSpPr>
          <a:xfrm>
            <a:off x="4808716" y="1689100"/>
            <a:ext cx="2574214" cy="2574214"/>
            <a:chOff x="4808716" y="1689100"/>
            <a:chExt cx="2574214" cy="2574214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3CC32118-428F-4155-8112-B8FE566B7C21}"/>
                </a:ext>
              </a:extLst>
            </p:cNvPr>
            <p:cNvSpPr/>
            <p:nvPr/>
          </p:nvSpPr>
          <p:spPr>
            <a:xfrm>
              <a:off x="4808716" y="1689100"/>
              <a:ext cx="2574214" cy="2574214"/>
            </a:xfrm>
            <a:prstGeom prst="ellipse">
              <a:avLst/>
            </a:prstGeom>
            <a:pattFill prst="wdDnDiag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 w="9525" cap="flat" cmpd="sng" algn="ctr">
              <a:solidFill>
                <a:srgbClr val="D9D9D9"/>
              </a:solidFill>
              <a:prstDash val="dash"/>
              <a:miter lim="800000"/>
            </a:ln>
            <a:effectLst>
              <a:outerShdw blurRad="381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tIns="0" rtlCol="0" anchor="ctr"/>
            <a:lstStyle/>
            <a:p>
              <a:pPr algn="ctr" defTabSz="913765" hangingPunct="0"/>
              <a:endParaRPr lang="zh-CN" altLang="en-US" sz="1600" b="1" kern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E4A4D099-E8FC-4398-BD93-8EDF0B364E88}"/>
                </a:ext>
              </a:extLst>
            </p:cNvPr>
            <p:cNvSpPr/>
            <p:nvPr/>
          </p:nvSpPr>
          <p:spPr>
            <a:xfrm>
              <a:off x="4935716" y="1816100"/>
              <a:ext cx="2320214" cy="23202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1E66D715-31A1-430F-A355-4A1F0886D754}"/>
              </a:ext>
            </a:extLst>
          </p:cNvPr>
          <p:cNvSpPr/>
          <p:nvPr/>
        </p:nvSpPr>
        <p:spPr>
          <a:xfrm>
            <a:off x="1830626" y="2437598"/>
            <a:ext cx="2723824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合伙创收</a:t>
            </a:r>
          </a:p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（合伙人，分红，承包，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业务净利提成）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6B1E606-1361-4755-91AA-F319822851D9}"/>
              </a:ext>
            </a:extLst>
          </p:cNvPr>
          <p:cNvSpPr/>
          <p:nvPr/>
        </p:nvSpPr>
        <p:spPr>
          <a:xfrm>
            <a:off x="7579007" y="2576098"/>
            <a:ext cx="2723824" cy="800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即时反馈</a:t>
            </a:r>
          </a:p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（目标缺口、组织对比）</a:t>
            </a:r>
          </a:p>
        </p:txBody>
      </p:sp>
      <p:sp>
        <p:nvSpPr>
          <p:cNvPr id="9" name="加号 8">
            <a:extLst>
              <a:ext uri="{FF2B5EF4-FFF2-40B4-BE49-F238E27FC236}">
                <a16:creationId xmlns:a16="http://schemas.microsoft.com/office/drawing/2014/main" id="{D0D79709-DD7A-4579-BD30-32CD3CB978A7}"/>
              </a:ext>
            </a:extLst>
          </p:cNvPr>
          <p:cNvSpPr/>
          <p:nvPr/>
        </p:nvSpPr>
        <p:spPr>
          <a:xfrm>
            <a:off x="5689246" y="2569631"/>
            <a:ext cx="813154" cy="813152"/>
          </a:xfrm>
          <a:prstGeom prst="mathPlus">
            <a:avLst/>
          </a:prstGeom>
          <a:solidFill>
            <a:srgbClr val="E9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C1C3DC58-7496-4436-ABA3-3E4DB29E75A2}"/>
              </a:ext>
            </a:extLst>
          </p:cNvPr>
          <p:cNvGrpSpPr/>
          <p:nvPr/>
        </p:nvGrpSpPr>
        <p:grpSpPr>
          <a:xfrm>
            <a:off x="826494" y="2499257"/>
            <a:ext cx="953900" cy="953900"/>
            <a:chOff x="379278" y="2499257"/>
            <a:chExt cx="953900" cy="953900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7A631864-87FC-4D0A-873E-04505C6E8DD4}"/>
                </a:ext>
              </a:extLst>
            </p:cNvPr>
            <p:cNvSpPr/>
            <p:nvPr/>
          </p:nvSpPr>
          <p:spPr>
            <a:xfrm>
              <a:off x="379278" y="2499257"/>
              <a:ext cx="953900" cy="9539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dash"/>
              <a:miter lim="800000"/>
            </a:ln>
            <a:effectLst>
              <a:outerShdw blurRad="254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tIns="0" rtlCol="0" anchor="ctr"/>
            <a:lstStyle/>
            <a:p>
              <a:pPr algn="ctr" defTabSz="913765" hangingPunct="0"/>
              <a:endParaRPr lang="zh-CN" altLang="en-US" sz="1600" b="1" kern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C98008FE-3661-49D2-8895-86AB18D8C6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057" y="2743072"/>
              <a:ext cx="388343" cy="466271"/>
            </a:xfrm>
            <a:custGeom>
              <a:avLst/>
              <a:gdLst>
                <a:gd name="T0" fmla="*/ 1066 w 2221"/>
                <a:gd name="T1" fmla="*/ 139 h 2667"/>
                <a:gd name="T2" fmla="*/ 0 w 2221"/>
                <a:gd name="T3" fmla="*/ 1346 h 2667"/>
                <a:gd name="T4" fmla="*/ 450 w 2221"/>
                <a:gd name="T5" fmla="*/ 664 h 2667"/>
                <a:gd name="T6" fmla="*/ 761 w 2221"/>
                <a:gd name="T7" fmla="*/ 538 h 2667"/>
                <a:gd name="T8" fmla="*/ 570 w 2221"/>
                <a:gd name="T9" fmla="*/ 0 h 2667"/>
                <a:gd name="T10" fmla="*/ 1205 w 2221"/>
                <a:gd name="T11" fmla="*/ 18 h 2667"/>
                <a:gd name="T12" fmla="*/ 1189 w 2221"/>
                <a:gd name="T13" fmla="*/ 167 h 2667"/>
                <a:gd name="T14" fmla="*/ 713 w 2221"/>
                <a:gd name="T15" fmla="*/ 167 h 2667"/>
                <a:gd name="T16" fmla="*/ 976 w 2221"/>
                <a:gd name="T17" fmla="*/ 675 h 2667"/>
                <a:gd name="T18" fmla="*/ 197 w 2221"/>
                <a:gd name="T19" fmla="*/ 1317 h 2667"/>
                <a:gd name="T20" fmla="*/ 190 w 2221"/>
                <a:gd name="T21" fmla="*/ 2158 h 2667"/>
                <a:gd name="T22" fmla="*/ 570 w 2221"/>
                <a:gd name="T23" fmla="*/ 2498 h 2667"/>
                <a:gd name="T24" fmla="*/ 2021 w 2221"/>
                <a:gd name="T25" fmla="*/ 2233 h 2667"/>
                <a:gd name="T26" fmla="*/ 2029 w 2221"/>
                <a:gd name="T27" fmla="*/ 1405 h 2667"/>
                <a:gd name="T28" fmla="*/ 1195 w 2221"/>
                <a:gd name="T29" fmla="*/ 666 h 2667"/>
                <a:gd name="T30" fmla="*/ 1153 w 2221"/>
                <a:gd name="T31" fmla="*/ 646 h 2667"/>
                <a:gd name="T32" fmla="*/ 1643 w 2221"/>
                <a:gd name="T33" fmla="*/ 62 h 2667"/>
                <a:gd name="T34" fmla="*/ 1738 w 2221"/>
                <a:gd name="T35" fmla="*/ 161 h 2667"/>
                <a:gd name="T36" fmla="*/ 1467 w 2221"/>
                <a:gd name="T37" fmla="*/ 555 h 2667"/>
                <a:gd name="T38" fmla="*/ 2217 w 2221"/>
                <a:gd name="T39" fmla="*/ 1341 h 2667"/>
                <a:gd name="T40" fmla="*/ 2220 w 2221"/>
                <a:gd name="T41" fmla="*/ 1372 h 2667"/>
                <a:gd name="T42" fmla="*/ 2220 w 2221"/>
                <a:gd name="T43" fmla="*/ 1407 h 2667"/>
                <a:gd name="T44" fmla="*/ 2218 w 2221"/>
                <a:gd name="T45" fmla="*/ 2183 h 2667"/>
                <a:gd name="T46" fmla="*/ 2201 w 2221"/>
                <a:gd name="T47" fmla="*/ 2306 h 2667"/>
                <a:gd name="T48" fmla="*/ 1797 w 2221"/>
                <a:gd name="T49" fmla="*/ 2651 h 2667"/>
                <a:gd name="T50" fmla="*/ 643 w 2221"/>
                <a:gd name="T51" fmla="*/ 2666 h 2667"/>
                <a:gd name="T52" fmla="*/ 555 w 2221"/>
                <a:gd name="T53" fmla="*/ 2667 h 2667"/>
                <a:gd name="T54" fmla="*/ 268 w 2221"/>
                <a:gd name="T55" fmla="*/ 2592 h 2667"/>
                <a:gd name="T56" fmla="*/ 0 w 2221"/>
                <a:gd name="T57" fmla="*/ 2216 h 2667"/>
                <a:gd name="T58" fmla="*/ 2 w 2221"/>
                <a:gd name="T59" fmla="*/ 2199 h 2667"/>
                <a:gd name="T60" fmla="*/ 0 w 2221"/>
                <a:gd name="T61" fmla="*/ 1372 h 2667"/>
                <a:gd name="T62" fmla="*/ 1 w 2221"/>
                <a:gd name="T63" fmla="*/ 1359 h 2667"/>
                <a:gd name="T64" fmla="*/ 1199 w 2221"/>
                <a:gd name="T65" fmla="*/ 957 h 2667"/>
                <a:gd name="T66" fmla="*/ 1187 w 2221"/>
                <a:gd name="T67" fmla="*/ 1048 h 2667"/>
                <a:gd name="T68" fmla="*/ 1022 w 2221"/>
                <a:gd name="T69" fmla="*/ 1037 h 2667"/>
                <a:gd name="T70" fmla="*/ 1032 w 2221"/>
                <a:gd name="T71" fmla="*/ 869 h 2667"/>
                <a:gd name="T72" fmla="*/ 1199 w 2221"/>
                <a:gd name="T73" fmla="*/ 881 h 2667"/>
                <a:gd name="T74" fmla="*/ 1110 w 2221"/>
                <a:gd name="T75" fmla="*/ 2284 h 2667"/>
                <a:gd name="T76" fmla="*/ 1022 w 2221"/>
                <a:gd name="T77" fmla="*/ 2273 h 2667"/>
                <a:gd name="T78" fmla="*/ 1032 w 2221"/>
                <a:gd name="T79" fmla="*/ 2106 h 2667"/>
                <a:gd name="T80" fmla="*/ 1199 w 2221"/>
                <a:gd name="T81" fmla="*/ 2117 h 2667"/>
                <a:gd name="T82" fmla="*/ 1187 w 2221"/>
                <a:gd name="T83" fmla="*/ 2285 h 2667"/>
                <a:gd name="T84" fmla="*/ 1469 w 2221"/>
                <a:gd name="T85" fmla="*/ 1490 h 2667"/>
                <a:gd name="T86" fmla="*/ 1199 w 2221"/>
                <a:gd name="T87" fmla="*/ 1609 h 2667"/>
                <a:gd name="T88" fmla="*/ 1477 w 2221"/>
                <a:gd name="T89" fmla="*/ 1617 h 2667"/>
                <a:gd name="T90" fmla="*/ 1469 w 2221"/>
                <a:gd name="T91" fmla="*/ 1786 h 2667"/>
                <a:gd name="T92" fmla="*/ 1199 w 2221"/>
                <a:gd name="T93" fmla="*/ 1981 h 2667"/>
                <a:gd name="T94" fmla="*/ 1030 w 2221"/>
                <a:gd name="T95" fmla="*/ 1989 h 2667"/>
                <a:gd name="T96" fmla="*/ 1022 w 2221"/>
                <a:gd name="T97" fmla="*/ 1786 h 2667"/>
                <a:gd name="T98" fmla="*/ 743 w 2221"/>
                <a:gd name="T99" fmla="*/ 1778 h 2667"/>
                <a:gd name="T100" fmla="*/ 751 w 2221"/>
                <a:gd name="T101" fmla="*/ 1609 h 2667"/>
                <a:gd name="T102" fmla="*/ 1022 w 2221"/>
                <a:gd name="T103" fmla="*/ 1490 h 2667"/>
                <a:gd name="T104" fmla="*/ 743 w 2221"/>
                <a:gd name="T105" fmla="*/ 1482 h 2667"/>
                <a:gd name="T106" fmla="*/ 751 w 2221"/>
                <a:gd name="T107" fmla="*/ 1313 h 2667"/>
                <a:gd name="T108" fmla="*/ 790 w 2221"/>
                <a:gd name="T109" fmla="*/ 1215 h 2667"/>
                <a:gd name="T110" fmla="*/ 904 w 2221"/>
                <a:gd name="T111" fmla="*/ 1089 h 2667"/>
                <a:gd name="T112" fmla="*/ 1111 w 2221"/>
                <a:gd name="T113" fmla="*/ 1285 h 2667"/>
                <a:gd name="T114" fmla="*/ 1318 w 2221"/>
                <a:gd name="T115" fmla="*/ 1089 h 2667"/>
                <a:gd name="T116" fmla="*/ 1432 w 2221"/>
                <a:gd name="T117" fmla="*/ 1215 h 2667"/>
                <a:gd name="T118" fmla="*/ 1469 w 2221"/>
                <a:gd name="T119" fmla="*/ 1313 h 2667"/>
                <a:gd name="T120" fmla="*/ 1477 w 2221"/>
                <a:gd name="T121" fmla="*/ 1482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21" h="2667">
                  <a:moveTo>
                    <a:pt x="1069" y="140"/>
                  </a:moveTo>
                  <a:cubicBezTo>
                    <a:pt x="1066" y="139"/>
                    <a:pt x="1066" y="139"/>
                    <a:pt x="1066" y="139"/>
                  </a:cubicBezTo>
                  <a:cubicBezTo>
                    <a:pt x="1073" y="147"/>
                    <a:pt x="1073" y="143"/>
                    <a:pt x="1069" y="140"/>
                  </a:cubicBezTo>
                  <a:close/>
                  <a:moveTo>
                    <a:pt x="0" y="1346"/>
                  </a:moveTo>
                  <a:cubicBezTo>
                    <a:pt x="8" y="1330"/>
                    <a:pt x="6" y="1313"/>
                    <a:pt x="9" y="1297"/>
                  </a:cubicBezTo>
                  <a:cubicBezTo>
                    <a:pt x="53" y="1031"/>
                    <a:pt x="201" y="821"/>
                    <a:pt x="450" y="664"/>
                  </a:cubicBezTo>
                  <a:cubicBezTo>
                    <a:pt x="524" y="618"/>
                    <a:pt x="668" y="582"/>
                    <a:pt x="755" y="555"/>
                  </a:cubicBezTo>
                  <a:cubicBezTo>
                    <a:pt x="768" y="551"/>
                    <a:pt x="768" y="547"/>
                    <a:pt x="761" y="538"/>
                  </a:cubicBezTo>
                  <a:cubicBezTo>
                    <a:pt x="632" y="365"/>
                    <a:pt x="606" y="329"/>
                    <a:pt x="479" y="156"/>
                  </a:cubicBezTo>
                  <a:cubicBezTo>
                    <a:pt x="429" y="72"/>
                    <a:pt x="466" y="0"/>
                    <a:pt x="570" y="0"/>
                  </a:cubicBezTo>
                  <a:cubicBezTo>
                    <a:pt x="570" y="0"/>
                    <a:pt x="920" y="0"/>
                    <a:pt x="1189" y="0"/>
                  </a:cubicBezTo>
                  <a:cubicBezTo>
                    <a:pt x="1203" y="0"/>
                    <a:pt x="1207" y="3"/>
                    <a:pt x="1205" y="18"/>
                  </a:cubicBezTo>
                  <a:cubicBezTo>
                    <a:pt x="1202" y="62"/>
                    <a:pt x="1203" y="106"/>
                    <a:pt x="1205" y="150"/>
                  </a:cubicBezTo>
                  <a:cubicBezTo>
                    <a:pt x="1206" y="164"/>
                    <a:pt x="1203" y="167"/>
                    <a:pt x="1189" y="167"/>
                  </a:cubicBezTo>
                  <a:cubicBezTo>
                    <a:pt x="1038" y="167"/>
                    <a:pt x="886" y="167"/>
                    <a:pt x="734" y="167"/>
                  </a:cubicBezTo>
                  <a:cubicBezTo>
                    <a:pt x="713" y="167"/>
                    <a:pt x="713" y="167"/>
                    <a:pt x="713" y="167"/>
                  </a:cubicBezTo>
                  <a:cubicBezTo>
                    <a:pt x="834" y="331"/>
                    <a:pt x="953" y="493"/>
                    <a:pt x="1074" y="657"/>
                  </a:cubicBezTo>
                  <a:cubicBezTo>
                    <a:pt x="1041" y="663"/>
                    <a:pt x="1009" y="670"/>
                    <a:pt x="976" y="675"/>
                  </a:cubicBezTo>
                  <a:cubicBezTo>
                    <a:pt x="804" y="701"/>
                    <a:pt x="590" y="764"/>
                    <a:pt x="462" y="869"/>
                  </a:cubicBezTo>
                  <a:cubicBezTo>
                    <a:pt x="314" y="991"/>
                    <a:pt x="226" y="1141"/>
                    <a:pt x="197" y="1317"/>
                  </a:cubicBezTo>
                  <a:cubicBezTo>
                    <a:pt x="192" y="1350"/>
                    <a:pt x="190" y="1384"/>
                    <a:pt x="190" y="1417"/>
                  </a:cubicBezTo>
                  <a:cubicBezTo>
                    <a:pt x="190" y="1664"/>
                    <a:pt x="190" y="1911"/>
                    <a:pt x="190" y="2158"/>
                  </a:cubicBezTo>
                  <a:cubicBezTo>
                    <a:pt x="190" y="2327"/>
                    <a:pt x="317" y="2461"/>
                    <a:pt x="508" y="2493"/>
                  </a:cubicBezTo>
                  <a:cubicBezTo>
                    <a:pt x="528" y="2496"/>
                    <a:pt x="549" y="2498"/>
                    <a:pt x="570" y="2498"/>
                  </a:cubicBezTo>
                  <a:cubicBezTo>
                    <a:pt x="888" y="2498"/>
                    <a:pt x="1268" y="2498"/>
                    <a:pt x="1586" y="2497"/>
                  </a:cubicBezTo>
                  <a:cubicBezTo>
                    <a:pt x="1769" y="2497"/>
                    <a:pt x="1982" y="2389"/>
                    <a:pt x="2021" y="2233"/>
                  </a:cubicBezTo>
                  <a:cubicBezTo>
                    <a:pt x="2027" y="2212"/>
                    <a:pt x="2029" y="2190"/>
                    <a:pt x="2029" y="2169"/>
                  </a:cubicBezTo>
                  <a:cubicBezTo>
                    <a:pt x="2029" y="1914"/>
                    <a:pt x="2030" y="1660"/>
                    <a:pt x="2029" y="1405"/>
                  </a:cubicBezTo>
                  <a:cubicBezTo>
                    <a:pt x="2028" y="1114"/>
                    <a:pt x="1754" y="840"/>
                    <a:pt x="1446" y="727"/>
                  </a:cubicBezTo>
                  <a:cubicBezTo>
                    <a:pt x="1365" y="697"/>
                    <a:pt x="1281" y="681"/>
                    <a:pt x="1195" y="666"/>
                  </a:cubicBezTo>
                  <a:cubicBezTo>
                    <a:pt x="1179" y="664"/>
                    <a:pt x="1163" y="661"/>
                    <a:pt x="1147" y="658"/>
                  </a:cubicBezTo>
                  <a:cubicBezTo>
                    <a:pt x="1146" y="652"/>
                    <a:pt x="1151" y="650"/>
                    <a:pt x="1153" y="646"/>
                  </a:cubicBezTo>
                  <a:cubicBezTo>
                    <a:pt x="1299" y="448"/>
                    <a:pt x="1424" y="278"/>
                    <a:pt x="1571" y="79"/>
                  </a:cubicBezTo>
                  <a:cubicBezTo>
                    <a:pt x="1586" y="57"/>
                    <a:pt x="1609" y="44"/>
                    <a:pt x="1643" y="62"/>
                  </a:cubicBezTo>
                  <a:cubicBezTo>
                    <a:pt x="1688" y="88"/>
                    <a:pt x="1682" y="85"/>
                    <a:pt x="1727" y="109"/>
                  </a:cubicBezTo>
                  <a:cubicBezTo>
                    <a:pt x="1745" y="118"/>
                    <a:pt x="1758" y="134"/>
                    <a:pt x="1738" y="161"/>
                  </a:cubicBezTo>
                  <a:cubicBezTo>
                    <a:pt x="1640" y="293"/>
                    <a:pt x="1558" y="404"/>
                    <a:pt x="1460" y="537"/>
                  </a:cubicBezTo>
                  <a:cubicBezTo>
                    <a:pt x="1452" y="547"/>
                    <a:pt x="1452" y="550"/>
                    <a:pt x="1467" y="555"/>
                  </a:cubicBezTo>
                  <a:cubicBezTo>
                    <a:pt x="1830" y="680"/>
                    <a:pt x="2117" y="909"/>
                    <a:pt x="2201" y="1243"/>
                  </a:cubicBezTo>
                  <a:cubicBezTo>
                    <a:pt x="2209" y="1275"/>
                    <a:pt x="2213" y="1308"/>
                    <a:pt x="2217" y="1341"/>
                  </a:cubicBezTo>
                  <a:cubicBezTo>
                    <a:pt x="2217" y="1344"/>
                    <a:pt x="2215" y="1348"/>
                    <a:pt x="2220" y="1349"/>
                  </a:cubicBezTo>
                  <a:cubicBezTo>
                    <a:pt x="2220" y="1372"/>
                    <a:pt x="2220" y="1372"/>
                    <a:pt x="2220" y="1372"/>
                  </a:cubicBezTo>
                  <a:cubicBezTo>
                    <a:pt x="2216" y="1378"/>
                    <a:pt x="2219" y="1384"/>
                    <a:pt x="2218" y="1389"/>
                  </a:cubicBezTo>
                  <a:cubicBezTo>
                    <a:pt x="2219" y="1395"/>
                    <a:pt x="2216" y="1401"/>
                    <a:pt x="2220" y="1407"/>
                  </a:cubicBezTo>
                  <a:cubicBezTo>
                    <a:pt x="2220" y="2170"/>
                    <a:pt x="2220" y="2170"/>
                    <a:pt x="2220" y="2170"/>
                  </a:cubicBezTo>
                  <a:cubicBezTo>
                    <a:pt x="2218" y="2174"/>
                    <a:pt x="2218" y="2179"/>
                    <a:pt x="2218" y="2183"/>
                  </a:cubicBezTo>
                  <a:cubicBezTo>
                    <a:pt x="2219" y="2192"/>
                    <a:pt x="2220" y="2201"/>
                    <a:pt x="2221" y="2211"/>
                  </a:cubicBezTo>
                  <a:cubicBezTo>
                    <a:pt x="2217" y="2243"/>
                    <a:pt x="2212" y="2275"/>
                    <a:pt x="2201" y="2306"/>
                  </a:cubicBezTo>
                  <a:cubicBezTo>
                    <a:pt x="2176" y="2379"/>
                    <a:pt x="2135" y="2445"/>
                    <a:pt x="2076" y="2502"/>
                  </a:cubicBezTo>
                  <a:cubicBezTo>
                    <a:pt x="1999" y="2575"/>
                    <a:pt x="1906" y="2624"/>
                    <a:pt x="1797" y="2651"/>
                  </a:cubicBezTo>
                  <a:cubicBezTo>
                    <a:pt x="1750" y="2663"/>
                    <a:pt x="1639" y="2666"/>
                    <a:pt x="1590" y="2666"/>
                  </a:cubicBezTo>
                  <a:cubicBezTo>
                    <a:pt x="643" y="2666"/>
                    <a:pt x="643" y="2666"/>
                    <a:pt x="643" y="2666"/>
                  </a:cubicBezTo>
                  <a:cubicBezTo>
                    <a:pt x="637" y="2666"/>
                    <a:pt x="568" y="2664"/>
                    <a:pt x="562" y="2667"/>
                  </a:cubicBezTo>
                  <a:cubicBezTo>
                    <a:pt x="560" y="2667"/>
                    <a:pt x="557" y="2667"/>
                    <a:pt x="555" y="2667"/>
                  </a:cubicBezTo>
                  <a:cubicBezTo>
                    <a:pt x="542" y="2663"/>
                    <a:pt x="529" y="2665"/>
                    <a:pt x="516" y="2664"/>
                  </a:cubicBezTo>
                  <a:cubicBezTo>
                    <a:pt x="426" y="2660"/>
                    <a:pt x="344" y="2634"/>
                    <a:pt x="268" y="2592"/>
                  </a:cubicBezTo>
                  <a:cubicBezTo>
                    <a:pt x="140" y="2522"/>
                    <a:pt x="57" y="2423"/>
                    <a:pt x="16" y="2296"/>
                  </a:cubicBezTo>
                  <a:cubicBezTo>
                    <a:pt x="7" y="2270"/>
                    <a:pt x="4" y="2243"/>
                    <a:pt x="0" y="2216"/>
                  </a:cubicBezTo>
                  <a:cubicBezTo>
                    <a:pt x="0" y="2213"/>
                    <a:pt x="1" y="2207"/>
                    <a:pt x="1" y="2203"/>
                  </a:cubicBezTo>
                  <a:cubicBezTo>
                    <a:pt x="2" y="2202"/>
                    <a:pt x="2" y="2201"/>
                    <a:pt x="2" y="2199"/>
                  </a:cubicBezTo>
                  <a:cubicBezTo>
                    <a:pt x="2" y="2197"/>
                    <a:pt x="2" y="2195"/>
                    <a:pt x="0" y="2193"/>
                  </a:cubicBezTo>
                  <a:cubicBezTo>
                    <a:pt x="0" y="1372"/>
                    <a:pt x="0" y="1372"/>
                    <a:pt x="0" y="1372"/>
                  </a:cubicBezTo>
                  <a:cubicBezTo>
                    <a:pt x="2" y="1371"/>
                    <a:pt x="2" y="1368"/>
                    <a:pt x="2" y="1366"/>
                  </a:cubicBezTo>
                  <a:cubicBezTo>
                    <a:pt x="1" y="1363"/>
                    <a:pt x="2" y="1361"/>
                    <a:pt x="1" y="1359"/>
                  </a:cubicBezTo>
                  <a:cubicBezTo>
                    <a:pt x="1" y="1355"/>
                    <a:pt x="0" y="1350"/>
                    <a:pt x="0" y="1346"/>
                  </a:cubicBezTo>
                  <a:close/>
                  <a:moveTo>
                    <a:pt x="1199" y="957"/>
                  </a:moveTo>
                  <a:cubicBezTo>
                    <a:pt x="1199" y="983"/>
                    <a:pt x="1198" y="1009"/>
                    <a:pt x="1199" y="1035"/>
                  </a:cubicBezTo>
                  <a:cubicBezTo>
                    <a:pt x="1199" y="1044"/>
                    <a:pt x="1197" y="1048"/>
                    <a:pt x="1187" y="1048"/>
                  </a:cubicBezTo>
                  <a:cubicBezTo>
                    <a:pt x="1136" y="1047"/>
                    <a:pt x="1084" y="1047"/>
                    <a:pt x="1033" y="1048"/>
                  </a:cubicBezTo>
                  <a:cubicBezTo>
                    <a:pt x="1025" y="1048"/>
                    <a:pt x="1021" y="1046"/>
                    <a:pt x="1022" y="1037"/>
                  </a:cubicBezTo>
                  <a:cubicBezTo>
                    <a:pt x="1022" y="985"/>
                    <a:pt x="1022" y="932"/>
                    <a:pt x="1022" y="880"/>
                  </a:cubicBezTo>
                  <a:cubicBezTo>
                    <a:pt x="1022" y="872"/>
                    <a:pt x="1023" y="869"/>
                    <a:pt x="1032" y="869"/>
                  </a:cubicBezTo>
                  <a:cubicBezTo>
                    <a:pt x="1084" y="869"/>
                    <a:pt x="1136" y="869"/>
                    <a:pt x="1188" y="869"/>
                  </a:cubicBezTo>
                  <a:cubicBezTo>
                    <a:pt x="1198" y="869"/>
                    <a:pt x="1199" y="872"/>
                    <a:pt x="1199" y="881"/>
                  </a:cubicBezTo>
                  <a:cubicBezTo>
                    <a:pt x="1198" y="906"/>
                    <a:pt x="1199" y="932"/>
                    <a:pt x="1199" y="957"/>
                  </a:cubicBezTo>
                  <a:close/>
                  <a:moveTo>
                    <a:pt x="1110" y="2284"/>
                  </a:moveTo>
                  <a:cubicBezTo>
                    <a:pt x="1085" y="2284"/>
                    <a:pt x="1060" y="2284"/>
                    <a:pt x="1034" y="2285"/>
                  </a:cubicBezTo>
                  <a:cubicBezTo>
                    <a:pt x="1026" y="2285"/>
                    <a:pt x="1022" y="2283"/>
                    <a:pt x="1022" y="2273"/>
                  </a:cubicBezTo>
                  <a:cubicBezTo>
                    <a:pt x="1022" y="2221"/>
                    <a:pt x="1022" y="2169"/>
                    <a:pt x="1022" y="2117"/>
                  </a:cubicBezTo>
                  <a:cubicBezTo>
                    <a:pt x="1022" y="2109"/>
                    <a:pt x="1024" y="2106"/>
                    <a:pt x="1032" y="2106"/>
                  </a:cubicBezTo>
                  <a:cubicBezTo>
                    <a:pt x="1084" y="2106"/>
                    <a:pt x="1136" y="2106"/>
                    <a:pt x="1189" y="2106"/>
                  </a:cubicBezTo>
                  <a:cubicBezTo>
                    <a:pt x="1197" y="2106"/>
                    <a:pt x="1199" y="2109"/>
                    <a:pt x="1199" y="2117"/>
                  </a:cubicBezTo>
                  <a:cubicBezTo>
                    <a:pt x="1199" y="2169"/>
                    <a:pt x="1198" y="2221"/>
                    <a:pt x="1199" y="2273"/>
                  </a:cubicBezTo>
                  <a:cubicBezTo>
                    <a:pt x="1199" y="2284"/>
                    <a:pt x="1195" y="2285"/>
                    <a:pt x="1187" y="2285"/>
                  </a:cubicBezTo>
                  <a:cubicBezTo>
                    <a:pt x="1161" y="2284"/>
                    <a:pt x="1136" y="2284"/>
                    <a:pt x="1110" y="2284"/>
                  </a:cubicBezTo>
                  <a:close/>
                  <a:moveTo>
                    <a:pt x="1469" y="1490"/>
                  </a:moveTo>
                  <a:cubicBezTo>
                    <a:pt x="1199" y="1490"/>
                    <a:pt x="1199" y="1490"/>
                    <a:pt x="1199" y="1490"/>
                  </a:cubicBezTo>
                  <a:cubicBezTo>
                    <a:pt x="1199" y="1609"/>
                    <a:pt x="1199" y="1609"/>
                    <a:pt x="1199" y="1609"/>
                  </a:cubicBezTo>
                  <a:cubicBezTo>
                    <a:pt x="1469" y="1609"/>
                    <a:pt x="1469" y="1609"/>
                    <a:pt x="1469" y="1609"/>
                  </a:cubicBezTo>
                  <a:cubicBezTo>
                    <a:pt x="1474" y="1609"/>
                    <a:pt x="1477" y="1612"/>
                    <a:pt x="1477" y="1617"/>
                  </a:cubicBezTo>
                  <a:cubicBezTo>
                    <a:pt x="1477" y="1778"/>
                    <a:pt x="1477" y="1778"/>
                    <a:pt x="1477" y="1778"/>
                  </a:cubicBezTo>
                  <a:cubicBezTo>
                    <a:pt x="1477" y="1782"/>
                    <a:pt x="1474" y="1786"/>
                    <a:pt x="1469" y="1786"/>
                  </a:cubicBezTo>
                  <a:cubicBezTo>
                    <a:pt x="1199" y="1786"/>
                    <a:pt x="1199" y="1786"/>
                    <a:pt x="1199" y="1786"/>
                  </a:cubicBezTo>
                  <a:cubicBezTo>
                    <a:pt x="1199" y="1981"/>
                    <a:pt x="1199" y="1981"/>
                    <a:pt x="1199" y="1981"/>
                  </a:cubicBezTo>
                  <a:cubicBezTo>
                    <a:pt x="1199" y="1986"/>
                    <a:pt x="1195" y="1989"/>
                    <a:pt x="1191" y="1989"/>
                  </a:cubicBezTo>
                  <a:cubicBezTo>
                    <a:pt x="1030" y="1989"/>
                    <a:pt x="1030" y="1989"/>
                    <a:pt x="1030" y="1989"/>
                  </a:cubicBezTo>
                  <a:cubicBezTo>
                    <a:pt x="1025" y="1989"/>
                    <a:pt x="1022" y="1986"/>
                    <a:pt x="1022" y="1981"/>
                  </a:cubicBezTo>
                  <a:cubicBezTo>
                    <a:pt x="1022" y="1786"/>
                    <a:pt x="1022" y="1786"/>
                    <a:pt x="1022" y="1786"/>
                  </a:cubicBezTo>
                  <a:cubicBezTo>
                    <a:pt x="751" y="1786"/>
                    <a:pt x="751" y="1786"/>
                    <a:pt x="751" y="1786"/>
                  </a:cubicBezTo>
                  <a:cubicBezTo>
                    <a:pt x="747" y="1786"/>
                    <a:pt x="743" y="1782"/>
                    <a:pt x="743" y="1778"/>
                  </a:cubicBezTo>
                  <a:cubicBezTo>
                    <a:pt x="743" y="1617"/>
                    <a:pt x="743" y="1617"/>
                    <a:pt x="743" y="1617"/>
                  </a:cubicBezTo>
                  <a:cubicBezTo>
                    <a:pt x="743" y="1612"/>
                    <a:pt x="747" y="1609"/>
                    <a:pt x="751" y="1609"/>
                  </a:cubicBezTo>
                  <a:cubicBezTo>
                    <a:pt x="1022" y="1609"/>
                    <a:pt x="1022" y="1609"/>
                    <a:pt x="1022" y="1609"/>
                  </a:cubicBezTo>
                  <a:cubicBezTo>
                    <a:pt x="1022" y="1490"/>
                    <a:pt x="1022" y="1490"/>
                    <a:pt x="1022" y="1490"/>
                  </a:cubicBezTo>
                  <a:cubicBezTo>
                    <a:pt x="751" y="1490"/>
                    <a:pt x="751" y="1490"/>
                    <a:pt x="751" y="1490"/>
                  </a:cubicBezTo>
                  <a:cubicBezTo>
                    <a:pt x="747" y="1490"/>
                    <a:pt x="743" y="1486"/>
                    <a:pt x="743" y="1482"/>
                  </a:cubicBezTo>
                  <a:cubicBezTo>
                    <a:pt x="743" y="1321"/>
                    <a:pt x="743" y="1321"/>
                    <a:pt x="743" y="1321"/>
                  </a:cubicBezTo>
                  <a:cubicBezTo>
                    <a:pt x="743" y="1316"/>
                    <a:pt x="747" y="1313"/>
                    <a:pt x="751" y="1313"/>
                  </a:cubicBezTo>
                  <a:cubicBezTo>
                    <a:pt x="889" y="1313"/>
                    <a:pt x="889" y="1313"/>
                    <a:pt x="889" y="1313"/>
                  </a:cubicBezTo>
                  <a:cubicBezTo>
                    <a:pt x="790" y="1215"/>
                    <a:pt x="790" y="1215"/>
                    <a:pt x="790" y="1215"/>
                  </a:cubicBezTo>
                  <a:cubicBezTo>
                    <a:pt x="787" y="1212"/>
                    <a:pt x="787" y="1206"/>
                    <a:pt x="790" y="1203"/>
                  </a:cubicBezTo>
                  <a:cubicBezTo>
                    <a:pt x="904" y="1089"/>
                    <a:pt x="904" y="1089"/>
                    <a:pt x="904" y="1089"/>
                  </a:cubicBezTo>
                  <a:cubicBezTo>
                    <a:pt x="907" y="1086"/>
                    <a:pt x="912" y="1086"/>
                    <a:pt x="916" y="1089"/>
                  </a:cubicBezTo>
                  <a:cubicBezTo>
                    <a:pt x="1111" y="1285"/>
                    <a:pt x="1111" y="1285"/>
                    <a:pt x="1111" y="1285"/>
                  </a:cubicBezTo>
                  <a:cubicBezTo>
                    <a:pt x="1307" y="1089"/>
                    <a:pt x="1307" y="1089"/>
                    <a:pt x="1307" y="1089"/>
                  </a:cubicBezTo>
                  <a:cubicBezTo>
                    <a:pt x="1310" y="1086"/>
                    <a:pt x="1315" y="1086"/>
                    <a:pt x="1318" y="1089"/>
                  </a:cubicBezTo>
                  <a:cubicBezTo>
                    <a:pt x="1432" y="1203"/>
                    <a:pt x="1432" y="1203"/>
                    <a:pt x="1432" y="1203"/>
                  </a:cubicBezTo>
                  <a:cubicBezTo>
                    <a:pt x="1435" y="1206"/>
                    <a:pt x="1435" y="1212"/>
                    <a:pt x="1432" y="1215"/>
                  </a:cubicBezTo>
                  <a:cubicBezTo>
                    <a:pt x="1334" y="1313"/>
                    <a:pt x="1334" y="1313"/>
                    <a:pt x="1334" y="1313"/>
                  </a:cubicBezTo>
                  <a:cubicBezTo>
                    <a:pt x="1469" y="1313"/>
                    <a:pt x="1469" y="1313"/>
                    <a:pt x="1469" y="1313"/>
                  </a:cubicBezTo>
                  <a:cubicBezTo>
                    <a:pt x="1474" y="1313"/>
                    <a:pt x="1477" y="1316"/>
                    <a:pt x="1477" y="1321"/>
                  </a:cubicBezTo>
                  <a:cubicBezTo>
                    <a:pt x="1477" y="1482"/>
                    <a:pt x="1477" y="1482"/>
                    <a:pt x="1477" y="1482"/>
                  </a:cubicBezTo>
                  <a:cubicBezTo>
                    <a:pt x="1477" y="1486"/>
                    <a:pt x="1474" y="1490"/>
                    <a:pt x="1469" y="1490"/>
                  </a:cubicBezTo>
                  <a:close/>
                </a:path>
              </a:pathLst>
            </a:custGeom>
            <a:solidFill>
              <a:srgbClr val="E900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AEE2FB48-BD36-4E41-B853-3CABFD26EDA9}"/>
              </a:ext>
            </a:extLst>
          </p:cNvPr>
          <p:cNvGrpSpPr/>
          <p:nvPr/>
        </p:nvGrpSpPr>
        <p:grpSpPr>
          <a:xfrm>
            <a:off x="10432273" y="2499257"/>
            <a:ext cx="953900" cy="953900"/>
            <a:chOff x="10858822" y="2499257"/>
            <a:chExt cx="953900" cy="953900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3C05CECD-1B75-46C5-987B-26063CEA2CE8}"/>
                </a:ext>
              </a:extLst>
            </p:cNvPr>
            <p:cNvSpPr/>
            <p:nvPr/>
          </p:nvSpPr>
          <p:spPr>
            <a:xfrm>
              <a:off x="10858822" y="2499257"/>
              <a:ext cx="953900" cy="9539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dash"/>
              <a:miter lim="800000"/>
            </a:ln>
            <a:effectLst>
              <a:outerShdw blurRad="254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tIns="0" rtlCol="0" anchor="ctr"/>
            <a:lstStyle/>
            <a:p>
              <a:pPr algn="ctr" defTabSz="913765" hangingPunct="0"/>
              <a:endParaRPr lang="zh-CN" altLang="en-US" sz="1600" b="1" kern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593FAF48-0B11-447E-95A7-E11F8F6C8A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17707" y="2743072"/>
              <a:ext cx="491849" cy="478386"/>
            </a:xfrm>
            <a:custGeom>
              <a:avLst/>
              <a:gdLst>
                <a:gd name="T0" fmla="*/ 2679 w 2919"/>
                <a:gd name="T1" fmla="*/ 800 h 2839"/>
                <a:gd name="T2" fmla="*/ 2679 w 2919"/>
                <a:gd name="T3" fmla="*/ 802 h 2839"/>
                <a:gd name="T4" fmla="*/ 2679 w 2919"/>
                <a:gd name="T5" fmla="*/ 2500 h 2839"/>
                <a:gd name="T6" fmla="*/ 2576 w 2919"/>
                <a:gd name="T7" fmla="*/ 2741 h 2839"/>
                <a:gd name="T8" fmla="*/ 2330 w 2919"/>
                <a:gd name="T9" fmla="*/ 2839 h 2839"/>
                <a:gd name="T10" fmla="*/ 350 w 2919"/>
                <a:gd name="T11" fmla="*/ 2839 h 2839"/>
                <a:gd name="T12" fmla="*/ 104 w 2919"/>
                <a:gd name="T13" fmla="*/ 2741 h 2839"/>
                <a:gd name="T14" fmla="*/ 0 w 2919"/>
                <a:gd name="T15" fmla="*/ 2500 h 2839"/>
                <a:gd name="T16" fmla="*/ 0 w 2919"/>
                <a:gd name="T17" fmla="*/ 509 h 2839"/>
                <a:gd name="T18" fmla="*/ 104 w 2919"/>
                <a:gd name="T19" fmla="*/ 271 h 2839"/>
                <a:gd name="T20" fmla="*/ 350 w 2919"/>
                <a:gd name="T21" fmla="*/ 170 h 2839"/>
                <a:gd name="T22" fmla="*/ 1956 w 2919"/>
                <a:gd name="T23" fmla="*/ 170 h 2839"/>
                <a:gd name="T24" fmla="*/ 2059 w 2919"/>
                <a:gd name="T25" fmla="*/ 273 h 2839"/>
                <a:gd name="T26" fmla="*/ 1956 w 2919"/>
                <a:gd name="T27" fmla="*/ 375 h 2839"/>
                <a:gd name="T28" fmla="*/ 350 w 2919"/>
                <a:gd name="T29" fmla="*/ 375 h 2839"/>
                <a:gd name="T30" fmla="*/ 216 w 2919"/>
                <a:gd name="T31" fmla="*/ 509 h 2839"/>
                <a:gd name="T32" fmla="*/ 216 w 2919"/>
                <a:gd name="T33" fmla="*/ 2500 h 2839"/>
                <a:gd name="T34" fmla="*/ 350 w 2919"/>
                <a:gd name="T35" fmla="*/ 2633 h 2839"/>
                <a:gd name="T36" fmla="*/ 2330 w 2919"/>
                <a:gd name="T37" fmla="*/ 2633 h 2839"/>
                <a:gd name="T38" fmla="*/ 2464 w 2919"/>
                <a:gd name="T39" fmla="*/ 2500 h 2839"/>
                <a:gd name="T40" fmla="*/ 2464 w 2919"/>
                <a:gd name="T41" fmla="*/ 805 h 2839"/>
                <a:gd name="T42" fmla="*/ 2567 w 2919"/>
                <a:gd name="T43" fmla="*/ 702 h 2839"/>
                <a:gd name="T44" fmla="*/ 2679 w 2919"/>
                <a:gd name="T45" fmla="*/ 800 h 2839"/>
                <a:gd name="T46" fmla="*/ 1365 w 2919"/>
                <a:gd name="T47" fmla="*/ 968 h 2839"/>
                <a:gd name="T48" fmla="*/ 507 w 2919"/>
                <a:gd name="T49" fmla="*/ 968 h 2839"/>
                <a:gd name="T50" fmla="*/ 404 w 2919"/>
                <a:gd name="T51" fmla="*/ 1071 h 2839"/>
                <a:gd name="T52" fmla="*/ 507 w 2919"/>
                <a:gd name="T53" fmla="*/ 1174 h 2839"/>
                <a:gd name="T54" fmla="*/ 1365 w 2919"/>
                <a:gd name="T55" fmla="*/ 1174 h 2839"/>
                <a:gd name="T56" fmla="*/ 1467 w 2919"/>
                <a:gd name="T57" fmla="*/ 1071 h 2839"/>
                <a:gd name="T58" fmla="*/ 1365 w 2919"/>
                <a:gd name="T59" fmla="*/ 968 h 2839"/>
                <a:gd name="T60" fmla="*/ 404 w 2919"/>
                <a:gd name="T61" fmla="*/ 1623 h 2839"/>
                <a:gd name="T62" fmla="*/ 507 w 2919"/>
                <a:gd name="T63" fmla="*/ 1725 h 2839"/>
                <a:gd name="T64" fmla="*/ 1926 w 2919"/>
                <a:gd name="T65" fmla="*/ 1725 h 2839"/>
                <a:gd name="T66" fmla="*/ 2029 w 2919"/>
                <a:gd name="T67" fmla="*/ 1623 h 2839"/>
                <a:gd name="T68" fmla="*/ 1926 w 2919"/>
                <a:gd name="T69" fmla="*/ 1520 h 2839"/>
                <a:gd name="T70" fmla="*/ 507 w 2919"/>
                <a:gd name="T71" fmla="*/ 1520 h 2839"/>
                <a:gd name="T72" fmla="*/ 404 w 2919"/>
                <a:gd name="T73" fmla="*/ 1623 h 2839"/>
                <a:gd name="T74" fmla="*/ 2879 w 2919"/>
                <a:gd name="T75" fmla="*/ 39 h 2839"/>
                <a:gd name="T76" fmla="*/ 2879 w 2919"/>
                <a:gd name="T77" fmla="*/ 39 h 2839"/>
                <a:gd name="T78" fmla="*/ 2730 w 2919"/>
                <a:gd name="T79" fmla="*/ 37 h 2839"/>
                <a:gd name="T80" fmla="*/ 2728 w 2919"/>
                <a:gd name="T81" fmla="*/ 38 h 2839"/>
                <a:gd name="T82" fmla="*/ 1722 w 2919"/>
                <a:gd name="T83" fmla="*/ 1034 h 2839"/>
                <a:gd name="T84" fmla="*/ 1722 w 2919"/>
                <a:gd name="T85" fmla="*/ 1176 h 2839"/>
                <a:gd name="T86" fmla="*/ 1794 w 2919"/>
                <a:gd name="T87" fmla="*/ 1205 h 2839"/>
                <a:gd name="T88" fmla="*/ 1872 w 2919"/>
                <a:gd name="T89" fmla="*/ 1179 h 2839"/>
                <a:gd name="T90" fmla="*/ 1873 w 2919"/>
                <a:gd name="T91" fmla="*/ 1178 h 2839"/>
                <a:gd name="T92" fmla="*/ 2879 w 2919"/>
                <a:gd name="T93" fmla="*/ 181 h 2839"/>
                <a:gd name="T94" fmla="*/ 2879 w 2919"/>
                <a:gd name="T95" fmla="*/ 39 h 2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19" h="2839">
                  <a:moveTo>
                    <a:pt x="2679" y="800"/>
                  </a:moveTo>
                  <a:cubicBezTo>
                    <a:pt x="2679" y="802"/>
                    <a:pt x="2679" y="802"/>
                    <a:pt x="2679" y="802"/>
                  </a:cubicBezTo>
                  <a:cubicBezTo>
                    <a:pt x="2679" y="2500"/>
                    <a:pt x="2679" y="2500"/>
                    <a:pt x="2679" y="2500"/>
                  </a:cubicBezTo>
                  <a:cubicBezTo>
                    <a:pt x="2679" y="2591"/>
                    <a:pt x="2643" y="2677"/>
                    <a:pt x="2576" y="2741"/>
                  </a:cubicBezTo>
                  <a:cubicBezTo>
                    <a:pt x="2510" y="2804"/>
                    <a:pt x="2423" y="2839"/>
                    <a:pt x="2330" y="2839"/>
                  </a:cubicBezTo>
                  <a:cubicBezTo>
                    <a:pt x="350" y="2839"/>
                    <a:pt x="350" y="2839"/>
                    <a:pt x="350" y="2839"/>
                  </a:cubicBezTo>
                  <a:cubicBezTo>
                    <a:pt x="257" y="2839"/>
                    <a:pt x="170" y="2804"/>
                    <a:pt x="104" y="2741"/>
                  </a:cubicBezTo>
                  <a:cubicBezTo>
                    <a:pt x="37" y="2677"/>
                    <a:pt x="0" y="2591"/>
                    <a:pt x="0" y="2500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0" y="422"/>
                    <a:pt x="38" y="336"/>
                    <a:pt x="104" y="271"/>
                  </a:cubicBezTo>
                  <a:cubicBezTo>
                    <a:pt x="171" y="206"/>
                    <a:pt x="258" y="170"/>
                    <a:pt x="350" y="170"/>
                  </a:cubicBezTo>
                  <a:cubicBezTo>
                    <a:pt x="1956" y="170"/>
                    <a:pt x="1956" y="170"/>
                    <a:pt x="1956" y="170"/>
                  </a:cubicBezTo>
                  <a:cubicBezTo>
                    <a:pt x="2009" y="170"/>
                    <a:pt x="2059" y="220"/>
                    <a:pt x="2059" y="273"/>
                  </a:cubicBezTo>
                  <a:cubicBezTo>
                    <a:pt x="2059" y="323"/>
                    <a:pt x="2020" y="375"/>
                    <a:pt x="1956" y="375"/>
                  </a:cubicBezTo>
                  <a:cubicBezTo>
                    <a:pt x="350" y="375"/>
                    <a:pt x="350" y="375"/>
                    <a:pt x="350" y="375"/>
                  </a:cubicBezTo>
                  <a:cubicBezTo>
                    <a:pt x="275" y="375"/>
                    <a:pt x="216" y="434"/>
                    <a:pt x="216" y="509"/>
                  </a:cubicBezTo>
                  <a:cubicBezTo>
                    <a:pt x="216" y="2500"/>
                    <a:pt x="216" y="2500"/>
                    <a:pt x="216" y="2500"/>
                  </a:cubicBezTo>
                  <a:cubicBezTo>
                    <a:pt x="216" y="2575"/>
                    <a:pt x="275" y="2633"/>
                    <a:pt x="350" y="2633"/>
                  </a:cubicBezTo>
                  <a:cubicBezTo>
                    <a:pt x="2330" y="2633"/>
                    <a:pt x="2330" y="2633"/>
                    <a:pt x="2330" y="2633"/>
                  </a:cubicBezTo>
                  <a:cubicBezTo>
                    <a:pt x="2405" y="2633"/>
                    <a:pt x="2464" y="2575"/>
                    <a:pt x="2464" y="2500"/>
                  </a:cubicBezTo>
                  <a:cubicBezTo>
                    <a:pt x="2464" y="805"/>
                    <a:pt x="2464" y="805"/>
                    <a:pt x="2464" y="805"/>
                  </a:cubicBezTo>
                  <a:cubicBezTo>
                    <a:pt x="2464" y="754"/>
                    <a:pt x="2502" y="702"/>
                    <a:pt x="2567" y="702"/>
                  </a:cubicBezTo>
                  <a:cubicBezTo>
                    <a:pt x="2626" y="702"/>
                    <a:pt x="2666" y="738"/>
                    <a:pt x="2679" y="800"/>
                  </a:cubicBezTo>
                  <a:close/>
                  <a:moveTo>
                    <a:pt x="1365" y="968"/>
                  </a:moveTo>
                  <a:cubicBezTo>
                    <a:pt x="507" y="968"/>
                    <a:pt x="507" y="968"/>
                    <a:pt x="507" y="968"/>
                  </a:cubicBezTo>
                  <a:cubicBezTo>
                    <a:pt x="443" y="968"/>
                    <a:pt x="404" y="1020"/>
                    <a:pt x="404" y="1071"/>
                  </a:cubicBezTo>
                  <a:cubicBezTo>
                    <a:pt x="404" y="1124"/>
                    <a:pt x="454" y="1174"/>
                    <a:pt x="507" y="1174"/>
                  </a:cubicBezTo>
                  <a:cubicBezTo>
                    <a:pt x="1365" y="1174"/>
                    <a:pt x="1365" y="1174"/>
                    <a:pt x="1365" y="1174"/>
                  </a:cubicBezTo>
                  <a:cubicBezTo>
                    <a:pt x="1429" y="1174"/>
                    <a:pt x="1467" y="1121"/>
                    <a:pt x="1467" y="1071"/>
                  </a:cubicBezTo>
                  <a:cubicBezTo>
                    <a:pt x="1467" y="1006"/>
                    <a:pt x="1415" y="968"/>
                    <a:pt x="1365" y="968"/>
                  </a:cubicBezTo>
                  <a:close/>
                  <a:moveTo>
                    <a:pt x="404" y="1623"/>
                  </a:moveTo>
                  <a:cubicBezTo>
                    <a:pt x="404" y="1675"/>
                    <a:pt x="454" y="1725"/>
                    <a:pt x="507" y="1725"/>
                  </a:cubicBezTo>
                  <a:cubicBezTo>
                    <a:pt x="1926" y="1725"/>
                    <a:pt x="1926" y="1725"/>
                    <a:pt x="1926" y="1725"/>
                  </a:cubicBezTo>
                  <a:cubicBezTo>
                    <a:pt x="1991" y="1725"/>
                    <a:pt x="2029" y="1673"/>
                    <a:pt x="2029" y="1623"/>
                  </a:cubicBezTo>
                  <a:cubicBezTo>
                    <a:pt x="2029" y="1570"/>
                    <a:pt x="1979" y="1520"/>
                    <a:pt x="1926" y="1520"/>
                  </a:cubicBezTo>
                  <a:cubicBezTo>
                    <a:pt x="507" y="1520"/>
                    <a:pt x="507" y="1520"/>
                    <a:pt x="507" y="1520"/>
                  </a:cubicBezTo>
                  <a:cubicBezTo>
                    <a:pt x="454" y="1520"/>
                    <a:pt x="404" y="1570"/>
                    <a:pt x="404" y="1623"/>
                  </a:cubicBezTo>
                  <a:close/>
                  <a:moveTo>
                    <a:pt x="2879" y="39"/>
                  </a:moveTo>
                  <a:cubicBezTo>
                    <a:pt x="2879" y="39"/>
                    <a:pt x="2879" y="39"/>
                    <a:pt x="2879" y="39"/>
                  </a:cubicBezTo>
                  <a:cubicBezTo>
                    <a:pt x="2841" y="1"/>
                    <a:pt x="2778" y="0"/>
                    <a:pt x="2730" y="37"/>
                  </a:cubicBezTo>
                  <a:cubicBezTo>
                    <a:pt x="2728" y="38"/>
                    <a:pt x="2728" y="38"/>
                    <a:pt x="2728" y="38"/>
                  </a:cubicBezTo>
                  <a:cubicBezTo>
                    <a:pt x="1722" y="1034"/>
                    <a:pt x="1722" y="1034"/>
                    <a:pt x="1722" y="1034"/>
                  </a:cubicBezTo>
                  <a:cubicBezTo>
                    <a:pt x="1683" y="1073"/>
                    <a:pt x="1683" y="1137"/>
                    <a:pt x="1722" y="1176"/>
                  </a:cubicBezTo>
                  <a:cubicBezTo>
                    <a:pt x="1741" y="1196"/>
                    <a:pt x="1767" y="1205"/>
                    <a:pt x="1794" y="1205"/>
                  </a:cubicBezTo>
                  <a:cubicBezTo>
                    <a:pt x="1820" y="1205"/>
                    <a:pt x="1848" y="1197"/>
                    <a:pt x="1872" y="1179"/>
                  </a:cubicBezTo>
                  <a:cubicBezTo>
                    <a:pt x="1873" y="1178"/>
                    <a:pt x="1873" y="1178"/>
                    <a:pt x="1873" y="1178"/>
                  </a:cubicBezTo>
                  <a:cubicBezTo>
                    <a:pt x="2879" y="181"/>
                    <a:pt x="2879" y="181"/>
                    <a:pt x="2879" y="181"/>
                  </a:cubicBezTo>
                  <a:cubicBezTo>
                    <a:pt x="2919" y="142"/>
                    <a:pt x="2919" y="78"/>
                    <a:pt x="2879" y="39"/>
                  </a:cubicBezTo>
                  <a:close/>
                </a:path>
              </a:pathLst>
            </a:custGeom>
            <a:solidFill>
              <a:srgbClr val="E900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9000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31B944A-390A-4F64-B868-632A075E5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业务员绩效管理第三层</a:t>
            </a:r>
            <a:r>
              <a:rPr lang="en-US" altLang="zh-CN" dirty="0"/>
              <a:t>-</a:t>
            </a:r>
            <a:r>
              <a:rPr lang="zh-CN" altLang="en-US" dirty="0"/>
              <a:t>合伙人管理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332B8A3-AEEE-4305-82B0-1885E538AA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723" y="1877061"/>
            <a:ext cx="10666554" cy="378643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  <a:effectLst>
            <a:outerShdw blurRad="50800" dist="50800" dir="8100000" algn="tr" rotWithShape="0">
              <a:prstClr val="black">
                <a:alpha val="10000"/>
              </a:prstClr>
            </a:outerShdw>
          </a:effectLst>
        </p:spPr>
      </p:pic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23114176-4433-4A26-AE5B-3711D0FEEB07}"/>
              </a:ext>
            </a:extLst>
          </p:cNvPr>
          <p:cNvSpPr/>
          <p:nvPr/>
        </p:nvSpPr>
        <p:spPr>
          <a:xfrm rot="10800000">
            <a:off x="8388340" y="1877061"/>
            <a:ext cx="1501879" cy="352075"/>
          </a:xfrm>
          <a:prstGeom prst="triangle">
            <a:avLst>
              <a:gd name="adj" fmla="val 49568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A1BBAD2-AC81-4838-8B81-5FF1429012BD}"/>
              </a:ext>
            </a:extLst>
          </p:cNvPr>
          <p:cNvSpPr/>
          <p:nvPr/>
        </p:nvSpPr>
        <p:spPr>
          <a:xfrm>
            <a:off x="7200287" y="1508738"/>
            <a:ext cx="3877985" cy="369332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收入、成本、费用</a:t>
            </a:r>
            <a:r>
              <a:rPr lang="zh-CN" altLang="en-US" b="1" dirty="0">
                <a:solidFill>
                  <a:srgbClr val="E900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明细数据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一目了然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3B057C6-ED9F-497C-BDE3-A2E64E0944F6}"/>
              </a:ext>
            </a:extLst>
          </p:cNvPr>
          <p:cNvSpPr txBox="1"/>
          <p:nvPr/>
        </p:nvSpPr>
        <p:spPr>
          <a:xfrm>
            <a:off x="430010" y="1060534"/>
            <a:ext cx="11761990" cy="437886"/>
          </a:xfrm>
          <a:prstGeom prst="roundRect">
            <a:avLst>
              <a:gd name="adj" fmla="val 50000"/>
            </a:avLst>
          </a:prstGeom>
          <a:gradFill>
            <a:gsLst>
              <a:gs pos="38000">
                <a:srgbClr val="E90012"/>
              </a:gs>
              <a:gs pos="100000">
                <a:srgbClr val="E90012">
                  <a:alpha val="0"/>
                </a:srgbClr>
              </a:gs>
            </a:gsLst>
            <a:lin ang="0" scaled="0"/>
          </a:gradFill>
        </p:spPr>
        <p:txBody>
          <a:bodyPr wrap="square" lIns="180000" tIns="0" rIns="0" bIns="0" rtlCol="0" anchor="ctr" anchorCtr="0">
            <a:no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指标项目：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BCE07B9-07CD-45C8-885A-CB28EF31BCA6}"/>
              </a:ext>
            </a:extLst>
          </p:cNvPr>
          <p:cNvSpPr txBox="1"/>
          <p:nvPr/>
        </p:nvSpPr>
        <p:spPr>
          <a:xfrm flipH="1">
            <a:off x="2236951" y="1110200"/>
            <a:ext cx="982961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净利润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0797198-492D-465D-B50E-F06DF1F68796}"/>
              </a:ext>
            </a:extLst>
          </p:cNvPr>
          <p:cNvSpPr txBox="1"/>
          <p:nvPr/>
        </p:nvSpPr>
        <p:spPr>
          <a:xfrm>
            <a:off x="3739060" y="1110200"/>
            <a:ext cx="1188146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>
            <a:defPPr>
              <a:defRPr lang="zh-CN"/>
            </a:defPPr>
            <a:lvl1pPr marL="180975" indent="-18097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dirty="0"/>
              <a:t>目标达成</a:t>
            </a:r>
            <a:endParaRPr lang="en-US" altLang="zh-CN" sz="1600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97BEB35-D755-4D52-8F09-7A82FAEBBC63}"/>
              </a:ext>
            </a:extLst>
          </p:cNvPr>
          <p:cNvSpPr/>
          <p:nvPr/>
        </p:nvSpPr>
        <p:spPr>
          <a:xfrm>
            <a:off x="0" y="5797465"/>
            <a:ext cx="12192001" cy="8093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E7B6160-5A5B-4C39-B9A3-630A7307547C}"/>
              </a:ext>
            </a:extLst>
          </p:cNvPr>
          <p:cNvSpPr txBox="1"/>
          <p:nvPr/>
        </p:nvSpPr>
        <p:spPr>
          <a:xfrm>
            <a:off x="959397" y="5889578"/>
            <a:ext cx="10273206" cy="62517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精细化的核算是任何经营的基础，清晰全面的利润数据不仅可以</a:t>
            </a:r>
            <a:r>
              <a:rPr lang="zh-CN" altLang="en-US" sz="1400" b="1" dirty="0">
                <a:solidFill>
                  <a:schemeClr val="bg1"/>
                </a:solidFill>
                <a:latin typeface="+mn-ea"/>
              </a:rPr>
              <a:t>帮助企业更好的设计</a:t>
            </a:r>
            <a:r>
              <a:rPr lang="en-US" altLang="zh-CN" sz="1400" b="1" dirty="0">
                <a:solidFill>
                  <a:schemeClr val="bg1"/>
                </a:solidFill>
                <a:latin typeface="+mn-ea"/>
              </a:rPr>
              <a:t>/</a:t>
            </a:r>
            <a:r>
              <a:rPr lang="zh-CN" altLang="en-US" sz="1400" b="1" dirty="0">
                <a:solidFill>
                  <a:schemeClr val="bg1"/>
                </a:solidFill>
                <a:latin typeface="+mn-ea"/>
              </a:rPr>
              <a:t>优化阿米巴经营模式及利润分配机制，员工也更加信服，更愿意跟着老板干。</a:t>
            </a:r>
            <a:endParaRPr lang="en-US" altLang="zh-CN" sz="16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58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CEB198E-0E63-4485-824C-C59C4F260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业务员绩效管理第三层</a:t>
            </a:r>
            <a:r>
              <a:rPr lang="en-US" altLang="zh-CN" dirty="0"/>
              <a:t>-</a:t>
            </a:r>
            <a:r>
              <a:rPr lang="zh-CN" altLang="en-US" dirty="0"/>
              <a:t>合伙人管理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CE27B1B2-C7E6-4F07-B23C-2EC5F4A2ADD3}"/>
              </a:ext>
            </a:extLst>
          </p:cNvPr>
          <p:cNvGrpSpPr/>
          <p:nvPr/>
        </p:nvGrpSpPr>
        <p:grpSpPr>
          <a:xfrm>
            <a:off x="602929" y="1512278"/>
            <a:ext cx="10986142" cy="4351378"/>
            <a:chOff x="630405" y="1457231"/>
            <a:chExt cx="10794199" cy="427535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AEF7AA3E-6C36-497F-A525-DBF5C7E5BB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96000" y="1457231"/>
              <a:ext cx="5328604" cy="4275354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  <a:effectLst>
              <a:outerShdw blurRad="50800" dist="50800" dir="8100000" algn="tr" rotWithShape="0">
                <a:prstClr val="black">
                  <a:alpha val="10000"/>
                </a:prstClr>
              </a:outerShdw>
            </a:effectLst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81FE90E-5C41-45FE-8CFC-BF8917A06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405" y="1457231"/>
              <a:ext cx="5190082" cy="4275354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  <a:effectLst>
              <a:outerShdw blurRad="50800" dist="50800" dir="8100000" algn="tr" rotWithShape="0">
                <a:prstClr val="black">
                  <a:alpha val="10000"/>
                </a:prstClr>
              </a:outerShdw>
            </a:effectLst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4C354BCB-9B5F-4559-A922-A31DC90E280B}"/>
                </a:ext>
              </a:extLst>
            </p:cNvPr>
            <p:cNvSpPr/>
            <p:nvPr/>
          </p:nvSpPr>
          <p:spPr>
            <a:xfrm>
              <a:off x="2700489" y="2218850"/>
              <a:ext cx="3070698" cy="535008"/>
            </a:xfrm>
            <a:prstGeom prst="rect">
              <a:avLst/>
            </a:prstGeom>
            <a:noFill/>
            <a:ln w="19050">
              <a:solidFill>
                <a:srgbClr val="E9001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E9F80C85-5A19-46E7-8BC2-F480D757A348}"/>
                </a:ext>
              </a:extLst>
            </p:cNvPr>
            <p:cNvSpPr/>
            <p:nvPr/>
          </p:nvSpPr>
          <p:spPr>
            <a:xfrm>
              <a:off x="8776230" y="4851254"/>
              <a:ext cx="2204012" cy="357774"/>
            </a:xfrm>
            <a:prstGeom prst="rect">
              <a:avLst/>
            </a:prstGeom>
            <a:noFill/>
            <a:ln w="19050">
              <a:solidFill>
                <a:srgbClr val="E9001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形标注 15">
              <a:extLst>
                <a:ext uri="{FF2B5EF4-FFF2-40B4-BE49-F238E27FC236}">
                  <a16:creationId xmlns:a16="http://schemas.microsoft.com/office/drawing/2014/main" id="{EED9AFBB-4457-4F66-8BCB-20CE0AF810BF}"/>
                </a:ext>
              </a:extLst>
            </p:cNvPr>
            <p:cNvSpPr/>
            <p:nvPr/>
          </p:nvSpPr>
          <p:spPr>
            <a:xfrm>
              <a:off x="3342856" y="2999650"/>
              <a:ext cx="1960727" cy="782835"/>
            </a:xfrm>
            <a:prstGeom prst="wedgeEllipseCallout">
              <a:avLst>
                <a:gd name="adj1" fmla="val 25685"/>
                <a:gd name="adj2" fmla="val -67498"/>
              </a:avLst>
            </a:prstGeom>
            <a:solidFill>
              <a:srgbClr val="E9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按明细统计目标偏差，各明细目标实时监测</a:t>
              </a:r>
            </a:p>
          </p:txBody>
        </p:sp>
        <p:sp>
          <p:nvSpPr>
            <p:cNvPr id="12" name="椭圆形标注 18">
              <a:extLst>
                <a:ext uri="{FF2B5EF4-FFF2-40B4-BE49-F238E27FC236}">
                  <a16:creationId xmlns:a16="http://schemas.microsoft.com/office/drawing/2014/main" id="{5C2E10EA-4FEA-4A39-91DF-BD6E8FA1FCCE}"/>
                </a:ext>
              </a:extLst>
            </p:cNvPr>
            <p:cNvSpPr/>
            <p:nvPr/>
          </p:nvSpPr>
          <p:spPr>
            <a:xfrm>
              <a:off x="9237572" y="3769479"/>
              <a:ext cx="2147215" cy="901628"/>
            </a:xfrm>
            <a:prstGeom prst="wedgeEllipseCallout">
              <a:avLst>
                <a:gd name="adj1" fmla="val -32353"/>
                <a:gd name="adj2" fmla="val 64527"/>
              </a:avLst>
            </a:prstGeom>
            <a:solidFill>
              <a:srgbClr val="E9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利润差？那就学习下别人怎么控制成本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费用</a:t>
              </a: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6DB2CD96-98BE-448C-B615-639A0F522C41}"/>
              </a:ext>
            </a:extLst>
          </p:cNvPr>
          <p:cNvSpPr txBox="1"/>
          <p:nvPr/>
        </p:nvSpPr>
        <p:spPr>
          <a:xfrm>
            <a:off x="488544" y="1048475"/>
            <a:ext cx="11502828" cy="34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企业经营分析会上，没有比详实的报表更能证明员工能力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，更能激励刺激员工经营意识、激发员工主观能动性的方法！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C9617F0-E7C3-4EC5-8DF3-80102FE20D31}"/>
              </a:ext>
            </a:extLst>
          </p:cNvPr>
          <p:cNvSpPr/>
          <p:nvPr/>
        </p:nvSpPr>
        <p:spPr>
          <a:xfrm>
            <a:off x="0" y="6011837"/>
            <a:ext cx="12192001" cy="5950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US" altLang="zh-CN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CA53CEE-7862-49D2-91C7-7C2BCA334D4A}"/>
              </a:ext>
            </a:extLst>
          </p:cNvPr>
          <p:cNvSpPr txBox="1"/>
          <p:nvPr/>
        </p:nvSpPr>
        <p:spPr>
          <a:xfrm>
            <a:off x="2554004" y="6155461"/>
            <a:ext cx="708399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注：上述报表为自动化实时核算，不必投入专职人员即可轻松完成所有部门</a:t>
            </a:r>
            <a:r>
              <a:rPr lang="en-US" altLang="zh-CN" sz="1400" dirty="0">
                <a:solidFill>
                  <a:schemeClr val="bg1"/>
                </a:solidFill>
                <a:latin typeface="+mn-ea"/>
              </a:rPr>
              <a:t>/</a:t>
            </a: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门店的核算</a:t>
            </a:r>
            <a:endParaRPr lang="en-US" altLang="zh-CN" sz="14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62749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0806468-37E5-4444-B953-3B4747C71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44" y="304907"/>
            <a:ext cx="5033793" cy="658084"/>
          </a:xfrm>
        </p:spPr>
        <p:txBody>
          <a:bodyPr/>
          <a:lstStyle/>
          <a:p>
            <a:r>
              <a:rPr lang="zh-CN" altLang="en-US" dirty="0"/>
              <a:t>经销商业务员绩效管理变革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2050310B-DD36-4215-8638-B732C18D54C1}"/>
              </a:ext>
            </a:extLst>
          </p:cNvPr>
          <p:cNvSpPr/>
          <p:nvPr/>
        </p:nvSpPr>
        <p:spPr>
          <a:xfrm>
            <a:off x="-1589941" y="-1306750"/>
            <a:ext cx="1202636" cy="2068749"/>
          </a:xfrm>
          <a:prstGeom prst="roundRect">
            <a:avLst>
              <a:gd name="adj" fmla="val 1179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销量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提成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51BF1D1F-90C7-44DA-A1B4-9AD469C5F173}"/>
              </a:ext>
            </a:extLst>
          </p:cNvPr>
          <p:cNvSpPr/>
          <p:nvPr/>
        </p:nvSpPr>
        <p:spPr>
          <a:xfrm>
            <a:off x="-1" y="5314615"/>
            <a:ext cx="12192001" cy="13442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3686B42-C225-47C4-B442-352CEFF67A87}"/>
              </a:ext>
            </a:extLst>
          </p:cNvPr>
          <p:cNvSpPr txBox="1"/>
          <p:nvPr/>
        </p:nvSpPr>
        <p:spPr>
          <a:xfrm>
            <a:off x="1449993" y="5440418"/>
            <a:ext cx="5748369" cy="109260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市场变化快，供需关系转换，市场竞争加剧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bg1"/>
                </a:solidFill>
                <a:latin typeface="+mn-ea"/>
              </a:rPr>
              <a:t>90</a:t>
            </a: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后、</a:t>
            </a:r>
            <a:r>
              <a:rPr lang="en-US" altLang="zh-CN" sz="1400" dirty="0">
                <a:solidFill>
                  <a:schemeClr val="bg1"/>
                </a:solidFill>
                <a:latin typeface="+mn-ea"/>
              </a:rPr>
              <a:t>00</a:t>
            </a: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后员工走向职场，传统的考核管理方式难以留住人才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以上种种因素倒逼经销不断优化组织结构和绩效考核方式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技术的发展，使得以上绩效考核轻量化落地，而不是给经销商带来负担</a:t>
            </a:r>
            <a:endParaRPr lang="en-US" altLang="zh-CN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箭头: 右 14">
            <a:extLst>
              <a:ext uri="{FF2B5EF4-FFF2-40B4-BE49-F238E27FC236}">
                <a16:creationId xmlns:a16="http://schemas.microsoft.com/office/drawing/2014/main" id="{662CB663-5A96-4607-ABB7-6F16FFF34CBF}"/>
              </a:ext>
            </a:extLst>
          </p:cNvPr>
          <p:cNvSpPr/>
          <p:nvPr/>
        </p:nvSpPr>
        <p:spPr>
          <a:xfrm>
            <a:off x="3019468" y="2621058"/>
            <a:ext cx="1176428" cy="886348"/>
          </a:xfrm>
          <a:prstGeom prst="rightArrow">
            <a:avLst/>
          </a:prstGeom>
          <a:gradFill>
            <a:gsLst>
              <a:gs pos="100000">
                <a:schemeClr val="bg1">
                  <a:lumMod val="75000"/>
                </a:schemeClr>
              </a:gs>
              <a:gs pos="0">
                <a:schemeClr val="bg1">
                  <a:lumMod val="75000"/>
                  <a:alpha val="0"/>
                </a:schemeClr>
              </a:gs>
            </a:gsLst>
            <a:lin ang="0" scaled="0"/>
          </a:gradFill>
        </p:spPr>
        <p:txBody>
          <a:bodyPr wrap="square" lIns="180000" tIns="0" rIns="0" bIns="0" rtlCol="0" anchor="ctr" anchorCtr="0">
            <a:noAutofit/>
          </a:bodyPr>
          <a:lstStyle/>
          <a:p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C32FE77F-C5F1-4382-BA8B-F13FB52B3E28}"/>
              </a:ext>
            </a:extLst>
          </p:cNvPr>
          <p:cNvSpPr/>
          <p:nvPr/>
        </p:nvSpPr>
        <p:spPr>
          <a:xfrm>
            <a:off x="6764531" y="2621058"/>
            <a:ext cx="1176428" cy="886348"/>
          </a:xfrm>
          <a:prstGeom prst="rightArrow">
            <a:avLst/>
          </a:prstGeom>
          <a:gradFill>
            <a:gsLst>
              <a:gs pos="100000">
                <a:schemeClr val="bg1">
                  <a:lumMod val="75000"/>
                </a:schemeClr>
              </a:gs>
              <a:gs pos="0">
                <a:schemeClr val="bg1">
                  <a:lumMod val="75000"/>
                  <a:alpha val="0"/>
                </a:schemeClr>
              </a:gs>
            </a:gsLst>
            <a:lin ang="0" scaled="0"/>
          </a:gradFill>
        </p:spPr>
        <p:txBody>
          <a:bodyPr wrap="square" lIns="180000" tIns="0" rIns="0" bIns="0" rtlCol="0" anchor="ctr" anchorCtr="0">
            <a:noAutofit/>
          </a:bodyPr>
          <a:lstStyle/>
          <a:p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43BBF81B-92E9-40D0-9510-D5C59CEE5EB8}"/>
              </a:ext>
            </a:extLst>
          </p:cNvPr>
          <p:cNvGrpSpPr/>
          <p:nvPr/>
        </p:nvGrpSpPr>
        <p:grpSpPr>
          <a:xfrm>
            <a:off x="1313625" y="1818730"/>
            <a:ext cx="1579718" cy="2491005"/>
            <a:chOff x="344192" y="1404472"/>
            <a:chExt cx="1579718" cy="2491005"/>
          </a:xfrm>
        </p:grpSpPr>
        <p:sp>
          <p:nvSpPr>
            <p:cNvPr id="22" name="剪去对角的矩形 30">
              <a:extLst>
                <a:ext uri="{FF2B5EF4-FFF2-40B4-BE49-F238E27FC236}">
                  <a16:creationId xmlns:a16="http://schemas.microsoft.com/office/drawing/2014/main" id="{EDA49B66-550A-457E-9E8D-B3ECF3AE3419}"/>
                </a:ext>
              </a:extLst>
            </p:cNvPr>
            <p:cNvSpPr/>
            <p:nvPr/>
          </p:nvSpPr>
          <p:spPr>
            <a:xfrm>
              <a:off x="345935" y="1404472"/>
              <a:ext cx="1577975" cy="2491005"/>
            </a:xfrm>
            <a:prstGeom prst="snip2DiagRect">
              <a:avLst>
                <a:gd name="adj1" fmla="val 0"/>
                <a:gd name="adj2" fmla="val 10738"/>
              </a:avLst>
            </a:prstGeom>
            <a:gradFill>
              <a:gsLst>
                <a:gs pos="0">
                  <a:schemeClr val="bg1">
                    <a:alpha val="37000"/>
                  </a:schemeClr>
                </a:gs>
                <a:gs pos="100000">
                  <a:schemeClr val="bg1">
                    <a:alpha val="28000"/>
                  </a:schemeClr>
                </a:gs>
              </a:gsLst>
              <a:lin ang="1500000" scaled="0"/>
            </a:gradFill>
            <a:ln>
              <a:gradFill>
                <a:gsLst>
                  <a:gs pos="13000">
                    <a:srgbClr val="FF0000">
                      <a:alpha val="0"/>
                    </a:srgbClr>
                  </a:gs>
                  <a:gs pos="100000">
                    <a:srgbClr val="E90012"/>
                  </a:gs>
                </a:gsLst>
                <a:lin ang="5400000" scaled="1"/>
              </a:gra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剪去对角的矩形 30">
              <a:extLst>
                <a:ext uri="{FF2B5EF4-FFF2-40B4-BE49-F238E27FC236}">
                  <a16:creationId xmlns:a16="http://schemas.microsoft.com/office/drawing/2014/main" id="{227E7079-F50E-4A2C-BACD-5A79E5834841}"/>
                </a:ext>
              </a:extLst>
            </p:cNvPr>
            <p:cNvSpPr/>
            <p:nvPr/>
          </p:nvSpPr>
          <p:spPr>
            <a:xfrm>
              <a:off x="344192" y="1404472"/>
              <a:ext cx="1579718" cy="531034"/>
            </a:xfrm>
            <a:prstGeom prst="snip1Rect">
              <a:avLst>
                <a:gd name="adj" fmla="val 22605"/>
              </a:avLst>
            </a:prstGeom>
            <a:solidFill>
              <a:schemeClr val="bg1"/>
            </a:solidFill>
            <a:ln>
              <a:solidFill>
                <a:srgbClr val="E900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"/>
                  <a:ea typeface="微软雅黑" panose="020B0503020204020204" pitchFamily="34" charset="-122"/>
                  <a:sym typeface=""/>
                </a:rPr>
                <a:t>10</a:t>
              </a: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"/>
                  <a:ea typeface="微软雅黑" panose="020B0503020204020204" pitchFamily="34" charset="-122"/>
                  <a:sym typeface=""/>
                </a:rPr>
                <a:t>年前</a:t>
              </a:r>
              <a:endPara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"/>
                <a:ea typeface="微软雅黑" panose="020B0503020204020204" pitchFamily="34" charset="-122"/>
                <a:sym typeface="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9EB426A6-D1F5-4D10-AE75-2591BD96E001}"/>
                </a:ext>
              </a:extLst>
            </p:cNvPr>
            <p:cNvSpPr txBox="1"/>
            <p:nvPr/>
          </p:nvSpPr>
          <p:spPr>
            <a:xfrm>
              <a:off x="810885" y="2510205"/>
              <a:ext cx="646331" cy="646331"/>
            </a:xfrm>
            <a:prstGeom prst="rect">
              <a:avLst/>
            </a:prstGeom>
            <a:noFill/>
          </p:spPr>
          <p:txBody>
            <a:bodyPr wrap="none" anchor="ctr" anchorCtr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销量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提成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ACA279A7-9804-471F-B85F-FEB4387ED741}"/>
              </a:ext>
            </a:extLst>
          </p:cNvPr>
          <p:cNvGrpSpPr/>
          <p:nvPr/>
        </p:nvGrpSpPr>
        <p:grpSpPr>
          <a:xfrm>
            <a:off x="4465269" y="1600881"/>
            <a:ext cx="2173139" cy="2926702"/>
            <a:chOff x="4273173" y="1404472"/>
            <a:chExt cx="2173139" cy="2926702"/>
          </a:xfrm>
        </p:grpSpPr>
        <p:sp>
          <p:nvSpPr>
            <p:cNvPr id="23" name="剪去对角的矩形 30">
              <a:extLst>
                <a:ext uri="{FF2B5EF4-FFF2-40B4-BE49-F238E27FC236}">
                  <a16:creationId xmlns:a16="http://schemas.microsoft.com/office/drawing/2014/main" id="{70719025-B3C2-436F-AE1C-FA0FC5DB33E2}"/>
                </a:ext>
              </a:extLst>
            </p:cNvPr>
            <p:cNvSpPr/>
            <p:nvPr/>
          </p:nvSpPr>
          <p:spPr>
            <a:xfrm>
              <a:off x="4273173" y="1404472"/>
              <a:ext cx="2173139" cy="2926702"/>
            </a:xfrm>
            <a:prstGeom prst="snip2DiagRect">
              <a:avLst>
                <a:gd name="adj1" fmla="val 0"/>
                <a:gd name="adj2" fmla="val 10738"/>
              </a:avLst>
            </a:prstGeom>
            <a:gradFill>
              <a:gsLst>
                <a:gs pos="0">
                  <a:schemeClr val="bg1">
                    <a:alpha val="37000"/>
                  </a:schemeClr>
                </a:gs>
                <a:gs pos="100000">
                  <a:schemeClr val="bg1">
                    <a:alpha val="28000"/>
                  </a:schemeClr>
                </a:gs>
              </a:gsLst>
              <a:lin ang="1500000" scaled="0"/>
            </a:gradFill>
            <a:ln>
              <a:gradFill>
                <a:gsLst>
                  <a:gs pos="13000">
                    <a:srgbClr val="FF0000">
                      <a:alpha val="0"/>
                    </a:srgbClr>
                  </a:gs>
                  <a:gs pos="100000">
                    <a:srgbClr val="E90012"/>
                  </a:gs>
                </a:gsLst>
                <a:lin ang="5400000" scaled="1"/>
              </a:gra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剪去对角的矩形 30">
              <a:extLst>
                <a:ext uri="{FF2B5EF4-FFF2-40B4-BE49-F238E27FC236}">
                  <a16:creationId xmlns:a16="http://schemas.microsoft.com/office/drawing/2014/main" id="{E03215A2-502B-4490-8D9B-E43C2F6F18DA}"/>
                </a:ext>
              </a:extLst>
            </p:cNvPr>
            <p:cNvSpPr/>
            <p:nvPr/>
          </p:nvSpPr>
          <p:spPr>
            <a:xfrm>
              <a:off x="4273173" y="1404472"/>
              <a:ext cx="2173138" cy="531034"/>
            </a:xfrm>
            <a:prstGeom prst="snip1Rect">
              <a:avLst>
                <a:gd name="adj" fmla="val 22605"/>
              </a:avLst>
            </a:prstGeom>
            <a:pattFill prst="wdDnDiag">
              <a:fgClr>
                <a:schemeClr val="bg1">
                  <a:lumMod val="85000"/>
                </a:schemeClr>
              </a:fgClr>
              <a:bgClr>
                <a:schemeClr val="bg1">
                  <a:lumMod val="95000"/>
                </a:schemeClr>
              </a:bgClr>
            </a:pattFill>
            <a:ln>
              <a:solidFill>
                <a:srgbClr val="E900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"/>
                  <a:ea typeface="微软雅黑" panose="020B0503020204020204" pitchFamily="34" charset="-122"/>
                  <a:sym typeface=""/>
                </a:rPr>
                <a:t>3</a:t>
              </a: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"/>
                  <a:ea typeface="微软雅黑" panose="020B0503020204020204" pitchFamily="34" charset="-122"/>
                  <a:sym typeface=""/>
                </a:rPr>
                <a:t>年前</a:t>
              </a:r>
              <a:endPara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"/>
                <a:ea typeface="微软雅黑" panose="020B0503020204020204" pitchFamily="34" charset="-122"/>
                <a:sym typeface="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34A9169B-DDFD-4313-BA8C-159875CA1507}"/>
                </a:ext>
              </a:extLst>
            </p:cNvPr>
            <p:cNvSpPr txBox="1"/>
            <p:nvPr/>
          </p:nvSpPr>
          <p:spPr>
            <a:xfrm>
              <a:off x="4805744" y="2302556"/>
              <a:ext cx="1107996" cy="369332"/>
            </a:xfrm>
            <a:prstGeom prst="rect">
              <a:avLst/>
            </a:prstGeom>
            <a:noFill/>
          </p:spPr>
          <p:txBody>
            <a:bodyPr wrap="none" anchor="ctr" anchorCtr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销量提成</a:t>
              </a:r>
            </a:p>
          </p:txBody>
        </p:sp>
        <p:sp>
          <p:nvSpPr>
            <p:cNvPr id="11" name="加号 10">
              <a:extLst>
                <a:ext uri="{FF2B5EF4-FFF2-40B4-BE49-F238E27FC236}">
                  <a16:creationId xmlns:a16="http://schemas.microsoft.com/office/drawing/2014/main" id="{71EF55DF-7201-46F3-A1D3-C092D0A8D460}"/>
                </a:ext>
              </a:extLst>
            </p:cNvPr>
            <p:cNvSpPr/>
            <p:nvPr/>
          </p:nvSpPr>
          <p:spPr>
            <a:xfrm>
              <a:off x="5197147" y="2871176"/>
              <a:ext cx="325190" cy="325190"/>
            </a:xfrm>
            <a:prstGeom prst="mathPl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94589E3E-0B8C-430F-867E-5D62DFF4250C}"/>
                </a:ext>
              </a:extLst>
            </p:cNvPr>
            <p:cNvSpPr txBox="1"/>
            <p:nvPr/>
          </p:nvSpPr>
          <p:spPr>
            <a:xfrm>
              <a:off x="4805744" y="3395655"/>
              <a:ext cx="1107996" cy="369332"/>
            </a:xfrm>
            <a:prstGeom prst="rect">
              <a:avLst/>
            </a:prstGeom>
            <a:noFill/>
          </p:spPr>
          <p:txBody>
            <a:bodyPr wrap="none" anchor="ctr" anchorCtr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过程考核</a:t>
              </a: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77D586EB-5494-4319-AD10-7A38DB6A40B0}"/>
              </a:ext>
            </a:extLst>
          </p:cNvPr>
          <p:cNvGrpSpPr/>
          <p:nvPr/>
        </p:nvGrpSpPr>
        <p:grpSpPr>
          <a:xfrm>
            <a:off x="8336457" y="1200353"/>
            <a:ext cx="2541918" cy="3727759"/>
            <a:chOff x="8777247" y="1200353"/>
            <a:chExt cx="2541918" cy="3727759"/>
          </a:xfrm>
        </p:grpSpPr>
        <p:sp>
          <p:nvSpPr>
            <p:cNvPr id="30" name="剪去对角的矩形 30">
              <a:extLst>
                <a:ext uri="{FF2B5EF4-FFF2-40B4-BE49-F238E27FC236}">
                  <a16:creationId xmlns:a16="http://schemas.microsoft.com/office/drawing/2014/main" id="{9F702CBE-6DC8-4213-8C0C-DBCFAD4797E9}"/>
                </a:ext>
              </a:extLst>
            </p:cNvPr>
            <p:cNvSpPr/>
            <p:nvPr/>
          </p:nvSpPr>
          <p:spPr>
            <a:xfrm>
              <a:off x="8777247" y="1200353"/>
              <a:ext cx="2541918" cy="3727759"/>
            </a:xfrm>
            <a:prstGeom prst="snip2DiagRect">
              <a:avLst>
                <a:gd name="adj1" fmla="val 0"/>
                <a:gd name="adj2" fmla="val 10738"/>
              </a:avLst>
            </a:prstGeom>
            <a:gradFill>
              <a:gsLst>
                <a:gs pos="0">
                  <a:schemeClr val="bg1">
                    <a:alpha val="37000"/>
                  </a:schemeClr>
                </a:gs>
                <a:gs pos="100000">
                  <a:schemeClr val="bg1">
                    <a:alpha val="28000"/>
                  </a:schemeClr>
                </a:gs>
              </a:gsLst>
              <a:lin ang="1500000" scaled="0"/>
            </a:gradFill>
            <a:ln>
              <a:gradFill>
                <a:gsLst>
                  <a:gs pos="13000">
                    <a:srgbClr val="FF0000">
                      <a:alpha val="0"/>
                    </a:srgbClr>
                  </a:gs>
                  <a:gs pos="100000">
                    <a:srgbClr val="E90012"/>
                  </a:gs>
                </a:gsLst>
                <a:lin ang="5400000" scaled="1"/>
              </a:gra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剪去对角的矩形 30">
              <a:extLst>
                <a:ext uri="{FF2B5EF4-FFF2-40B4-BE49-F238E27FC236}">
                  <a16:creationId xmlns:a16="http://schemas.microsoft.com/office/drawing/2014/main" id="{E2412617-C094-4D88-A25C-ACD65FFEC71E}"/>
                </a:ext>
              </a:extLst>
            </p:cNvPr>
            <p:cNvSpPr/>
            <p:nvPr/>
          </p:nvSpPr>
          <p:spPr>
            <a:xfrm>
              <a:off x="8777247" y="1200353"/>
              <a:ext cx="2541916" cy="531034"/>
            </a:xfrm>
            <a:prstGeom prst="snip1Rect">
              <a:avLst>
                <a:gd name="adj" fmla="val 28542"/>
              </a:avLst>
            </a:prstGeom>
            <a:solidFill>
              <a:srgbClr val="E90012"/>
            </a:solidFill>
            <a:ln>
              <a:solidFill>
                <a:srgbClr val="E900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"/>
                  <a:ea typeface="微软雅黑" panose="020B0503020204020204" pitchFamily="34" charset="-122"/>
                  <a:sym typeface=""/>
                </a:rPr>
                <a:t>现在及未来</a:t>
              </a:r>
              <a:endParaRPr lang="en-US" altLang="zh-CN" sz="2000" b="1" dirty="0">
                <a:solidFill>
                  <a:schemeClr val="bg1"/>
                </a:solidFill>
                <a:latin typeface=""/>
                <a:ea typeface="微软雅黑" panose="020B0503020204020204" pitchFamily="34" charset="-122"/>
                <a:sym typeface="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66462D48-2439-4FDF-9B9B-12B41DA888AD}"/>
                </a:ext>
              </a:extLst>
            </p:cNvPr>
            <p:cNvSpPr txBox="1"/>
            <p:nvPr/>
          </p:nvSpPr>
          <p:spPr>
            <a:xfrm>
              <a:off x="9494207" y="1913771"/>
              <a:ext cx="1107996" cy="369332"/>
            </a:xfrm>
            <a:prstGeom prst="rect">
              <a:avLst/>
            </a:prstGeom>
            <a:noFill/>
          </p:spPr>
          <p:txBody>
            <a:bodyPr wrap="none" anchor="ctr" anchorCtr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销量提成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B97AD462-C7AB-458E-983B-7E69ADCCDB8D}"/>
                </a:ext>
              </a:extLst>
            </p:cNvPr>
            <p:cNvSpPr txBox="1"/>
            <p:nvPr/>
          </p:nvSpPr>
          <p:spPr>
            <a:xfrm>
              <a:off x="9494207" y="2697625"/>
              <a:ext cx="1107996" cy="369332"/>
            </a:xfrm>
            <a:prstGeom prst="rect">
              <a:avLst/>
            </a:prstGeom>
            <a:noFill/>
          </p:spPr>
          <p:txBody>
            <a:bodyPr wrap="none" anchor="ctr" anchorCtr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过程考核</a:t>
              </a:r>
            </a:p>
          </p:txBody>
        </p:sp>
        <p:sp>
          <p:nvSpPr>
            <p:cNvPr id="33" name="加号 32">
              <a:extLst>
                <a:ext uri="{FF2B5EF4-FFF2-40B4-BE49-F238E27FC236}">
                  <a16:creationId xmlns:a16="http://schemas.microsoft.com/office/drawing/2014/main" id="{B5C0F094-BD74-4480-B369-6FF257EB50BF}"/>
                </a:ext>
              </a:extLst>
            </p:cNvPr>
            <p:cNvSpPr/>
            <p:nvPr/>
          </p:nvSpPr>
          <p:spPr>
            <a:xfrm>
              <a:off x="9885610" y="2327769"/>
              <a:ext cx="325190" cy="325190"/>
            </a:xfrm>
            <a:prstGeom prst="mathPl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加号 34">
              <a:extLst>
                <a:ext uri="{FF2B5EF4-FFF2-40B4-BE49-F238E27FC236}">
                  <a16:creationId xmlns:a16="http://schemas.microsoft.com/office/drawing/2014/main" id="{9E53FA8F-71C6-4F65-90AD-A7F86CF97E44}"/>
                </a:ext>
              </a:extLst>
            </p:cNvPr>
            <p:cNvSpPr/>
            <p:nvPr/>
          </p:nvSpPr>
          <p:spPr>
            <a:xfrm>
              <a:off x="9885610" y="3111623"/>
              <a:ext cx="325190" cy="325190"/>
            </a:xfrm>
            <a:prstGeom prst="mathPl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0757A766-343C-48BB-9655-6E595E5AF3C0}"/>
                </a:ext>
              </a:extLst>
            </p:cNvPr>
            <p:cNvSpPr txBox="1"/>
            <p:nvPr/>
          </p:nvSpPr>
          <p:spPr>
            <a:xfrm>
              <a:off x="9494207" y="3481479"/>
              <a:ext cx="1107996" cy="369332"/>
            </a:xfrm>
            <a:prstGeom prst="rect">
              <a:avLst/>
            </a:prstGeom>
            <a:noFill/>
          </p:spPr>
          <p:txBody>
            <a:bodyPr wrap="none" anchor="ctr" anchorCtr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目标预算</a:t>
              </a:r>
            </a:p>
          </p:txBody>
        </p:sp>
        <p:sp>
          <p:nvSpPr>
            <p:cNvPr id="37" name="加号 36">
              <a:extLst>
                <a:ext uri="{FF2B5EF4-FFF2-40B4-BE49-F238E27FC236}">
                  <a16:creationId xmlns:a16="http://schemas.microsoft.com/office/drawing/2014/main" id="{E547EE18-0B45-43A1-967E-7E00A5107D12}"/>
                </a:ext>
              </a:extLst>
            </p:cNvPr>
            <p:cNvSpPr/>
            <p:nvPr/>
          </p:nvSpPr>
          <p:spPr>
            <a:xfrm>
              <a:off x="9885610" y="3895477"/>
              <a:ext cx="325190" cy="325190"/>
            </a:xfrm>
            <a:prstGeom prst="mathPl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4C73CAD2-0040-426E-8EDD-CCFF18960455}"/>
                </a:ext>
              </a:extLst>
            </p:cNvPr>
            <p:cNvSpPr txBox="1"/>
            <p:nvPr/>
          </p:nvSpPr>
          <p:spPr>
            <a:xfrm>
              <a:off x="9494207" y="4265335"/>
              <a:ext cx="1107996" cy="369332"/>
            </a:xfrm>
            <a:prstGeom prst="rect">
              <a:avLst/>
            </a:prstGeom>
            <a:noFill/>
          </p:spPr>
          <p:txBody>
            <a:bodyPr wrap="none" anchor="ctr" anchorCtr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净利分红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304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穿着西装笔挺的男子手里拿着手机&#10;&#10;描述已自动生成">
            <a:extLst>
              <a:ext uri="{FF2B5EF4-FFF2-40B4-BE49-F238E27FC236}">
                <a16:creationId xmlns:a16="http://schemas.microsoft.com/office/drawing/2014/main" id="{6FB2CB8D-EDE1-4947-927F-AB80A31286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0"/>
            <a:ext cx="12192003" cy="6858000"/>
          </a:xfrm>
          <a:prstGeom prst="rect">
            <a:avLst/>
          </a:prstGeom>
        </p:spPr>
      </p:pic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7B544061-35D9-4F48-9E35-87A5AD21D9BE}"/>
              </a:ext>
            </a:extLst>
          </p:cNvPr>
          <p:cNvSpPr/>
          <p:nvPr/>
        </p:nvSpPr>
        <p:spPr>
          <a:xfrm>
            <a:off x="-3" y="0"/>
            <a:ext cx="12192003" cy="6443672"/>
          </a:xfrm>
          <a:custGeom>
            <a:avLst/>
            <a:gdLst>
              <a:gd name="connsiteX0" fmla="*/ 0 w 12192003"/>
              <a:gd name="connsiteY0" fmla="*/ 0 h 6443672"/>
              <a:gd name="connsiteX1" fmla="*/ 3 w 12192003"/>
              <a:gd name="connsiteY1" fmla="*/ 0 h 6443672"/>
              <a:gd name="connsiteX2" fmla="*/ 3 w 12192003"/>
              <a:gd name="connsiteY2" fmla="*/ 1165020 h 6443672"/>
              <a:gd name="connsiteX3" fmla="*/ 339467 w 12192003"/>
              <a:gd name="connsiteY3" fmla="*/ 1165020 h 6443672"/>
              <a:gd name="connsiteX4" fmla="*/ 394395 w 12192003"/>
              <a:gd name="connsiteY4" fmla="*/ 1165020 h 6443672"/>
              <a:gd name="connsiteX5" fmla="*/ 733859 w 12192003"/>
              <a:gd name="connsiteY5" fmla="*/ 1165020 h 6443672"/>
              <a:gd name="connsiteX6" fmla="*/ 817975 w 12192003"/>
              <a:gd name="connsiteY6" fmla="*/ 1165020 h 6443672"/>
              <a:gd name="connsiteX7" fmla="*/ 1216045 w 12192003"/>
              <a:gd name="connsiteY7" fmla="*/ 1165020 h 6443672"/>
              <a:gd name="connsiteX8" fmla="*/ 1218396 w 12192003"/>
              <a:gd name="connsiteY8" fmla="*/ 1165020 h 6443672"/>
              <a:gd name="connsiteX9" fmla="*/ 1596310 w 12192003"/>
              <a:gd name="connsiteY9" fmla="*/ 1165020 h 6443672"/>
              <a:gd name="connsiteX10" fmla="*/ 1668104 w 12192003"/>
              <a:gd name="connsiteY10" fmla="*/ 1165020 h 6443672"/>
              <a:gd name="connsiteX11" fmla="*/ 1952367 w 12192003"/>
              <a:gd name="connsiteY11" fmla="*/ 1165020 h 6443672"/>
              <a:gd name="connsiteX12" fmla="*/ 2091009 w 12192003"/>
              <a:gd name="connsiteY12" fmla="*/ 1165020 h 6443672"/>
              <a:gd name="connsiteX13" fmla="*/ 2287219 w 12192003"/>
              <a:gd name="connsiteY13" fmla="*/ 1165020 h 6443672"/>
              <a:gd name="connsiteX14" fmla="*/ 2485730 w 12192003"/>
              <a:gd name="connsiteY14" fmla="*/ 1165020 h 6443672"/>
              <a:gd name="connsiteX15" fmla="*/ 2601517 w 12192003"/>
              <a:gd name="connsiteY15" fmla="*/ 1165020 h 6443672"/>
              <a:gd name="connsiteX16" fmla="*/ 2853242 w 12192003"/>
              <a:gd name="connsiteY16" fmla="*/ 1165020 h 6443672"/>
              <a:gd name="connsiteX17" fmla="*/ 2895911 w 12192003"/>
              <a:gd name="connsiteY17" fmla="*/ 1165020 h 6443672"/>
              <a:gd name="connsiteX18" fmla="*/ 3171053 w 12192003"/>
              <a:gd name="connsiteY18" fmla="*/ 1165020 h 6443672"/>
              <a:gd name="connsiteX19" fmla="*/ 3194513 w 12192003"/>
              <a:gd name="connsiteY19" fmla="*/ 1165020 h 6443672"/>
              <a:gd name="connsiteX20" fmla="*/ 3394646 w 12192003"/>
              <a:gd name="connsiteY20" fmla="*/ 1165020 h 6443672"/>
              <a:gd name="connsiteX21" fmla="*/ 3510517 w 12192003"/>
              <a:gd name="connsiteY21" fmla="*/ 1165020 h 6443672"/>
              <a:gd name="connsiteX22" fmla="*/ 6041304 w 12192003"/>
              <a:gd name="connsiteY22" fmla="*/ 1165020 h 6443672"/>
              <a:gd name="connsiteX23" fmla="*/ 6378654 w 12192003"/>
              <a:gd name="connsiteY23" fmla="*/ 1631161 h 6443672"/>
              <a:gd name="connsiteX24" fmla="*/ 5247372 w 12192003"/>
              <a:gd name="connsiteY24" fmla="*/ 5003737 h 6443672"/>
              <a:gd name="connsiteX25" fmla="*/ 5577450 w 12192003"/>
              <a:gd name="connsiteY25" fmla="*/ 5499204 h 6443672"/>
              <a:gd name="connsiteX26" fmla="*/ 11686073 w 12192003"/>
              <a:gd name="connsiteY26" fmla="*/ 5499204 h 6443672"/>
              <a:gd name="connsiteX27" fmla="*/ 12016151 w 12192003"/>
              <a:gd name="connsiteY27" fmla="*/ 5252242 h 6443672"/>
              <a:gd name="connsiteX28" fmla="*/ 12130330 w 12192003"/>
              <a:gd name="connsiteY28" fmla="*/ 4911904 h 6443672"/>
              <a:gd name="connsiteX29" fmla="*/ 12192003 w 12192003"/>
              <a:gd name="connsiteY29" fmla="*/ 4728073 h 6443672"/>
              <a:gd name="connsiteX30" fmla="*/ 12192003 w 12192003"/>
              <a:gd name="connsiteY30" fmla="*/ 6443672 h 6443672"/>
              <a:gd name="connsiteX31" fmla="*/ 0 w 12192003"/>
              <a:gd name="connsiteY31" fmla="*/ 6443672 h 6443672"/>
              <a:gd name="connsiteX32" fmla="*/ 0 w 12192003"/>
              <a:gd name="connsiteY32" fmla="*/ 0 h 644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192003" h="6443672">
                <a:moveTo>
                  <a:pt x="0" y="0"/>
                </a:moveTo>
                <a:lnTo>
                  <a:pt x="3" y="0"/>
                </a:lnTo>
                <a:lnTo>
                  <a:pt x="3" y="1165020"/>
                </a:lnTo>
                <a:lnTo>
                  <a:pt x="339467" y="1165020"/>
                </a:lnTo>
                <a:lnTo>
                  <a:pt x="394395" y="1165020"/>
                </a:lnTo>
                <a:lnTo>
                  <a:pt x="733859" y="1165020"/>
                </a:lnTo>
                <a:lnTo>
                  <a:pt x="817975" y="1165020"/>
                </a:lnTo>
                <a:lnTo>
                  <a:pt x="1216045" y="1165020"/>
                </a:lnTo>
                <a:lnTo>
                  <a:pt x="1218396" y="1165020"/>
                </a:lnTo>
                <a:lnTo>
                  <a:pt x="1596310" y="1165020"/>
                </a:lnTo>
                <a:lnTo>
                  <a:pt x="1668104" y="1165020"/>
                </a:lnTo>
                <a:lnTo>
                  <a:pt x="1952367" y="1165020"/>
                </a:lnTo>
                <a:lnTo>
                  <a:pt x="2091009" y="1165020"/>
                </a:lnTo>
                <a:lnTo>
                  <a:pt x="2287219" y="1165020"/>
                </a:lnTo>
                <a:lnTo>
                  <a:pt x="2485730" y="1165020"/>
                </a:lnTo>
                <a:lnTo>
                  <a:pt x="2601517" y="1165020"/>
                </a:lnTo>
                <a:lnTo>
                  <a:pt x="2853242" y="1165020"/>
                </a:lnTo>
                <a:lnTo>
                  <a:pt x="2895911" y="1165020"/>
                </a:lnTo>
                <a:lnTo>
                  <a:pt x="3171053" y="1165020"/>
                </a:lnTo>
                <a:lnTo>
                  <a:pt x="3194513" y="1165020"/>
                </a:lnTo>
                <a:lnTo>
                  <a:pt x="3394646" y="1165020"/>
                </a:lnTo>
                <a:lnTo>
                  <a:pt x="3510517" y="1165020"/>
                </a:lnTo>
                <a:cubicBezTo>
                  <a:pt x="6041304" y="1165020"/>
                  <a:pt x="6041304" y="1165020"/>
                  <a:pt x="6041304" y="1165020"/>
                </a:cubicBezTo>
                <a:cubicBezTo>
                  <a:pt x="6272504" y="1165020"/>
                  <a:pt x="6438269" y="1398091"/>
                  <a:pt x="6378654" y="1631161"/>
                </a:cubicBezTo>
                <a:cubicBezTo>
                  <a:pt x="5247372" y="5003737"/>
                  <a:pt x="5247372" y="5003737"/>
                  <a:pt x="5247372" y="5003737"/>
                </a:cubicBezTo>
                <a:cubicBezTo>
                  <a:pt x="5167396" y="5246068"/>
                  <a:pt x="5336069" y="5499204"/>
                  <a:pt x="5577450" y="5499204"/>
                </a:cubicBezTo>
                <a:cubicBezTo>
                  <a:pt x="11686073" y="5499204"/>
                  <a:pt x="11686073" y="5499204"/>
                  <a:pt x="11686073" y="5499204"/>
                </a:cubicBezTo>
                <a:cubicBezTo>
                  <a:pt x="11834390" y="5499204"/>
                  <a:pt x="11966712" y="5400419"/>
                  <a:pt x="12016151" y="5252242"/>
                </a:cubicBezTo>
                <a:cubicBezTo>
                  <a:pt x="12055319" y="5135493"/>
                  <a:pt x="12093368" y="5022079"/>
                  <a:pt x="12130330" y="4911904"/>
                </a:cubicBezTo>
                <a:lnTo>
                  <a:pt x="12192003" y="4728073"/>
                </a:lnTo>
                <a:lnTo>
                  <a:pt x="12192003" y="6443672"/>
                </a:lnTo>
                <a:lnTo>
                  <a:pt x="0" y="644367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D61BA74-79EC-4A2B-9586-FF74BCE8B8EC}"/>
              </a:ext>
            </a:extLst>
          </p:cNvPr>
          <p:cNvSpPr/>
          <p:nvPr/>
        </p:nvSpPr>
        <p:spPr>
          <a:xfrm>
            <a:off x="-3" y="6443672"/>
            <a:ext cx="12192003" cy="4143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0ED712C-444D-4836-A196-7EA0AA963135}"/>
              </a:ext>
            </a:extLst>
          </p:cNvPr>
          <p:cNvSpPr>
            <a:spLocks/>
          </p:cNvSpPr>
          <p:nvPr/>
        </p:nvSpPr>
        <p:spPr bwMode="auto">
          <a:xfrm>
            <a:off x="5673742" y="4528310"/>
            <a:ext cx="2137205" cy="1181478"/>
          </a:xfrm>
          <a:custGeom>
            <a:avLst/>
            <a:gdLst>
              <a:gd name="T0" fmla="*/ 4483 w 5722"/>
              <a:gd name="T1" fmla="*/ 3168 h 3168"/>
              <a:gd name="T2" fmla="*/ 282 w 5722"/>
              <a:gd name="T3" fmla="*/ 3168 h 3168"/>
              <a:gd name="T4" fmla="*/ 55 w 5722"/>
              <a:gd name="T5" fmla="*/ 2847 h 3168"/>
              <a:gd name="T6" fmla="*/ 1012 w 5722"/>
              <a:gd name="T7" fmla="*/ 160 h 3168"/>
              <a:gd name="T8" fmla="*/ 1239 w 5722"/>
              <a:gd name="T9" fmla="*/ 0 h 3168"/>
              <a:gd name="T10" fmla="*/ 5440 w 5722"/>
              <a:gd name="T11" fmla="*/ 0 h 3168"/>
              <a:gd name="T12" fmla="*/ 5667 w 5722"/>
              <a:gd name="T13" fmla="*/ 321 h 3168"/>
              <a:gd name="T14" fmla="*/ 4710 w 5722"/>
              <a:gd name="T15" fmla="*/ 3008 h 3168"/>
              <a:gd name="T16" fmla="*/ 4483 w 5722"/>
              <a:gd name="T17" fmla="*/ 3168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22" h="3168">
                <a:moveTo>
                  <a:pt x="4483" y="3168"/>
                </a:moveTo>
                <a:cubicBezTo>
                  <a:pt x="282" y="3168"/>
                  <a:pt x="282" y="3168"/>
                  <a:pt x="282" y="3168"/>
                </a:cubicBezTo>
                <a:cubicBezTo>
                  <a:pt x="116" y="3168"/>
                  <a:pt x="0" y="3004"/>
                  <a:pt x="55" y="2847"/>
                </a:cubicBezTo>
                <a:cubicBezTo>
                  <a:pt x="1012" y="160"/>
                  <a:pt x="1012" y="160"/>
                  <a:pt x="1012" y="160"/>
                </a:cubicBezTo>
                <a:cubicBezTo>
                  <a:pt x="1046" y="64"/>
                  <a:pt x="1137" y="0"/>
                  <a:pt x="1239" y="0"/>
                </a:cubicBezTo>
                <a:cubicBezTo>
                  <a:pt x="5440" y="0"/>
                  <a:pt x="5440" y="0"/>
                  <a:pt x="5440" y="0"/>
                </a:cubicBezTo>
                <a:cubicBezTo>
                  <a:pt x="5606" y="0"/>
                  <a:pt x="5722" y="164"/>
                  <a:pt x="5667" y="321"/>
                </a:cubicBezTo>
                <a:cubicBezTo>
                  <a:pt x="4710" y="3008"/>
                  <a:pt x="4710" y="3008"/>
                  <a:pt x="4710" y="3008"/>
                </a:cubicBezTo>
                <a:cubicBezTo>
                  <a:pt x="4676" y="3104"/>
                  <a:pt x="4585" y="3168"/>
                  <a:pt x="4483" y="316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24">
            <a:extLst>
              <a:ext uri="{FF2B5EF4-FFF2-40B4-BE49-F238E27FC236}">
                <a16:creationId xmlns:a16="http://schemas.microsoft.com/office/drawing/2014/main" id="{2FD86522-6609-4B63-BE62-52F4278690AC}"/>
              </a:ext>
            </a:extLst>
          </p:cNvPr>
          <p:cNvSpPr>
            <a:spLocks/>
          </p:cNvSpPr>
          <p:nvPr/>
        </p:nvSpPr>
        <p:spPr bwMode="auto">
          <a:xfrm>
            <a:off x="3556549" y="4277183"/>
            <a:ext cx="1405504" cy="811414"/>
          </a:xfrm>
          <a:custGeom>
            <a:avLst/>
            <a:gdLst>
              <a:gd name="T0" fmla="*/ 909 w 1238"/>
              <a:gd name="T1" fmla="*/ 714 h 714"/>
              <a:gd name="T2" fmla="*/ 191 w 1238"/>
              <a:gd name="T3" fmla="*/ 714 h 714"/>
              <a:gd name="T4" fmla="*/ 38 w 1238"/>
              <a:gd name="T5" fmla="*/ 497 h 714"/>
              <a:gd name="T6" fmla="*/ 177 w 1238"/>
              <a:gd name="T7" fmla="*/ 107 h 714"/>
              <a:gd name="T8" fmla="*/ 329 w 1238"/>
              <a:gd name="T9" fmla="*/ 0 h 714"/>
              <a:gd name="T10" fmla="*/ 1047 w 1238"/>
              <a:gd name="T11" fmla="*/ 0 h 714"/>
              <a:gd name="T12" fmla="*/ 1200 w 1238"/>
              <a:gd name="T13" fmla="*/ 216 h 714"/>
              <a:gd name="T14" fmla="*/ 1062 w 1238"/>
              <a:gd name="T15" fmla="*/ 606 h 714"/>
              <a:gd name="T16" fmla="*/ 909 w 1238"/>
              <a:gd name="T17" fmla="*/ 714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38" h="714">
                <a:moveTo>
                  <a:pt x="909" y="714"/>
                </a:moveTo>
                <a:cubicBezTo>
                  <a:pt x="191" y="714"/>
                  <a:pt x="191" y="714"/>
                  <a:pt x="191" y="714"/>
                </a:cubicBezTo>
                <a:cubicBezTo>
                  <a:pt x="79" y="714"/>
                  <a:pt x="0" y="603"/>
                  <a:pt x="38" y="497"/>
                </a:cubicBezTo>
                <a:cubicBezTo>
                  <a:pt x="177" y="107"/>
                  <a:pt x="177" y="107"/>
                  <a:pt x="177" y="107"/>
                </a:cubicBezTo>
                <a:cubicBezTo>
                  <a:pt x="200" y="43"/>
                  <a:pt x="261" y="0"/>
                  <a:pt x="329" y="0"/>
                </a:cubicBezTo>
                <a:cubicBezTo>
                  <a:pt x="1047" y="0"/>
                  <a:pt x="1047" y="0"/>
                  <a:pt x="1047" y="0"/>
                </a:cubicBezTo>
                <a:cubicBezTo>
                  <a:pt x="1160" y="0"/>
                  <a:pt x="1238" y="111"/>
                  <a:pt x="1200" y="216"/>
                </a:cubicBezTo>
                <a:cubicBezTo>
                  <a:pt x="1062" y="606"/>
                  <a:pt x="1062" y="606"/>
                  <a:pt x="1062" y="606"/>
                </a:cubicBezTo>
                <a:cubicBezTo>
                  <a:pt x="1039" y="671"/>
                  <a:pt x="977" y="714"/>
                  <a:pt x="909" y="714"/>
                </a:cubicBezTo>
                <a:close/>
              </a:path>
            </a:pathLst>
          </a:custGeom>
          <a:solidFill>
            <a:schemeClr val="bg1">
              <a:lumMod val="85000"/>
              <a:alpha val="4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24">
            <a:extLst>
              <a:ext uri="{FF2B5EF4-FFF2-40B4-BE49-F238E27FC236}">
                <a16:creationId xmlns:a16="http://schemas.microsoft.com/office/drawing/2014/main" id="{66393D3B-2C06-48D2-BBC1-005A7E9CB5EF}"/>
              </a:ext>
            </a:extLst>
          </p:cNvPr>
          <p:cNvSpPr>
            <a:spLocks/>
          </p:cNvSpPr>
          <p:nvPr/>
        </p:nvSpPr>
        <p:spPr bwMode="auto">
          <a:xfrm>
            <a:off x="4229533" y="5214962"/>
            <a:ext cx="761281" cy="439496"/>
          </a:xfrm>
          <a:custGeom>
            <a:avLst/>
            <a:gdLst>
              <a:gd name="T0" fmla="*/ 909 w 1238"/>
              <a:gd name="T1" fmla="*/ 714 h 714"/>
              <a:gd name="T2" fmla="*/ 191 w 1238"/>
              <a:gd name="T3" fmla="*/ 714 h 714"/>
              <a:gd name="T4" fmla="*/ 38 w 1238"/>
              <a:gd name="T5" fmla="*/ 497 h 714"/>
              <a:gd name="T6" fmla="*/ 177 w 1238"/>
              <a:gd name="T7" fmla="*/ 107 h 714"/>
              <a:gd name="T8" fmla="*/ 329 w 1238"/>
              <a:gd name="T9" fmla="*/ 0 h 714"/>
              <a:gd name="T10" fmla="*/ 1047 w 1238"/>
              <a:gd name="T11" fmla="*/ 0 h 714"/>
              <a:gd name="T12" fmla="*/ 1200 w 1238"/>
              <a:gd name="T13" fmla="*/ 216 h 714"/>
              <a:gd name="T14" fmla="*/ 1062 w 1238"/>
              <a:gd name="T15" fmla="*/ 606 h 714"/>
              <a:gd name="T16" fmla="*/ 909 w 1238"/>
              <a:gd name="T17" fmla="*/ 714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38" h="714">
                <a:moveTo>
                  <a:pt x="909" y="714"/>
                </a:moveTo>
                <a:cubicBezTo>
                  <a:pt x="191" y="714"/>
                  <a:pt x="191" y="714"/>
                  <a:pt x="191" y="714"/>
                </a:cubicBezTo>
                <a:cubicBezTo>
                  <a:pt x="79" y="714"/>
                  <a:pt x="0" y="603"/>
                  <a:pt x="38" y="497"/>
                </a:cubicBezTo>
                <a:cubicBezTo>
                  <a:pt x="177" y="107"/>
                  <a:pt x="177" y="107"/>
                  <a:pt x="177" y="107"/>
                </a:cubicBezTo>
                <a:cubicBezTo>
                  <a:pt x="200" y="43"/>
                  <a:pt x="261" y="0"/>
                  <a:pt x="329" y="0"/>
                </a:cubicBezTo>
                <a:cubicBezTo>
                  <a:pt x="1047" y="0"/>
                  <a:pt x="1047" y="0"/>
                  <a:pt x="1047" y="0"/>
                </a:cubicBezTo>
                <a:cubicBezTo>
                  <a:pt x="1160" y="0"/>
                  <a:pt x="1238" y="111"/>
                  <a:pt x="1200" y="216"/>
                </a:cubicBezTo>
                <a:cubicBezTo>
                  <a:pt x="1062" y="606"/>
                  <a:pt x="1062" y="606"/>
                  <a:pt x="1062" y="606"/>
                </a:cubicBezTo>
                <a:cubicBezTo>
                  <a:pt x="1039" y="671"/>
                  <a:pt x="977" y="714"/>
                  <a:pt x="909" y="714"/>
                </a:cubicBezTo>
                <a:close/>
              </a:path>
            </a:pathLst>
          </a:custGeom>
          <a:solidFill>
            <a:schemeClr val="bg1">
              <a:lumMod val="85000"/>
              <a:alpha val="4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5" name="图片 1">
            <a:extLst>
              <a:ext uri="{FF2B5EF4-FFF2-40B4-BE49-F238E27FC236}">
                <a16:creationId xmlns:a16="http://schemas.microsoft.com/office/drawing/2014/main" id="{A3FE9E8F-386A-4898-A786-950D3E3218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3427" y="159845"/>
            <a:ext cx="1219023" cy="91394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6B7BB4B4-D2D7-4BC0-B766-E0F327BF2FC5}"/>
              </a:ext>
            </a:extLst>
          </p:cNvPr>
          <p:cNvSpPr txBox="1"/>
          <p:nvPr/>
        </p:nvSpPr>
        <p:spPr>
          <a:xfrm>
            <a:off x="459619" y="2580817"/>
            <a:ext cx="39672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如何运用数据</a:t>
            </a:r>
            <a:endParaRPr lang="en-US" altLang="zh-CN" sz="4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2221CF1-9894-40CB-9E99-D3622120F69A}"/>
              </a:ext>
            </a:extLst>
          </p:cNvPr>
          <p:cNvSpPr txBox="1"/>
          <p:nvPr/>
        </p:nvSpPr>
        <p:spPr>
          <a:xfrm>
            <a:off x="459620" y="3325662"/>
            <a:ext cx="46893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5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</a:t>
            </a:r>
            <a:r>
              <a:rPr lang="zh-CN" altLang="en-US" sz="4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生意、</a:t>
            </a:r>
            <a:r>
              <a:rPr lang="zh-CN" altLang="en-US" sz="5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</a:t>
            </a:r>
            <a:r>
              <a:rPr lang="zh-CN" altLang="en-US" sz="4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生意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D7CC3EF-B2DD-499B-87F9-73B287DB9AE3}"/>
              </a:ext>
            </a:extLst>
          </p:cNvPr>
          <p:cNvSpPr txBox="1"/>
          <p:nvPr/>
        </p:nvSpPr>
        <p:spPr>
          <a:xfrm>
            <a:off x="459619" y="1625432"/>
            <a:ext cx="1684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经销商</a:t>
            </a:r>
            <a:endParaRPr lang="en-US" altLang="zh-CN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DBA62645-AF71-48B2-B1B5-635815E1409C}"/>
              </a:ext>
            </a:extLst>
          </p:cNvPr>
          <p:cNvSpPr/>
          <p:nvPr/>
        </p:nvSpPr>
        <p:spPr>
          <a:xfrm>
            <a:off x="641153" y="4983625"/>
            <a:ext cx="3018775" cy="63286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畅捷通信息技术股份有限公司</a:t>
            </a:r>
            <a:endParaRPr lang="en-US" altLang="zh-CN" sz="14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200"/>
              </a:lnSpc>
            </a:pPr>
            <a:r>
              <a: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业务赋能推进部 陈夏明</a:t>
            </a:r>
            <a:endParaRPr lang="zh-CN" altLang="en-US" sz="1400" spc="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E467E3C5-5155-4809-BB29-3A12A6FAE3DD}"/>
              </a:ext>
            </a:extLst>
          </p:cNvPr>
          <p:cNvGrpSpPr/>
          <p:nvPr/>
        </p:nvGrpSpPr>
        <p:grpSpPr>
          <a:xfrm>
            <a:off x="6391507" y="4789027"/>
            <a:ext cx="701675" cy="703263"/>
            <a:chOff x="6483638" y="4867299"/>
            <a:chExt cx="701675" cy="703263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B7A08699-EBED-472E-89C4-E4FDA96CF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2238" y="5111774"/>
              <a:ext cx="160338" cy="390525"/>
            </a:xfrm>
            <a:custGeom>
              <a:avLst/>
              <a:gdLst>
                <a:gd name="T0" fmla="*/ 0 w 101"/>
                <a:gd name="T1" fmla="*/ 0 h 246"/>
                <a:gd name="T2" fmla="*/ 0 w 101"/>
                <a:gd name="T3" fmla="*/ 144 h 246"/>
                <a:gd name="T4" fmla="*/ 101 w 101"/>
                <a:gd name="T5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1" h="246">
                  <a:moveTo>
                    <a:pt x="0" y="0"/>
                  </a:moveTo>
                  <a:lnTo>
                    <a:pt x="0" y="144"/>
                  </a:lnTo>
                  <a:lnTo>
                    <a:pt x="101" y="246"/>
                  </a:lnTo>
                </a:path>
              </a:pathLst>
            </a:custGeom>
            <a:noFill/>
            <a:ln w="317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Line 6">
              <a:extLst>
                <a:ext uri="{FF2B5EF4-FFF2-40B4-BE49-F238E27FC236}">
                  <a16:creationId xmlns:a16="http://schemas.microsoft.com/office/drawing/2014/main" id="{876AC748-4B6C-4221-B1C6-2BA1EB2EF5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12238" y="5340374"/>
              <a:ext cx="228600" cy="0"/>
            </a:xfrm>
            <a:prstGeom prst="line">
              <a:avLst/>
            </a:prstGeom>
            <a:noFill/>
            <a:ln w="317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7341EB3E-20A4-44D1-A108-F8D3D591E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3638" y="4867299"/>
              <a:ext cx="701675" cy="703263"/>
            </a:xfrm>
            <a:custGeom>
              <a:avLst/>
              <a:gdLst>
                <a:gd name="T0" fmla="*/ 104 w 184"/>
                <a:gd name="T1" fmla="*/ 184 h 184"/>
                <a:gd name="T2" fmla="*/ 168 w 184"/>
                <a:gd name="T3" fmla="*/ 184 h 184"/>
                <a:gd name="T4" fmla="*/ 184 w 184"/>
                <a:gd name="T5" fmla="*/ 168 h 184"/>
                <a:gd name="T6" fmla="*/ 184 w 184"/>
                <a:gd name="T7" fmla="*/ 16 h 184"/>
                <a:gd name="T8" fmla="*/ 168 w 184"/>
                <a:gd name="T9" fmla="*/ 0 h 184"/>
                <a:gd name="T10" fmla="*/ 16 w 184"/>
                <a:gd name="T11" fmla="*/ 0 h 184"/>
                <a:gd name="T12" fmla="*/ 0 w 184"/>
                <a:gd name="T13" fmla="*/ 16 h 184"/>
                <a:gd name="T14" fmla="*/ 0 w 184"/>
                <a:gd name="T15" fmla="*/ 7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184">
                  <a:moveTo>
                    <a:pt x="104" y="184"/>
                  </a:moveTo>
                  <a:cubicBezTo>
                    <a:pt x="168" y="184"/>
                    <a:pt x="168" y="184"/>
                    <a:pt x="168" y="184"/>
                  </a:cubicBezTo>
                  <a:cubicBezTo>
                    <a:pt x="177" y="184"/>
                    <a:pt x="184" y="177"/>
                    <a:pt x="184" y="168"/>
                  </a:cubicBezTo>
                  <a:cubicBezTo>
                    <a:pt x="184" y="16"/>
                    <a:pt x="184" y="16"/>
                    <a:pt x="184" y="16"/>
                  </a:cubicBezTo>
                  <a:cubicBezTo>
                    <a:pt x="184" y="7"/>
                    <a:pt x="177" y="0"/>
                    <a:pt x="16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76"/>
                    <a:pt x="0" y="76"/>
                    <a:pt x="0" y="76"/>
                  </a:cubicBezTo>
                </a:path>
              </a:pathLst>
            </a:custGeom>
            <a:noFill/>
            <a:ln w="317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Line 8">
              <a:extLst>
                <a:ext uri="{FF2B5EF4-FFF2-40B4-BE49-F238E27FC236}">
                  <a16:creationId xmlns:a16="http://schemas.microsoft.com/office/drawing/2014/main" id="{43144F77-F686-4597-B888-A3D9F8599F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29676" y="4989537"/>
              <a:ext cx="611188" cy="0"/>
            </a:xfrm>
            <a:prstGeom prst="line">
              <a:avLst/>
            </a:prstGeom>
            <a:noFill/>
            <a:ln w="317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Line 9">
              <a:extLst>
                <a:ext uri="{FF2B5EF4-FFF2-40B4-BE49-F238E27FC236}">
                  <a16:creationId xmlns:a16="http://schemas.microsoft.com/office/drawing/2014/main" id="{BEEEB269-B0D2-411A-A10D-B5413EC8B8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3963" y="4929212"/>
              <a:ext cx="30163" cy="0"/>
            </a:xfrm>
            <a:prstGeom prst="line">
              <a:avLst/>
            </a:prstGeom>
            <a:noFill/>
            <a:ln w="317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Line 10">
              <a:extLst>
                <a:ext uri="{FF2B5EF4-FFF2-40B4-BE49-F238E27FC236}">
                  <a16:creationId xmlns:a16="http://schemas.microsoft.com/office/drawing/2014/main" id="{036B40C4-DF83-4D33-82AF-D1926C6B3E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05876" y="4929212"/>
              <a:ext cx="30163" cy="0"/>
            </a:xfrm>
            <a:prstGeom prst="line">
              <a:avLst/>
            </a:prstGeom>
            <a:noFill/>
            <a:ln w="317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Line 11">
              <a:extLst>
                <a:ext uri="{FF2B5EF4-FFF2-40B4-BE49-F238E27FC236}">
                  <a16:creationId xmlns:a16="http://schemas.microsoft.com/office/drawing/2014/main" id="{2EACA16A-CB2E-46C9-8284-94FC9F483C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94826" y="4929212"/>
              <a:ext cx="30163" cy="0"/>
            </a:xfrm>
            <a:prstGeom prst="line">
              <a:avLst/>
            </a:prstGeom>
            <a:noFill/>
            <a:ln w="317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Oval 12">
              <a:extLst>
                <a:ext uri="{FF2B5EF4-FFF2-40B4-BE49-F238E27FC236}">
                  <a16:creationId xmlns:a16="http://schemas.microsoft.com/office/drawing/2014/main" id="{915B3C09-839A-4B03-AE6B-572451E9C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3638" y="5111774"/>
              <a:ext cx="457200" cy="458788"/>
            </a:xfrm>
            <a:prstGeom prst="ellipse">
              <a:avLst/>
            </a:prstGeom>
            <a:noFill/>
            <a:ln w="317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81F95E49-74A8-440E-9F02-B00A66D8C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6388" y="5095899"/>
              <a:ext cx="212725" cy="61913"/>
            </a:xfrm>
            <a:custGeom>
              <a:avLst/>
              <a:gdLst>
                <a:gd name="T0" fmla="*/ 0 w 134"/>
                <a:gd name="T1" fmla="*/ 0 h 39"/>
                <a:gd name="T2" fmla="*/ 134 w 134"/>
                <a:gd name="T3" fmla="*/ 0 h 39"/>
                <a:gd name="T4" fmla="*/ 134 w 134"/>
                <a:gd name="T5" fmla="*/ 39 h 39"/>
                <a:gd name="T6" fmla="*/ 28 w 134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39">
                  <a:moveTo>
                    <a:pt x="0" y="0"/>
                  </a:moveTo>
                  <a:lnTo>
                    <a:pt x="134" y="0"/>
                  </a:lnTo>
                  <a:lnTo>
                    <a:pt x="134" y="39"/>
                  </a:lnTo>
                  <a:lnTo>
                    <a:pt x="28" y="39"/>
                  </a:lnTo>
                </a:path>
              </a:pathLst>
            </a:custGeom>
            <a:noFill/>
            <a:ln w="317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Line 14">
              <a:extLst>
                <a:ext uri="{FF2B5EF4-FFF2-40B4-BE49-F238E27FC236}">
                  <a16:creationId xmlns:a16="http://schemas.microsoft.com/office/drawing/2014/main" id="{3152CFFD-C968-4BDE-A681-5E24FB7110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94826" y="5234012"/>
              <a:ext cx="30163" cy="0"/>
            </a:xfrm>
            <a:prstGeom prst="line">
              <a:avLst/>
            </a:prstGeom>
            <a:noFill/>
            <a:ln w="317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Line 15">
              <a:extLst>
                <a:ext uri="{FF2B5EF4-FFF2-40B4-BE49-F238E27FC236}">
                  <a16:creationId xmlns:a16="http://schemas.microsoft.com/office/drawing/2014/main" id="{B5924D71-40E9-468C-8918-41EC1481AD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32913" y="5234012"/>
              <a:ext cx="30163" cy="0"/>
            </a:xfrm>
            <a:prstGeom prst="line">
              <a:avLst/>
            </a:prstGeom>
            <a:noFill/>
            <a:ln w="317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Line 16">
              <a:extLst>
                <a:ext uri="{FF2B5EF4-FFF2-40B4-BE49-F238E27FC236}">
                  <a16:creationId xmlns:a16="http://schemas.microsoft.com/office/drawing/2014/main" id="{4AFD6DB4-0F95-4285-841E-C2A28AD2AE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86876" y="5295924"/>
              <a:ext cx="138113" cy="0"/>
            </a:xfrm>
            <a:prstGeom prst="line">
              <a:avLst/>
            </a:prstGeom>
            <a:noFill/>
            <a:ln w="317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Line 17">
              <a:extLst>
                <a:ext uri="{FF2B5EF4-FFF2-40B4-BE49-F238E27FC236}">
                  <a16:creationId xmlns:a16="http://schemas.microsoft.com/office/drawing/2014/main" id="{A6FE055C-B9F1-42C8-9C51-52DE7872D6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86876" y="5356249"/>
              <a:ext cx="138113" cy="0"/>
            </a:xfrm>
            <a:prstGeom prst="line">
              <a:avLst/>
            </a:prstGeom>
            <a:noFill/>
            <a:ln w="317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Line 18">
              <a:extLst>
                <a:ext uri="{FF2B5EF4-FFF2-40B4-BE49-F238E27FC236}">
                  <a16:creationId xmlns:a16="http://schemas.microsoft.com/office/drawing/2014/main" id="{579DB6C6-39FC-42BB-B11C-77C4053E52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86876" y="5418162"/>
              <a:ext cx="138113" cy="0"/>
            </a:xfrm>
            <a:prstGeom prst="line">
              <a:avLst/>
            </a:prstGeom>
            <a:noFill/>
            <a:ln w="317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3588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水, 小孩, 小, 桌子&#10;&#10;描述已自动生成">
            <a:extLst>
              <a:ext uri="{FF2B5EF4-FFF2-40B4-BE49-F238E27FC236}">
                <a16:creationId xmlns:a16="http://schemas.microsoft.com/office/drawing/2014/main" id="{EC68EDA2-484F-422E-A759-F9CC465FAA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BD2004A-9F0F-4B0F-8636-2B23F771FBD2}"/>
              </a:ext>
            </a:extLst>
          </p:cNvPr>
          <p:cNvSpPr/>
          <p:nvPr/>
        </p:nvSpPr>
        <p:spPr>
          <a:xfrm>
            <a:off x="0" y="4321629"/>
            <a:ext cx="12192000" cy="2541815"/>
          </a:xfrm>
          <a:prstGeom prst="rect">
            <a:avLst/>
          </a:prstGeom>
          <a:solidFill>
            <a:schemeClr val="tx1">
              <a:lumMod val="65000"/>
              <a:lumOff val="3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7F2783A-8414-437E-B0EA-DC5437E56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07" y="2361641"/>
            <a:ext cx="1065092" cy="1679569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DBBAD860-AA1E-4BE5-9B10-9154DD780C21}"/>
              </a:ext>
            </a:extLst>
          </p:cNvPr>
          <p:cNvSpPr/>
          <p:nvPr/>
        </p:nvSpPr>
        <p:spPr>
          <a:xfrm>
            <a:off x="0" y="4191000"/>
            <a:ext cx="12192000" cy="130629"/>
          </a:xfrm>
          <a:prstGeom prst="rect">
            <a:avLst/>
          </a:prstGeom>
          <a:gradFill>
            <a:gsLst>
              <a:gs pos="32000">
                <a:srgbClr val="C00000"/>
              </a:gs>
              <a:gs pos="100000">
                <a:srgbClr val="FF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形 16">
            <a:extLst>
              <a:ext uri="{FF2B5EF4-FFF2-40B4-BE49-F238E27FC236}">
                <a16:creationId xmlns:a16="http://schemas.microsoft.com/office/drawing/2014/main" id="{7C41975E-4DDB-4DD8-9C7E-986770660CB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56374" y="5352334"/>
            <a:ext cx="1668952" cy="166895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75D92114-C4D0-4C84-B89C-D155E9BBCBD4}"/>
              </a:ext>
            </a:extLst>
          </p:cNvPr>
          <p:cNvSpPr txBox="1"/>
          <p:nvPr/>
        </p:nvSpPr>
        <p:spPr>
          <a:xfrm>
            <a:off x="1517734" y="2933523"/>
            <a:ext cx="80842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管好企业资金，保证血液和命脉</a:t>
            </a:r>
            <a:endParaRPr lang="zh-CN" alt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5839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A4798C9-2112-4030-9363-18D104FF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经销商应关注的财务指标</a:t>
            </a:r>
          </a:p>
        </p:txBody>
      </p: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8DA19AD1-9F77-4D76-90F5-E2B0EAFFA3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853455"/>
              </p:ext>
            </p:extLst>
          </p:nvPr>
        </p:nvGraphicFramePr>
        <p:xfrm>
          <a:off x="2803217" y="1080655"/>
          <a:ext cx="8800149" cy="5569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7BA6BFCC-0668-40CD-83EE-56232F9A5660}"/>
              </a:ext>
            </a:extLst>
          </p:cNvPr>
          <p:cNvSpPr txBox="1"/>
          <p:nvPr/>
        </p:nvSpPr>
        <p:spPr>
          <a:xfrm>
            <a:off x="8857716" y="1364356"/>
            <a:ext cx="2212785" cy="83099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企业资产信用评估数据分析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企业资产经营数据分析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净资产收益率（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ROE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…….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0445E95-17D6-40C8-AFD8-EADC3D9ECCAF}"/>
              </a:ext>
            </a:extLst>
          </p:cNvPr>
          <p:cNvSpPr txBox="1"/>
          <p:nvPr/>
        </p:nvSpPr>
        <p:spPr>
          <a:xfrm>
            <a:off x="8857716" y="2655564"/>
            <a:ext cx="1443344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>
            <a:defPPr>
              <a:defRPr lang="zh-CN"/>
            </a:defPPr>
            <a:lvl1pPr marL="179388" indent="-179388"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资产负债</a:t>
            </a:r>
            <a:endParaRPr lang="en-US" altLang="zh-CN" dirty="0"/>
          </a:p>
          <a:p>
            <a:r>
              <a:rPr lang="zh-CN" altLang="en-US" dirty="0"/>
              <a:t>损益和变动</a:t>
            </a:r>
            <a:endParaRPr lang="en-US" altLang="zh-CN" dirty="0"/>
          </a:p>
          <a:p>
            <a:r>
              <a:rPr lang="zh-CN" altLang="en-US" dirty="0"/>
              <a:t>企业成本预测</a:t>
            </a:r>
            <a:endParaRPr lang="en-US" altLang="zh-CN" dirty="0"/>
          </a:p>
          <a:p>
            <a:r>
              <a:rPr lang="zh-CN" altLang="en-US" dirty="0"/>
              <a:t>目标利润和税收</a:t>
            </a:r>
            <a:endParaRPr lang="en-US" altLang="zh-CN" dirty="0"/>
          </a:p>
          <a:p>
            <a:r>
              <a:rPr lang="zh-CN" altLang="en-US" dirty="0"/>
              <a:t>企业资金实力</a:t>
            </a:r>
            <a:endParaRPr lang="en-US" altLang="zh-CN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1AC6C7B-35A9-4733-9969-2AAF169D5B14}"/>
              </a:ext>
            </a:extLst>
          </p:cNvPr>
          <p:cNvSpPr txBox="1"/>
          <p:nvPr/>
        </p:nvSpPr>
        <p:spPr>
          <a:xfrm>
            <a:off x="8857716" y="4147496"/>
            <a:ext cx="2520562" cy="83099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>
            <a:defPPr>
              <a:defRPr lang="zh-CN"/>
            </a:defPPr>
            <a:lvl1pPr marL="179388" indent="-179388"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余额</a:t>
            </a:r>
            <a:endParaRPr lang="en-US" altLang="zh-CN" dirty="0"/>
          </a:p>
          <a:p>
            <a:r>
              <a:rPr lang="zh-CN" altLang="en-US" dirty="0"/>
              <a:t>未来一段时间的盈余和短缺预测</a:t>
            </a:r>
            <a:endParaRPr lang="en-US" altLang="zh-CN" dirty="0"/>
          </a:p>
          <a:p>
            <a:r>
              <a:rPr lang="zh-CN" altLang="en-US" dirty="0"/>
              <a:t>未来一段时间的投资支出所需</a:t>
            </a:r>
            <a:endParaRPr lang="en-US" altLang="zh-CN" dirty="0"/>
          </a:p>
          <a:p>
            <a:r>
              <a:rPr lang="zh-CN" altLang="en-US" dirty="0"/>
              <a:t>偿债能力和营运效率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9113BC9-0765-4D6A-96E1-AD5E009B17E8}"/>
              </a:ext>
            </a:extLst>
          </p:cNvPr>
          <p:cNvSpPr txBox="1"/>
          <p:nvPr/>
        </p:nvSpPr>
        <p:spPr>
          <a:xfrm>
            <a:off x="8857716" y="5347008"/>
            <a:ext cx="2520562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CN" alt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应收账款期末余额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CN" alt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长账龄应收账款余额及回收情况</a:t>
            </a:r>
            <a:endParaRPr lang="en-US" altLang="zh-CN" sz="12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CN" alt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前五大（十大）客户信用期情况及应收账款余额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CN" alt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大额逾期应收账款催收情况</a:t>
            </a:r>
            <a:endParaRPr lang="en-US" altLang="zh-CN" sz="12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到期借款及供应商应付款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AB2DA9A9-10DD-481D-8A59-19D8B48CC9DE}"/>
              </a:ext>
            </a:extLst>
          </p:cNvPr>
          <p:cNvCxnSpPr>
            <a:cxnSpLocks/>
          </p:cNvCxnSpPr>
          <p:nvPr/>
        </p:nvCxnSpPr>
        <p:spPr>
          <a:xfrm flipH="1">
            <a:off x="610688" y="1080655"/>
            <a:ext cx="516834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E03EC08A-3332-4FC0-891E-7B13E86996A8}"/>
              </a:ext>
            </a:extLst>
          </p:cNvPr>
          <p:cNvCxnSpPr>
            <a:cxnSpLocks/>
          </p:cNvCxnSpPr>
          <p:nvPr/>
        </p:nvCxnSpPr>
        <p:spPr>
          <a:xfrm flipH="1">
            <a:off x="610690" y="5258950"/>
            <a:ext cx="294723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FEFCD5DF-BDC8-4F2E-9CC4-1AFCEDF674B6}"/>
              </a:ext>
            </a:extLst>
          </p:cNvPr>
          <p:cNvCxnSpPr>
            <a:cxnSpLocks/>
          </p:cNvCxnSpPr>
          <p:nvPr/>
        </p:nvCxnSpPr>
        <p:spPr>
          <a:xfrm flipH="1">
            <a:off x="610689" y="6650182"/>
            <a:ext cx="219890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AD49D6F9-2AB0-4A83-8D22-CF63303A0454}"/>
              </a:ext>
            </a:extLst>
          </p:cNvPr>
          <p:cNvSpPr txBox="1"/>
          <p:nvPr/>
        </p:nvSpPr>
        <p:spPr>
          <a:xfrm>
            <a:off x="1849110" y="3638163"/>
            <a:ext cx="954107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AAAE621-4444-4907-8313-9E0E83F37042}"/>
              </a:ext>
            </a:extLst>
          </p:cNvPr>
          <p:cNvSpPr txBox="1"/>
          <p:nvPr/>
        </p:nvSpPr>
        <p:spPr>
          <a:xfrm>
            <a:off x="1849110" y="5727839"/>
            <a:ext cx="954107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执行层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E6C8358A-E44E-48A5-9E54-C6CFED3145C0}"/>
              </a:ext>
            </a:extLst>
          </p:cNvPr>
          <p:cNvCxnSpPr>
            <a:cxnSpLocks/>
          </p:cNvCxnSpPr>
          <p:nvPr/>
        </p:nvCxnSpPr>
        <p:spPr>
          <a:xfrm flipH="1" flipV="1">
            <a:off x="561827" y="2456014"/>
            <a:ext cx="4495542" cy="1481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28F8CF2D-AB71-4068-BB19-EAD7F441FCF8}"/>
              </a:ext>
            </a:extLst>
          </p:cNvPr>
          <p:cNvSpPr txBox="1"/>
          <p:nvPr/>
        </p:nvSpPr>
        <p:spPr>
          <a:xfrm>
            <a:off x="1849110" y="1541607"/>
            <a:ext cx="954107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战略层</a:t>
            </a: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31F03312-178D-4E45-98C3-EA14DC88AB62}"/>
              </a:ext>
            </a:extLst>
          </p:cNvPr>
          <p:cNvCxnSpPr>
            <a:cxnSpLocks/>
          </p:cNvCxnSpPr>
          <p:nvPr/>
        </p:nvCxnSpPr>
        <p:spPr>
          <a:xfrm>
            <a:off x="8015341" y="5258950"/>
            <a:ext cx="3588025" cy="0"/>
          </a:xfrm>
          <a:prstGeom prst="line">
            <a:avLst/>
          </a:prstGeom>
          <a:ln w="190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F02ED4D3-9127-4EC9-9055-24C113216353}"/>
              </a:ext>
            </a:extLst>
          </p:cNvPr>
          <p:cNvCxnSpPr>
            <a:cxnSpLocks/>
          </p:cNvCxnSpPr>
          <p:nvPr/>
        </p:nvCxnSpPr>
        <p:spPr>
          <a:xfrm>
            <a:off x="7291754" y="3868565"/>
            <a:ext cx="4311612" cy="0"/>
          </a:xfrm>
          <a:prstGeom prst="line">
            <a:avLst/>
          </a:prstGeom>
          <a:ln w="190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ED3E628C-34D7-4BEE-96AA-1991E1E4134C}"/>
              </a:ext>
            </a:extLst>
          </p:cNvPr>
          <p:cNvCxnSpPr>
            <a:cxnSpLocks/>
          </p:cNvCxnSpPr>
          <p:nvPr/>
        </p:nvCxnSpPr>
        <p:spPr>
          <a:xfrm>
            <a:off x="6548144" y="2475809"/>
            <a:ext cx="5055222" cy="0"/>
          </a:xfrm>
          <a:prstGeom prst="line">
            <a:avLst/>
          </a:prstGeom>
          <a:ln w="190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169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>
            <a:extLst>
              <a:ext uri="{FF2B5EF4-FFF2-40B4-BE49-F238E27FC236}">
                <a16:creationId xmlns:a16="http://schemas.microsoft.com/office/drawing/2014/main" id="{5D45F307-ED4D-4C4C-BA72-A18ACCE843FC}"/>
              </a:ext>
            </a:extLst>
          </p:cNvPr>
          <p:cNvSpPr txBox="1"/>
          <p:nvPr/>
        </p:nvSpPr>
        <p:spPr>
          <a:xfrm>
            <a:off x="0" y="4656670"/>
            <a:ext cx="7559659" cy="1573087"/>
          </a:xfrm>
          <a:prstGeom prst="rect">
            <a:avLst/>
          </a:prstGeom>
          <a:gradFill>
            <a:gsLst>
              <a:gs pos="100000">
                <a:schemeClr val="bg1">
                  <a:lumMod val="75000"/>
                  <a:alpha val="50000"/>
                </a:schemeClr>
              </a:gs>
              <a:gs pos="0">
                <a:schemeClr val="bg1">
                  <a:lumMod val="75000"/>
                  <a:alpha val="0"/>
                </a:schemeClr>
              </a:gs>
            </a:gsLst>
            <a:lin ang="0" scaled="0"/>
          </a:gradFill>
        </p:spPr>
        <p:txBody>
          <a:bodyPr wrap="square" lIns="216000" tIns="0" rIns="216000" bIns="0" rtlCol="0" anchor="ctr" anchorCtr="0">
            <a:noAutofit/>
          </a:bodyPr>
          <a:lstStyle>
            <a:defPPr>
              <a:defRPr lang="zh-CN"/>
            </a:defPPr>
            <a:lvl1pPr marL="180975" indent="-180975">
              <a:lnSpc>
                <a:spcPct val="130000"/>
              </a:lnSpc>
              <a:spcAft>
                <a:spcPts val="600"/>
              </a:spcAft>
              <a:buFont typeface="+mj-lt"/>
              <a:buAutoNum type="arabicPeriod"/>
              <a:tabLst>
                <a:tab pos="180975" algn="l"/>
              </a:tabLst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EB33A8D-2BA6-4349-8FB7-48EF3C6AC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强化应收管理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36687E2-6C9D-4448-AB77-18354F08B56C}"/>
              </a:ext>
            </a:extLst>
          </p:cNvPr>
          <p:cNvSpPr txBox="1"/>
          <p:nvPr/>
        </p:nvSpPr>
        <p:spPr>
          <a:xfrm>
            <a:off x="6107150" y="2094785"/>
            <a:ext cx="1567886" cy="158626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92075" indent="-92075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移动端通过发送对账单，清晰明了，减少账目纠纷</a:t>
            </a:r>
            <a:endParaRPr lang="en-US" altLang="zh-CN" dirty="0"/>
          </a:p>
          <a:p>
            <a:r>
              <a:rPr lang="zh-CN" altLang="en-US" dirty="0"/>
              <a:t>移动端收款，业财一体，一键对账交款，加速回款</a:t>
            </a:r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AEB8F82-5AA1-421B-8978-FD57215B16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91388" y="958053"/>
            <a:ext cx="3298833" cy="527170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  <a:effectLst>
            <a:outerShdw blurRad="50800" dist="50800" dir="8100000" algn="tr" rotWithShape="0">
              <a:prstClr val="black">
                <a:alpha val="10000"/>
              </a:prstClr>
            </a:outerShdw>
            <a:reflection blurRad="6350" stA="30000" endPos="27000" dir="5400000" sy="-100000" algn="bl" rotWithShape="0"/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197BC363-2F81-42EC-994C-42CCA8B84275}"/>
              </a:ext>
            </a:extLst>
          </p:cNvPr>
          <p:cNvSpPr/>
          <p:nvPr/>
        </p:nvSpPr>
        <p:spPr>
          <a:xfrm>
            <a:off x="570400" y="1588147"/>
            <a:ext cx="1337132" cy="46853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信用控制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FDEB212-F26C-4B50-B69A-079A24E13143}"/>
              </a:ext>
            </a:extLst>
          </p:cNvPr>
          <p:cNvSpPr txBox="1"/>
          <p:nvPr/>
        </p:nvSpPr>
        <p:spPr>
          <a:xfrm>
            <a:off x="541910" y="2094785"/>
            <a:ext cx="1394113" cy="206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 indent="-92075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可按客户、业务员信用控制，可灵活选择三种控制范围和三种控制方式。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2075" indent="-92075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当欠款超出信用额度后，无法继续销售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B8640340-34B8-416B-9A0E-D803B7FD5818}"/>
              </a:ext>
            </a:extLst>
          </p:cNvPr>
          <p:cNvSpPr/>
          <p:nvPr/>
        </p:nvSpPr>
        <p:spPr>
          <a:xfrm>
            <a:off x="2454443" y="1588147"/>
            <a:ext cx="1337132" cy="46853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欠条管理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D6FC3E86-2F7E-4F0A-9907-D705FC0808FE}"/>
              </a:ext>
            </a:extLst>
          </p:cNvPr>
          <p:cNvSpPr/>
          <p:nvPr/>
        </p:nvSpPr>
        <p:spPr>
          <a:xfrm>
            <a:off x="6222527" y="1588147"/>
            <a:ext cx="1337132" cy="46853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移动对账收款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2D09B483-9241-448D-AB42-6BE8A7301B95}"/>
              </a:ext>
            </a:extLst>
          </p:cNvPr>
          <p:cNvSpPr/>
          <p:nvPr/>
        </p:nvSpPr>
        <p:spPr>
          <a:xfrm>
            <a:off x="4338486" y="1588147"/>
            <a:ext cx="1337132" cy="46853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智能预警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F37B641-53DE-4736-9C08-83E4A9EA4512}"/>
              </a:ext>
            </a:extLst>
          </p:cNvPr>
          <p:cNvSpPr txBox="1"/>
          <p:nvPr/>
        </p:nvSpPr>
        <p:spPr>
          <a:xfrm>
            <a:off x="2496582" y="2094785"/>
            <a:ext cx="1252855" cy="549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92075" indent="-92075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indent="0">
              <a:buNone/>
            </a:pPr>
            <a:r>
              <a:rPr lang="zh-CN" altLang="en-US" dirty="0"/>
              <a:t>欠条信息化管理，减少坏账及纠纷</a:t>
            </a:r>
            <a:endParaRPr lang="en-US" altLang="zh-CN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BA3163C-6A27-49DF-938F-B56011B6CA79}"/>
              </a:ext>
            </a:extLst>
          </p:cNvPr>
          <p:cNvSpPr txBox="1"/>
          <p:nvPr/>
        </p:nvSpPr>
        <p:spPr>
          <a:xfrm>
            <a:off x="4335679" y="2094785"/>
            <a:ext cx="1342746" cy="150009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92075" indent="-92075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收款预警</a:t>
            </a:r>
            <a:endParaRPr lang="en-US" altLang="zh-CN" dirty="0"/>
          </a:p>
          <a:p>
            <a:r>
              <a:rPr lang="zh-CN" altLang="en-US" dirty="0"/>
              <a:t>收款计划预警</a:t>
            </a:r>
            <a:endParaRPr lang="en-US" altLang="zh-CN" dirty="0"/>
          </a:p>
          <a:p>
            <a:r>
              <a:rPr lang="zh-CN" altLang="en-US" dirty="0"/>
              <a:t>应收账龄分析</a:t>
            </a:r>
            <a:endParaRPr lang="en-US" altLang="zh-CN" dirty="0"/>
          </a:p>
          <a:p>
            <a:r>
              <a:rPr lang="zh-CN" altLang="en-US" dirty="0"/>
              <a:t>业务员移动端实时显示客户应收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D01EE5B-2389-4FE6-B7C7-8C53FF3EE610}"/>
              </a:ext>
            </a:extLst>
          </p:cNvPr>
          <p:cNvGrpSpPr/>
          <p:nvPr/>
        </p:nvGrpSpPr>
        <p:grpSpPr>
          <a:xfrm>
            <a:off x="2418617" y="2645268"/>
            <a:ext cx="1408785" cy="1700890"/>
            <a:chOff x="2418617" y="2714841"/>
            <a:chExt cx="1408785" cy="1700890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80244C0D-E735-4062-B79D-B0AB84477574}"/>
                </a:ext>
              </a:extLst>
            </p:cNvPr>
            <p:cNvSpPr txBox="1"/>
            <p:nvPr/>
          </p:nvSpPr>
          <p:spPr>
            <a:xfrm>
              <a:off x="2418617" y="2714841"/>
              <a:ext cx="1408785" cy="1700890"/>
            </a:xfrm>
            <a:prstGeom prst="roundRect">
              <a:avLst>
                <a:gd name="adj" fmla="val 3665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rgbClr val="D9D9D9"/>
              </a:solidFill>
              <a:prstDash val="dash"/>
              <a:miter lim="800000"/>
            </a:ln>
            <a:effectLst/>
          </p:spPr>
          <p:txBody>
            <a:bodyPr tIns="0" rtlCol="0" anchor="ctr"/>
            <a:lstStyle>
              <a:defPPr>
                <a:defRPr lang="en-US"/>
              </a:defPPr>
              <a:lvl1pPr algn="ctr" defTabSz="913765" hangingPunct="0">
                <a:defRPr sz="1600" b="1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defTabSz="457200">
                <a:defRPr>
                  <a:solidFill>
                    <a:schemeClr val="tx1"/>
                  </a:solidFill>
                </a:defRPr>
              </a:lvl2pPr>
              <a:lvl3pPr defTabSz="457200">
                <a:defRPr>
                  <a:solidFill>
                    <a:schemeClr val="tx1"/>
                  </a:solidFill>
                </a:defRPr>
              </a:lvl3pPr>
              <a:lvl4pPr defTabSz="457200">
                <a:defRPr>
                  <a:solidFill>
                    <a:schemeClr val="tx1"/>
                  </a:solidFill>
                </a:defRPr>
              </a:lvl4pPr>
              <a:lvl5pPr defTabSz="457200">
                <a:defRPr>
                  <a:solidFill>
                    <a:schemeClr val="tx1"/>
                  </a:solidFill>
                </a:defRPr>
              </a:lvl5pPr>
              <a:lvl6pPr defTabSz="457200">
                <a:defRPr>
                  <a:solidFill>
                    <a:schemeClr val="tx1"/>
                  </a:solidFill>
                </a:defRPr>
              </a:lvl6pPr>
              <a:lvl7pPr defTabSz="457200">
                <a:defRPr>
                  <a:solidFill>
                    <a:schemeClr val="tx1"/>
                  </a:solidFill>
                </a:defRPr>
              </a:lvl7pPr>
              <a:lvl8pPr defTabSz="457200">
                <a:defRPr>
                  <a:solidFill>
                    <a:schemeClr val="tx1"/>
                  </a:solidFill>
                </a:defRPr>
              </a:lvl8pPr>
              <a:lvl9pPr defTabSz="457200">
                <a:defRPr>
                  <a:solidFill>
                    <a:schemeClr val="tx1"/>
                  </a:solidFill>
                </a:defRPr>
              </a:lvl9pPr>
            </a:lstStyle>
            <a:p>
              <a:endParaRPr lang="zh-CN" altLang="en-US" dirty="0">
                <a:latin typeface=""/>
                <a:sym typeface=""/>
              </a:endParaRPr>
            </a:p>
          </p:txBody>
        </p: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7F4E4D3A-A4CA-423F-8F7D-09243A734D45}"/>
                </a:ext>
              </a:extLst>
            </p:cNvPr>
            <p:cNvGrpSpPr/>
            <p:nvPr/>
          </p:nvGrpSpPr>
          <p:grpSpPr>
            <a:xfrm>
              <a:off x="2909156" y="2908324"/>
              <a:ext cx="710469" cy="1313925"/>
              <a:chOff x="2909156" y="2768084"/>
              <a:chExt cx="710469" cy="1313925"/>
            </a:xfrm>
          </p:grpSpPr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73A936D5-F362-421A-BD49-DDE588C28253}"/>
                  </a:ext>
                </a:extLst>
              </p:cNvPr>
              <p:cNvSpPr/>
              <p:nvPr/>
            </p:nvSpPr>
            <p:spPr>
              <a:xfrm>
                <a:off x="2909156" y="2768084"/>
                <a:ext cx="710469" cy="264597"/>
              </a:xfrm>
              <a:prstGeom prst="roundRect">
                <a:avLst/>
              </a:prstGeom>
              <a:pattFill prst="wdDnDiag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收欠条</a:t>
                </a:r>
              </a:p>
            </p:txBody>
          </p:sp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59533345-967E-4669-9411-97DCC9B6CB09}"/>
                  </a:ext>
                </a:extLst>
              </p:cNvPr>
              <p:cNvSpPr/>
              <p:nvPr/>
            </p:nvSpPr>
            <p:spPr>
              <a:xfrm>
                <a:off x="2909156" y="3273621"/>
                <a:ext cx="710469" cy="264597"/>
              </a:xfrm>
              <a:prstGeom prst="roundRect">
                <a:avLst/>
              </a:prstGeom>
              <a:pattFill prst="wdDnDiag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领欠条</a:t>
                </a:r>
              </a:p>
            </p:txBody>
          </p:sp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EF2262AB-9FA4-46C9-B29A-9587B3EB8908}"/>
                  </a:ext>
                </a:extLst>
              </p:cNvPr>
              <p:cNvSpPr/>
              <p:nvPr/>
            </p:nvSpPr>
            <p:spPr>
              <a:xfrm>
                <a:off x="2909156" y="3817412"/>
                <a:ext cx="710469" cy="264597"/>
              </a:xfrm>
              <a:prstGeom prst="roundRect">
                <a:avLst/>
              </a:prstGeom>
              <a:pattFill prst="wdDnDiag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销欠条</a:t>
                </a:r>
              </a:p>
            </p:txBody>
          </p:sp>
          <p:cxnSp>
            <p:nvCxnSpPr>
              <p:cNvPr id="16" name="直接箭头连接符 15">
                <a:extLst>
                  <a:ext uri="{FF2B5EF4-FFF2-40B4-BE49-F238E27FC236}">
                    <a16:creationId xmlns:a16="http://schemas.microsoft.com/office/drawing/2014/main" id="{975027ED-E19A-4BB4-A458-FC95BA6C4FF3}"/>
                  </a:ext>
                </a:extLst>
              </p:cNvPr>
              <p:cNvCxnSpPr>
                <a:cxnSpLocks/>
                <a:stCxn id="13" idx="2"/>
                <a:endCxn id="14" idx="0"/>
              </p:cNvCxnSpPr>
              <p:nvPr/>
            </p:nvCxnSpPr>
            <p:spPr>
              <a:xfrm>
                <a:off x="3264391" y="3032681"/>
                <a:ext cx="0" cy="240940"/>
              </a:xfrm>
              <a:prstGeom prst="straightConnector1">
                <a:avLst/>
              </a:prstGeom>
              <a:ln w="12700">
                <a:solidFill>
                  <a:srgbClr val="E90012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直接箭头连接符 16">
                <a:extLst>
                  <a:ext uri="{FF2B5EF4-FFF2-40B4-BE49-F238E27FC236}">
                    <a16:creationId xmlns:a16="http://schemas.microsoft.com/office/drawing/2014/main" id="{81DD312B-AF4F-493B-A650-31613A150657}"/>
                  </a:ext>
                </a:extLst>
              </p:cNvPr>
              <p:cNvCxnSpPr>
                <a:cxnSpLocks/>
                <a:stCxn id="14" idx="2"/>
                <a:endCxn id="15" idx="0"/>
              </p:cNvCxnSpPr>
              <p:nvPr/>
            </p:nvCxnSpPr>
            <p:spPr>
              <a:xfrm>
                <a:off x="3264391" y="3538218"/>
                <a:ext cx="0" cy="279194"/>
              </a:xfrm>
              <a:prstGeom prst="straightConnector1">
                <a:avLst/>
              </a:prstGeom>
              <a:ln w="12700">
                <a:solidFill>
                  <a:srgbClr val="E9001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0263C1BE-27A7-441D-B612-3575DAA0E058}"/>
                </a:ext>
              </a:extLst>
            </p:cNvPr>
            <p:cNvSpPr txBox="1"/>
            <p:nvPr/>
          </p:nvSpPr>
          <p:spPr>
            <a:xfrm flipH="1">
              <a:off x="2521441" y="2965122"/>
              <a:ext cx="400110" cy="120032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欠条管理流程</a:t>
              </a:r>
            </a:p>
          </p:txBody>
        </p:sp>
      </p:grpSp>
      <p:sp>
        <p:nvSpPr>
          <p:cNvPr id="19" name="箭头: 右 18">
            <a:extLst>
              <a:ext uri="{FF2B5EF4-FFF2-40B4-BE49-F238E27FC236}">
                <a16:creationId xmlns:a16="http://schemas.microsoft.com/office/drawing/2014/main" id="{EF966D80-3018-4EB6-8DD6-42850F1F7B54}"/>
              </a:ext>
            </a:extLst>
          </p:cNvPr>
          <p:cNvSpPr/>
          <p:nvPr/>
        </p:nvSpPr>
        <p:spPr>
          <a:xfrm>
            <a:off x="2000210" y="1687726"/>
            <a:ext cx="361555" cy="269378"/>
          </a:xfrm>
          <a:prstGeom prst="rightArrow">
            <a:avLst/>
          </a:prstGeom>
          <a:gradFill>
            <a:gsLst>
              <a:gs pos="0">
                <a:srgbClr val="E90012">
                  <a:alpha val="0"/>
                </a:srgbClr>
              </a:gs>
              <a:gs pos="90000">
                <a:srgbClr val="E9001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箭头: 右 19">
            <a:extLst>
              <a:ext uri="{FF2B5EF4-FFF2-40B4-BE49-F238E27FC236}">
                <a16:creationId xmlns:a16="http://schemas.microsoft.com/office/drawing/2014/main" id="{5C532D3C-A30F-4F37-81E3-E64C38F66EEE}"/>
              </a:ext>
            </a:extLst>
          </p:cNvPr>
          <p:cNvSpPr/>
          <p:nvPr/>
        </p:nvSpPr>
        <p:spPr>
          <a:xfrm>
            <a:off x="3884253" y="1687726"/>
            <a:ext cx="361555" cy="269378"/>
          </a:xfrm>
          <a:prstGeom prst="rightArrow">
            <a:avLst/>
          </a:prstGeom>
          <a:gradFill>
            <a:gsLst>
              <a:gs pos="0">
                <a:srgbClr val="E90012">
                  <a:alpha val="0"/>
                </a:srgbClr>
              </a:gs>
              <a:gs pos="90000">
                <a:srgbClr val="E9001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箭头: 右 20">
            <a:extLst>
              <a:ext uri="{FF2B5EF4-FFF2-40B4-BE49-F238E27FC236}">
                <a16:creationId xmlns:a16="http://schemas.microsoft.com/office/drawing/2014/main" id="{E0AB7B68-DD2A-4CCD-A9FA-FE51638C977C}"/>
              </a:ext>
            </a:extLst>
          </p:cNvPr>
          <p:cNvSpPr/>
          <p:nvPr/>
        </p:nvSpPr>
        <p:spPr>
          <a:xfrm>
            <a:off x="5768296" y="1687726"/>
            <a:ext cx="361555" cy="269378"/>
          </a:xfrm>
          <a:prstGeom prst="rightArrow">
            <a:avLst/>
          </a:prstGeom>
          <a:gradFill>
            <a:gsLst>
              <a:gs pos="0">
                <a:srgbClr val="E90012">
                  <a:alpha val="0"/>
                </a:srgbClr>
              </a:gs>
              <a:gs pos="90000">
                <a:srgbClr val="E9001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83B01CD-36DE-42EF-B85A-997755D39946}"/>
              </a:ext>
            </a:extLst>
          </p:cNvPr>
          <p:cNvSpPr txBox="1"/>
          <p:nvPr/>
        </p:nvSpPr>
        <p:spPr>
          <a:xfrm>
            <a:off x="596488" y="4753601"/>
            <a:ext cx="6878961" cy="13792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b="1" dirty="0">
                <a:solidFill>
                  <a:srgbClr val="E900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加强应收管控，加速回款速度，降低应收风险：</a:t>
            </a:r>
            <a:endParaRPr lang="en-US" altLang="zh-CN" sz="1600" b="1" dirty="0">
              <a:solidFill>
                <a:srgbClr val="E9001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对客户分层，分别给予不同信用额度，从源头管控风险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从事前信用控制，事中凭据管理、预警提醒，事后对账收款，对应收账款全过程管控，加速回款，减少纠纷，降低风险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062A9A4-24EA-4EF3-9394-D7EE33826FC7}"/>
              </a:ext>
            </a:extLst>
          </p:cNvPr>
          <p:cNvSpPr txBox="1"/>
          <p:nvPr/>
        </p:nvSpPr>
        <p:spPr>
          <a:xfrm>
            <a:off x="488544" y="1048475"/>
            <a:ext cx="3467616" cy="34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事前、事中、事后的全过程应收管控</a:t>
            </a:r>
          </a:p>
        </p:txBody>
      </p:sp>
    </p:spTree>
    <p:extLst>
      <p:ext uri="{BB962C8B-B14F-4D97-AF65-F5344CB8AC3E}">
        <p14:creationId xmlns:p14="http://schemas.microsoft.com/office/powerpoint/2010/main" val="2010350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8D0C5846-0F1B-4B14-953C-2ADBDF9E4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实时资金动态，翔实分析报告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979EE89-93AC-4C92-983F-0FA9715C0297}"/>
              </a:ext>
            </a:extLst>
          </p:cNvPr>
          <p:cNvSpPr/>
          <p:nvPr/>
        </p:nvSpPr>
        <p:spPr>
          <a:xfrm>
            <a:off x="-1" y="5314615"/>
            <a:ext cx="12192001" cy="13442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EF52B2E-62B7-48CC-81EA-0E1E9744C25C}"/>
              </a:ext>
            </a:extLst>
          </p:cNvPr>
          <p:cNvSpPr txBox="1"/>
          <p:nvPr/>
        </p:nvSpPr>
        <p:spPr>
          <a:xfrm>
            <a:off x="708306" y="5586612"/>
            <a:ext cx="10775386" cy="80021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以微信为入口及展示方式，及时传达企业经营关键数据，并进行智能分析，为管理者对企业经营现状提供指导依据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支持定时发送企业经营相关消息，点击跳转至经营报告，使管理者可直观、即时的掌握企业经营情况的关键数据，即时进行追踪和管控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支持利用企业自身微信企业号、服务号进行绑定，在微信中查看企业的经营全貌、查看经营分析报表</a:t>
            </a:r>
            <a:endParaRPr lang="en-US" altLang="zh-CN" sz="16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461AD13-D128-4A38-AD1A-41FADF62E3D1}"/>
              </a:ext>
            </a:extLst>
          </p:cNvPr>
          <p:cNvGrpSpPr/>
          <p:nvPr/>
        </p:nvGrpSpPr>
        <p:grpSpPr>
          <a:xfrm>
            <a:off x="1109143" y="1187376"/>
            <a:ext cx="2340284" cy="3855793"/>
            <a:chOff x="1109143" y="1187376"/>
            <a:chExt cx="2340284" cy="3855793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B339563C-9FFD-4723-8D6F-568F0EF20F3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143" y="1187376"/>
              <a:ext cx="2340284" cy="3855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An image">
              <a:extLst>
                <a:ext uri="{FF2B5EF4-FFF2-40B4-BE49-F238E27FC236}">
                  <a16:creationId xmlns:a16="http://schemas.microsoft.com/office/drawing/2014/main" id="{CB4F5FF5-3D11-488F-BAEA-5D0CC928C7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13336" y="1458822"/>
              <a:ext cx="1924817" cy="3302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B3C0EEA-687D-48ED-BD38-FC86FE2BC7D9}"/>
              </a:ext>
            </a:extLst>
          </p:cNvPr>
          <p:cNvGrpSpPr/>
          <p:nvPr/>
        </p:nvGrpSpPr>
        <p:grpSpPr>
          <a:xfrm>
            <a:off x="3653620" y="1187376"/>
            <a:ext cx="2340284" cy="3855793"/>
            <a:chOff x="3653620" y="1187376"/>
            <a:chExt cx="2340284" cy="3855793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F50EFFE2-0BB3-4655-9234-35869DDDF9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3620" y="1187376"/>
              <a:ext cx="2340284" cy="3855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An image">
              <a:extLst>
                <a:ext uri="{FF2B5EF4-FFF2-40B4-BE49-F238E27FC236}">
                  <a16:creationId xmlns:a16="http://schemas.microsoft.com/office/drawing/2014/main" id="{ACDA1002-B127-4454-9A26-0D2CDA77C4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62542" y="1458822"/>
              <a:ext cx="1914111" cy="3302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A7702DE1-C5FA-465C-ACF2-834F8D12F9C1}"/>
              </a:ext>
            </a:extLst>
          </p:cNvPr>
          <p:cNvGrpSpPr/>
          <p:nvPr/>
        </p:nvGrpSpPr>
        <p:grpSpPr>
          <a:xfrm>
            <a:off x="8742574" y="1187376"/>
            <a:ext cx="2340284" cy="3855793"/>
            <a:chOff x="8742574" y="1187376"/>
            <a:chExt cx="2340284" cy="3855793"/>
          </a:xfrm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E153D451-04D6-444C-9CC6-F879016963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2574" y="1187376"/>
              <a:ext cx="2340284" cy="3855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An image">
              <a:extLst>
                <a:ext uri="{FF2B5EF4-FFF2-40B4-BE49-F238E27FC236}">
                  <a16:creationId xmlns:a16="http://schemas.microsoft.com/office/drawing/2014/main" id="{2C6C3463-DFFA-45B8-9D3E-3E510282EB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945520" y="1458822"/>
              <a:ext cx="1921935" cy="3302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0A2DB337-D3E4-4967-B3BE-3456C2AFF3D0}"/>
              </a:ext>
            </a:extLst>
          </p:cNvPr>
          <p:cNvGrpSpPr/>
          <p:nvPr/>
        </p:nvGrpSpPr>
        <p:grpSpPr>
          <a:xfrm>
            <a:off x="6198097" y="1187376"/>
            <a:ext cx="2340284" cy="3855793"/>
            <a:chOff x="6198097" y="1187376"/>
            <a:chExt cx="2340284" cy="3855793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2B0A4DFF-FB66-486F-9CEA-9A82758257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8097" y="1187376"/>
              <a:ext cx="2340284" cy="3855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An image">
              <a:extLst>
                <a:ext uri="{FF2B5EF4-FFF2-40B4-BE49-F238E27FC236}">
                  <a16:creationId xmlns:a16="http://schemas.microsoft.com/office/drawing/2014/main" id="{F9A0C72C-38B0-41BD-A933-BE8B15810F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407018" y="1458822"/>
              <a:ext cx="1932063" cy="3302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0171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3FE136E6-173D-4B7B-BCF4-C10367BB7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资金分析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93596EC-5F71-4B0F-9C58-9F3E16D1EAD5}"/>
              </a:ext>
            </a:extLst>
          </p:cNvPr>
          <p:cNvSpPr/>
          <p:nvPr/>
        </p:nvSpPr>
        <p:spPr>
          <a:xfrm>
            <a:off x="-1" y="5064369"/>
            <a:ext cx="12192001" cy="159445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0D22476-BFE5-4155-ABA8-DE6ED085B48D}"/>
              </a:ext>
            </a:extLst>
          </p:cNvPr>
          <p:cNvSpPr txBox="1"/>
          <p:nvPr/>
        </p:nvSpPr>
        <p:spPr>
          <a:xfrm>
            <a:off x="697442" y="5461489"/>
            <a:ext cx="9159559" cy="80021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>
            <a:defPPr>
              <a:defRPr lang="zh-CN"/>
            </a:defPPr>
            <a:lvl1pPr marL="180975" indent="-180975"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lang="zh-CN" altLang="en-US" dirty="0"/>
              <a:t>用微信就可以接收企业关键数据信息，点击即可查看经营报告，有图有表，还有简短直白的数据分析和决策建议</a:t>
            </a:r>
          </a:p>
          <a:p>
            <a:r>
              <a:rPr lang="zh-CN" altLang="en-US" dirty="0"/>
              <a:t>资金相关的报告图表化，包括账户资金分析、资金流入分析、资金流出分析、应收分析、应付分析及库存资金分析</a:t>
            </a:r>
          </a:p>
          <a:p>
            <a:r>
              <a:rPr lang="zh-CN" altLang="en-US" dirty="0"/>
              <a:t>每一个分析图表都穿透，进入详情页查看更详细的报告内容</a:t>
            </a:r>
            <a:endParaRPr lang="en-US" altLang="zh-CN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0F07405C-34E7-4E37-B275-29787E97BC19}"/>
              </a:ext>
            </a:extLst>
          </p:cNvPr>
          <p:cNvGrpSpPr/>
          <p:nvPr/>
        </p:nvGrpSpPr>
        <p:grpSpPr>
          <a:xfrm>
            <a:off x="389691" y="1285786"/>
            <a:ext cx="11573752" cy="3426129"/>
            <a:chOff x="389691" y="1285786"/>
            <a:chExt cx="11573752" cy="3426129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55E7B69D-9D06-44FF-B3F1-359672FCB3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691" y="1285786"/>
              <a:ext cx="1898505" cy="3426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AE11E9E6-6114-4863-8F06-D89D984392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4740" y="1285786"/>
              <a:ext cx="1898505" cy="3426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13896CE2-D136-4022-9834-8B066CB74D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9790" y="1285786"/>
              <a:ext cx="1898505" cy="3426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51364472-2604-4EEF-9E0D-7EB7A6F7B1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4839" y="1285786"/>
              <a:ext cx="1898505" cy="3426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7688007C-7969-445E-AD0E-49A50958BD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888" y="1285786"/>
              <a:ext cx="1898505" cy="3426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92A5CB1C-829F-46D0-9195-3F63BB6E68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4938" y="1285786"/>
              <a:ext cx="1898505" cy="3426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图片">
              <a:extLst>
                <a:ext uri="{FF2B5EF4-FFF2-40B4-BE49-F238E27FC236}">
                  <a16:creationId xmlns:a16="http://schemas.microsoft.com/office/drawing/2014/main" id="{82F68473-3595-44AA-9746-3223313076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46276" y="1526984"/>
              <a:ext cx="1601784" cy="2946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图片">
              <a:extLst>
                <a:ext uri="{FF2B5EF4-FFF2-40B4-BE49-F238E27FC236}">
                  <a16:creationId xmlns:a16="http://schemas.microsoft.com/office/drawing/2014/main" id="{2D6C988D-8E06-4463-80E8-5F53DC2D29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33718" y="1526985"/>
              <a:ext cx="1599712" cy="2942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图片">
              <a:extLst>
                <a:ext uri="{FF2B5EF4-FFF2-40B4-BE49-F238E27FC236}">
                  <a16:creationId xmlns:a16="http://schemas.microsoft.com/office/drawing/2014/main" id="{1AF1AA77-FF61-464D-AEF2-B98806FAEA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472727" y="1526984"/>
              <a:ext cx="1590210" cy="2942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图片">
              <a:extLst>
                <a:ext uri="{FF2B5EF4-FFF2-40B4-BE49-F238E27FC236}">
                  <a16:creationId xmlns:a16="http://schemas.microsoft.com/office/drawing/2014/main" id="{D6C2D550-530D-418A-8A42-B664C06EFB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404945" y="1526984"/>
              <a:ext cx="1594960" cy="2942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图片">
              <a:extLst>
                <a:ext uri="{FF2B5EF4-FFF2-40B4-BE49-F238E27FC236}">
                  <a16:creationId xmlns:a16="http://schemas.microsoft.com/office/drawing/2014/main" id="{BB24984D-4978-49B3-AEFD-9B52F15516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289993" y="1526984"/>
              <a:ext cx="1582820" cy="2942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图片">
              <a:extLst>
                <a:ext uri="{FF2B5EF4-FFF2-40B4-BE49-F238E27FC236}">
                  <a16:creationId xmlns:a16="http://schemas.microsoft.com/office/drawing/2014/main" id="{CC8D4381-531E-496D-83EB-A847D4F2CF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225043" y="1526983"/>
              <a:ext cx="1587834" cy="2942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724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9BFC854-CA62-4946-BF90-760EFFD36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经营驾驶舱</a:t>
            </a:r>
          </a:p>
        </p:txBody>
      </p:sp>
      <p:pic>
        <p:nvPicPr>
          <p:cNvPr id="3074" name="Picture 2" descr="An image">
            <a:extLst>
              <a:ext uri="{FF2B5EF4-FFF2-40B4-BE49-F238E27FC236}">
                <a16:creationId xmlns:a16="http://schemas.microsoft.com/office/drawing/2014/main" id="{F45F4AED-9FEC-4F9A-9FD4-9A59A5266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8501" y="1221966"/>
            <a:ext cx="5184081" cy="441406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  <a:effectLst>
            <a:outerShdw blurRad="50800" dist="50800" dir="8100000" algn="tr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n image">
            <a:extLst>
              <a:ext uri="{FF2B5EF4-FFF2-40B4-BE49-F238E27FC236}">
                <a16:creationId xmlns:a16="http://schemas.microsoft.com/office/drawing/2014/main" id="{3EC68BCD-3A19-47C2-80AC-98CCABFD65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77192" y="1221966"/>
            <a:ext cx="5278947" cy="441406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  <a:effectLst>
            <a:outerShdw blurRad="50800" dist="50800" dir="8100000" algn="tr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514E1C7-436E-444B-94AD-AF3426038FEF}"/>
              </a:ext>
            </a:extLst>
          </p:cNvPr>
          <p:cNvSpPr/>
          <p:nvPr/>
        </p:nvSpPr>
        <p:spPr>
          <a:xfrm>
            <a:off x="1852599" y="3783162"/>
            <a:ext cx="4180109" cy="1756234"/>
          </a:xfrm>
          <a:prstGeom prst="rect">
            <a:avLst/>
          </a:prstGeom>
          <a:noFill/>
          <a:ln w="19050">
            <a:solidFill>
              <a:srgbClr val="E9001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3F5C9CC-42DB-47D3-A786-95004B4B6B3C}"/>
              </a:ext>
            </a:extLst>
          </p:cNvPr>
          <p:cNvSpPr/>
          <p:nvPr/>
        </p:nvSpPr>
        <p:spPr>
          <a:xfrm>
            <a:off x="7336774" y="3781368"/>
            <a:ext cx="4310736" cy="1667741"/>
          </a:xfrm>
          <a:prstGeom prst="rect">
            <a:avLst/>
          </a:prstGeom>
          <a:noFill/>
          <a:ln w="19050">
            <a:solidFill>
              <a:srgbClr val="E9001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323BDBC-7D70-4E92-9B4D-A0D0A277C472}"/>
              </a:ext>
            </a:extLst>
          </p:cNvPr>
          <p:cNvGrpSpPr/>
          <p:nvPr/>
        </p:nvGrpSpPr>
        <p:grpSpPr>
          <a:xfrm>
            <a:off x="-1" y="5064369"/>
            <a:ext cx="12192001" cy="1594459"/>
            <a:chOff x="-1" y="5064369"/>
            <a:chExt cx="12192001" cy="1594459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386347D-9D57-4976-B6B5-CBECF3D93F33}"/>
                </a:ext>
              </a:extLst>
            </p:cNvPr>
            <p:cNvSpPr/>
            <p:nvPr/>
          </p:nvSpPr>
          <p:spPr>
            <a:xfrm>
              <a:off x="-1" y="5064369"/>
              <a:ext cx="12192001" cy="159445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AA8E6BC1-72FC-4679-9FAD-34C4E85924A9}"/>
                </a:ext>
              </a:extLst>
            </p:cNvPr>
            <p:cNvSpPr txBox="1"/>
            <p:nvPr/>
          </p:nvSpPr>
          <p:spPr>
            <a:xfrm>
              <a:off x="1449993" y="5169101"/>
              <a:ext cx="5209760" cy="138499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zh-CN"/>
              </a:defPPr>
              <a:lvl1pPr marL="180975" indent="-180975">
                <a:spcAft>
                  <a:spcPts val="60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bg1"/>
                  </a:solidFill>
                  <a:latin typeface="+mn-ea"/>
                </a:defRPr>
              </a:lvl1pPr>
            </a:lstStyle>
            <a:p>
              <a:r>
                <a:rPr lang="zh-CN" altLang="en-US" dirty="0"/>
                <a:t>科学配比权重，综合计算整体经营分数，简化分析过程</a:t>
              </a:r>
            </a:p>
            <a:p>
              <a:r>
                <a:rPr lang="zh-CN" altLang="en-US" dirty="0"/>
                <a:t>健康资金量预估，危险预警</a:t>
              </a:r>
            </a:p>
            <a:p>
              <a:r>
                <a:rPr lang="zh-CN" altLang="en-US" dirty="0"/>
                <a:t>整体经营评分以及核心指标：现金流量趋势分析、健康资金预警</a:t>
              </a:r>
            </a:p>
            <a:p>
              <a:r>
                <a:rPr lang="zh-CN" altLang="en-US" dirty="0"/>
                <a:t>行业指标对比等不同维度的经营分析</a:t>
              </a:r>
            </a:p>
            <a:p>
              <a:r>
                <a:rPr lang="zh-CN" altLang="en-US" dirty="0"/>
                <a:t>各项经营指标自动计算并可与行业平均对比，发现经营问题</a:t>
              </a:r>
              <a:endParaRPr lang="en-US" altLang="zh-CN" dirty="0"/>
            </a:p>
          </p:txBody>
        </p:sp>
      </p:grpSp>
    </p:spTree>
    <p:extLst>
      <p:ext uri="{BB962C8B-B14F-4D97-AF65-F5344CB8AC3E}">
        <p14:creationId xmlns:p14="http://schemas.microsoft.com/office/powerpoint/2010/main" val="314567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水, 小孩, 小, 桌子&#10;&#10;描述已自动生成">
            <a:extLst>
              <a:ext uri="{FF2B5EF4-FFF2-40B4-BE49-F238E27FC236}">
                <a16:creationId xmlns:a16="http://schemas.microsoft.com/office/drawing/2014/main" id="{EC68EDA2-484F-422E-A759-F9CC465FAA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BD2004A-9F0F-4B0F-8636-2B23F771FBD2}"/>
              </a:ext>
            </a:extLst>
          </p:cNvPr>
          <p:cNvSpPr/>
          <p:nvPr/>
        </p:nvSpPr>
        <p:spPr>
          <a:xfrm>
            <a:off x="0" y="4321629"/>
            <a:ext cx="12192000" cy="2541815"/>
          </a:xfrm>
          <a:prstGeom prst="rect">
            <a:avLst/>
          </a:prstGeom>
          <a:solidFill>
            <a:schemeClr val="tx1">
              <a:lumMod val="65000"/>
              <a:lumOff val="3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BBAD860-AA1E-4BE5-9B10-9154DD780C21}"/>
              </a:ext>
            </a:extLst>
          </p:cNvPr>
          <p:cNvSpPr/>
          <p:nvPr/>
        </p:nvSpPr>
        <p:spPr>
          <a:xfrm>
            <a:off x="0" y="4191000"/>
            <a:ext cx="12192000" cy="130629"/>
          </a:xfrm>
          <a:prstGeom prst="rect">
            <a:avLst/>
          </a:prstGeom>
          <a:gradFill>
            <a:gsLst>
              <a:gs pos="32000">
                <a:srgbClr val="C00000"/>
              </a:gs>
              <a:gs pos="100000">
                <a:srgbClr val="FF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形 16">
            <a:extLst>
              <a:ext uri="{FF2B5EF4-FFF2-40B4-BE49-F238E27FC236}">
                <a16:creationId xmlns:a16="http://schemas.microsoft.com/office/drawing/2014/main" id="{7C41975E-4DDB-4DD8-9C7E-986770660CB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6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56374" y="5352334"/>
            <a:ext cx="1668952" cy="166895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2E93169-4656-4A36-A60A-F275248368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193" y="2361641"/>
            <a:ext cx="1081106" cy="169045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75D92114-C4D0-4C84-B89C-D155E9BBCBD4}"/>
              </a:ext>
            </a:extLst>
          </p:cNvPr>
          <p:cNvSpPr txBox="1"/>
          <p:nvPr/>
        </p:nvSpPr>
        <p:spPr>
          <a:xfrm>
            <a:off x="1517734" y="2933523"/>
            <a:ext cx="76097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商品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——</a:t>
            </a:r>
            <a:r>
              <a: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经销商的立足和根基</a:t>
            </a:r>
            <a:endParaRPr lang="zh-CN" alt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1541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DA2EED6-DD68-4EDD-B080-E19BA03B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经销商最关心的几个关键商品指标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F6F1FFC-A7AF-440A-AA36-9CE0546D108F}"/>
              </a:ext>
            </a:extLst>
          </p:cNvPr>
          <p:cNvSpPr txBox="1"/>
          <p:nvPr/>
        </p:nvSpPr>
        <p:spPr>
          <a:xfrm>
            <a:off x="0" y="1393876"/>
            <a:ext cx="4091467" cy="4757493"/>
          </a:xfrm>
          <a:prstGeom prst="rect">
            <a:avLst/>
          </a:prstGeom>
          <a:gradFill>
            <a:gsLst>
              <a:gs pos="100000">
                <a:schemeClr val="bg1">
                  <a:lumMod val="75000"/>
                  <a:alpha val="50000"/>
                </a:schemeClr>
              </a:gs>
              <a:gs pos="0">
                <a:schemeClr val="bg1">
                  <a:lumMod val="75000"/>
                  <a:alpha val="0"/>
                </a:schemeClr>
              </a:gs>
            </a:gsLst>
            <a:lin ang="0" scaled="0"/>
          </a:gradFill>
        </p:spPr>
        <p:txBody>
          <a:bodyPr wrap="square" lIns="216000" tIns="0" rIns="216000" bIns="0" rtlCol="0" anchor="ctr" anchorCtr="0">
            <a:noAutofit/>
          </a:bodyPr>
          <a:lstStyle>
            <a:defPPr>
              <a:defRPr lang="zh-CN"/>
            </a:defPPr>
            <a:lvl1pPr marL="180975" indent="-180975">
              <a:lnSpc>
                <a:spcPct val="130000"/>
              </a:lnSpc>
              <a:spcAft>
                <a:spcPts val="600"/>
              </a:spcAft>
              <a:buFont typeface="+mj-lt"/>
              <a:buAutoNum type="arabicPeriod"/>
              <a:tabLst>
                <a:tab pos="180975" algn="l"/>
              </a:tabLst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endParaRPr lang="en-US" altLang="zh-CN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68C0315-D580-4B5A-A9CB-16661E8B256E}"/>
              </a:ext>
            </a:extLst>
          </p:cNvPr>
          <p:cNvSpPr txBox="1"/>
          <p:nvPr/>
        </p:nvSpPr>
        <p:spPr>
          <a:xfrm>
            <a:off x="4698741" y="4183117"/>
            <a:ext cx="6541094" cy="1968253"/>
          </a:xfrm>
          <a:prstGeom prst="rect">
            <a:avLst/>
          </a:prstGeom>
          <a:solidFill>
            <a:srgbClr val="E60012"/>
          </a:solidFill>
        </p:spPr>
        <p:txBody>
          <a:bodyPr wrap="square" lIns="216000" tIns="0" rIns="216000" bIns="0" anchor="ctr" anchorCtr="0">
            <a:no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关键指标的核心目的：</a:t>
            </a:r>
          </a:p>
          <a:p>
            <a:pPr marL="176213" indent="-176213" algn="just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单品到底贡献了多少利润，占比多少？</a:t>
            </a:r>
          </a:p>
          <a:p>
            <a:pPr marL="176213" indent="-176213" algn="just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该单品是否有继续经销的必要？</a:t>
            </a:r>
          </a:p>
          <a:p>
            <a:pPr marL="176213" indent="-176213" algn="just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该单品下一步的增长点在哪里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ABCDD30-3033-497B-A613-A55EC476A293}"/>
              </a:ext>
            </a:extLst>
          </p:cNvPr>
          <p:cNvSpPr txBox="1"/>
          <p:nvPr/>
        </p:nvSpPr>
        <p:spPr>
          <a:xfrm>
            <a:off x="4698741" y="1393876"/>
            <a:ext cx="6541094" cy="2285908"/>
          </a:xfrm>
          <a:prstGeom prst="rect">
            <a:avLst/>
          </a:prstGeom>
          <a:solidFill>
            <a:schemeClr val="bg1"/>
          </a:solidFill>
        </p:spPr>
        <p:txBody>
          <a:bodyPr wrap="square" lIns="216000" tIns="0" rIns="216000" bIns="0" anchor="ctr" anchorCtr="0">
            <a:no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通过关键数据指标，判断：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6213" indent="-176213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一个单品是否有必要继续经销，在品项结构中处于什么样的位置，是流量型，还是利润型，还是培养型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6213" indent="-176213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相比同品类，或者平均水平，是高还是低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6213" indent="-176213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如果有继续经销的价值，是否还有提升的空间</a:t>
            </a:r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D7E90887-FFF9-4F5B-A40E-C6E905BD5DFC}"/>
              </a:ext>
            </a:extLst>
          </p:cNvPr>
          <p:cNvSpPr/>
          <p:nvPr/>
        </p:nvSpPr>
        <p:spPr>
          <a:xfrm>
            <a:off x="4091467" y="4888135"/>
            <a:ext cx="607274" cy="586333"/>
          </a:xfrm>
          <a:prstGeom prst="rightArrow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>
                  <a:lumMod val="75000"/>
                  <a:alpha val="0"/>
                </a:schemeClr>
              </a:gs>
            </a:gsLst>
            <a:lin ang="0" scaled="0"/>
          </a:gradFill>
        </p:spPr>
        <p:txBody>
          <a:bodyPr wrap="square" lIns="180000" tIns="0" rIns="0" bIns="0" rtlCol="0" anchor="ctr" anchorCtr="0">
            <a:noAutofit/>
          </a:bodyPr>
          <a:lstStyle/>
          <a:p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箭头: 上 16">
            <a:extLst>
              <a:ext uri="{FF2B5EF4-FFF2-40B4-BE49-F238E27FC236}">
                <a16:creationId xmlns:a16="http://schemas.microsoft.com/office/drawing/2014/main" id="{A792C939-FCB5-46C8-A27B-83784A498235}"/>
              </a:ext>
            </a:extLst>
          </p:cNvPr>
          <p:cNvSpPr/>
          <p:nvPr/>
        </p:nvSpPr>
        <p:spPr>
          <a:xfrm>
            <a:off x="7412922" y="3679784"/>
            <a:ext cx="607274" cy="503333"/>
          </a:xfrm>
          <a:prstGeom prst="upArrow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75000"/>
                  <a:alpha val="0"/>
                </a:schemeClr>
              </a:gs>
            </a:gsLst>
            <a:lin ang="5400000" scaled="0"/>
          </a:gradFill>
        </p:spPr>
        <p:txBody>
          <a:bodyPr wrap="square" lIns="180000" tIns="0" rIns="0" bIns="0" rtlCol="0" anchor="ctr" anchorCtr="0">
            <a:noAutofit/>
          </a:bodyPr>
          <a:lstStyle/>
          <a:p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4E14645-2732-4F8A-A8D5-63D9A3707865}"/>
              </a:ext>
            </a:extLst>
          </p:cNvPr>
          <p:cNvSpPr txBox="1"/>
          <p:nvPr/>
        </p:nvSpPr>
        <p:spPr>
          <a:xfrm>
            <a:off x="952165" y="2336916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E900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关键指标：</a:t>
            </a:r>
            <a:endParaRPr lang="en-US" altLang="zh-CN" sz="2400" b="1" dirty="0">
              <a:solidFill>
                <a:srgbClr val="E9001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6479AB2-3637-4C9E-AEC3-922F8576009F}"/>
              </a:ext>
            </a:extLst>
          </p:cNvPr>
          <p:cNvSpPr txBox="1"/>
          <p:nvPr/>
        </p:nvSpPr>
        <p:spPr>
          <a:xfrm>
            <a:off x="952165" y="2943477"/>
            <a:ext cx="2187137" cy="2264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57188" indent="-357188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单品毛利贡献率</a:t>
            </a:r>
          </a:p>
          <a:p>
            <a:pPr marL="357188" indent="-357188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安全库存</a:t>
            </a:r>
          </a:p>
          <a:p>
            <a:pPr marL="357188" indent="-357188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单品销量增长率</a:t>
            </a:r>
          </a:p>
          <a:p>
            <a:pPr marL="357188" indent="-357188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单品周转率</a:t>
            </a:r>
          </a:p>
          <a:p>
            <a:pPr marL="357188" indent="-357188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品牌、品类贡献率</a:t>
            </a:r>
          </a:p>
          <a:p>
            <a:pPr marL="357188" indent="-357188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单品区域贡献率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905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D086490-C9F5-4835-903F-D3C785DA9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单品收入及毛利贡献率</a:t>
            </a:r>
          </a:p>
        </p:txBody>
      </p:sp>
      <p:pic>
        <p:nvPicPr>
          <p:cNvPr id="6" name="图片 5" descr="图形用户界面&#10;&#10;低可信度描述已自动生成">
            <a:extLst>
              <a:ext uri="{FF2B5EF4-FFF2-40B4-BE49-F238E27FC236}">
                <a16:creationId xmlns:a16="http://schemas.microsoft.com/office/drawing/2014/main" id="{0CEBAD1E-7882-4178-B5D8-74DC4B4243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82" b="-2176"/>
          <a:stretch/>
        </p:blipFill>
        <p:spPr>
          <a:xfrm>
            <a:off x="672548" y="1481096"/>
            <a:ext cx="10846904" cy="387593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  <a:effectLst>
            <a:outerShdw blurRad="50800" dist="50800" dir="8100000" algn="tr" rotWithShape="0">
              <a:prstClr val="black">
                <a:alpha val="10000"/>
              </a:prstClr>
            </a:outerShdw>
          </a:effec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93070DB-F404-499F-9753-0DFC797B07D2}"/>
              </a:ext>
            </a:extLst>
          </p:cNvPr>
          <p:cNvSpPr/>
          <p:nvPr/>
        </p:nvSpPr>
        <p:spPr>
          <a:xfrm>
            <a:off x="-1" y="5607683"/>
            <a:ext cx="12192001" cy="105114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B0DD5DF-FEBF-40ED-B7AD-B5EC4DE12873}"/>
              </a:ext>
            </a:extLst>
          </p:cNvPr>
          <p:cNvSpPr txBox="1"/>
          <p:nvPr/>
        </p:nvSpPr>
        <p:spPr>
          <a:xfrm>
            <a:off x="1463321" y="5879340"/>
            <a:ext cx="9265357" cy="5078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>
            <a:defPPr>
              <a:defRPr lang="zh-CN"/>
            </a:defPPr>
            <a:lvl1pPr marL="180975" indent="-180975"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ea"/>
              </a:defRPr>
            </a:lvl1pPr>
          </a:lstStyle>
          <a:p>
            <a:pPr marL="285750" indent="-28575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一个单品在品项结构中处于什么样的位置，是流量型，还是利润型，还是培养型？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可按部门、地区、业务员、品牌、品类、存货多维度灵活组合查询，全面分析单品在部门、区域等维度的位置情况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: 圆顶角 3">
            <a:extLst>
              <a:ext uri="{FF2B5EF4-FFF2-40B4-BE49-F238E27FC236}">
                <a16:creationId xmlns:a16="http://schemas.microsoft.com/office/drawing/2014/main" id="{B8F17AB5-973C-4336-92D8-B66736C36C5E}"/>
              </a:ext>
            </a:extLst>
          </p:cNvPr>
          <p:cNvSpPr/>
          <p:nvPr/>
        </p:nvSpPr>
        <p:spPr>
          <a:xfrm>
            <a:off x="4903304" y="1032730"/>
            <a:ext cx="2385392" cy="448366"/>
          </a:xfrm>
          <a:prstGeom prst="round2SameRect">
            <a:avLst>
              <a:gd name="adj1" fmla="val 27052"/>
              <a:gd name="adj2" fmla="val 0"/>
            </a:avLst>
          </a:prstGeom>
          <a:solidFill>
            <a:srgbClr val="E9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销量排行榜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3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EAC16CEE-2196-460F-B495-9F590C5E096D}"/>
              </a:ext>
            </a:extLst>
          </p:cNvPr>
          <p:cNvSpPr txBox="1"/>
          <p:nvPr/>
        </p:nvSpPr>
        <p:spPr>
          <a:xfrm>
            <a:off x="7951304" y="3855879"/>
            <a:ext cx="3794184" cy="2546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dash"/>
            <a:miter lim="800000"/>
          </a:ln>
          <a:effectLst/>
        </p:spPr>
        <p:txBody>
          <a:bodyPr tIns="0" rtlCol="0" anchor="ctr"/>
          <a:lstStyle>
            <a:defPPr>
              <a:defRPr lang="en-US"/>
            </a:defPPr>
            <a:lvl1pPr algn="ctr" defTabSz="913765" hangingPunct="0">
              <a:defRPr sz="1600" b="1" ker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defTabSz="457200">
              <a:defRPr>
                <a:solidFill>
                  <a:schemeClr val="tx1"/>
                </a:solidFill>
              </a:defRPr>
            </a:lvl2pPr>
            <a:lvl3pPr defTabSz="457200">
              <a:defRPr>
                <a:solidFill>
                  <a:schemeClr val="tx1"/>
                </a:solidFill>
              </a:defRPr>
            </a:lvl3pPr>
            <a:lvl4pPr defTabSz="457200">
              <a:defRPr>
                <a:solidFill>
                  <a:schemeClr val="tx1"/>
                </a:solidFill>
              </a:defRPr>
            </a:lvl4pPr>
            <a:lvl5pPr defTabSz="457200">
              <a:defRPr>
                <a:solidFill>
                  <a:schemeClr val="tx1"/>
                </a:solidFill>
              </a:defRPr>
            </a:lvl5pPr>
            <a:lvl6pPr defTabSz="457200">
              <a:defRPr>
                <a:solidFill>
                  <a:schemeClr val="tx1"/>
                </a:solidFill>
              </a:defRPr>
            </a:lvl6pPr>
            <a:lvl7pPr defTabSz="457200">
              <a:defRPr>
                <a:solidFill>
                  <a:schemeClr val="tx1"/>
                </a:solidFill>
              </a:defRPr>
            </a:lvl7pPr>
            <a:lvl8pPr defTabSz="457200">
              <a:defRPr>
                <a:solidFill>
                  <a:schemeClr val="tx1"/>
                </a:solidFill>
              </a:defRPr>
            </a:lvl8pPr>
            <a:lvl9pPr defTabSz="457200">
              <a:defRPr>
                <a:solidFill>
                  <a:schemeClr val="tx1"/>
                </a:solidFill>
              </a:defRPr>
            </a:lvl9pPr>
          </a:lstStyle>
          <a:p>
            <a:endParaRPr lang="zh-CN" altLang="en-US" dirty="0">
              <a:latin typeface=""/>
              <a:sym typeface="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4920077-0A16-4AA7-B290-4D63C1F2C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单品库存周转率、资金占用率</a:t>
            </a:r>
          </a:p>
        </p:txBody>
      </p:sp>
      <p:pic>
        <p:nvPicPr>
          <p:cNvPr id="7" name="图片 6" descr="图形用户界面&#10;&#10;描述已自动生成">
            <a:extLst>
              <a:ext uri="{FF2B5EF4-FFF2-40B4-BE49-F238E27FC236}">
                <a16:creationId xmlns:a16="http://schemas.microsoft.com/office/drawing/2014/main" id="{876A1B58-8889-4D05-BE08-BC68C2A928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512" y="3855879"/>
            <a:ext cx="7274561" cy="25460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  <a:effectLst>
            <a:outerShdw blurRad="50800" dist="50800" dir="8100000" algn="tr" rotWithShape="0">
              <a:prstClr val="black">
                <a:alpha val="10000"/>
              </a:prstClr>
            </a:outerShdw>
          </a:effectLst>
        </p:spPr>
      </p:pic>
      <p:pic>
        <p:nvPicPr>
          <p:cNvPr id="9" name="图片 8" descr="图形用户界面, 应用程序&#10;&#10;描述已自动生成">
            <a:extLst>
              <a:ext uri="{FF2B5EF4-FFF2-40B4-BE49-F238E27FC236}">
                <a16:creationId xmlns:a16="http://schemas.microsoft.com/office/drawing/2014/main" id="{EB573714-A187-4A46-AF04-8561CC16D0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512" y="1169349"/>
            <a:ext cx="11298976" cy="24562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  <a:effectLst>
            <a:outerShdw blurRad="50800" dist="50800" dir="8100000" algn="tr" rotWithShape="0">
              <a:prstClr val="black">
                <a:alpha val="10000"/>
              </a:prstClr>
            </a:outerShdw>
          </a:effec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3356F9C3-0AD2-400A-BE0B-9CF8FBDABBEC}"/>
              </a:ext>
            </a:extLst>
          </p:cNvPr>
          <p:cNvSpPr/>
          <p:nvPr/>
        </p:nvSpPr>
        <p:spPr>
          <a:xfrm>
            <a:off x="2525926" y="2636298"/>
            <a:ext cx="6515947" cy="955041"/>
          </a:xfrm>
          <a:prstGeom prst="rect">
            <a:avLst/>
          </a:prstGeom>
          <a:noFill/>
          <a:ln w="19050">
            <a:solidFill>
              <a:srgbClr val="E9001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BA8D5DF-5C71-4D8A-8DE8-169084C20C14}"/>
              </a:ext>
            </a:extLst>
          </p:cNvPr>
          <p:cNvSpPr txBox="1"/>
          <p:nvPr/>
        </p:nvSpPr>
        <p:spPr>
          <a:xfrm>
            <a:off x="8230354" y="4528763"/>
            <a:ext cx="3236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E900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商品多维度全面分析，为单品经营策略提供强数据支撑</a:t>
            </a:r>
          </a:p>
        </p:txBody>
      </p:sp>
    </p:spTree>
    <p:extLst>
      <p:ext uri="{BB962C8B-B14F-4D97-AF65-F5344CB8AC3E}">
        <p14:creationId xmlns:p14="http://schemas.microsoft.com/office/powerpoint/2010/main" val="3806600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穿着西装笔挺的男子们&#10;&#10;描述已自动生成">
            <a:extLst>
              <a:ext uri="{FF2B5EF4-FFF2-40B4-BE49-F238E27FC236}">
                <a16:creationId xmlns:a16="http://schemas.microsoft.com/office/drawing/2014/main" id="{C27DF8A6-74E3-4635-8C70-2E5184A33B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0"/>
            <a:ext cx="12192003" cy="6858000"/>
          </a:xfrm>
          <a:prstGeom prst="rect">
            <a:avLst/>
          </a:prstGeom>
        </p:spPr>
      </p:pic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7B544061-35D9-4F48-9E35-87A5AD21D9BE}"/>
              </a:ext>
            </a:extLst>
          </p:cNvPr>
          <p:cNvSpPr/>
          <p:nvPr/>
        </p:nvSpPr>
        <p:spPr>
          <a:xfrm>
            <a:off x="-3" y="0"/>
            <a:ext cx="12192003" cy="6443672"/>
          </a:xfrm>
          <a:custGeom>
            <a:avLst/>
            <a:gdLst>
              <a:gd name="connsiteX0" fmla="*/ 0 w 12192003"/>
              <a:gd name="connsiteY0" fmla="*/ 0 h 6443672"/>
              <a:gd name="connsiteX1" fmla="*/ 3 w 12192003"/>
              <a:gd name="connsiteY1" fmla="*/ 0 h 6443672"/>
              <a:gd name="connsiteX2" fmla="*/ 3 w 12192003"/>
              <a:gd name="connsiteY2" fmla="*/ 1165020 h 6443672"/>
              <a:gd name="connsiteX3" fmla="*/ 339467 w 12192003"/>
              <a:gd name="connsiteY3" fmla="*/ 1165020 h 6443672"/>
              <a:gd name="connsiteX4" fmla="*/ 394395 w 12192003"/>
              <a:gd name="connsiteY4" fmla="*/ 1165020 h 6443672"/>
              <a:gd name="connsiteX5" fmla="*/ 733859 w 12192003"/>
              <a:gd name="connsiteY5" fmla="*/ 1165020 h 6443672"/>
              <a:gd name="connsiteX6" fmla="*/ 817975 w 12192003"/>
              <a:gd name="connsiteY6" fmla="*/ 1165020 h 6443672"/>
              <a:gd name="connsiteX7" fmla="*/ 1216045 w 12192003"/>
              <a:gd name="connsiteY7" fmla="*/ 1165020 h 6443672"/>
              <a:gd name="connsiteX8" fmla="*/ 1218396 w 12192003"/>
              <a:gd name="connsiteY8" fmla="*/ 1165020 h 6443672"/>
              <a:gd name="connsiteX9" fmla="*/ 1596310 w 12192003"/>
              <a:gd name="connsiteY9" fmla="*/ 1165020 h 6443672"/>
              <a:gd name="connsiteX10" fmla="*/ 1668104 w 12192003"/>
              <a:gd name="connsiteY10" fmla="*/ 1165020 h 6443672"/>
              <a:gd name="connsiteX11" fmla="*/ 1952367 w 12192003"/>
              <a:gd name="connsiteY11" fmla="*/ 1165020 h 6443672"/>
              <a:gd name="connsiteX12" fmla="*/ 2091009 w 12192003"/>
              <a:gd name="connsiteY12" fmla="*/ 1165020 h 6443672"/>
              <a:gd name="connsiteX13" fmla="*/ 2287219 w 12192003"/>
              <a:gd name="connsiteY13" fmla="*/ 1165020 h 6443672"/>
              <a:gd name="connsiteX14" fmla="*/ 2485730 w 12192003"/>
              <a:gd name="connsiteY14" fmla="*/ 1165020 h 6443672"/>
              <a:gd name="connsiteX15" fmla="*/ 2601517 w 12192003"/>
              <a:gd name="connsiteY15" fmla="*/ 1165020 h 6443672"/>
              <a:gd name="connsiteX16" fmla="*/ 2853242 w 12192003"/>
              <a:gd name="connsiteY16" fmla="*/ 1165020 h 6443672"/>
              <a:gd name="connsiteX17" fmla="*/ 2895911 w 12192003"/>
              <a:gd name="connsiteY17" fmla="*/ 1165020 h 6443672"/>
              <a:gd name="connsiteX18" fmla="*/ 3171053 w 12192003"/>
              <a:gd name="connsiteY18" fmla="*/ 1165020 h 6443672"/>
              <a:gd name="connsiteX19" fmla="*/ 3194513 w 12192003"/>
              <a:gd name="connsiteY19" fmla="*/ 1165020 h 6443672"/>
              <a:gd name="connsiteX20" fmla="*/ 3394646 w 12192003"/>
              <a:gd name="connsiteY20" fmla="*/ 1165020 h 6443672"/>
              <a:gd name="connsiteX21" fmla="*/ 3510517 w 12192003"/>
              <a:gd name="connsiteY21" fmla="*/ 1165020 h 6443672"/>
              <a:gd name="connsiteX22" fmla="*/ 6041304 w 12192003"/>
              <a:gd name="connsiteY22" fmla="*/ 1165020 h 6443672"/>
              <a:gd name="connsiteX23" fmla="*/ 6378654 w 12192003"/>
              <a:gd name="connsiteY23" fmla="*/ 1631161 h 6443672"/>
              <a:gd name="connsiteX24" fmla="*/ 5247372 w 12192003"/>
              <a:gd name="connsiteY24" fmla="*/ 5003737 h 6443672"/>
              <a:gd name="connsiteX25" fmla="*/ 5577450 w 12192003"/>
              <a:gd name="connsiteY25" fmla="*/ 5499204 h 6443672"/>
              <a:gd name="connsiteX26" fmla="*/ 11686073 w 12192003"/>
              <a:gd name="connsiteY26" fmla="*/ 5499204 h 6443672"/>
              <a:gd name="connsiteX27" fmla="*/ 12016151 w 12192003"/>
              <a:gd name="connsiteY27" fmla="*/ 5252242 h 6443672"/>
              <a:gd name="connsiteX28" fmla="*/ 12130330 w 12192003"/>
              <a:gd name="connsiteY28" fmla="*/ 4911904 h 6443672"/>
              <a:gd name="connsiteX29" fmla="*/ 12192003 w 12192003"/>
              <a:gd name="connsiteY29" fmla="*/ 4728073 h 6443672"/>
              <a:gd name="connsiteX30" fmla="*/ 12192003 w 12192003"/>
              <a:gd name="connsiteY30" fmla="*/ 6443672 h 6443672"/>
              <a:gd name="connsiteX31" fmla="*/ 0 w 12192003"/>
              <a:gd name="connsiteY31" fmla="*/ 6443672 h 6443672"/>
              <a:gd name="connsiteX32" fmla="*/ 0 w 12192003"/>
              <a:gd name="connsiteY32" fmla="*/ 0 h 644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192003" h="6443672">
                <a:moveTo>
                  <a:pt x="0" y="0"/>
                </a:moveTo>
                <a:lnTo>
                  <a:pt x="3" y="0"/>
                </a:lnTo>
                <a:lnTo>
                  <a:pt x="3" y="1165020"/>
                </a:lnTo>
                <a:lnTo>
                  <a:pt x="339467" y="1165020"/>
                </a:lnTo>
                <a:lnTo>
                  <a:pt x="394395" y="1165020"/>
                </a:lnTo>
                <a:lnTo>
                  <a:pt x="733859" y="1165020"/>
                </a:lnTo>
                <a:lnTo>
                  <a:pt x="817975" y="1165020"/>
                </a:lnTo>
                <a:lnTo>
                  <a:pt x="1216045" y="1165020"/>
                </a:lnTo>
                <a:lnTo>
                  <a:pt x="1218396" y="1165020"/>
                </a:lnTo>
                <a:lnTo>
                  <a:pt x="1596310" y="1165020"/>
                </a:lnTo>
                <a:lnTo>
                  <a:pt x="1668104" y="1165020"/>
                </a:lnTo>
                <a:lnTo>
                  <a:pt x="1952367" y="1165020"/>
                </a:lnTo>
                <a:lnTo>
                  <a:pt x="2091009" y="1165020"/>
                </a:lnTo>
                <a:lnTo>
                  <a:pt x="2287219" y="1165020"/>
                </a:lnTo>
                <a:lnTo>
                  <a:pt x="2485730" y="1165020"/>
                </a:lnTo>
                <a:lnTo>
                  <a:pt x="2601517" y="1165020"/>
                </a:lnTo>
                <a:lnTo>
                  <a:pt x="2853242" y="1165020"/>
                </a:lnTo>
                <a:lnTo>
                  <a:pt x="2895911" y="1165020"/>
                </a:lnTo>
                <a:lnTo>
                  <a:pt x="3171053" y="1165020"/>
                </a:lnTo>
                <a:lnTo>
                  <a:pt x="3194513" y="1165020"/>
                </a:lnTo>
                <a:lnTo>
                  <a:pt x="3394646" y="1165020"/>
                </a:lnTo>
                <a:lnTo>
                  <a:pt x="3510517" y="1165020"/>
                </a:lnTo>
                <a:cubicBezTo>
                  <a:pt x="6041304" y="1165020"/>
                  <a:pt x="6041304" y="1165020"/>
                  <a:pt x="6041304" y="1165020"/>
                </a:cubicBezTo>
                <a:cubicBezTo>
                  <a:pt x="6272504" y="1165020"/>
                  <a:pt x="6438269" y="1398091"/>
                  <a:pt x="6378654" y="1631161"/>
                </a:cubicBezTo>
                <a:cubicBezTo>
                  <a:pt x="5247372" y="5003737"/>
                  <a:pt x="5247372" y="5003737"/>
                  <a:pt x="5247372" y="5003737"/>
                </a:cubicBezTo>
                <a:cubicBezTo>
                  <a:pt x="5167396" y="5246068"/>
                  <a:pt x="5336069" y="5499204"/>
                  <a:pt x="5577450" y="5499204"/>
                </a:cubicBezTo>
                <a:cubicBezTo>
                  <a:pt x="11686073" y="5499204"/>
                  <a:pt x="11686073" y="5499204"/>
                  <a:pt x="11686073" y="5499204"/>
                </a:cubicBezTo>
                <a:cubicBezTo>
                  <a:pt x="11834390" y="5499204"/>
                  <a:pt x="11966712" y="5400419"/>
                  <a:pt x="12016151" y="5252242"/>
                </a:cubicBezTo>
                <a:cubicBezTo>
                  <a:pt x="12055319" y="5135493"/>
                  <a:pt x="12093368" y="5022079"/>
                  <a:pt x="12130330" y="4911904"/>
                </a:cubicBezTo>
                <a:lnTo>
                  <a:pt x="12192003" y="4728073"/>
                </a:lnTo>
                <a:lnTo>
                  <a:pt x="12192003" y="6443672"/>
                </a:lnTo>
                <a:lnTo>
                  <a:pt x="0" y="644367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D61BA74-79EC-4A2B-9586-FF74BCE8B8EC}"/>
              </a:ext>
            </a:extLst>
          </p:cNvPr>
          <p:cNvSpPr/>
          <p:nvPr/>
        </p:nvSpPr>
        <p:spPr>
          <a:xfrm>
            <a:off x="-3" y="6443672"/>
            <a:ext cx="12192003" cy="4143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0ED712C-444D-4836-A196-7EA0AA963135}"/>
              </a:ext>
            </a:extLst>
          </p:cNvPr>
          <p:cNvSpPr>
            <a:spLocks/>
          </p:cNvSpPr>
          <p:nvPr/>
        </p:nvSpPr>
        <p:spPr bwMode="auto">
          <a:xfrm>
            <a:off x="5673742" y="4528310"/>
            <a:ext cx="2137205" cy="1181478"/>
          </a:xfrm>
          <a:custGeom>
            <a:avLst/>
            <a:gdLst>
              <a:gd name="T0" fmla="*/ 4483 w 5722"/>
              <a:gd name="T1" fmla="*/ 3168 h 3168"/>
              <a:gd name="T2" fmla="*/ 282 w 5722"/>
              <a:gd name="T3" fmla="*/ 3168 h 3168"/>
              <a:gd name="T4" fmla="*/ 55 w 5722"/>
              <a:gd name="T5" fmla="*/ 2847 h 3168"/>
              <a:gd name="T6" fmla="*/ 1012 w 5722"/>
              <a:gd name="T7" fmla="*/ 160 h 3168"/>
              <a:gd name="T8" fmla="*/ 1239 w 5722"/>
              <a:gd name="T9" fmla="*/ 0 h 3168"/>
              <a:gd name="T10" fmla="*/ 5440 w 5722"/>
              <a:gd name="T11" fmla="*/ 0 h 3168"/>
              <a:gd name="T12" fmla="*/ 5667 w 5722"/>
              <a:gd name="T13" fmla="*/ 321 h 3168"/>
              <a:gd name="T14" fmla="*/ 4710 w 5722"/>
              <a:gd name="T15" fmla="*/ 3008 h 3168"/>
              <a:gd name="T16" fmla="*/ 4483 w 5722"/>
              <a:gd name="T17" fmla="*/ 3168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22" h="3168">
                <a:moveTo>
                  <a:pt x="4483" y="3168"/>
                </a:moveTo>
                <a:cubicBezTo>
                  <a:pt x="282" y="3168"/>
                  <a:pt x="282" y="3168"/>
                  <a:pt x="282" y="3168"/>
                </a:cubicBezTo>
                <a:cubicBezTo>
                  <a:pt x="116" y="3168"/>
                  <a:pt x="0" y="3004"/>
                  <a:pt x="55" y="2847"/>
                </a:cubicBezTo>
                <a:cubicBezTo>
                  <a:pt x="1012" y="160"/>
                  <a:pt x="1012" y="160"/>
                  <a:pt x="1012" y="160"/>
                </a:cubicBezTo>
                <a:cubicBezTo>
                  <a:pt x="1046" y="64"/>
                  <a:pt x="1137" y="0"/>
                  <a:pt x="1239" y="0"/>
                </a:cubicBezTo>
                <a:cubicBezTo>
                  <a:pt x="5440" y="0"/>
                  <a:pt x="5440" y="0"/>
                  <a:pt x="5440" y="0"/>
                </a:cubicBezTo>
                <a:cubicBezTo>
                  <a:pt x="5606" y="0"/>
                  <a:pt x="5722" y="164"/>
                  <a:pt x="5667" y="321"/>
                </a:cubicBezTo>
                <a:cubicBezTo>
                  <a:pt x="4710" y="3008"/>
                  <a:pt x="4710" y="3008"/>
                  <a:pt x="4710" y="3008"/>
                </a:cubicBezTo>
                <a:cubicBezTo>
                  <a:pt x="4676" y="3104"/>
                  <a:pt x="4585" y="3168"/>
                  <a:pt x="4483" y="316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24">
            <a:extLst>
              <a:ext uri="{FF2B5EF4-FFF2-40B4-BE49-F238E27FC236}">
                <a16:creationId xmlns:a16="http://schemas.microsoft.com/office/drawing/2014/main" id="{2FD86522-6609-4B63-BE62-52F4278690AC}"/>
              </a:ext>
            </a:extLst>
          </p:cNvPr>
          <p:cNvSpPr>
            <a:spLocks/>
          </p:cNvSpPr>
          <p:nvPr/>
        </p:nvSpPr>
        <p:spPr bwMode="auto">
          <a:xfrm>
            <a:off x="3556549" y="4277183"/>
            <a:ext cx="1405504" cy="811414"/>
          </a:xfrm>
          <a:custGeom>
            <a:avLst/>
            <a:gdLst>
              <a:gd name="T0" fmla="*/ 909 w 1238"/>
              <a:gd name="T1" fmla="*/ 714 h 714"/>
              <a:gd name="T2" fmla="*/ 191 w 1238"/>
              <a:gd name="T3" fmla="*/ 714 h 714"/>
              <a:gd name="T4" fmla="*/ 38 w 1238"/>
              <a:gd name="T5" fmla="*/ 497 h 714"/>
              <a:gd name="T6" fmla="*/ 177 w 1238"/>
              <a:gd name="T7" fmla="*/ 107 h 714"/>
              <a:gd name="T8" fmla="*/ 329 w 1238"/>
              <a:gd name="T9" fmla="*/ 0 h 714"/>
              <a:gd name="T10" fmla="*/ 1047 w 1238"/>
              <a:gd name="T11" fmla="*/ 0 h 714"/>
              <a:gd name="T12" fmla="*/ 1200 w 1238"/>
              <a:gd name="T13" fmla="*/ 216 h 714"/>
              <a:gd name="T14" fmla="*/ 1062 w 1238"/>
              <a:gd name="T15" fmla="*/ 606 h 714"/>
              <a:gd name="T16" fmla="*/ 909 w 1238"/>
              <a:gd name="T17" fmla="*/ 714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38" h="714">
                <a:moveTo>
                  <a:pt x="909" y="714"/>
                </a:moveTo>
                <a:cubicBezTo>
                  <a:pt x="191" y="714"/>
                  <a:pt x="191" y="714"/>
                  <a:pt x="191" y="714"/>
                </a:cubicBezTo>
                <a:cubicBezTo>
                  <a:pt x="79" y="714"/>
                  <a:pt x="0" y="603"/>
                  <a:pt x="38" y="497"/>
                </a:cubicBezTo>
                <a:cubicBezTo>
                  <a:pt x="177" y="107"/>
                  <a:pt x="177" y="107"/>
                  <a:pt x="177" y="107"/>
                </a:cubicBezTo>
                <a:cubicBezTo>
                  <a:pt x="200" y="43"/>
                  <a:pt x="261" y="0"/>
                  <a:pt x="329" y="0"/>
                </a:cubicBezTo>
                <a:cubicBezTo>
                  <a:pt x="1047" y="0"/>
                  <a:pt x="1047" y="0"/>
                  <a:pt x="1047" y="0"/>
                </a:cubicBezTo>
                <a:cubicBezTo>
                  <a:pt x="1160" y="0"/>
                  <a:pt x="1238" y="111"/>
                  <a:pt x="1200" y="216"/>
                </a:cubicBezTo>
                <a:cubicBezTo>
                  <a:pt x="1062" y="606"/>
                  <a:pt x="1062" y="606"/>
                  <a:pt x="1062" y="606"/>
                </a:cubicBezTo>
                <a:cubicBezTo>
                  <a:pt x="1039" y="671"/>
                  <a:pt x="977" y="714"/>
                  <a:pt x="909" y="714"/>
                </a:cubicBezTo>
                <a:close/>
              </a:path>
            </a:pathLst>
          </a:custGeom>
          <a:solidFill>
            <a:schemeClr val="bg1">
              <a:lumMod val="85000"/>
              <a:alpha val="4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24">
            <a:extLst>
              <a:ext uri="{FF2B5EF4-FFF2-40B4-BE49-F238E27FC236}">
                <a16:creationId xmlns:a16="http://schemas.microsoft.com/office/drawing/2014/main" id="{66393D3B-2C06-48D2-BBC1-005A7E9CB5EF}"/>
              </a:ext>
            </a:extLst>
          </p:cNvPr>
          <p:cNvSpPr>
            <a:spLocks/>
          </p:cNvSpPr>
          <p:nvPr/>
        </p:nvSpPr>
        <p:spPr bwMode="auto">
          <a:xfrm>
            <a:off x="4229533" y="5214962"/>
            <a:ext cx="761281" cy="439496"/>
          </a:xfrm>
          <a:custGeom>
            <a:avLst/>
            <a:gdLst>
              <a:gd name="T0" fmla="*/ 909 w 1238"/>
              <a:gd name="T1" fmla="*/ 714 h 714"/>
              <a:gd name="T2" fmla="*/ 191 w 1238"/>
              <a:gd name="T3" fmla="*/ 714 h 714"/>
              <a:gd name="T4" fmla="*/ 38 w 1238"/>
              <a:gd name="T5" fmla="*/ 497 h 714"/>
              <a:gd name="T6" fmla="*/ 177 w 1238"/>
              <a:gd name="T7" fmla="*/ 107 h 714"/>
              <a:gd name="T8" fmla="*/ 329 w 1238"/>
              <a:gd name="T9" fmla="*/ 0 h 714"/>
              <a:gd name="T10" fmla="*/ 1047 w 1238"/>
              <a:gd name="T11" fmla="*/ 0 h 714"/>
              <a:gd name="T12" fmla="*/ 1200 w 1238"/>
              <a:gd name="T13" fmla="*/ 216 h 714"/>
              <a:gd name="T14" fmla="*/ 1062 w 1238"/>
              <a:gd name="T15" fmla="*/ 606 h 714"/>
              <a:gd name="T16" fmla="*/ 909 w 1238"/>
              <a:gd name="T17" fmla="*/ 714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38" h="714">
                <a:moveTo>
                  <a:pt x="909" y="714"/>
                </a:moveTo>
                <a:cubicBezTo>
                  <a:pt x="191" y="714"/>
                  <a:pt x="191" y="714"/>
                  <a:pt x="191" y="714"/>
                </a:cubicBezTo>
                <a:cubicBezTo>
                  <a:pt x="79" y="714"/>
                  <a:pt x="0" y="603"/>
                  <a:pt x="38" y="497"/>
                </a:cubicBezTo>
                <a:cubicBezTo>
                  <a:pt x="177" y="107"/>
                  <a:pt x="177" y="107"/>
                  <a:pt x="177" y="107"/>
                </a:cubicBezTo>
                <a:cubicBezTo>
                  <a:pt x="200" y="43"/>
                  <a:pt x="261" y="0"/>
                  <a:pt x="329" y="0"/>
                </a:cubicBezTo>
                <a:cubicBezTo>
                  <a:pt x="1047" y="0"/>
                  <a:pt x="1047" y="0"/>
                  <a:pt x="1047" y="0"/>
                </a:cubicBezTo>
                <a:cubicBezTo>
                  <a:pt x="1160" y="0"/>
                  <a:pt x="1238" y="111"/>
                  <a:pt x="1200" y="216"/>
                </a:cubicBezTo>
                <a:cubicBezTo>
                  <a:pt x="1062" y="606"/>
                  <a:pt x="1062" y="606"/>
                  <a:pt x="1062" y="606"/>
                </a:cubicBezTo>
                <a:cubicBezTo>
                  <a:pt x="1039" y="671"/>
                  <a:pt x="977" y="714"/>
                  <a:pt x="909" y="714"/>
                </a:cubicBezTo>
                <a:close/>
              </a:path>
            </a:pathLst>
          </a:custGeom>
          <a:solidFill>
            <a:schemeClr val="bg1">
              <a:lumMod val="85000"/>
              <a:alpha val="4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5" name="图片 1">
            <a:extLst>
              <a:ext uri="{FF2B5EF4-FFF2-40B4-BE49-F238E27FC236}">
                <a16:creationId xmlns:a16="http://schemas.microsoft.com/office/drawing/2014/main" id="{A3FE9E8F-386A-4898-A786-950D3E3218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3427" y="159845"/>
            <a:ext cx="1219023" cy="91394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6B7BB4B4-D2D7-4BC0-B766-E0F327BF2FC5}"/>
              </a:ext>
            </a:extLst>
          </p:cNvPr>
          <p:cNvSpPr txBox="1"/>
          <p:nvPr/>
        </p:nvSpPr>
        <p:spPr>
          <a:xfrm>
            <a:off x="459619" y="2580817"/>
            <a:ext cx="39672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如何运用数据</a:t>
            </a:r>
            <a:endParaRPr lang="en-US" altLang="zh-CN" sz="4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2221CF1-9894-40CB-9E99-D3622120F69A}"/>
              </a:ext>
            </a:extLst>
          </p:cNvPr>
          <p:cNvSpPr txBox="1"/>
          <p:nvPr/>
        </p:nvSpPr>
        <p:spPr>
          <a:xfrm>
            <a:off x="459620" y="3325662"/>
            <a:ext cx="46893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5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</a:t>
            </a:r>
            <a:r>
              <a:rPr lang="zh-CN" altLang="en-US" sz="4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生意、</a:t>
            </a:r>
            <a:r>
              <a:rPr lang="zh-CN" altLang="en-US" sz="5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</a:t>
            </a:r>
            <a:r>
              <a:rPr lang="zh-CN" altLang="en-US" sz="4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生意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D7CC3EF-B2DD-499B-87F9-73B287DB9AE3}"/>
              </a:ext>
            </a:extLst>
          </p:cNvPr>
          <p:cNvSpPr txBox="1"/>
          <p:nvPr/>
        </p:nvSpPr>
        <p:spPr>
          <a:xfrm>
            <a:off x="459619" y="1625432"/>
            <a:ext cx="1684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经销商</a:t>
            </a:r>
            <a:endParaRPr lang="en-US" altLang="zh-CN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DBA62645-AF71-48B2-B1B5-635815E1409C}"/>
              </a:ext>
            </a:extLst>
          </p:cNvPr>
          <p:cNvSpPr/>
          <p:nvPr/>
        </p:nvSpPr>
        <p:spPr>
          <a:xfrm>
            <a:off x="641153" y="4983625"/>
            <a:ext cx="3018775" cy="63286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畅捷通信息技术股份有限公司</a:t>
            </a:r>
            <a:endParaRPr lang="en-US" altLang="zh-CN" sz="14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200"/>
              </a:lnSpc>
            </a:pPr>
            <a:r>
              <a: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业务赋能推进部 陈夏明</a:t>
            </a:r>
            <a:endParaRPr lang="zh-CN" altLang="en-US" sz="1400" spc="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E467E3C5-5155-4809-BB29-3A12A6FAE3DD}"/>
              </a:ext>
            </a:extLst>
          </p:cNvPr>
          <p:cNvGrpSpPr/>
          <p:nvPr/>
        </p:nvGrpSpPr>
        <p:grpSpPr>
          <a:xfrm>
            <a:off x="6391507" y="4789027"/>
            <a:ext cx="701675" cy="703263"/>
            <a:chOff x="6483638" y="4867299"/>
            <a:chExt cx="701675" cy="703263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B7A08699-EBED-472E-89C4-E4FDA96CF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2238" y="5111774"/>
              <a:ext cx="160338" cy="390525"/>
            </a:xfrm>
            <a:custGeom>
              <a:avLst/>
              <a:gdLst>
                <a:gd name="T0" fmla="*/ 0 w 101"/>
                <a:gd name="T1" fmla="*/ 0 h 246"/>
                <a:gd name="T2" fmla="*/ 0 w 101"/>
                <a:gd name="T3" fmla="*/ 144 h 246"/>
                <a:gd name="T4" fmla="*/ 101 w 101"/>
                <a:gd name="T5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1" h="246">
                  <a:moveTo>
                    <a:pt x="0" y="0"/>
                  </a:moveTo>
                  <a:lnTo>
                    <a:pt x="0" y="144"/>
                  </a:lnTo>
                  <a:lnTo>
                    <a:pt x="101" y="246"/>
                  </a:lnTo>
                </a:path>
              </a:pathLst>
            </a:custGeom>
            <a:noFill/>
            <a:ln w="317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Line 6">
              <a:extLst>
                <a:ext uri="{FF2B5EF4-FFF2-40B4-BE49-F238E27FC236}">
                  <a16:creationId xmlns:a16="http://schemas.microsoft.com/office/drawing/2014/main" id="{876AC748-4B6C-4221-B1C6-2BA1EB2EF5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12238" y="5340374"/>
              <a:ext cx="228600" cy="0"/>
            </a:xfrm>
            <a:prstGeom prst="line">
              <a:avLst/>
            </a:prstGeom>
            <a:noFill/>
            <a:ln w="317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7341EB3E-20A4-44D1-A108-F8D3D591E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3638" y="4867299"/>
              <a:ext cx="701675" cy="703263"/>
            </a:xfrm>
            <a:custGeom>
              <a:avLst/>
              <a:gdLst>
                <a:gd name="T0" fmla="*/ 104 w 184"/>
                <a:gd name="T1" fmla="*/ 184 h 184"/>
                <a:gd name="T2" fmla="*/ 168 w 184"/>
                <a:gd name="T3" fmla="*/ 184 h 184"/>
                <a:gd name="T4" fmla="*/ 184 w 184"/>
                <a:gd name="T5" fmla="*/ 168 h 184"/>
                <a:gd name="T6" fmla="*/ 184 w 184"/>
                <a:gd name="T7" fmla="*/ 16 h 184"/>
                <a:gd name="T8" fmla="*/ 168 w 184"/>
                <a:gd name="T9" fmla="*/ 0 h 184"/>
                <a:gd name="T10" fmla="*/ 16 w 184"/>
                <a:gd name="T11" fmla="*/ 0 h 184"/>
                <a:gd name="T12" fmla="*/ 0 w 184"/>
                <a:gd name="T13" fmla="*/ 16 h 184"/>
                <a:gd name="T14" fmla="*/ 0 w 184"/>
                <a:gd name="T15" fmla="*/ 7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184">
                  <a:moveTo>
                    <a:pt x="104" y="184"/>
                  </a:moveTo>
                  <a:cubicBezTo>
                    <a:pt x="168" y="184"/>
                    <a:pt x="168" y="184"/>
                    <a:pt x="168" y="184"/>
                  </a:cubicBezTo>
                  <a:cubicBezTo>
                    <a:pt x="177" y="184"/>
                    <a:pt x="184" y="177"/>
                    <a:pt x="184" y="168"/>
                  </a:cubicBezTo>
                  <a:cubicBezTo>
                    <a:pt x="184" y="16"/>
                    <a:pt x="184" y="16"/>
                    <a:pt x="184" y="16"/>
                  </a:cubicBezTo>
                  <a:cubicBezTo>
                    <a:pt x="184" y="7"/>
                    <a:pt x="177" y="0"/>
                    <a:pt x="16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76"/>
                    <a:pt x="0" y="76"/>
                    <a:pt x="0" y="76"/>
                  </a:cubicBezTo>
                </a:path>
              </a:pathLst>
            </a:custGeom>
            <a:noFill/>
            <a:ln w="317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Line 8">
              <a:extLst>
                <a:ext uri="{FF2B5EF4-FFF2-40B4-BE49-F238E27FC236}">
                  <a16:creationId xmlns:a16="http://schemas.microsoft.com/office/drawing/2014/main" id="{43144F77-F686-4597-B888-A3D9F8599F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29676" y="4989537"/>
              <a:ext cx="611188" cy="0"/>
            </a:xfrm>
            <a:prstGeom prst="line">
              <a:avLst/>
            </a:prstGeom>
            <a:noFill/>
            <a:ln w="317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Line 9">
              <a:extLst>
                <a:ext uri="{FF2B5EF4-FFF2-40B4-BE49-F238E27FC236}">
                  <a16:creationId xmlns:a16="http://schemas.microsoft.com/office/drawing/2014/main" id="{BEEEB269-B0D2-411A-A10D-B5413EC8B8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3963" y="4929212"/>
              <a:ext cx="30163" cy="0"/>
            </a:xfrm>
            <a:prstGeom prst="line">
              <a:avLst/>
            </a:prstGeom>
            <a:noFill/>
            <a:ln w="317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Line 10">
              <a:extLst>
                <a:ext uri="{FF2B5EF4-FFF2-40B4-BE49-F238E27FC236}">
                  <a16:creationId xmlns:a16="http://schemas.microsoft.com/office/drawing/2014/main" id="{036B40C4-DF83-4D33-82AF-D1926C6B3E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05876" y="4929212"/>
              <a:ext cx="30163" cy="0"/>
            </a:xfrm>
            <a:prstGeom prst="line">
              <a:avLst/>
            </a:prstGeom>
            <a:noFill/>
            <a:ln w="317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Line 11">
              <a:extLst>
                <a:ext uri="{FF2B5EF4-FFF2-40B4-BE49-F238E27FC236}">
                  <a16:creationId xmlns:a16="http://schemas.microsoft.com/office/drawing/2014/main" id="{2EACA16A-CB2E-46C9-8284-94FC9F483C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94826" y="4929212"/>
              <a:ext cx="30163" cy="0"/>
            </a:xfrm>
            <a:prstGeom prst="line">
              <a:avLst/>
            </a:prstGeom>
            <a:noFill/>
            <a:ln w="317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Oval 12">
              <a:extLst>
                <a:ext uri="{FF2B5EF4-FFF2-40B4-BE49-F238E27FC236}">
                  <a16:creationId xmlns:a16="http://schemas.microsoft.com/office/drawing/2014/main" id="{915B3C09-839A-4B03-AE6B-572451E9C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3638" y="5111774"/>
              <a:ext cx="457200" cy="458788"/>
            </a:xfrm>
            <a:prstGeom prst="ellipse">
              <a:avLst/>
            </a:prstGeom>
            <a:noFill/>
            <a:ln w="317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81F95E49-74A8-440E-9F02-B00A66D8C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6388" y="5095899"/>
              <a:ext cx="212725" cy="61913"/>
            </a:xfrm>
            <a:custGeom>
              <a:avLst/>
              <a:gdLst>
                <a:gd name="T0" fmla="*/ 0 w 134"/>
                <a:gd name="T1" fmla="*/ 0 h 39"/>
                <a:gd name="T2" fmla="*/ 134 w 134"/>
                <a:gd name="T3" fmla="*/ 0 h 39"/>
                <a:gd name="T4" fmla="*/ 134 w 134"/>
                <a:gd name="T5" fmla="*/ 39 h 39"/>
                <a:gd name="T6" fmla="*/ 28 w 134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39">
                  <a:moveTo>
                    <a:pt x="0" y="0"/>
                  </a:moveTo>
                  <a:lnTo>
                    <a:pt x="134" y="0"/>
                  </a:lnTo>
                  <a:lnTo>
                    <a:pt x="134" y="39"/>
                  </a:lnTo>
                  <a:lnTo>
                    <a:pt x="28" y="39"/>
                  </a:lnTo>
                </a:path>
              </a:pathLst>
            </a:custGeom>
            <a:noFill/>
            <a:ln w="317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Line 14">
              <a:extLst>
                <a:ext uri="{FF2B5EF4-FFF2-40B4-BE49-F238E27FC236}">
                  <a16:creationId xmlns:a16="http://schemas.microsoft.com/office/drawing/2014/main" id="{3152CFFD-C968-4BDE-A681-5E24FB7110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94826" y="5234012"/>
              <a:ext cx="30163" cy="0"/>
            </a:xfrm>
            <a:prstGeom prst="line">
              <a:avLst/>
            </a:prstGeom>
            <a:noFill/>
            <a:ln w="317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Line 15">
              <a:extLst>
                <a:ext uri="{FF2B5EF4-FFF2-40B4-BE49-F238E27FC236}">
                  <a16:creationId xmlns:a16="http://schemas.microsoft.com/office/drawing/2014/main" id="{B5924D71-40E9-468C-8918-41EC1481AD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32913" y="5234012"/>
              <a:ext cx="30163" cy="0"/>
            </a:xfrm>
            <a:prstGeom prst="line">
              <a:avLst/>
            </a:prstGeom>
            <a:noFill/>
            <a:ln w="317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Line 16">
              <a:extLst>
                <a:ext uri="{FF2B5EF4-FFF2-40B4-BE49-F238E27FC236}">
                  <a16:creationId xmlns:a16="http://schemas.microsoft.com/office/drawing/2014/main" id="{4AFD6DB4-0F95-4285-841E-C2A28AD2AE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86876" y="5295924"/>
              <a:ext cx="138113" cy="0"/>
            </a:xfrm>
            <a:prstGeom prst="line">
              <a:avLst/>
            </a:prstGeom>
            <a:noFill/>
            <a:ln w="317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Line 17">
              <a:extLst>
                <a:ext uri="{FF2B5EF4-FFF2-40B4-BE49-F238E27FC236}">
                  <a16:creationId xmlns:a16="http://schemas.microsoft.com/office/drawing/2014/main" id="{A6FE055C-B9F1-42C8-9C51-52DE7872D6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86876" y="5356249"/>
              <a:ext cx="138113" cy="0"/>
            </a:xfrm>
            <a:prstGeom prst="line">
              <a:avLst/>
            </a:prstGeom>
            <a:noFill/>
            <a:ln w="317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Line 18">
              <a:extLst>
                <a:ext uri="{FF2B5EF4-FFF2-40B4-BE49-F238E27FC236}">
                  <a16:creationId xmlns:a16="http://schemas.microsoft.com/office/drawing/2014/main" id="{579DB6C6-39FC-42BB-B11C-77C4053E52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86876" y="5418162"/>
              <a:ext cx="138113" cy="0"/>
            </a:xfrm>
            <a:prstGeom prst="line">
              <a:avLst/>
            </a:prstGeom>
            <a:noFill/>
            <a:ln w="317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37025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CCC7D3DA-C345-47DB-A10F-C8B6C8A95484}"/>
              </a:ext>
            </a:extLst>
          </p:cNvPr>
          <p:cNvSpPr txBox="1"/>
          <p:nvPr/>
        </p:nvSpPr>
        <p:spPr>
          <a:xfrm>
            <a:off x="0" y="3865616"/>
            <a:ext cx="3747023" cy="2852025"/>
          </a:xfrm>
          <a:prstGeom prst="rect">
            <a:avLst/>
          </a:prstGeom>
          <a:gradFill>
            <a:gsLst>
              <a:gs pos="100000">
                <a:schemeClr val="bg1">
                  <a:lumMod val="75000"/>
                  <a:alpha val="50000"/>
                </a:schemeClr>
              </a:gs>
              <a:gs pos="0">
                <a:schemeClr val="bg1">
                  <a:lumMod val="75000"/>
                  <a:alpha val="0"/>
                </a:schemeClr>
              </a:gs>
            </a:gsLst>
            <a:lin ang="0" scaled="0"/>
          </a:gradFill>
        </p:spPr>
        <p:txBody>
          <a:bodyPr wrap="square" lIns="216000" tIns="0" rIns="216000" bIns="0" rtlCol="0" anchor="ctr" anchorCtr="0">
            <a:noAutofit/>
          </a:bodyPr>
          <a:lstStyle>
            <a:defPPr>
              <a:defRPr lang="zh-CN"/>
            </a:defPPr>
            <a:lvl1pPr marL="180975" indent="-180975">
              <a:lnSpc>
                <a:spcPct val="130000"/>
              </a:lnSpc>
              <a:spcAft>
                <a:spcPts val="600"/>
              </a:spcAft>
              <a:buFont typeface="+mj-lt"/>
              <a:buAutoNum type="arabicPeriod"/>
              <a:tabLst>
                <a:tab pos="180975" algn="l"/>
              </a:tabLst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endParaRPr lang="zh-CN" altLang="en-US" dirty="0">
              <a:sym typeface="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66AA6A0-9FAC-407A-8E13-BDE2888C7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商品销售分析</a:t>
            </a:r>
          </a:p>
        </p:txBody>
      </p:sp>
      <p:pic>
        <p:nvPicPr>
          <p:cNvPr id="5" name="图片 4" descr="图片包含 图形用户界面&#10;&#10;描述已自动生成">
            <a:extLst>
              <a:ext uri="{FF2B5EF4-FFF2-40B4-BE49-F238E27FC236}">
                <a16:creationId xmlns:a16="http://schemas.microsoft.com/office/drawing/2014/main" id="{5238447B-8437-4FA1-AD4C-9752DADC34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741" y="1301545"/>
            <a:ext cx="8155519" cy="2486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  <a:effectLst>
            <a:outerShdw blurRad="50800" dist="50800" dir="8100000" algn="tr" rotWithShape="0">
              <a:prstClr val="black">
                <a:alpha val="10000"/>
              </a:prstClr>
            </a:outerShdw>
          </a:effec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85C7C70-C585-482B-8DB6-D9191E32C208}"/>
              </a:ext>
            </a:extLst>
          </p:cNvPr>
          <p:cNvSpPr txBox="1"/>
          <p:nvPr/>
        </p:nvSpPr>
        <p:spPr>
          <a:xfrm>
            <a:off x="275741" y="932213"/>
            <a:ext cx="8171931" cy="369332"/>
          </a:xfrm>
          <a:prstGeom prst="rect">
            <a:avLst/>
          </a:prstGeom>
          <a:gradFill>
            <a:gsLst>
              <a:gs pos="38000">
                <a:srgbClr val="E90012"/>
              </a:gs>
              <a:gs pos="100000">
                <a:srgbClr val="E90012">
                  <a:alpha val="0"/>
                </a:srgbClr>
              </a:gs>
            </a:gsLst>
            <a:lin ang="0" scaled="0"/>
          </a:gradFill>
        </p:spPr>
        <p:txBody>
          <a:bodyPr wrap="square" lIns="180000" tIns="0" rIns="0" bIns="0" rtlCol="0" anchor="ctr" anchorCtr="0">
            <a:noAutofit/>
          </a:bodyPr>
          <a:lstStyle>
            <a:defPPr>
              <a:defRPr lang="zh-CN"/>
            </a:defPPr>
            <a:lvl1pPr>
              <a:defRPr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dirty="0"/>
              <a:t>在流通渠道、商超、便利店哪个渠道卖的好，好在哪？</a:t>
            </a:r>
          </a:p>
        </p:txBody>
      </p:sp>
      <p:pic>
        <p:nvPicPr>
          <p:cNvPr id="9" name="图片 8" descr="图形用户界面&#10;&#10;描述已自动生成">
            <a:extLst>
              <a:ext uri="{FF2B5EF4-FFF2-40B4-BE49-F238E27FC236}">
                <a16:creationId xmlns:a16="http://schemas.microsoft.com/office/drawing/2014/main" id="{01191096-64E9-4AB0-A39B-5C6D28CE26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1806" y="4204171"/>
            <a:ext cx="8074453" cy="251347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  <a:effectLst>
            <a:outerShdw blurRad="50800" dist="50800" dir="8100000" algn="tr" rotWithShape="0">
              <a:prstClr val="black">
                <a:alpha val="10000"/>
              </a:prstClr>
            </a:outerShdw>
          </a:effec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1E153888-3E73-435A-BA2A-3EE98BC87E3C}"/>
              </a:ext>
            </a:extLst>
          </p:cNvPr>
          <p:cNvSpPr txBox="1"/>
          <p:nvPr/>
        </p:nvSpPr>
        <p:spPr>
          <a:xfrm>
            <a:off x="3841806" y="3865617"/>
            <a:ext cx="8074453" cy="338554"/>
          </a:xfrm>
          <a:prstGeom prst="rect">
            <a:avLst/>
          </a:prstGeom>
          <a:gradFill>
            <a:gsLst>
              <a:gs pos="38000">
                <a:srgbClr val="E90012"/>
              </a:gs>
              <a:gs pos="100000">
                <a:srgbClr val="E90012">
                  <a:alpha val="0"/>
                </a:srgbClr>
              </a:gs>
            </a:gsLst>
            <a:lin ang="0" scaled="0"/>
          </a:gradFill>
        </p:spPr>
        <p:txBody>
          <a:bodyPr wrap="square" lIns="180000" tIns="0" rIns="0" bIns="0" rtlCol="0" anchor="ctr" anchorCtr="0">
            <a:noAutofit/>
          </a:bodyPr>
          <a:lstStyle>
            <a:defPPr>
              <a:defRPr lang="zh-CN"/>
            </a:defPPr>
            <a:lvl1pPr>
              <a:defRPr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某个地区哪类商品卖的好，哪类卖的不好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CF20A3B-FAE7-434D-A378-250EEF05632A}"/>
              </a:ext>
            </a:extLst>
          </p:cNvPr>
          <p:cNvSpPr txBox="1"/>
          <p:nvPr/>
        </p:nvSpPr>
        <p:spPr>
          <a:xfrm>
            <a:off x="518985" y="4527733"/>
            <a:ext cx="2984795" cy="152779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亦可从部门，业务员，商品，客户，客户分类等多个维度查询综合业绩贡献情况，方便企业做优劣评比判定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76082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290568A-1E7C-4073-A943-ECC6BBDF4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智能商品分析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8E7BE68-72D8-4BE4-B221-C3A1F80F374A}"/>
              </a:ext>
            </a:extLst>
          </p:cNvPr>
          <p:cNvSpPr txBox="1"/>
          <p:nvPr/>
        </p:nvSpPr>
        <p:spPr>
          <a:xfrm>
            <a:off x="488544" y="1048475"/>
            <a:ext cx="6173485" cy="34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结合“商品结构模型”，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T+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智慧营销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APP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展示每层的运营指标数据</a:t>
            </a:r>
          </a:p>
        </p:txBody>
      </p:sp>
      <p:sp>
        <p:nvSpPr>
          <p:cNvPr id="13" name="ïṧḷïḓê-Rectangle: Rounded Corners 9">
            <a:extLst>
              <a:ext uri="{FF2B5EF4-FFF2-40B4-BE49-F238E27FC236}">
                <a16:creationId xmlns:a16="http://schemas.microsoft.com/office/drawing/2014/main" id="{79A30486-2A54-41E1-B872-0296211F803A}"/>
              </a:ext>
            </a:extLst>
          </p:cNvPr>
          <p:cNvSpPr/>
          <p:nvPr/>
        </p:nvSpPr>
        <p:spPr>
          <a:xfrm>
            <a:off x="2674344" y="1850044"/>
            <a:ext cx="9416055" cy="4642357"/>
          </a:xfrm>
          <a:prstGeom prst="rect">
            <a:avLst/>
          </a:prstGeom>
          <a:gradFill>
            <a:gsLst>
              <a:gs pos="0">
                <a:schemeClr val="bg1"/>
              </a:gs>
              <a:gs pos="99115">
                <a:schemeClr val="bg1">
                  <a:alpha val="0"/>
                </a:schemeClr>
              </a:gs>
            </a:gsLst>
            <a:lin ang="0" scaled="1"/>
          </a:gradFill>
          <a:ln w="12700" cap="rnd" cmpd="sng" algn="ctr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normAutofit/>
          </a:bodyPr>
          <a:lstStyle/>
          <a:p>
            <a:pPr algn="ctr"/>
            <a:endParaRPr lang="en-US" altLang="zh-CN" sz="2665" b="1" dirty="0">
              <a:solidFill>
                <a:schemeClr val="bg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E7E873A-AE79-45C2-B7F2-00AA6E5F2477}"/>
              </a:ext>
            </a:extLst>
          </p:cNvPr>
          <p:cNvSpPr txBox="1"/>
          <p:nvPr/>
        </p:nvSpPr>
        <p:spPr>
          <a:xfrm>
            <a:off x="5067653" y="1937191"/>
            <a:ext cx="1351652" cy="461665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none" rtlCol="0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贡献八成业绩品</a:t>
            </a:r>
            <a:endParaRPr lang="en-US" altLang="zh-CN" sz="1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高毛利畅销品</a:t>
            </a:r>
            <a:endParaRPr lang="en-US" altLang="zh-CN" sz="1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39C35C3-969A-4E60-9D0E-E0711EEF5C60}"/>
              </a:ext>
            </a:extLst>
          </p:cNvPr>
          <p:cNvSpPr txBox="1"/>
          <p:nvPr/>
        </p:nvSpPr>
        <p:spPr>
          <a:xfrm>
            <a:off x="5467059" y="2557557"/>
            <a:ext cx="2582758" cy="461665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none" rtlCol="0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潜力品</a:t>
            </a:r>
            <a:endParaRPr lang="en-US" altLang="zh-CN" sz="1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高毛利率低销量、高销量低毛利率</a:t>
            </a:r>
            <a:endParaRPr lang="en-US" altLang="zh-CN" sz="1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EAE23F6-902F-4271-9E0D-C9EB248B11EA}"/>
              </a:ext>
            </a:extLst>
          </p:cNvPr>
          <p:cNvSpPr txBox="1"/>
          <p:nvPr/>
        </p:nvSpPr>
        <p:spPr>
          <a:xfrm>
            <a:off x="6258913" y="3173883"/>
            <a:ext cx="2582758" cy="461665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none" rtlCol="0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滞销品、临期品、高退货率品</a:t>
            </a:r>
            <a:endParaRPr lang="en-US" altLang="zh-CN" sz="1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销售额下滑、进货后从未销售商品</a:t>
            </a:r>
            <a:endParaRPr lang="en-US" altLang="zh-CN" sz="1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922B0A6-8034-42D1-9CBE-58213BC42E39}"/>
              </a:ext>
            </a:extLst>
          </p:cNvPr>
          <p:cNvSpPr txBox="1"/>
          <p:nvPr/>
        </p:nvSpPr>
        <p:spPr>
          <a:xfrm>
            <a:off x="6091398" y="4049374"/>
            <a:ext cx="736099" cy="276999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none" rtlCol="0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淘汰品</a:t>
            </a:r>
            <a:endParaRPr lang="en-US" altLang="zh-CN" sz="1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C83E7D3-3110-4681-ADAF-E8B526283D17}"/>
              </a:ext>
            </a:extLst>
          </p:cNvPr>
          <p:cNvSpPr txBox="1"/>
          <p:nvPr/>
        </p:nvSpPr>
        <p:spPr>
          <a:xfrm>
            <a:off x="6554699" y="4843321"/>
            <a:ext cx="1505540" cy="646331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none" rtlCol="0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潜力新品、</a:t>
            </a:r>
            <a:endParaRPr lang="en-US" altLang="zh-CN" sz="1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推广感兴趣新品、</a:t>
            </a:r>
            <a:endParaRPr lang="en-US" altLang="zh-CN" sz="1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辅货率查询</a:t>
            </a:r>
            <a:endParaRPr lang="en-US" altLang="zh-CN" sz="1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759A72B-B91C-4FDF-B872-71CB8A9808AF}"/>
              </a:ext>
            </a:extLst>
          </p:cNvPr>
          <p:cNvGrpSpPr/>
          <p:nvPr/>
        </p:nvGrpSpPr>
        <p:grpSpPr>
          <a:xfrm>
            <a:off x="180421" y="1869600"/>
            <a:ext cx="4980381" cy="4622801"/>
            <a:chOff x="-2073868" y="1668193"/>
            <a:chExt cx="6412187" cy="5951806"/>
          </a:xfrm>
        </p:grpSpPr>
        <p:sp>
          <p:nvSpPr>
            <p:cNvPr id="20" name="菱形 19">
              <a:extLst>
                <a:ext uri="{FF2B5EF4-FFF2-40B4-BE49-F238E27FC236}">
                  <a16:creationId xmlns:a16="http://schemas.microsoft.com/office/drawing/2014/main" id="{62F07138-A959-4D57-9F94-19F5C956DAD5}"/>
                </a:ext>
              </a:extLst>
            </p:cNvPr>
            <p:cNvSpPr/>
            <p:nvPr/>
          </p:nvSpPr>
          <p:spPr>
            <a:xfrm>
              <a:off x="-404523" y="3665166"/>
              <a:ext cx="3086698" cy="970200"/>
            </a:xfrm>
            <a:prstGeom prst="diamond">
              <a:avLst/>
            </a:prstGeom>
            <a:solidFill>
              <a:srgbClr val="C00000">
                <a:alpha val="10000"/>
              </a:srgbClr>
            </a:solidFill>
            <a:ln>
              <a:solidFill>
                <a:srgbClr val="D9151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梯形 20">
              <a:extLst>
                <a:ext uri="{FF2B5EF4-FFF2-40B4-BE49-F238E27FC236}">
                  <a16:creationId xmlns:a16="http://schemas.microsoft.com/office/drawing/2014/main" id="{102D72FA-3975-4FF4-AF55-10B479FA3A45}"/>
                </a:ext>
              </a:extLst>
            </p:cNvPr>
            <p:cNvSpPr/>
            <p:nvPr/>
          </p:nvSpPr>
          <p:spPr>
            <a:xfrm rot="1035720">
              <a:off x="-1009561" y="4365457"/>
              <a:ext cx="2382382" cy="1208887"/>
            </a:xfrm>
            <a:prstGeom prst="trapezoid">
              <a:avLst>
                <a:gd name="adj" fmla="val 31110"/>
              </a:avLst>
            </a:prstGeom>
            <a:solidFill>
              <a:srgbClr val="C00000">
                <a:alpha val="5000"/>
              </a:srgbClr>
            </a:solidFill>
            <a:ln>
              <a:solidFill>
                <a:srgbClr val="D915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" name="梯形 21">
              <a:extLst>
                <a:ext uri="{FF2B5EF4-FFF2-40B4-BE49-F238E27FC236}">
                  <a16:creationId xmlns:a16="http://schemas.microsoft.com/office/drawing/2014/main" id="{8D0F69D7-F791-4313-ABAB-11060BD7377C}"/>
                </a:ext>
              </a:extLst>
            </p:cNvPr>
            <p:cNvSpPr/>
            <p:nvPr/>
          </p:nvSpPr>
          <p:spPr>
            <a:xfrm rot="20564280" flipH="1">
              <a:off x="909254" y="4365461"/>
              <a:ext cx="2382382" cy="1208887"/>
            </a:xfrm>
            <a:prstGeom prst="trapezoid">
              <a:avLst>
                <a:gd name="adj" fmla="val 31110"/>
              </a:avLst>
            </a:prstGeom>
            <a:solidFill>
              <a:srgbClr val="C00000">
                <a:alpha val="5000"/>
              </a:srgbClr>
            </a:solidFill>
            <a:ln>
              <a:solidFill>
                <a:srgbClr val="D915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菱形 22">
              <a:extLst>
                <a:ext uri="{FF2B5EF4-FFF2-40B4-BE49-F238E27FC236}">
                  <a16:creationId xmlns:a16="http://schemas.microsoft.com/office/drawing/2014/main" id="{C98220DF-A7A2-4499-919F-979D082E11CF}"/>
                </a:ext>
              </a:extLst>
            </p:cNvPr>
            <p:cNvSpPr/>
            <p:nvPr/>
          </p:nvSpPr>
          <p:spPr>
            <a:xfrm>
              <a:off x="137002" y="2989018"/>
              <a:ext cx="2003530" cy="639076"/>
            </a:xfrm>
            <a:prstGeom prst="diamond">
              <a:avLst/>
            </a:prstGeom>
            <a:solidFill>
              <a:srgbClr val="C00000">
                <a:alpha val="10000"/>
              </a:srgbClr>
            </a:solidFill>
            <a:ln>
              <a:solidFill>
                <a:srgbClr val="D9151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梯形 23">
              <a:extLst>
                <a:ext uri="{FF2B5EF4-FFF2-40B4-BE49-F238E27FC236}">
                  <a16:creationId xmlns:a16="http://schemas.microsoft.com/office/drawing/2014/main" id="{F9356FFF-3F40-4297-A794-73BE456BA0E9}"/>
                </a:ext>
              </a:extLst>
            </p:cNvPr>
            <p:cNvSpPr/>
            <p:nvPr/>
          </p:nvSpPr>
          <p:spPr>
            <a:xfrm rot="1035720">
              <a:off x="-264379" y="3457290"/>
              <a:ext cx="1552688" cy="790093"/>
            </a:xfrm>
            <a:prstGeom prst="trapezoid">
              <a:avLst>
                <a:gd name="adj" fmla="val 31110"/>
              </a:avLst>
            </a:prstGeom>
            <a:solidFill>
              <a:srgbClr val="C00000">
                <a:alpha val="5000"/>
              </a:srgbClr>
            </a:solidFill>
            <a:ln>
              <a:solidFill>
                <a:srgbClr val="D915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梯形 24">
              <a:extLst>
                <a:ext uri="{FF2B5EF4-FFF2-40B4-BE49-F238E27FC236}">
                  <a16:creationId xmlns:a16="http://schemas.microsoft.com/office/drawing/2014/main" id="{BF3EC4D4-AE30-4739-AC6D-874727F203E6}"/>
                </a:ext>
              </a:extLst>
            </p:cNvPr>
            <p:cNvSpPr/>
            <p:nvPr/>
          </p:nvSpPr>
          <p:spPr>
            <a:xfrm rot="20564280" flipH="1">
              <a:off x="986951" y="3457290"/>
              <a:ext cx="1552688" cy="790093"/>
            </a:xfrm>
            <a:prstGeom prst="trapezoid">
              <a:avLst>
                <a:gd name="adj" fmla="val 31110"/>
              </a:avLst>
            </a:prstGeom>
            <a:solidFill>
              <a:srgbClr val="C00000">
                <a:alpha val="5000"/>
              </a:srgbClr>
            </a:solidFill>
            <a:ln>
              <a:solidFill>
                <a:srgbClr val="D915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菱形 25">
              <a:extLst>
                <a:ext uri="{FF2B5EF4-FFF2-40B4-BE49-F238E27FC236}">
                  <a16:creationId xmlns:a16="http://schemas.microsoft.com/office/drawing/2014/main" id="{8643AEDE-8467-4FCA-818B-BAF884EB7B86}"/>
                </a:ext>
              </a:extLst>
            </p:cNvPr>
            <p:cNvSpPr/>
            <p:nvPr/>
          </p:nvSpPr>
          <p:spPr>
            <a:xfrm>
              <a:off x="575624" y="2449777"/>
              <a:ext cx="1113537" cy="337341"/>
            </a:xfrm>
            <a:prstGeom prst="diamond">
              <a:avLst/>
            </a:prstGeom>
            <a:solidFill>
              <a:srgbClr val="C00000">
                <a:alpha val="10000"/>
              </a:srgbClr>
            </a:solidFill>
            <a:ln>
              <a:solidFill>
                <a:srgbClr val="D9151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" name="梯形 26">
              <a:extLst>
                <a:ext uri="{FF2B5EF4-FFF2-40B4-BE49-F238E27FC236}">
                  <a16:creationId xmlns:a16="http://schemas.microsoft.com/office/drawing/2014/main" id="{BD9CC9D9-4BA2-4F6A-8233-0B8237A18BD4}"/>
                </a:ext>
              </a:extLst>
            </p:cNvPr>
            <p:cNvSpPr/>
            <p:nvPr/>
          </p:nvSpPr>
          <p:spPr>
            <a:xfrm rot="1035720">
              <a:off x="263864" y="2698292"/>
              <a:ext cx="990317" cy="631764"/>
            </a:xfrm>
            <a:prstGeom prst="trapezoid">
              <a:avLst>
                <a:gd name="adj" fmla="val 31110"/>
              </a:avLst>
            </a:prstGeom>
            <a:solidFill>
              <a:srgbClr val="C00000">
                <a:alpha val="5000"/>
              </a:srgbClr>
            </a:solidFill>
            <a:ln>
              <a:solidFill>
                <a:srgbClr val="D915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梯形 27">
              <a:extLst>
                <a:ext uri="{FF2B5EF4-FFF2-40B4-BE49-F238E27FC236}">
                  <a16:creationId xmlns:a16="http://schemas.microsoft.com/office/drawing/2014/main" id="{D8E8541E-2EB0-4C5C-9466-E61A21A83E2C}"/>
                </a:ext>
              </a:extLst>
            </p:cNvPr>
            <p:cNvSpPr/>
            <p:nvPr/>
          </p:nvSpPr>
          <p:spPr>
            <a:xfrm rot="20564280" flipH="1">
              <a:off x="1021071" y="2698292"/>
              <a:ext cx="990317" cy="631764"/>
            </a:xfrm>
            <a:prstGeom prst="trapezoid">
              <a:avLst>
                <a:gd name="adj" fmla="val 31110"/>
              </a:avLst>
            </a:prstGeom>
            <a:solidFill>
              <a:srgbClr val="C00000">
                <a:alpha val="5000"/>
              </a:srgbClr>
            </a:solidFill>
            <a:ln>
              <a:solidFill>
                <a:srgbClr val="D915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9" name="三角形 42">
              <a:extLst>
                <a:ext uri="{FF2B5EF4-FFF2-40B4-BE49-F238E27FC236}">
                  <a16:creationId xmlns:a16="http://schemas.microsoft.com/office/drawing/2014/main" id="{B8DC5ADD-29AE-4641-8E6C-27E1CBD714C0}"/>
                </a:ext>
              </a:extLst>
            </p:cNvPr>
            <p:cNvSpPr/>
            <p:nvPr/>
          </p:nvSpPr>
          <p:spPr>
            <a:xfrm rot="16200000">
              <a:off x="373060" y="1905754"/>
              <a:ext cx="995390" cy="520268"/>
            </a:xfrm>
            <a:prstGeom prst="triangle">
              <a:avLst>
                <a:gd name="adj" fmla="val 17542"/>
              </a:avLst>
            </a:prstGeom>
            <a:solidFill>
              <a:srgbClr val="C00000">
                <a:alpha val="5000"/>
              </a:srgbClr>
            </a:solidFill>
            <a:ln>
              <a:solidFill>
                <a:srgbClr val="D915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" name="三角形 43">
              <a:extLst>
                <a:ext uri="{FF2B5EF4-FFF2-40B4-BE49-F238E27FC236}">
                  <a16:creationId xmlns:a16="http://schemas.microsoft.com/office/drawing/2014/main" id="{F17A3E56-90E8-4BC2-97D4-F5E123AD5B73}"/>
                </a:ext>
              </a:extLst>
            </p:cNvPr>
            <p:cNvSpPr/>
            <p:nvPr/>
          </p:nvSpPr>
          <p:spPr>
            <a:xfrm rot="5400000" flipH="1">
              <a:off x="895930" y="1905754"/>
              <a:ext cx="995390" cy="520268"/>
            </a:xfrm>
            <a:prstGeom prst="triangle">
              <a:avLst>
                <a:gd name="adj" fmla="val 17542"/>
              </a:avLst>
            </a:prstGeom>
            <a:solidFill>
              <a:srgbClr val="C00000">
                <a:alpha val="5000"/>
              </a:srgbClr>
            </a:solidFill>
            <a:ln>
              <a:solidFill>
                <a:srgbClr val="D915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1" name="梯形 30">
              <a:extLst>
                <a:ext uri="{FF2B5EF4-FFF2-40B4-BE49-F238E27FC236}">
                  <a16:creationId xmlns:a16="http://schemas.microsoft.com/office/drawing/2014/main" id="{7522E5F8-A39B-4180-86D5-3BA7AD0A047A}"/>
                </a:ext>
              </a:extLst>
            </p:cNvPr>
            <p:cNvSpPr/>
            <p:nvPr/>
          </p:nvSpPr>
          <p:spPr>
            <a:xfrm rot="1035720">
              <a:off x="-1931028" y="5704264"/>
              <a:ext cx="3367389" cy="1462754"/>
            </a:xfrm>
            <a:prstGeom prst="trapezoid">
              <a:avLst>
                <a:gd name="adj" fmla="val 31110"/>
              </a:avLst>
            </a:prstGeom>
            <a:solidFill>
              <a:srgbClr val="C00000">
                <a:alpha val="5000"/>
              </a:srgbClr>
            </a:solidFill>
            <a:ln>
              <a:solidFill>
                <a:srgbClr val="D915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2" name="梯形 31">
              <a:extLst>
                <a:ext uri="{FF2B5EF4-FFF2-40B4-BE49-F238E27FC236}">
                  <a16:creationId xmlns:a16="http://schemas.microsoft.com/office/drawing/2014/main" id="{3AE6C6FF-6936-477C-828B-5D13FE725D3C}"/>
                </a:ext>
              </a:extLst>
            </p:cNvPr>
            <p:cNvSpPr/>
            <p:nvPr/>
          </p:nvSpPr>
          <p:spPr>
            <a:xfrm rot="20564280" flipH="1">
              <a:off x="861909" y="5701872"/>
              <a:ext cx="3351266" cy="1462754"/>
            </a:xfrm>
            <a:prstGeom prst="trapezoid">
              <a:avLst>
                <a:gd name="adj" fmla="val 31110"/>
              </a:avLst>
            </a:prstGeom>
            <a:solidFill>
              <a:srgbClr val="C00000">
                <a:alpha val="5000"/>
              </a:srgbClr>
            </a:solidFill>
            <a:ln>
              <a:solidFill>
                <a:srgbClr val="D915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3" name="菱形 32">
              <a:extLst>
                <a:ext uri="{FF2B5EF4-FFF2-40B4-BE49-F238E27FC236}">
                  <a16:creationId xmlns:a16="http://schemas.microsoft.com/office/drawing/2014/main" id="{6EE84748-3ACA-4817-AB2E-F14FE4CDAAC4}"/>
                </a:ext>
              </a:extLst>
            </p:cNvPr>
            <p:cNvSpPr/>
            <p:nvPr/>
          </p:nvSpPr>
          <p:spPr>
            <a:xfrm>
              <a:off x="-1206146" y="4653280"/>
              <a:ext cx="4680866" cy="1442720"/>
            </a:xfrm>
            <a:prstGeom prst="diamond">
              <a:avLst/>
            </a:prstGeom>
            <a:solidFill>
              <a:srgbClr val="C00000">
                <a:alpha val="10000"/>
              </a:srgbClr>
            </a:solidFill>
            <a:ln>
              <a:solidFill>
                <a:srgbClr val="D9151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4" name="菱形 33">
              <a:extLst>
                <a:ext uri="{FF2B5EF4-FFF2-40B4-BE49-F238E27FC236}">
                  <a16:creationId xmlns:a16="http://schemas.microsoft.com/office/drawing/2014/main" id="{4D683F48-2B83-4C4C-8170-646F12FCE3C5}"/>
                </a:ext>
              </a:extLst>
            </p:cNvPr>
            <p:cNvSpPr/>
            <p:nvPr/>
          </p:nvSpPr>
          <p:spPr>
            <a:xfrm>
              <a:off x="-2073868" y="5648960"/>
              <a:ext cx="6412187" cy="1971039"/>
            </a:xfrm>
            <a:prstGeom prst="diamond">
              <a:avLst/>
            </a:prstGeom>
            <a:solidFill>
              <a:srgbClr val="C00000">
                <a:alpha val="10000"/>
              </a:srgbClr>
            </a:solidFill>
            <a:ln>
              <a:solidFill>
                <a:srgbClr val="D9151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35" name="Freeform 5">
            <a:extLst>
              <a:ext uri="{FF2B5EF4-FFF2-40B4-BE49-F238E27FC236}">
                <a16:creationId xmlns:a16="http://schemas.microsoft.com/office/drawing/2014/main" id="{C67CEDD9-FBED-42BD-AAAD-0EFD61F4A76C}"/>
              </a:ext>
            </a:extLst>
          </p:cNvPr>
          <p:cNvSpPr/>
          <p:nvPr/>
        </p:nvSpPr>
        <p:spPr bwMode="auto">
          <a:xfrm>
            <a:off x="3810476" y="1983607"/>
            <a:ext cx="1199713" cy="412750"/>
          </a:xfrm>
          <a:custGeom>
            <a:avLst/>
            <a:gdLst>
              <a:gd name="T0" fmla="*/ 11 w 434"/>
              <a:gd name="T1" fmla="*/ 0 h 107"/>
              <a:gd name="T2" fmla="*/ 0 w 434"/>
              <a:gd name="T3" fmla="*/ 12 h 107"/>
              <a:gd name="T4" fmla="*/ 0 w 434"/>
              <a:gd name="T5" fmla="*/ 96 h 107"/>
              <a:gd name="T6" fmla="*/ 11 w 434"/>
              <a:gd name="T7" fmla="*/ 107 h 107"/>
              <a:gd name="T8" fmla="*/ 386 w 434"/>
              <a:gd name="T9" fmla="*/ 107 h 107"/>
              <a:gd name="T10" fmla="*/ 434 w 434"/>
              <a:gd name="T11" fmla="*/ 59 h 107"/>
              <a:gd name="T12" fmla="*/ 434 w 434"/>
              <a:gd name="T13" fmla="*/ 12 h 107"/>
              <a:gd name="T14" fmla="*/ 423 w 434"/>
              <a:gd name="T15" fmla="*/ 0 h 107"/>
              <a:gd name="T16" fmla="*/ 11 w 434"/>
              <a:gd name="T1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4" h="107">
                <a:moveTo>
                  <a:pt x="11" y="0"/>
                </a:moveTo>
                <a:cubicBezTo>
                  <a:pt x="11" y="0"/>
                  <a:pt x="0" y="0"/>
                  <a:pt x="0" y="12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6"/>
                  <a:pt x="0" y="107"/>
                  <a:pt x="11" y="107"/>
                </a:cubicBezTo>
                <a:cubicBezTo>
                  <a:pt x="386" y="107"/>
                  <a:pt x="386" y="107"/>
                  <a:pt x="386" y="107"/>
                </a:cubicBezTo>
                <a:cubicBezTo>
                  <a:pt x="386" y="107"/>
                  <a:pt x="434" y="107"/>
                  <a:pt x="434" y="59"/>
                </a:cubicBezTo>
                <a:cubicBezTo>
                  <a:pt x="434" y="12"/>
                  <a:pt x="434" y="12"/>
                  <a:pt x="434" y="12"/>
                </a:cubicBezTo>
                <a:cubicBezTo>
                  <a:pt x="434" y="12"/>
                  <a:pt x="434" y="0"/>
                  <a:pt x="423" y="0"/>
                </a:cubicBezTo>
                <a:lnTo>
                  <a:pt x="11" y="0"/>
                </a:lnTo>
                <a:close/>
              </a:path>
            </a:pathLst>
          </a:custGeom>
          <a:solidFill>
            <a:srgbClr val="EE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zh-CN" altLang="en-US" sz="1600" b="1" spc="3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核心商品</a:t>
            </a:r>
          </a:p>
        </p:txBody>
      </p:sp>
      <p:sp>
        <p:nvSpPr>
          <p:cNvPr id="36" name="Freeform 5">
            <a:extLst>
              <a:ext uri="{FF2B5EF4-FFF2-40B4-BE49-F238E27FC236}">
                <a16:creationId xmlns:a16="http://schemas.microsoft.com/office/drawing/2014/main" id="{6CDBBC80-F7DA-408D-8472-12B214557C30}"/>
              </a:ext>
            </a:extLst>
          </p:cNvPr>
          <p:cNvSpPr/>
          <p:nvPr/>
        </p:nvSpPr>
        <p:spPr bwMode="auto">
          <a:xfrm>
            <a:off x="4166076" y="2604866"/>
            <a:ext cx="1209873" cy="412750"/>
          </a:xfrm>
          <a:custGeom>
            <a:avLst/>
            <a:gdLst>
              <a:gd name="T0" fmla="*/ 11 w 434"/>
              <a:gd name="T1" fmla="*/ 0 h 107"/>
              <a:gd name="T2" fmla="*/ 0 w 434"/>
              <a:gd name="T3" fmla="*/ 12 h 107"/>
              <a:gd name="T4" fmla="*/ 0 w 434"/>
              <a:gd name="T5" fmla="*/ 96 h 107"/>
              <a:gd name="T6" fmla="*/ 11 w 434"/>
              <a:gd name="T7" fmla="*/ 107 h 107"/>
              <a:gd name="T8" fmla="*/ 386 w 434"/>
              <a:gd name="T9" fmla="*/ 107 h 107"/>
              <a:gd name="T10" fmla="*/ 434 w 434"/>
              <a:gd name="T11" fmla="*/ 59 h 107"/>
              <a:gd name="T12" fmla="*/ 434 w 434"/>
              <a:gd name="T13" fmla="*/ 12 h 107"/>
              <a:gd name="T14" fmla="*/ 423 w 434"/>
              <a:gd name="T15" fmla="*/ 0 h 107"/>
              <a:gd name="T16" fmla="*/ 11 w 434"/>
              <a:gd name="T1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4" h="107">
                <a:moveTo>
                  <a:pt x="11" y="0"/>
                </a:moveTo>
                <a:cubicBezTo>
                  <a:pt x="11" y="0"/>
                  <a:pt x="0" y="0"/>
                  <a:pt x="0" y="12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6"/>
                  <a:pt x="0" y="107"/>
                  <a:pt x="11" y="107"/>
                </a:cubicBezTo>
                <a:cubicBezTo>
                  <a:pt x="386" y="107"/>
                  <a:pt x="386" y="107"/>
                  <a:pt x="386" y="107"/>
                </a:cubicBezTo>
                <a:cubicBezTo>
                  <a:pt x="386" y="107"/>
                  <a:pt x="434" y="107"/>
                  <a:pt x="434" y="59"/>
                </a:cubicBezTo>
                <a:cubicBezTo>
                  <a:pt x="434" y="12"/>
                  <a:pt x="434" y="12"/>
                  <a:pt x="434" y="12"/>
                </a:cubicBezTo>
                <a:cubicBezTo>
                  <a:pt x="434" y="12"/>
                  <a:pt x="434" y="0"/>
                  <a:pt x="423" y="0"/>
                </a:cubicBezTo>
                <a:lnTo>
                  <a:pt x="11" y="0"/>
                </a:lnTo>
                <a:close/>
              </a:path>
            </a:pathLst>
          </a:custGeom>
          <a:solidFill>
            <a:srgbClr val="EE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zh-CN" altLang="en-US" sz="1600" b="1" spc="3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普通商品</a:t>
            </a:r>
          </a:p>
        </p:txBody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id="{9CBD61AB-4CCA-4401-8A0A-C5F927D41E60}"/>
              </a:ext>
            </a:extLst>
          </p:cNvPr>
          <p:cNvSpPr/>
          <p:nvPr/>
        </p:nvSpPr>
        <p:spPr bwMode="auto">
          <a:xfrm>
            <a:off x="4552156" y="3205805"/>
            <a:ext cx="1646238" cy="412750"/>
          </a:xfrm>
          <a:custGeom>
            <a:avLst/>
            <a:gdLst>
              <a:gd name="T0" fmla="*/ 11 w 434"/>
              <a:gd name="T1" fmla="*/ 0 h 107"/>
              <a:gd name="T2" fmla="*/ 0 w 434"/>
              <a:gd name="T3" fmla="*/ 12 h 107"/>
              <a:gd name="T4" fmla="*/ 0 w 434"/>
              <a:gd name="T5" fmla="*/ 96 h 107"/>
              <a:gd name="T6" fmla="*/ 11 w 434"/>
              <a:gd name="T7" fmla="*/ 107 h 107"/>
              <a:gd name="T8" fmla="*/ 386 w 434"/>
              <a:gd name="T9" fmla="*/ 107 h 107"/>
              <a:gd name="T10" fmla="*/ 434 w 434"/>
              <a:gd name="T11" fmla="*/ 59 h 107"/>
              <a:gd name="T12" fmla="*/ 434 w 434"/>
              <a:gd name="T13" fmla="*/ 12 h 107"/>
              <a:gd name="T14" fmla="*/ 423 w 434"/>
              <a:gd name="T15" fmla="*/ 0 h 107"/>
              <a:gd name="T16" fmla="*/ 11 w 434"/>
              <a:gd name="T1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4" h="107">
                <a:moveTo>
                  <a:pt x="11" y="0"/>
                </a:moveTo>
                <a:cubicBezTo>
                  <a:pt x="11" y="0"/>
                  <a:pt x="0" y="0"/>
                  <a:pt x="0" y="12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6"/>
                  <a:pt x="0" y="107"/>
                  <a:pt x="11" y="107"/>
                </a:cubicBezTo>
                <a:cubicBezTo>
                  <a:pt x="386" y="107"/>
                  <a:pt x="386" y="107"/>
                  <a:pt x="386" y="107"/>
                </a:cubicBezTo>
                <a:cubicBezTo>
                  <a:pt x="386" y="107"/>
                  <a:pt x="434" y="107"/>
                  <a:pt x="434" y="59"/>
                </a:cubicBezTo>
                <a:cubicBezTo>
                  <a:pt x="434" y="12"/>
                  <a:pt x="434" y="12"/>
                  <a:pt x="434" y="12"/>
                </a:cubicBezTo>
                <a:cubicBezTo>
                  <a:pt x="434" y="12"/>
                  <a:pt x="434" y="0"/>
                  <a:pt x="423" y="0"/>
                </a:cubicBezTo>
                <a:lnTo>
                  <a:pt x="11" y="0"/>
                </a:lnTo>
                <a:close/>
              </a:path>
            </a:pathLst>
          </a:custGeom>
          <a:solidFill>
            <a:srgbClr val="EE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zh-CN" altLang="en-US" sz="1600" b="1" spc="3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重点评估商品</a:t>
            </a:r>
          </a:p>
        </p:txBody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5FF6A405-11C8-4B64-87F4-FFCACBE276E9}"/>
              </a:ext>
            </a:extLst>
          </p:cNvPr>
          <p:cNvSpPr/>
          <p:nvPr/>
        </p:nvSpPr>
        <p:spPr bwMode="auto">
          <a:xfrm>
            <a:off x="5080476" y="3989624"/>
            <a:ext cx="946983" cy="412750"/>
          </a:xfrm>
          <a:custGeom>
            <a:avLst/>
            <a:gdLst>
              <a:gd name="T0" fmla="*/ 11 w 434"/>
              <a:gd name="T1" fmla="*/ 0 h 107"/>
              <a:gd name="T2" fmla="*/ 0 w 434"/>
              <a:gd name="T3" fmla="*/ 12 h 107"/>
              <a:gd name="T4" fmla="*/ 0 w 434"/>
              <a:gd name="T5" fmla="*/ 96 h 107"/>
              <a:gd name="T6" fmla="*/ 11 w 434"/>
              <a:gd name="T7" fmla="*/ 107 h 107"/>
              <a:gd name="T8" fmla="*/ 386 w 434"/>
              <a:gd name="T9" fmla="*/ 107 h 107"/>
              <a:gd name="T10" fmla="*/ 434 w 434"/>
              <a:gd name="T11" fmla="*/ 59 h 107"/>
              <a:gd name="T12" fmla="*/ 434 w 434"/>
              <a:gd name="T13" fmla="*/ 12 h 107"/>
              <a:gd name="T14" fmla="*/ 423 w 434"/>
              <a:gd name="T15" fmla="*/ 0 h 107"/>
              <a:gd name="T16" fmla="*/ 11 w 434"/>
              <a:gd name="T1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4" h="107">
                <a:moveTo>
                  <a:pt x="11" y="0"/>
                </a:moveTo>
                <a:cubicBezTo>
                  <a:pt x="11" y="0"/>
                  <a:pt x="0" y="0"/>
                  <a:pt x="0" y="12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6"/>
                  <a:pt x="0" y="107"/>
                  <a:pt x="11" y="107"/>
                </a:cubicBezTo>
                <a:cubicBezTo>
                  <a:pt x="386" y="107"/>
                  <a:pt x="386" y="107"/>
                  <a:pt x="386" y="107"/>
                </a:cubicBezTo>
                <a:cubicBezTo>
                  <a:pt x="386" y="107"/>
                  <a:pt x="434" y="107"/>
                  <a:pt x="434" y="59"/>
                </a:cubicBezTo>
                <a:cubicBezTo>
                  <a:pt x="434" y="12"/>
                  <a:pt x="434" y="12"/>
                  <a:pt x="434" y="12"/>
                </a:cubicBezTo>
                <a:cubicBezTo>
                  <a:pt x="434" y="12"/>
                  <a:pt x="434" y="0"/>
                  <a:pt x="423" y="0"/>
                </a:cubicBezTo>
                <a:lnTo>
                  <a:pt x="11" y="0"/>
                </a:lnTo>
                <a:close/>
              </a:path>
            </a:pathLst>
          </a:custGeom>
          <a:solidFill>
            <a:srgbClr val="EE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zh-CN" altLang="en-US" sz="1600" b="1" spc="3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淘汰品</a:t>
            </a:r>
          </a:p>
        </p:txBody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3B3DD3C3-0E4A-4530-A3DF-9A49B096ADC4}"/>
              </a:ext>
            </a:extLst>
          </p:cNvPr>
          <p:cNvSpPr/>
          <p:nvPr/>
        </p:nvSpPr>
        <p:spPr bwMode="auto">
          <a:xfrm>
            <a:off x="5700236" y="4956321"/>
            <a:ext cx="750133" cy="412750"/>
          </a:xfrm>
          <a:custGeom>
            <a:avLst/>
            <a:gdLst>
              <a:gd name="T0" fmla="*/ 11 w 434"/>
              <a:gd name="T1" fmla="*/ 0 h 107"/>
              <a:gd name="T2" fmla="*/ 0 w 434"/>
              <a:gd name="T3" fmla="*/ 12 h 107"/>
              <a:gd name="T4" fmla="*/ 0 w 434"/>
              <a:gd name="T5" fmla="*/ 96 h 107"/>
              <a:gd name="T6" fmla="*/ 11 w 434"/>
              <a:gd name="T7" fmla="*/ 107 h 107"/>
              <a:gd name="T8" fmla="*/ 386 w 434"/>
              <a:gd name="T9" fmla="*/ 107 h 107"/>
              <a:gd name="T10" fmla="*/ 434 w 434"/>
              <a:gd name="T11" fmla="*/ 59 h 107"/>
              <a:gd name="T12" fmla="*/ 434 w 434"/>
              <a:gd name="T13" fmla="*/ 12 h 107"/>
              <a:gd name="T14" fmla="*/ 423 w 434"/>
              <a:gd name="T15" fmla="*/ 0 h 107"/>
              <a:gd name="T16" fmla="*/ 11 w 434"/>
              <a:gd name="T1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4" h="107">
                <a:moveTo>
                  <a:pt x="11" y="0"/>
                </a:moveTo>
                <a:cubicBezTo>
                  <a:pt x="11" y="0"/>
                  <a:pt x="0" y="0"/>
                  <a:pt x="0" y="12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6"/>
                  <a:pt x="0" y="107"/>
                  <a:pt x="11" y="107"/>
                </a:cubicBezTo>
                <a:cubicBezTo>
                  <a:pt x="386" y="107"/>
                  <a:pt x="386" y="107"/>
                  <a:pt x="386" y="107"/>
                </a:cubicBezTo>
                <a:cubicBezTo>
                  <a:pt x="386" y="107"/>
                  <a:pt x="434" y="107"/>
                  <a:pt x="434" y="59"/>
                </a:cubicBezTo>
                <a:cubicBezTo>
                  <a:pt x="434" y="12"/>
                  <a:pt x="434" y="12"/>
                  <a:pt x="434" y="12"/>
                </a:cubicBezTo>
                <a:cubicBezTo>
                  <a:pt x="434" y="12"/>
                  <a:pt x="434" y="0"/>
                  <a:pt x="423" y="0"/>
                </a:cubicBezTo>
                <a:lnTo>
                  <a:pt x="11" y="0"/>
                </a:lnTo>
                <a:close/>
              </a:path>
            </a:pathLst>
          </a:custGeom>
          <a:solidFill>
            <a:srgbClr val="EE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zh-CN" altLang="en-US" sz="1600" b="1" spc="3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新品</a:t>
            </a:r>
          </a:p>
        </p:txBody>
      </p:sp>
      <p:cxnSp>
        <p:nvCxnSpPr>
          <p:cNvPr id="40" name="直接连接符 16" descr="e7d195523061f1c074694c8bbf98be7b1e4b015d796375963FD28840057458461C7CA0DAD340D15583DEDFC2E3241C4F392EF3A8B4D067B40CF4F149DD7E51F346B0CAB1BCCF6DB2480C67273C6C9E4C08495BA9E053F989E71ACE07A8739A520095689E208D6B809ABCF0A3D1A8395D871D965FADCA24DCB3E6A8C25AD400CC16E1D6A2735A735D">
            <a:extLst>
              <a:ext uri="{FF2B5EF4-FFF2-40B4-BE49-F238E27FC236}">
                <a16:creationId xmlns:a16="http://schemas.microsoft.com/office/drawing/2014/main" id="{E02CAB2B-3D11-42C0-B712-6C687F3F03C2}"/>
              </a:ext>
            </a:extLst>
          </p:cNvPr>
          <p:cNvCxnSpPr/>
          <p:nvPr/>
        </p:nvCxnSpPr>
        <p:spPr>
          <a:xfrm flipH="1">
            <a:off x="2874049" y="2185201"/>
            <a:ext cx="924562" cy="0"/>
          </a:xfrm>
          <a:prstGeom prst="line">
            <a:avLst/>
          </a:prstGeom>
          <a:ln w="6350">
            <a:solidFill>
              <a:srgbClr val="D71518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16" descr="e7d195523061f1c074694c8bbf98be7b1e4b015d796375963FD28840057458461C7CA0DAD340D15583DEDFC2E3241C4F392EF3A8B4D067B40CF4F149DD7E51F346B0CAB1BCCF6DB2480C67273C6C9E4C08495BA9E053F989E71ACE07A8739A520095689E208D6B809ABCF0A3D1A8395D871D965FADCA24DCB3E6A8C25AD400CC16E1D6A2735A735D">
            <a:extLst>
              <a:ext uri="{FF2B5EF4-FFF2-40B4-BE49-F238E27FC236}">
                <a16:creationId xmlns:a16="http://schemas.microsoft.com/office/drawing/2014/main" id="{B9718695-7525-4E48-90EA-D5C952AC83C3}"/>
              </a:ext>
            </a:extLst>
          </p:cNvPr>
          <p:cNvCxnSpPr/>
          <p:nvPr/>
        </p:nvCxnSpPr>
        <p:spPr>
          <a:xfrm flipH="1">
            <a:off x="3239809" y="2803185"/>
            <a:ext cx="924562" cy="0"/>
          </a:xfrm>
          <a:prstGeom prst="line">
            <a:avLst/>
          </a:prstGeom>
          <a:ln w="6350">
            <a:solidFill>
              <a:srgbClr val="D71518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16" descr="e7d195523061f1c074694c8bbf98be7b1e4b015d796375963FD28840057458461C7CA0DAD340D15583DEDFC2E3241C4F392EF3A8B4D067B40CF4F149DD7E51F346B0CAB1BCCF6DB2480C67273C6C9E4C08495BA9E053F989E71ACE07A8739A520095689E208D6B809ABCF0A3D1A8395D871D965FADCA24DCB3E6A8C25AD400CC16E1D6A2735A735D">
            <a:extLst>
              <a:ext uri="{FF2B5EF4-FFF2-40B4-BE49-F238E27FC236}">
                <a16:creationId xmlns:a16="http://schemas.microsoft.com/office/drawing/2014/main" id="{5356EDF3-1C37-472F-9187-30A4CA13B517}"/>
              </a:ext>
            </a:extLst>
          </p:cNvPr>
          <p:cNvCxnSpPr/>
          <p:nvPr/>
        </p:nvCxnSpPr>
        <p:spPr>
          <a:xfrm flipH="1">
            <a:off x="3625889" y="3399569"/>
            <a:ext cx="924562" cy="0"/>
          </a:xfrm>
          <a:prstGeom prst="line">
            <a:avLst/>
          </a:prstGeom>
          <a:ln w="6350">
            <a:solidFill>
              <a:srgbClr val="D71518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16" descr="e7d195523061f1c074694c8bbf98be7b1e4b015d796375963FD28840057458461C7CA0DAD340D15583DEDFC2E3241C4F392EF3A8B4D067B40CF4F149DD7E51F346B0CAB1BCCF6DB2480C67273C6C9E4C08495BA9E053F989E71ACE07A8739A520095689E208D6B809ABCF0A3D1A8395D871D965FADCA24DCB3E6A8C25AD400CC16E1D6A2735A735D">
            <a:extLst>
              <a:ext uri="{FF2B5EF4-FFF2-40B4-BE49-F238E27FC236}">
                <a16:creationId xmlns:a16="http://schemas.microsoft.com/office/drawing/2014/main" id="{900CAAB7-B962-4BF1-A46D-25DBE5A3A9BD}"/>
              </a:ext>
            </a:extLst>
          </p:cNvPr>
          <p:cNvCxnSpPr/>
          <p:nvPr/>
        </p:nvCxnSpPr>
        <p:spPr>
          <a:xfrm flipH="1">
            <a:off x="4154209" y="4181497"/>
            <a:ext cx="924562" cy="0"/>
          </a:xfrm>
          <a:prstGeom prst="line">
            <a:avLst/>
          </a:prstGeom>
          <a:ln w="6350">
            <a:solidFill>
              <a:srgbClr val="D71518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16" descr="e7d195523061f1c074694c8bbf98be7b1e4b015d796375963FD28840057458461C7CA0DAD340D15583DEDFC2E3241C4F392EF3A8B4D067B40CF4F149DD7E51F346B0CAB1BCCF6DB2480C67273C6C9E4C08495BA9E053F989E71ACE07A8739A520095689E208D6B809ABCF0A3D1A8395D871D965FADCA24DCB3E6A8C25AD400CC16E1D6A2735A735D">
            <a:extLst>
              <a:ext uri="{FF2B5EF4-FFF2-40B4-BE49-F238E27FC236}">
                <a16:creationId xmlns:a16="http://schemas.microsoft.com/office/drawing/2014/main" id="{BCBD66EF-A151-469F-84F1-81A75700124D}"/>
              </a:ext>
            </a:extLst>
          </p:cNvPr>
          <p:cNvCxnSpPr/>
          <p:nvPr/>
        </p:nvCxnSpPr>
        <p:spPr>
          <a:xfrm flipH="1">
            <a:off x="4773969" y="5150249"/>
            <a:ext cx="924562" cy="0"/>
          </a:xfrm>
          <a:prstGeom prst="line">
            <a:avLst/>
          </a:prstGeom>
          <a:ln w="6350">
            <a:solidFill>
              <a:srgbClr val="D71518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3A7C4DF9-A989-4D0D-AD40-0A718DCFA2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8913113" y="1782249"/>
            <a:ext cx="2552350" cy="448438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  <a:effectLst>
            <a:outerShdw blurRad="50800" dist="50800" dir="8100000" algn="tr" rotWithShape="0">
              <a:prstClr val="black">
                <a:alpha val="10000"/>
              </a:prstClr>
            </a:outerShdw>
            <a:reflection blurRad="6350" stA="30000" endPos="27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176290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水, 小孩, 小, 桌子&#10;&#10;描述已自动生成">
            <a:extLst>
              <a:ext uri="{FF2B5EF4-FFF2-40B4-BE49-F238E27FC236}">
                <a16:creationId xmlns:a16="http://schemas.microsoft.com/office/drawing/2014/main" id="{EC68EDA2-484F-422E-A759-F9CC465FAA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BD2004A-9F0F-4B0F-8636-2B23F771FBD2}"/>
              </a:ext>
            </a:extLst>
          </p:cNvPr>
          <p:cNvSpPr/>
          <p:nvPr/>
        </p:nvSpPr>
        <p:spPr>
          <a:xfrm>
            <a:off x="0" y="4321629"/>
            <a:ext cx="12192000" cy="2541815"/>
          </a:xfrm>
          <a:prstGeom prst="rect">
            <a:avLst/>
          </a:prstGeom>
          <a:solidFill>
            <a:schemeClr val="tx1">
              <a:lumMod val="65000"/>
              <a:lumOff val="3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BBAD860-AA1E-4BE5-9B10-9154DD780C21}"/>
              </a:ext>
            </a:extLst>
          </p:cNvPr>
          <p:cNvSpPr/>
          <p:nvPr/>
        </p:nvSpPr>
        <p:spPr>
          <a:xfrm>
            <a:off x="0" y="4191000"/>
            <a:ext cx="12192000" cy="130629"/>
          </a:xfrm>
          <a:prstGeom prst="rect">
            <a:avLst/>
          </a:prstGeom>
          <a:gradFill>
            <a:gsLst>
              <a:gs pos="32000">
                <a:srgbClr val="C00000"/>
              </a:gs>
              <a:gs pos="100000">
                <a:srgbClr val="FF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形 16">
            <a:extLst>
              <a:ext uri="{FF2B5EF4-FFF2-40B4-BE49-F238E27FC236}">
                <a16:creationId xmlns:a16="http://schemas.microsoft.com/office/drawing/2014/main" id="{7C41975E-4DDB-4DD8-9C7E-986770660CB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6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56374" y="5352334"/>
            <a:ext cx="1668952" cy="1668952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254C1370-4424-4E1A-880A-9D376508EDE9}"/>
              </a:ext>
            </a:extLst>
          </p:cNvPr>
          <p:cNvGrpSpPr/>
          <p:nvPr/>
        </p:nvGrpSpPr>
        <p:grpSpPr>
          <a:xfrm>
            <a:off x="128450" y="2361641"/>
            <a:ext cx="7216520" cy="1679569"/>
            <a:chOff x="128450" y="2361641"/>
            <a:chExt cx="7216520" cy="1679569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00693F4-63C5-4FDA-B13D-938EDB416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8450" y="2361641"/>
              <a:ext cx="1297849" cy="1679569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75D92114-C4D0-4C84-B89C-D155E9BBCBD4}"/>
                </a:ext>
              </a:extLst>
            </p:cNvPr>
            <p:cNvSpPr txBox="1"/>
            <p:nvPr/>
          </p:nvSpPr>
          <p:spPr>
            <a:xfrm>
              <a:off x="1517734" y="2933523"/>
              <a:ext cx="582723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决胜拼刺刀的终端网点</a:t>
              </a:r>
              <a:endPara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35877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5DFB76F8-C7A1-401D-A44F-1AAE4B00D215}"/>
              </a:ext>
            </a:extLst>
          </p:cNvPr>
          <p:cNvSpPr txBox="1"/>
          <p:nvPr/>
        </p:nvSpPr>
        <p:spPr>
          <a:xfrm>
            <a:off x="0" y="1623720"/>
            <a:ext cx="5970825" cy="4525766"/>
          </a:xfrm>
          <a:prstGeom prst="roundRect">
            <a:avLst>
              <a:gd name="adj" fmla="val 3665"/>
            </a:avLst>
          </a:prstGeom>
          <a:gradFill>
            <a:gsLst>
              <a:gs pos="100000">
                <a:schemeClr val="bg1">
                  <a:lumMod val="75000"/>
                  <a:alpha val="50000"/>
                </a:schemeClr>
              </a:gs>
              <a:gs pos="0">
                <a:schemeClr val="bg1">
                  <a:lumMod val="75000"/>
                  <a:alpha val="0"/>
                </a:schemeClr>
              </a:gs>
            </a:gsLst>
            <a:lin ang="0" scaled="0"/>
          </a:gradFill>
        </p:spPr>
        <p:txBody>
          <a:bodyPr wrap="square" lIns="216000" tIns="0" rIns="216000" bIns="0" rtlCol="0" anchor="ctr" anchorCtr="0">
            <a:noAutofit/>
          </a:bodyPr>
          <a:lstStyle>
            <a:defPPr>
              <a:defRPr lang="zh-CN"/>
            </a:defPPr>
            <a:lvl1pPr marL="180975" indent="-180975">
              <a:lnSpc>
                <a:spcPct val="130000"/>
              </a:lnSpc>
              <a:spcAft>
                <a:spcPts val="600"/>
              </a:spcAft>
              <a:buFont typeface="+mj-lt"/>
              <a:buAutoNum type="arabicPeriod"/>
              <a:tabLst>
                <a:tab pos="180975" algn="l"/>
              </a:tabLst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endParaRPr lang="zh-CN" altLang="en-US" dirty="0">
              <a:sym typeface="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C27C90B-8480-451E-83E2-360CA59EFBF3}"/>
              </a:ext>
            </a:extLst>
          </p:cNvPr>
          <p:cNvSpPr txBox="1"/>
          <p:nvPr/>
        </p:nvSpPr>
        <p:spPr>
          <a:xfrm>
            <a:off x="6851989" y="2062131"/>
            <a:ext cx="5574474" cy="3648944"/>
          </a:xfrm>
          <a:prstGeom prst="roundRect">
            <a:avLst>
              <a:gd name="adj" fmla="val 3665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D9D9D9"/>
            </a:solidFill>
            <a:prstDash val="dash"/>
            <a:miter lim="800000"/>
          </a:ln>
          <a:effectLst/>
        </p:spPr>
        <p:txBody>
          <a:bodyPr tIns="0" rtlCol="0" anchor="ctr"/>
          <a:lstStyle>
            <a:defPPr>
              <a:defRPr lang="en-US"/>
            </a:defPPr>
            <a:lvl1pPr algn="ctr" defTabSz="913765" hangingPunct="0">
              <a:defRPr sz="1600" b="1" ker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defTabSz="457200">
              <a:defRPr>
                <a:solidFill>
                  <a:schemeClr val="tx1"/>
                </a:solidFill>
              </a:defRPr>
            </a:lvl2pPr>
            <a:lvl3pPr defTabSz="457200">
              <a:defRPr>
                <a:solidFill>
                  <a:schemeClr val="tx1"/>
                </a:solidFill>
              </a:defRPr>
            </a:lvl3pPr>
            <a:lvl4pPr defTabSz="457200">
              <a:defRPr>
                <a:solidFill>
                  <a:schemeClr val="tx1"/>
                </a:solidFill>
              </a:defRPr>
            </a:lvl4pPr>
            <a:lvl5pPr defTabSz="457200">
              <a:defRPr>
                <a:solidFill>
                  <a:schemeClr val="tx1"/>
                </a:solidFill>
              </a:defRPr>
            </a:lvl5pPr>
            <a:lvl6pPr defTabSz="457200">
              <a:defRPr>
                <a:solidFill>
                  <a:schemeClr val="tx1"/>
                </a:solidFill>
              </a:defRPr>
            </a:lvl6pPr>
            <a:lvl7pPr defTabSz="457200">
              <a:defRPr>
                <a:solidFill>
                  <a:schemeClr val="tx1"/>
                </a:solidFill>
              </a:defRPr>
            </a:lvl7pPr>
            <a:lvl8pPr defTabSz="457200">
              <a:defRPr>
                <a:solidFill>
                  <a:schemeClr val="tx1"/>
                </a:solidFill>
              </a:defRPr>
            </a:lvl8pPr>
            <a:lvl9pPr defTabSz="457200">
              <a:defRPr>
                <a:solidFill>
                  <a:schemeClr val="tx1"/>
                </a:solidFill>
              </a:defRPr>
            </a:lvl9pPr>
          </a:lstStyle>
          <a:p>
            <a:endParaRPr lang="zh-CN" altLang="en-US" dirty="0">
              <a:latin typeface=""/>
              <a:sym typeface="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DAEC847-EB36-4C38-AA09-89897E6DD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客</a:t>
            </a:r>
            <a:r>
              <a:rPr lang="en-US" altLang="zh-CN" dirty="0"/>
              <a:t>-</a:t>
            </a:r>
            <a:r>
              <a:rPr lang="zh-CN" altLang="en-US" dirty="0"/>
              <a:t>网点数字化指标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9189128-658E-4D88-B62A-763C18C003CC}"/>
              </a:ext>
            </a:extLst>
          </p:cNvPr>
          <p:cNvSpPr txBox="1"/>
          <p:nvPr/>
        </p:nvSpPr>
        <p:spPr>
          <a:xfrm>
            <a:off x="716350" y="2547775"/>
            <a:ext cx="4986301" cy="267765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网点数字指标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63525" indent="-263525">
              <a:spcAft>
                <a:spcPts val="800"/>
              </a:spcAft>
              <a:buFont typeface="+mj-lt"/>
              <a:buAutoNum type="arabicPeriod"/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分级：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GMV/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按毛利贡献度等划分等级</a:t>
            </a:r>
          </a:p>
          <a:p>
            <a:pPr marL="263525" indent="-263525">
              <a:spcAft>
                <a:spcPts val="800"/>
              </a:spcAft>
              <a:buFont typeface="+mj-lt"/>
              <a:buAutoNum type="arabicPeriod"/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类型：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CVS/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传统食杂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/BC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类中超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/KA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卖场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/A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类餐饮</a:t>
            </a:r>
          </a:p>
          <a:p>
            <a:pPr marL="263525" indent="-263525">
              <a:spcAft>
                <a:spcPts val="800"/>
              </a:spcAft>
              <a:buFont typeface="+mj-lt"/>
              <a:buAutoNum type="arabicPeriod"/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标签：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位置（车站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社区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写字楼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）、面积等</a:t>
            </a:r>
          </a:p>
          <a:p>
            <a:pPr marL="263525" indent="-263525">
              <a:spcAft>
                <a:spcPts val="800"/>
              </a:spcAft>
              <a:buFont typeface="+mj-lt"/>
              <a:buAutoNum type="arabicPeriod"/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活跃：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季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年进货频率</a:t>
            </a:r>
          </a:p>
          <a:p>
            <a:pPr marL="263525" indent="-263525">
              <a:spcAft>
                <a:spcPts val="800"/>
              </a:spcAft>
              <a:buFont typeface="+mj-lt"/>
              <a:buAutoNum type="arabicPeriod"/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铺货：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产品上架率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新品未订</a:t>
            </a:r>
          </a:p>
          <a:p>
            <a:pPr marL="263525" indent="-263525">
              <a:spcAft>
                <a:spcPts val="800"/>
              </a:spcAft>
              <a:buFont typeface="+mj-lt"/>
              <a:buAutoNum type="arabicPeriod"/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流失：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有无流失征兆</a:t>
            </a:r>
          </a:p>
          <a:p>
            <a:pPr marL="263525" indent="-263525">
              <a:spcAft>
                <a:spcPts val="800"/>
              </a:spcAft>
              <a:buFont typeface="+mj-lt"/>
              <a:buAutoNum type="arabicPeriod"/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客情：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陈列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专供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普通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6941D34-89C0-4024-AE23-720F12905344}"/>
              </a:ext>
            </a:extLst>
          </p:cNvPr>
          <p:cNvSpPr txBox="1"/>
          <p:nvPr/>
        </p:nvSpPr>
        <p:spPr>
          <a:xfrm>
            <a:off x="7334226" y="2455442"/>
            <a:ext cx="4019049" cy="286232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400" b="1" dirty="0">
                <a:solidFill>
                  <a:srgbClr val="E900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以上数字指标决定了：</a:t>
            </a:r>
            <a:endParaRPr lang="en-US" altLang="zh-CN" sz="2400" b="1" dirty="0">
              <a:solidFill>
                <a:srgbClr val="E9001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63525" indent="-263525"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制定客户拜访周期和时长以及维护方法</a:t>
            </a:r>
          </a:p>
          <a:p>
            <a:pPr marL="263525" indent="-263525"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费用预算和投放</a:t>
            </a:r>
          </a:p>
          <a:p>
            <a:pPr marL="263525" indent="-263525"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促销方案设计</a:t>
            </a:r>
          </a:p>
          <a:p>
            <a:pPr marL="263525" indent="-263525"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客户订货预算和业务员业绩预算</a:t>
            </a:r>
          </a:p>
          <a:p>
            <a:pPr marL="263525" indent="-263525"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客户订货价格策略</a:t>
            </a:r>
          </a:p>
          <a:p>
            <a:pPr marL="263525" indent="-263525"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业务沟通依据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219">
            <a:extLst>
              <a:ext uri="{FF2B5EF4-FFF2-40B4-BE49-F238E27FC236}">
                <a16:creationId xmlns:a16="http://schemas.microsoft.com/office/drawing/2014/main" id="{B7795A31-7E8D-45B9-8AE4-A2490F9A0EC4}"/>
              </a:ext>
            </a:extLst>
          </p:cNvPr>
          <p:cNvSpPr/>
          <p:nvPr/>
        </p:nvSpPr>
        <p:spPr bwMode="auto">
          <a:xfrm rot="5400000" flipH="1">
            <a:off x="5408036" y="3314090"/>
            <a:ext cx="2021930" cy="1145028"/>
          </a:xfrm>
          <a:custGeom>
            <a:avLst/>
            <a:gdLst>
              <a:gd name="T0" fmla="*/ 638 w 1035"/>
              <a:gd name="T1" fmla="*/ 40 h 99"/>
              <a:gd name="T2" fmla="*/ 714 w 1035"/>
              <a:gd name="T3" fmla="*/ 40 h 99"/>
              <a:gd name="T4" fmla="*/ 528 w 1035"/>
              <a:gd name="T5" fmla="*/ 0 h 99"/>
              <a:gd name="T6" fmla="*/ 337 w 1035"/>
              <a:gd name="T7" fmla="*/ 40 h 99"/>
              <a:gd name="T8" fmla="*/ 418 w 1035"/>
              <a:gd name="T9" fmla="*/ 40 h 99"/>
              <a:gd name="T10" fmla="*/ 0 w 1035"/>
              <a:gd name="T11" fmla="*/ 99 h 99"/>
              <a:gd name="T12" fmla="*/ 1035 w 1035"/>
              <a:gd name="T13" fmla="*/ 99 h 99"/>
              <a:gd name="T14" fmla="*/ 638 w 1035"/>
              <a:gd name="T15" fmla="*/ 4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5" h="99">
                <a:moveTo>
                  <a:pt x="638" y="40"/>
                </a:moveTo>
                <a:cubicBezTo>
                  <a:pt x="714" y="40"/>
                  <a:pt x="714" y="40"/>
                  <a:pt x="714" y="40"/>
                </a:cubicBezTo>
                <a:cubicBezTo>
                  <a:pt x="528" y="0"/>
                  <a:pt x="528" y="0"/>
                  <a:pt x="528" y="0"/>
                </a:cubicBezTo>
                <a:cubicBezTo>
                  <a:pt x="337" y="40"/>
                  <a:pt x="337" y="40"/>
                  <a:pt x="337" y="40"/>
                </a:cubicBezTo>
                <a:cubicBezTo>
                  <a:pt x="418" y="40"/>
                  <a:pt x="418" y="40"/>
                  <a:pt x="418" y="40"/>
                </a:cubicBezTo>
                <a:cubicBezTo>
                  <a:pt x="411" y="51"/>
                  <a:pt x="332" y="92"/>
                  <a:pt x="0" y="99"/>
                </a:cubicBezTo>
                <a:cubicBezTo>
                  <a:pt x="1035" y="99"/>
                  <a:pt x="1035" y="99"/>
                  <a:pt x="1035" y="99"/>
                </a:cubicBezTo>
                <a:cubicBezTo>
                  <a:pt x="1035" y="99"/>
                  <a:pt x="696" y="90"/>
                  <a:pt x="638" y="40"/>
                </a:cubicBezTo>
                <a:close/>
              </a:path>
            </a:pathLst>
          </a:custGeom>
          <a:gradFill>
            <a:gsLst>
              <a:gs pos="0">
                <a:srgbClr val="E60000"/>
              </a:gs>
              <a:gs pos="99000">
                <a:schemeClr val="bg1">
                  <a:lumMod val="95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0753688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7A8BA88-36E6-4D1B-9D59-CF99AD6BF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客户标签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8BEF543-B7FA-41AE-B808-E8613872BD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5364" y="1439932"/>
            <a:ext cx="6576094" cy="410900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  <a:effectLst>
            <a:outerShdw blurRad="50800" dist="50800" dir="8100000" algn="tr" rotWithShape="0">
              <a:prstClr val="black">
                <a:alpha val="10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FBBC5EF-3E97-4D89-A7EF-9FB1866766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3140" y="2015678"/>
            <a:ext cx="5406573" cy="255353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  <a:effectLst>
            <a:outerShdw blurRad="50800" dist="50800" dir="8100000" algn="tr" rotWithShape="0">
              <a:prstClr val="black">
                <a:alpha val="10000"/>
              </a:prstClr>
            </a:outerShdw>
          </a:effec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96A1E99-1C5D-4ED2-AC9D-0666647CFA17}"/>
              </a:ext>
            </a:extLst>
          </p:cNvPr>
          <p:cNvSpPr txBox="1"/>
          <p:nvPr/>
        </p:nvSpPr>
        <p:spPr>
          <a:xfrm>
            <a:off x="646222" y="2878574"/>
            <a:ext cx="2686688" cy="369332"/>
          </a:xfrm>
          <a:prstGeom prst="roundRect">
            <a:avLst>
              <a:gd name="adj" fmla="val 50000"/>
            </a:avLst>
          </a:prstGeom>
          <a:gradFill>
            <a:gsLst>
              <a:gs pos="38000">
                <a:srgbClr val="E90012"/>
              </a:gs>
              <a:gs pos="100000">
                <a:schemeClr val="bg1">
                  <a:lumMod val="95000"/>
                  <a:alpha val="0"/>
                </a:schemeClr>
              </a:gs>
            </a:gsLst>
            <a:lin ang="0" scaled="0"/>
          </a:gradFill>
        </p:spPr>
        <p:txBody>
          <a:bodyPr wrap="square" lIns="180000" tIns="0" rIns="0" bIns="0" rtlCol="0" anchor="ctr" anchorCtr="0">
            <a:noAutofit/>
          </a:bodyPr>
          <a:lstStyle>
            <a:defPPr>
              <a:defRPr lang="zh-CN"/>
            </a:defPPr>
            <a:lvl1pPr>
              <a:defRPr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手动标签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FF07AEC-07D6-4DD7-95FB-E17CBBFE0C50}"/>
              </a:ext>
            </a:extLst>
          </p:cNvPr>
          <p:cNvSpPr txBox="1"/>
          <p:nvPr/>
        </p:nvSpPr>
        <p:spPr>
          <a:xfrm>
            <a:off x="646222" y="3319119"/>
            <a:ext cx="269296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l">
              <a:spcAft>
                <a:spcPts val="600"/>
              </a:spcAft>
              <a:buFont typeface="+mj-lt"/>
              <a:buAutoNum type="arabicPeriod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自定义标签项目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7800" indent="-177800" algn="l">
              <a:spcAft>
                <a:spcPts val="600"/>
              </a:spcAft>
              <a:buFont typeface="+mj-lt"/>
              <a:buAutoNum type="arabicPeriod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拜访客户过程中随时给客户补充标签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29B4F60-1B4E-47C5-AA04-28B113BDC6E3}"/>
              </a:ext>
            </a:extLst>
          </p:cNvPr>
          <p:cNvSpPr txBox="1"/>
          <p:nvPr/>
        </p:nvSpPr>
        <p:spPr>
          <a:xfrm>
            <a:off x="646222" y="1911264"/>
            <a:ext cx="2692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设置阀值，根据销售记录自动给客户打标签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E042D86-96E4-4B87-B10C-6B7566298A18}"/>
              </a:ext>
            </a:extLst>
          </p:cNvPr>
          <p:cNvSpPr txBox="1"/>
          <p:nvPr/>
        </p:nvSpPr>
        <p:spPr>
          <a:xfrm>
            <a:off x="646222" y="1439932"/>
            <a:ext cx="2692961" cy="369332"/>
          </a:xfrm>
          <a:prstGeom prst="roundRect">
            <a:avLst>
              <a:gd name="adj" fmla="val 50000"/>
            </a:avLst>
          </a:prstGeom>
          <a:gradFill>
            <a:gsLst>
              <a:gs pos="38000">
                <a:srgbClr val="E90012"/>
              </a:gs>
              <a:gs pos="100000">
                <a:schemeClr val="bg1">
                  <a:lumMod val="95000"/>
                  <a:alpha val="0"/>
                </a:schemeClr>
              </a:gs>
            </a:gsLst>
            <a:lin ang="0" scaled="0"/>
          </a:gradFill>
        </p:spPr>
        <p:txBody>
          <a:bodyPr wrap="square" lIns="180000" tIns="0" rIns="0" bIns="0" rtlCol="0" anchor="ctr" anchorCtr="0">
            <a:noAutofit/>
          </a:bodyPr>
          <a:lstStyle>
            <a:defPPr>
              <a:defRPr lang="zh-CN"/>
            </a:defPPr>
            <a:lvl1pPr>
              <a:defRPr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自动标签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CE69A220-7CC0-4811-8F35-5B8F41A19E2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3411" y="2198558"/>
            <a:ext cx="2402972" cy="3634067"/>
          </a:xfrm>
          <a:prstGeom prst="rect">
            <a:avLst/>
          </a:prstGeom>
          <a:ln>
            <a:solidFill>
              <a:schemeClr val="accent2"/>
            </a:solidFill>
            <a:prstDash val="solid"/>
          </a:ln>
        </p:spPr>
      </p:pic>
      <p:pic>
        <p:nvPicPr>
          <p:cNvPr id="17" name="图片 16" descr="表格&#10;&#10;中度可信度描述已自动生成">
            <a:extLst>
              <a:ext uri="{FF2B5EF4-FFF2-40B4-BE49-F238E27FC236}">
                <a16:creationId xmlns:a16="http://schemas.microsoft.com/office/drawing/2014/main" id="{6880479F-84C0-4D3F-BFC4-BA0137B333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900" y="2379288"/>
            <a:ext cx="5111316" cy="40106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  <a:effectLst>
            <a:outerShdw blurRad="50800" dist="50800" dir="8100000" algn="tr" rotWithShape="0">
              <a:prstClr val="black">
                <a:alpha val="10000"/>
              </a:prstClr>
            </a:outerShdw>
          </a:effectLst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A52BF1E0-E5C3-4E9D-9D6E-58B88C6B3BCD}"/>
              </a:ext>
            </a:extLst>
          </p:cNvPr>
          <p:cNvSpPr txBox="1"/>
          <p:nvPr/>
        </p:nvSpPr>
        <p:spPr>
          <a:xfrm>
            <a:off x="646222" y="4609594"/>
            <a:ext cx="2686688" cy="369332"/>
          </a:xfrm>
          <a:prstGeom prst="roundRect">
            <a:avLst>
              <a:gd name="adj" fmla="val 50000"/>
            </a:avLst>
          </a:prstGeom>
          <a:gradFill>
            <a:gsLst>
              <a:gs pos="38000">
                <a:srgbClr val="E90012"/>
              </a:gs>
              <a:gs pos="100000">
                <a:schemeClr val="bg1">
                  <a:lumMod val="95000"/>
                  <a:alpha val="0"/>
                </a:schemeClr>
              </a:gs>
            </a:gsLst>
            <a:lin ang="0" scaled="0"/>
          </a:gradFill>
        </p:spPr>
        <p:txBody>
          <a:bodyPr wrap="square" lIns="180000" tIns="0" rIns="0" bIns="0" rtlCol="0" anchor="ctr" anchorCtr="0">
            <a:noAutofit/>
          </a:bodyPr>
          <a:lstStyle>
            <a:defPPr>
              <a:defRPr lang="zh-CN"/>
            </a:defPPr>
            <a:lvl1pPr>
              <a:defRPr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标签查询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35E48C3-A2CD-4140-AB54-ED96A5E497AE}"/>
              </a:ext>
            </a:extLst>
          </p:cNvPr>
          <p:cNvSpPr txBox="1"/>
          <p:nvPr/>
        </p:nvSpPr>
        <p:spPr>
          <a:xfrm>
            <a:off x="646222" y="5050139"/>
            <a:ext cx="2692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可按标签条件查询各类标签客户</a:t>
            </a:r>
          </a:p>
        </p:txBody>
      </p:sp>
    </p:spTree>
    <p:extLst>
      <p:ext uri="{BB962C8B-B14F-4D97-AF65-F5344CB8AC3E}">
        <p14:creationId xmlns:p14="http://schemas.microsoft.com/office/powerpoint/2010/main" val="72110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628D15D7-3E4C-4FE8-82D0-A82E1DA40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智能分级及活跃度分析</a:t>
            </a:r>
          </a:p>
        </p:txBody>
      </p:sp>
      <p:pic>
        <p:nvPicPr>
          <p:cNvPr id="5" name="图片 4" descr="电脑屏幕截图&#10;&#10;描述已自动生成">
            <a:extLst>
              <a:ext uri="{FF2B5EF4-FFF2-40B4-BE49-F238E27FC236}">
                <a16:creationId xmlns:a16="http://schemas.microsoft.com/office/drawing/2014/main" id="{6CC81479-32B8-47A0-92A1-5FD9B05F8E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5153" y="1023507"/>
            <a:ext cx="7546216" cy="244570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  <a:effectLst>
            <a:outerShdw blurRad="50800" dist="50800" dir="8100000" algn="tr" rotWithShape="0">
              <a:prstClr val="black">
                <a:alpha val="10000"/>
              </a:prstClr>
            </a:outerShdw>
          </a:effectLst>
        </p:spPr>
      </p:pic>
      <p:pic>
        <p:nvPicPr>
          <p:cNvPr id="7" name="图片 6" descr="图示&#10;&#10;低可信度描述已自动生成">
            <a:extLst>
              <a:ext uri="{FF2B5EF4-FFF2-40B4-BE49-F238E27FC236}">
                <a16:creationId xmlns:a16="http://schemas.microsoft.com/office/drawing/2014/main" id="{345DEE2B-2CD2-45F9-9039-BDAD356FC1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5154" y="3612836"/>
            <a:ext cx="7546216" cy="22148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  <a:effectLst>
            <a:outerShdw blurRad="50800" dist="50800" dir="8100000" algn="tr" rotWithShape="0">
              <a:prstClr val="black">
                <a:alpha val="10000"/>
              </a:prstClr>
            </a:outerShdw>
          </a:effec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7F97A2A-21B7-4553-9112-08EB78639430}"/>
              </a:ext>
            </a:extLst>
          </p:cNvPr>
          <p:cNvSpPr txBox="1"/>
          <p:nvPr/>
        </p:nvSpPr>
        <p:spPr>
          <a:xfrm>
            <a:off x="750631" y="1023507"/>
            <a:ext cx="2858347" cy="369332"/>
          </a:xfrm>
          <a:prstGeom prst="roundRect">
            <a:avLst>
              <a:gd name="adj" fmla="val 50000"/>
            </a:avLst>
          </a:prstGeom>
          <a:gradFill>
            <a:gsLst>
              <a:gs pos="38000">
                <a:srgbClr val="E90012"/>
              </a:gs>
              <a:gs pos="100000">
                <a:schemeClr val="bg1">
                  <a:lumMod val="95000"/>
                  <a:alpha val="0"/>
                </a:schemeClr>
              </a:gs>
            </a:gsLst>
            <a:lin ang="0" scaled="0"/>
          </a:gradFill>
        </p:spPr>
        <p:txBody>
          <a:bodyPr wrap="square" lIns="180000" tIns="0" rIns="0" bIns="0" rtlCol="0" anchor="ctr" anchorCtr="0">
            <a:noAutofit/>
          </a:bodyPr>
          <a:lstStyle>
            <a:defPPr>
              <a:defRPr lang="zh-CN"/>
            </a:defPPr>
            <a:lvl1pPr>
              <a:defRPr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客户总览：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8F5A0E6-71BC-49BE-8934-F2ACDEC1F28C}"/>
              </a:ext>
            </a:extLst>
          </p:cNvPr>
          <p:cNvSpPr txBox="1"/>
          <p:nvPr/>
        </p:nvSpPr>
        <p:spPr>
          <a:xfrm>
            <a:off x="750631" y="1398382"/>
            <a:ext cx="2775119" cy="1104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177800" indent="-177800">
              <a:spcAft>
                <a:spcPts val="600"/>
              </a:spcAft>
              <a:buFont typeface="+mj-lt"/>
              <a:buAutoNum type="arabicPeriod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zh-CN" altLang="en-US" sz="1400" b="1" dirty="0"/>
              <a:t>客户总数：</a:t>
            </a:r>
            <a:r>
              <a:rPr lang="zh-CN" altLang="en-US" sz="1400" dirty="0"/>
              <a:t>正式客户</a:t>
            </a:r>
            <a:r>
              <a:rPr lang="en-US" altLang="zh-CN" sz="1400" dirty="0"/>
              <a:t>/</a:t>
            </a:r>
            <a:r>
              <a:rPr lang="zh-CN" altLang="en-US" sz="1400" dirty="0"/>
              <a:t>潜在客户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zh-CN" altLang="en-US" sz="1400" dirty="0"/>
              <a:t>高价值客户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zh-CN" altLang="en-US" sz="1400" dirty="0"/>
              <a:t>活跃客户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zh-CN" altLang="en-US" sz="1400" dirty="0"/>
              <a:t>新客户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583482C-63F3-44BC-9B9A-AD7AC3B8C3FA}"/>
              </a:ext>
            </a:extLst>
          </p:cNvPr>
          <p:cNvSpPr txBox="1"/>
          <p:nvPr/>
        </p:nvSpPr>
        <p:spPr>
          <a:xfrm>
            <a:off x="750631" y="4811645"/>
            <a:ext cx="2858347" cy="110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177800" indent="-177800">
              <a:spcAft>
                <a:spcPts val="600"/>
              </a:spcAft>
              <a:buFont typeface="+mj-lt"/>
              <a:buAutoNum type="arabicPeriod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zh-CN" altLang="en-US" sz="1400" dirty="0"/>
              <a:t>以上指标曲线图的方式展示，可以非常明了的看到客户数量的变化动态，让经销商对终端网点的细小变动有非常直观的掌握。</a:t>
            </a:r>
            <a:endParaRPr lang="en-US" altLang="zh-CN" sz="14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A2A531F-BD93-48A5-97CC-6B27EFAA8D59}"/>
              </a:ext>
            </a:extLst>
          </p:cNvPr>
          <p:cNvSpPr txBox="1"/>
          <p:nvPr/>
        </p:nvSpPr>
        <p:spPr>
          <a:xfrm>
            <a:off x="750631" y="4431226"/>
            <a:ext cx="2858347" cy="369332"/>
          </a:xfrm>
          <a:prstGeom prst="roundRect">
            <a:avLst>
              <a:gd name="adj" fmla="val 50000"/>
            </a:avLst>
          </a:prstGeom>
          <a:gradFill>
            <a:gsLst>
              <a:gs pos="38000">
                <a:srgbClr val="E90012"/>
              </a:gs>
              <a:gs pos="100000">
                <a:schemeClr val="bg1">
                  <a:lumMod val="95000"/>
                  <a:alpha val="0"/>
                </a:schemeClr>
              </a:gs>
            </a:gsLst>
            <a:lin ang="0" scaled="0"/>
          </a:gradFill>
        </p:spPr>
        <p:txBody>
          <a:bodyPr wrap="square" lIns="180000" tIns="0" rIns="0" bIns="0" rtlCol="0" anchor="ctr" anchorCtr="0">
            <a:noAutofit/>
          </a:bodyPr>
          <a:lstStyle>
            <a:defPPr>
              <a:defRPr lang="zh-CN"/>
            </a:defPPr>
            <a:lvl1pPr>
              <a:defRPr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趋势分析：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DB4F78E-1E09-4C66-9DF1-5DB45D99D932}"/>
              </a:ext>
            </a:extLst>
          </p:cNvPr>
          <p:cNvSpPr txBox="1"/>
          <p:nvPr/>
        </p:nvSpPr>
        <p:spPr>
          <a:xfrm>
            <a:off x="750631" y="2600872"/>
            <a:ext cx="2858347" cy="369332"/>
          </a:xfrm>
          <a:prstGeom prst="roundRect">
            <a:avLst>
              <a:gd name="adj" fmla="val 50000"/>
            </a:avLst>
          </a:prstGeom>
          <a:gradFill>
            <a:gsLst>
              <a:gs pos="38000">
                <a:srgbClr val="E90012"/>
              </a:gs>
              <a:gs pos="100000">
                <a:schemeClr val="bg1">
                  <a:lumMod val="95000"/>
                  <a:alpha val="0"/>
                </a:schemeClr>
              </a:gs>
            </a:gsLst>
            <a:lin ang="0" scaled="0"/>
          </a:gradFill>
        </p:spPr>
        <p:txBody>
          <a:bodyPr wrap="square" lIns="180000" tIns="0" rIns="0" bIns="0" rtlCol="0" anchor="ctr" anchorCtr="0">
            <a:noAutofit/>
          </a:bodyPr>
          <a:lstStyle>
            <a:defPPr>
              <a:defRPr lang="zh-CN"/>
            </a:defPPr>
            <a:lvl1pPr>
              <a:defRPr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风险预警：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6982C30-3777-40BC-9CEC-A52638031C64}"/>
              </a:ext>
            </a:extLst>
          </p:cNvPr>
          <p:cNvSpPr txBox="1"/>
          <p:nvPr/>
        </p:nvSpPr>
        <p:spPr>
          <a:xfrm>
            <a:off x="750631" y="2970204"/>
            <a:ext cx="1980029" cy="1363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177800" indent="-177800">
              <a:spcAft>
                <a:spcPts val="600"/>
              </a:spcAft>
              <a:buFont typeface="+mj-lt"/>
              <a:buAutoNum type="arabicPeriod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zh-CN" altLang="en-US" sz="1400" dirty="0"/>
              <a:t>即将流失客户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zh-CN" altLang="en-US" sz="1400" dirty="0"/>
              <a:t>订货持续下滑客户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zh-CN" altLang="en-US" sz="1400" dirty="0"/>
              <a:t>订货周期异常客户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zh-CN" altLang="en-US" sz="1400" dirty="0"/>
              <a:t>动销品项数下滑客户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zh-CN" altLang="en-US" sz="1400" dirty="0"/>
              <a:t>超期未跟进</a:t>
            </a:r>
            <a:endParaRPr lang="en-US" altLang="zh-CN" sz="14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58C7A4A-6957-46D7-B18E-7D36AF8F294C}"/>
              </a:ext>
            </a:extLst>
          </p:cNvPr>
          <p:cNvSpPr/>
          <p:nvPr/>
        </p:nvSpPr>
        <p:spPr>
          <a:xfrm>
            <a:off x="0" y="6011837"/>
            <a:ext cx="12192001" cy="5950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US" altLang="zh-CN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F2A745B-03D1-41D9-8FB7-0B3D8EF385AE}"/>
              </a:ext>
            </a:extLst>
          </p:cNvPr>
          <p:cNvSpPr txBox="1"/>
          <p:nvPr/>
        </p:nvSpPr>
        <p:spPr>
          <a:xfrm>
            <a:off x="1874331" y="6155461"/>
            <a:ext cx="844333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以上客户数字化指标可层层追溯，直接定位归属人员、问题原因，提高企业对终端网点的维护和服务力度</a:t>
            </a:r>
          </a:p>
        </p:txBody>
      </p:sp>
    </p:spTree>
    <p:extLst>
      <p:ext uri="{BB962C8B-B14F-4D97-AF65-F5344CB8AC3E}">
        <p14:creationId xmlns:p14="http://schemas.microsoft.com/office/powerpoint/2010/main" val="5136371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D03FBB1B-608D-44A9-8AE4-10448CEF8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层层追溯透视问题</a:t>
            </a:r>
          </a:p>
        </p:txBody>
      </p:sp>
      <p:pic>
        <p:nvPicPr>
          <p:cNvPr id="5" name="图片 4" descr="图形用户界面, 应用程序, 表格, Excel&#10;&#10;描述已自动生成">
            <a:extLst>
              <a:ext uri="{FF2B5EF4-FFF2-40B4-BE49-F238E27FC236}">
                <a16:creationId xmlns:a16="http://schemas.microsoft.com/office/drawing/2014/main" id="{A036DAEA-50E0-411F-8BBE-4A137E207B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6608" y="940335"/>
            <a:ext cx="6694612" cy="289483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  <a:effectLst>
            <a:outerShdw blurRad="50800" dist="50800" dir="13500000" algn="tr" rotWithShape="0">
              <a:prstClr val="black">
                <a:alpha val="10000"/>
              </a:prstClr>
            </a:outerShdw>
          </a:effectLst>
        </p:spPr>
      </p:pic>
      <p:pic>
        <p:nvPicPr>
          <p:cNvPr id="7" name="图片 6" descr="图形用户界面, 表格&#10;&#10;描述已自动生成">
            <a:extLst>
              <a:ext uri="{FF2B5EF4-FFF2-40B4-BE49-F238E27FC236}">
                <a16:creationId xmlns:a16="http://schemas.microsoft.com/office/drawing/2014/main" id="{2F95BAAF-4D34-43D7-9035-863DB0F4D20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7664" y="1769169"/>
            <a:ext cx="6694612" cy="21422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  <a:effectLst>
            <a:outerShdw blurRad="50800" dist="50800" dir="13500000" algn="tr" rotWithShape="0">
              <a:prstClr val="black">
                <a:alpha val="10000"/>
              </a:prstClr>
            </a:outerShdw>
          </a:effectLst>
        </p:spPr>
      </p:pic>
      <p:pic>
        <p:nvPicPr>
          <p:cNvPr id="9" name="图片 8" descr="表格&#10;&#10;描述已自动生成">
            <a:extLst>
              <a:ext uri="{FF2B5EF4-FFF2-40B4-BE49-F238E27FC236}">
                <a16:creationId xmlns:a16="http://schemas.microsoft.com/office/drawing/2014/main" id="{54E70859-29A3-497E-9093-C134A02D975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8720" y="2739380"/>
            <a:ext cx="6691871" cy="317828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  <a:effectLst>
            <a:outerShdw blurRad="50800" dist="50800" dir="13500000" algn="tr" rotWithShape="0">
              <a:prstClr val="black">
                <a:alpha val="10000"/>
              </a:prst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652CE1D-EC5C-4273-9297-21B068DC6F0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7034" y="4528839"/>
            <a:ext cx="6691871" cy="1975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  <a:effectLst>
            <a:outerShdw blurRad="50800" dist="50800" dir="13500000" algn="tr" rotWithShape="0">
              <a:prstClr val="black">
                <a:alpha val="10000"/>
              </a:prstClr>
            </a:outerShdw>
          </a:effec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027AF37-FB7D-414F-A681-02C46F0389B7}"/>
              </a:ext>
            </a:extLst>
          </p:cNvPr>
          <p:cNvSpPr txBox="1"/>
          <p:nvPr/>
        </p:nvSpPr>
        <p:spPr>
          <a:xfrm>
            <a:off x="724554" y="1839867"/>
            <a:ext cx="1000274" cy="153888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>
            <a:defPPr>
              <a:defRPr lang="zh-CN"/>
            </a:defPPr>
            <a:lvl1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177800" indent="-177800"/>
            <a:r>
              <a:rPr lang="zh-CN" altLang="en-US" sz="1600" dirty="0"/>
              <a:t>贡献度</a:t>
            </a:r>
            <a:endParaRPr lang="en-US" altLang="zh-CN" sz="1600" dirty="0"/>
          </a:p>
          <a:p>
            <a:pPr marL="177800" indent="-177800"/>
            <a:r>
              <a:rPr lang="zh-CN" altLang="en-US" sz="1600" dirty="0"/>
              <a:t>活跃度</a:t>
            </a:r>
            <a:endParaRPr lang="en-US" altLang="zh-CN" sz="1600" dirty="0"/>
          </a:p>
          <a:p>
            <a:pPr marL="177800" indent="-177800"/>
            <a:r>
              <a:rPr lang="zh-CN" altLang="en-US" sz="1600" dirty="0"/>
              <a:t>交易频次</a:t>
            </a:r>
            <a:endParaRPr lang="en-US" altLang="zh-CN" sz="1600" dirty="0"/>
          </a:p>
          <a:p>
            <a:pPr marL="177800" indent="-177800"/>
            <a:r>
              <a:rPr lang="zh-CN" altLang="en-US" sz="1600" dirty="0"/>
              <a:t>进货品项</a:t>
            </a:r>
            <a:endParaRPr lang="en-US" altLang="zh-CN" sz="1600" dirty="0"/>
          </a:p>
          <a:p>
            <a:pPr marL="177800" indent="-177800"/>
            <a:r>
              <a:rPr lang="zh-CN" altLang="en-US" sz="1600" dirty="0"/>
              <a:t>客单价</a:t>
            </a:r>
          </a:p>
        </p:txBody>
      </p:sp>
      <p:sp>
        <p:nvSpPr>
          <p:cNvPr id="6" name="箭头: 右 5">
            <a:extLst>
              <a:ext uri="{FF2B5EF4-FFF2-40B4-BE49-F238E27FC236}">
                <a16:creationId xmlns:a16="http://schemas.microsoft.com/office/drawing/2014/main" id="{C4164D70-DB95-4DE4-9931-6D26651C6FE3}"/>
              </a:ext>
            </a:extLst>
          </p:cNvPr>
          <p:cNvSpPr/>
          <p:nvPr/>
        </p:nvSpPr>
        <p:spPr>
          <a:xfrm>
            <a:off x="1830226" y="2255365"/>
            <a:ext cx="833427" cy="707886"/>
          </a:xfrm>
          <a:prstGeom prst="rightArrow">
            <a:avLst/>
          </a:prstGeom>
          <a:gradFill>
            <a:gsLst>
              <a:gs pos="100000">
                <a:srgbClr val="E90012"/>
              </a:gs>
              <a:gs pos="0">
                <a:srgbClr val="E90012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6EC05D4-B943-4C8D-820C-438A15DEEFE0}"/>
              </a:ext>
            </a:extLst>
          </p:cNvPr>
          <p:cNvSpPr txBox="1"/>
          <p:nvPr/>
        </p:nvSpPr>
        <p:spPr>
          <a:xfrm>
            <a:off x="488544" y="1048475"/>
            <a:ext cx="3877985" cy="34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客户分析是企业“客户深度经营”的利器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82C387E-4BC4-4D3E-A6F0-939D8FF2383F}"/>
              </a:ext>
            </a:extLst>
          </p:cNvPr>
          <p:cNvSpPr txBox="1"/>
          <p:nvPr/>
        </p:nvSpPr>
        <p:spPr>
          <a:xfrm>
            <a:off x="0" y="3985252"/>
            <a:ext cx="4637030" cy="2519237"/>
          </a:xfrm>
          <a:prstGeom prst="rect">
            <a:avLst/>
          </a:prstGeom>
          <a:gradFill>
            <a:gsLst>
              <a:gs pos="100000">
                <a:schemeClr val="bg1">
                  <a:lumMod val="75000"/>
                  <a:alpha val="50000"/>
                </a:schemeClr>
              </a:gs>
              <a:gs pos="0">
                <a:schemeClr val="bg1">
                  <a:lumMod val="75000"/>
                  <a:alpha val="0"/>
                </a:schemeClr>
              </a:gs>
            </a:gsLst>
            <a:lin ang="0" scaled="0"/>
          </a:gradFill>
        </p:spPr>
        <p:txBody>
          <a:bodyPr wrap="square" lIns="216000" tIns="0" rIns="216000" bIns="0" rtlCol="0" anchor="ctr" anchorCtr="0">
            <a:noAutofit/>
          </a:bodyPr>
          <a:lstStyle>
            <a:defPPr>
              <a:defRPr lang="zh-CN"/>
            </a:defPPr>
            <a:lvl1pPr marL="180975" indent="-180975">
              <a:lnSpc>
                <a:spcPct val="130000"/>
              </a:lnSpc>
              <a:spcAft>
                <a:spcPts val="600"/>
              </a:spcAft>
              <a:buFont typeface="+mj-lt"/>
              <a:buAutoNum type="arabicPeriod"/>
              <a:tabLst>
                <a:tab pos="180975" algn="l"/>
              </a:tabLst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endParaRPr lang="en-US" altLang="zh-CN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F709A02-C2F7-4293-8D49-356776DAE923}"/>
              </a:ext>
            </a:extLst>
          </p:cNvPr>
          <p:cNvSpPr txBox="1"/>
          <p:nvPr/>
        </p:nvSpPr>
        <p:spPr>
          <a:xfrm>
            <a:off x="455936" y="4267680"/>
            <a:ext cx="3872085" cy="19543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zh-CN"/>
            </a:defPPr>
            <a:lvl1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自动分析：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“高价值、活跃客户、新客户、即将流失、业绩下滑、订货周期异常、进货品项下滑、超期未跟进”预警</a:t>
            </a:r>
          </a:p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全方位结果呈现：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“收入、毛利、退货、费用、进货品项、客单价、增幅率、交易次数”分析</a:t>
            </a:r>
          </a:p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360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度对比分析：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“同比、环比、占比分析”</a:t>
            </a:r>
          </a:p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多维度交叉分析：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客户、地区、分类、分管人员、分管部门、品牌、存货分类、存货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36BCCA07-11A1-4418-98A1-65713C7D2EC7}"/>
              </a:ext>
            </a:extLst>
          </p:cNvPr>
          <p:cNvSpPr/>
          <p:nvPr/>
        </p:nvSpPr>
        <p:spPr>
          <a:xfrm>
            <a:off x="2784075" y="1848046"/>
            <a:ext cx="1522524" cy="1522524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C3233B5E-6FAD-4C04-9251-86C68ED06807}"/>
              </a:ext>
            </a:extLst>
          </p:cNvPr>
          <p:cNvSpPr/>
          <p:nvPr/>
        </p:nvSpPr>
        <p:spPr>
          <a:xfrm>
            <a:off x="2934154" y="1998125"/>
            <a:ext cx="1222366" cy="1222366"/>
          </a:xfrm>
          <a:prstGeom prst="ellipse">
            <a:avLst/>
          </a:prstGeom>
          <a:solidFill>
            <a:srgbClr val="E9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分级</a:t>
            </a:r>
          </a:p>
        </p:txBody>
      </p:sp>
    </p:spTree>
    <p:extLst>
      <p:ext uri="{BB962C8B-B14F-4D97-AF65-F5344CB8AC3E}">
        <p14:creationId xmlns:p14="http://schemas.microsoft.com/office/powerpoint/2010/main" val="373650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F4B8AA1-1887-4ABD-8227-6E3CF6513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客户</a:t>
            </a:r>
            <a:r>
              <a:rPr lang="en-US" altLang="zh-CN" dirty="0"/>
              <a:t>360</a:t>
            </a:r>
            <a:r>
              <a:rPr lang="zh-CN" altLang="en-US" dirty="0"/>
              <a:t>度分析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78F04FF3-9025-48FF-A1DE-7BB9B162DDC3}"/>
              </a:ext>
            </a:extLst>
          </p:cNvPr>
          <p:cNvGrpSpPr/>
          <p:nvPr/>
        </p:nvGrpSpPr>
        <p:grpSpPr>
          <a:xfrm>
            <a:off x="700042" y="1106367"/>
            <a:ext cx="2534750" cy="4574326"/>
            <a:chOff x="582520" y="1030758"/>
            <a:chExt cx="2534750" cy="4574326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DA2637CF-C428-406A-A10A-3317DEBDDD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520" y="1030758"/>
              <a:ext cx="2534750" cy="4574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E353EF40-B10A-4777-8617-13DB07514891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093" y="1361172"/>
              <a:ext cx="2079336" cy="391272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CE5F22C-8306-4DF5-AB1F-0A1AE304E29C}"/>
              </a:ext>
            </a:extLst>
          </p:cNvPr>
          <p:cNvGrpSpPr/>
          <p:nvPr/>
        </p:nvGrpSpPr>
        <p:grpSpPr>
          <a:xfrm>
            <a:off x="3452431" y="1106367"/>
            <a:ext cx="2534750" cy="4574326"/>
            <a:chOff x="3280428" y="1030758"/>
            <a:chExt cx="2534750" cy="4574326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1C4494CF-197A-4C62-8FD2-BEAA0B5B6F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0428" y="1030758"/>
              <a:ext cx="2534750" cy="4574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E0806E27-2D31-4F9B-832F-682473CE06E3}"/>
                </a:ext>
              </a:extLst>
            </p:cNvPr>
            <p:cNvPicPr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3540" y="1361172"/>
              <a:ext cx="2080800" cy="39132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119D0508-F61C-43B5-A9B9-7D7E14632AC0}"/>
              </a:ext>
            </a:extLst>
          </p:cNvPr>
          <p:cNvGrpSpPr/>
          <p:nvPr/>
        </p:nvGrpSpPr>
        <p:grpSpPr>
          <a:xfrm>
            <a:off x="6204820" y="1106367"/>
            <a:ext cx="2534750" cy="4574326"/>
            <a:chOff x="6086057" y="1030758"/>
            <a:chExt cx="2534750" cy="4574326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2D814CD8-3C37-424D-906B-A533CF13C6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6057" y="1030758"/>
              <a:ext cx="2534750" cy="4574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81D23DC-19E1-4378-802E-8840B4663C9D}"/>
                </a:ext>
              </a:extLst>
            </p:cNvPr>
            <p:cNvPicPr>
              <a:picLocks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3093" y="1361172"/>
              <a:ext cx="2080800" cy="39132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368D524C-E54B-4380-B0FB-8F6F8731AB82}"/>
              </a:ext>
            </a:extLst>
          </p:cNvPr>
          <p:cNvGrpSpPr/>
          <p:nvPr/>
        </p:nvGrpSpPr>
        <p:grpSpPr>
          <a:xfrm>
            <a:off x="8957209" y="1106367"/>
            <a:ext cx="2534750" cy="4574326"/>
            <a:chOff x="8839687" y="1030758"/>
            <a:chExt cx="2534750" cy="4574326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413527C8-B5DF-4B6D-8F63-FD57706A0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9687" y="1030758"/>
              <a:ext cx="2534750" cy="4574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6551B04-919B-462C-8AC2-2004D45B9CF0}"/>
                </a:ext>
              </a:extLst>
            </p:cNvPr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56723" y="1361172"/>
              <a:ext cx="2080800" cy="39132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77A31D8B-15C4-43A4-863D-927155CDF3E7}"/>
              </a:ext>
            </a:extLst>
          </p:cNvPr>
          <p:cNvSpPr/>
          <p:nvPr/>
        </p:nvSpPr>
        <p:spPr>
          <a:xfrm>
            <a:off x="0" y="5846157"/>
            <a:ext cx="12192001" cy="7607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US" altLang="zh-CN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38A2313-0FE9-45FB-BCC0-70381105EF51}"/>
              </a:ext>
            </a:extLst>
          </p:cNvPr>
          <p:cNvSpPr txBox="1"/>
          <p:nvPr/>
        </p:nvSpPr>
        <p:spPr>
          <a:xfrm>
            <a:off x="1280060" y="5913924"/>
            <a:ext cx="9631881" cy="62517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spcAft>
                <a:spcPts val="600"/>
              </a:spcAft>
              <a:defRPr sz="1400"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lang="en-US" altLang="zh-CN" dirty="0"/>
              <a:t>360</a:t>
            </a:r>
            <a:r>
              <a:rPr lang="zh-CN" altLang="en-US" dirty="0"/>
              <a:t>度分析客户，移动端实时查看客户情况，业务员在拜访客户过程中实时掌握客户信息，根据历史订单数据，判断此次拜访的核心工作：是本品下单，还是增加品项，推新品</a:t>
            </a:r>
          </a:p>
        </p:txBody>
      </p:sp>
    </p:spTree>
    <p:extLst>
      <p:ext uri="{BB962C8B-B14F-4D97-AF65-F5344CB8AC3E}">
        <p14:creationId xmlns:p14="http://schemas.microsoft.com/office/powerpoint/2010/main" val="10741913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0E4A636-1E1E-410D-9BFE-DF44F750E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数字化赋能业务，打造强终端体系</a:t>
            </a:r>
          </a:p>
        </p:txBody>
      </p:sp>
      <p:sp>
        <p:nvSpPr>
          <p:cNvPr id="115" name="文本框 114">
            <a:extLst>
              <a:ext uri="{FF2B5EF4-FFF2-40B4-BE49-F238E27FC236}">
                <a16:creationId xmlns:a16="http://schemas.microsoft.com/office/drawing/2014/main" id="{9C60AE17-EAEA-4273-ADC4-A4B2AC0192C6}"/>
              </a:ext>
            </a:extLst>
          </p:cNvPr>
          <p:cNvSpPr txBox="1"/>
          <p:nvPr/>
        </p:nvSpPr>
        <p:spPr>
          <a:xfrm>
            <a:off x="174436" y="2734575"/>
            <a:ext cx="2235965" cy="2455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zh-CN" altLang="en-US" dirty="0">
                <a:sym typeface="+mn-ea"/>
              </a:rPr>
              <a:t>业务员</a:t>
            </a:r>
            <a:r>
              <a:rPr lang="en-US" altLang="zh-CN" dirty="0">
                <a:sym typeface="+mn-ea"/>
              </a:rPr>
              <a:t>“</a:t>
            </a:r>
            <a:r>
              <a:rPr lang="zh-CN" altLang="en-US" dirty="0">
                <a:sym typeface="+mn-ea"/>
              </a:rPr>
              <a:t>恨</a:t>
            </a:r>
            <a:r>
              <a:rPr lang="en-US" altLang="zh-CN" dirty="0">
                <a:sym typeface="+mn-ea"/>
              </a:rPr>
              <a:t>”</a:t>
            </a:r>
            <a:r>
              <a:rPr lang="zh-CN" altLang="en-US" dirty="0">
                <a:sym typeface="+mn-ea"/>
              </a:rPr>
              <a:t>数据报表，相当于考试卷。考核业务员的业绩指标，达成率、拜访率、销售目标、促销费用。</a:t>
            </a:r>
            <a:endParaRPr lang="zh-CN" altLang="en-US" dirty="0"/>
          </a:p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zh-CN" altLang="en-US" dirty="0">
                <a:sym typeface="+mn-ea"/>
              </a:rPr>
              <a:t>掌握在业务主管手中，检查考核业务员的工具。</a:t>
            </a:r>
            <a:endParaRPr lang="zh-CN" altLang="en-US" dirty="0"/>
          </a:p>
        </p:txBody>
      </p:sp>
      <p:sp>
        <p:nvSpPr>
          <p:cNvPr id="116" name="TextBox 3">
            <a:extLst>
              <a:ext uri="{FF2B5EF4-FFF2-40B4-BE49-F238E27FC236}">
                <a16:creationId xmlns:a16="http://schemas.microsoft.com/office/drawing/2014/main" id="{1893FCE1-2323-42C3-A7F7-89C4FE901E0B}"/>
              </a:ext>
            </a:extLst>
          </p:cNvPr>
          <p:cNvSpPr txBox="1"/>
          <p:nvPr/>
        </p:nvSpPr>
        <p:spPr>
          <a:xfrm>
            <a:off x="-326317" y="2115683"/>
            <a:ext cx="2932891" cy="521970"/>
          </a:xfrm>
          <a:prstGeom prst="roundRect">
            <a:avLst>
              <a:gd name="adj" fmla="val 50000"/>
            </a:avLst>
          </a:prstGeom>
          <a:gradFill>
            <a:gsLst>
              <a:gs pos="90000">
                <a:srgbClr val="E90012"/>
              </a:gs>
              <a:gs pos="0">
                <a:srgbClr val="E90012">
                  <a:alpha val="0"/>
                </a:srgbClr>
              </a:gs>
            </a:gsLst>
            <a:lin ang="0" scaled="0"/>
          </a:gradFill>
        </p:spPr>
        <p:txBody>
          <a:bodyPr wrap="square" lIns="180000" tIns="0" rIns="180000" bIns="0" rtlCol="0" anchor="ctr" anchorCtr="0">
            <a:noAutofit/>
          </a:bodyPr>
          <a:lstStyle>
            <a:defPPr>
              <a:defRPr lang="zh-CN"/>
            </a:defPPr>
            <a:lvl1pPr>
              <a:defRPr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r"/>
            <a:r>
              <a:rPr lang="zh-CN" altLang="en-US" sz="2000" dirty="0"/>
              <a:t>过去：考试卷</a:t>
            </a:r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2773A6CD-D4A9-460A-86FD-7EA56626898A}"/>
              </a:ext>
            </a:extLst>
          </p:cNvPr>
          <p:cNvSpPr txBox="1"/>
          <p:nvPr/>
        </p:nvSpPr>
        <p:spPr>
          <a:xfrm>
            <a:off x="9792792" y="2734575"/>
            <a:ext cx="2230604" cy="1981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zh-CN" altLang="en-US" dirty="0">
                <a:sym typeface="+mn-ea"/>
              </a:rPr>
              <a:t>报表变成说服老板下单的工具，包括所属门店的历史销量、分销陈列、促销活动，业务人员会基于这些数据来给门店做诊断分析。</a:t>
            </a:r>
            <a:endParaRPr lang="zh-CN" altLang="en-US" dirty="0"/>
          </a:p>
        </p:txBody>
      </p:sp>
      <p:sp>
        <p:nvSpPr>
          <p:cNvPr id="118" name="TextBox 3">
            <a:extLst>
              <a:ext uri="{FF2B5EF4-FFF2-40B4-BE49-F238E27FC236}">
                <a16:creationId xmlns:a16="http://schemas.microsoft.com/office/drawing/2014/main" id="{96FD3B73-D390-400D-AFCE-CA1E5397E05B}"/>
              </a:ext>
            </a:extLst>
          </p:cNvPr>
          <p:cNvSpPr txBox="1"/>
          <p:nvPr/>
        </p:nvSpPr>
        <p:spPr>
          <a:xfrm>
            <a:off x="9584503" y="2115683"/>
            <a:ext cx="2932891" cy="521970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rgbClr val="E90012"/>
              </a:gs>
              <a:gs pos="100000">
                <a:srgbClr val="E90012">
                  <a:alpha val="0"/>
                </a:srgbClr>
              </a:gs>
            </a:gsLst>
            <a:lin ang="0" scaled="0"/>
          </a:gradFill>
        </p:spPr>
        <p:txBody>
          <a:bodyPr wrap="square" lIns="180000" tIns="0" rIns="180000" bIns="0" rtlCol="0" anchor="ctr" anchorCtr="0">
            <a:noAutofit/>
          </a:bodyPr>
          <a:lstStyle>
            <a:defPPr>
              <a:defRPr lang="zh-CN"/>
            </a:defPPr>
            <a:lvl1pPr>
              <a:defRPr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CN" altLang="en-US" sz="2000" dirty="0"/>
              <a:t>过去：计算器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84E021F-A52F-4646-ACEF-DDBDE7C52111}"/>
              </a:ext>
            </a:extLst>
          </p:cNvPr>
          <p:cNvSpPr/>
          <p:nvPr/>
        </p:nvSpPr>
        <p:spPr>
          <a:xfrm>
            <a:off x="2749899" y="1440493"/>
            <a:ext cx="2373521" cy="30738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4861BBE-2B71-427A-9D15-56239FACB58A}"/>
              </a:ext>
            </a:extLst>
          </p:cNvPr>
          <p:cNvSpPr/>
          <p:nvPr/>
        </p:nvSpPr>
        <p:spPr>
          <a:xfrm>
            <a:off x="5123421" y="1440493"/>
            <a:ext cx="4318681" cy="176330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8278D31-C19A-44D8-857B-615AF0824CF7}"/>
              </a:ext>
            </a:extLst>
          </p:cNvPr>
          <p:cNvSpPr/>
          <p:nvPr/>
        </p:nvSpPr>
        <p:spPr>
          <a:xfrm>
            <a:off x="7050593" y="3203802"/>
            <a:ext cx="2391508" cy="30919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1776A9F-BD84-4B2A-ADE3-6A4212978568}"/>
              </a:ext>
            </a:extLst>
          </p:cNvPr>
          <p:cNvSpPr/>
          <p:nvPr/>
        </p:nvSpPr>
        <p:spPr>
          <a:xfrm>
            <a:off x="2749898" y="4514327"/>
            <a:ext cx="4300696" cy="1781468"/>
          </a:xfrm>
          <a:prstGeom prst="rect">
            <a:avLst/>
          </a:prstGeom>
          <a:solidFill>
            <a:srgbClr val="E9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570719C-8573-4228-A769-0BE8F18C4E9C}"/>
              </a:ext>
            </a:extLst>
          </p:cNvPr>
          <p:cNvSpPr/>
          <p:nvPr/>
        </p:nvSpPr>
        <p:spPr>
          <a:xfrm>
            <a:off x="5127000" y="3203802"/>
            <a:ext cx="1923594" cy="131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双括号 10">
            <a:extLst>
              <a:ext uri="{FF2B5EF4-FFF2-40B4-BE49-F238E27FC236}">
                <a16:creationId xmlns:a16="http://schemas.microsoft.com/office/drawing/2014/main" id="{53B820C8-6C94-4D8E-BE0B-34A4F9EAB295}"/>
              </a:ext>
            </a:extLst>
          </p:cNvPr>
          <p:cNvSpPr/>
          <p:nvPr/>
        </p:nvSpPr>
        <p:spPr>
          <a:xfrm>
            <a:off x="3053427" y="2637654"/>
            <a:ext cx="1766464" cy="1586910"/>
          </a:xfrm>
          <a:prstGeom prst="bracketPair">
            <a:avLst>
              <a:gd name="adj" fmla="val 7652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D0441D3-4E2D-4F21-84A5-E90CF5ECE7B8}"/>
              </a:ext>
            </a:extLst>
          </p:cNvPr>
          <p:cNvSpPr txBox="1"/>
          <p:nvPr/>
        </p:nvSpPr>
        <p:spPr>
          <a:xfrm>
            <a:off x="3267085" y="2830944"/>
            <a:ext cx="1339149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-122"/>
                <a:ea typeface="微软雅黑" charset="-122"/>
              </a:rPr>
              <a:t>SFA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-122"/>
                <a:ea typeface="微软雅黑" charset="-122"/>
              </a:rPr>
              <a:t>分销订单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charset="-122"/>
              <a:ea typeface="微软雅黑" charset="-122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-122"/>
                <a:ea typeface="微软雅黑" charset="-122"/>
              </a:rPr>
              <a:t>产品销售记录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charset="-122"/>
              <a:ea typeface="微软雅黑" charset="-122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-122"/>
                <a:ea typeface="微软雅黑" charset="-122"/>
              </a:rPr>
              <a:t>品类 品牌数据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charset="-122"/>
              <a:ea typeface="微软雅黑" charset="-122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-122"/>
                <a:ea typeface="微软雅黑" charset="-122"/>
              </a:rPr>
              <a:t>商品毛利情况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charset="-122"/>
              <a:ea typeface="微软雅黑" charset="-122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-122"/>
                <a:ea typeface="微软雅黑" charset="-122"/>
              </a:rPr>
              <a:t>促销执行结果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charset="-122"/>
              <a:ea typeface="微软雅黑" charset="-122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-122"/>
                <a:ea typeface="微软雅黑" charset="-122"/>
              </a:rPr>
              <a:t>费用投放历史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D75D428-7ECD-4EC9-A71F-57DA79D9B8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255" y="1829590"/>
            <a:ext cx="433403" cy="514666"/>
          </a:xfrm>
          <a:prstGeom prst="rect">
            <a:avLst/>
          </a:prstGeom>
        </p:spPr>
      </p:pic>
      <p:grpSp>
        <p:nvGrpSpPr>
          <p:cNvPr id="126" name="组合 125">
            <a:extLst>
              <a:ext uri="{FF2B5EF4-FFF2-40B4-BE49-F238E27FC236}">
                <a16:creationId xmlns:a16="http://schemas.microsoft.com/office/drawing/2014/main" id="{49548BFC-1ED9-4E5C-89A1-BBB15609AB08}"/>
              </a:ext>
            </a:extLst>
          </p:cNvPr>
          <p:cNvGrpSpPr/>
          <p:nvPr/>
        </p:nvGrpSpPr>
        <p:grpSpPr>
          <a:xfrm>
            <a:off x="2952564" y="4931822"/>
            <a:ext cx="3895364" cy="946478"/>
            <a:chOff x="2804540" y="4864522"/>
            <a:chExt cx="3895364" cy="946478"/>
          </a:xfrm>
        </p:grpSpPr>
        <p:sp>
          <p:nvSpPr>
            <p:cNvPr id="109" name="文本框 108">
              <a:extLst>
                <a:ext uri="{FF2B5EF4-FFF2-40B4-BE49-F238E27FC236}">
                  <a16:creationId xmlns:a16="http://schemas.microsoft.com/office/drawing/2014/main" id="{A282CDE2-6DD4-439C-B617-84E2F78AB88B}"/>
                </a:ext>
              </a:extLst>
            </p:cNvPr>
            <p:cNvSpPr txBox="1"/>
            <p:nvPr/>
          </p:nvSpPr>
          <p:spPr>
            <a:xfrm>
              <a:off x="3726013" y="4864522"/>
              <a:ext cx="2973891" cy="9464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 algn="l">
                <a:lnSpc>
                  <a:spcPts val="1700"/>
                </a:lnSpc>
                <a:buFont typeface="Wingdings" panose="05000000000000000000" pitchFamily="2" charset="2"/>
                <a:buChar char="ü"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charset="-122"/>
                  <a:ea typeface="微软雅黑" charset="-122"/>
                </a:rPr>
                <a:t>销售人员更容易说服客户接受活动方案</a:t>
              </a:r>
              <a:endParaRPr lang="en-US" altLang="zh-CN" sz="1200" dirty="0">
                <a:solidFill>
                  <a:schemeClr val="bg1"/>
                </a:solidFill>
                <a:latin typeface="微软雅黑" charset="-122"/>
                <a:ea typeface="微软雅黑" charset="-122"/>
              </a:endParaRPr>
            </a:p>
            <a:p>
              <a:pPr marL="171450" indent="-171450" algn="l">
                <a:lnSpc>
                  <a:spcPts val="1700"/>
                </a:lnSpc>
                <a:buFont typeface="Wingdings" panose="05000000000000000000" pitchFamily="2" charset="2"/>
                <a:buChar char="ü"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charset="-122"/>
                  <a:ea typeface="微软雅黑" charset="-122"/>
                </a:rPr>
                <a:t>更容易拿到店内资源</a:t>
              </a:r>
              <a:endParaRPr lang="en-US" altLang="zh-CN" sz="1200" dirty="0">
                <a:solidFill>
                  <a:schemeClr val="bg1"/>
                </a:solidFill>
                <a:latin typeface="微软雅黑" charset="-122"/>
                <a:ea typeface="微软雅黑" charset="-122"/>
              </a:endParaRPr>
            </a:p>
            <a:p>
              <a:pPr marL="171450" indent="-171450" algn="l">
                <a:lnSpc>
                  <a:spcPts val="1700"/>
                </a:lnSpc>
                <a:buFont typeface="Wingdings" panose="05000000000000000000" pitchFamily="2" charset="2"/>
                <a:buChar char="ü"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charset="-122"/>
                  <a:ea typeface="微软雅黑" charset="-122"/>
                </a:rPr>
                <a:t>跟快速调整店内执行促进动销</a:t>
              </a:r>
              <a:endParaRPr lang="en-US" altLang="zh-CN" sz="1200" dirty="0">
                <a:solidFill>
                  <a:schemeClr val="bg1"/>
                </a:solidFill>
                <a:latin typeface="微软雅黑" charset="-122"/>
                <a:ea typeface="微软雅黑" charset="-122"/>
              </a:endParaRPr>
            </a:p>
            <a:p>
              <a:pPr marL="171450" indent="-171450" algn="l">
                <a:lnSpc>
                  <a:spcPts val="1700"/>
                </a:lnSpc>
                <a:buFont typeface="Wingdings" panose="05000000000000000000" pitchFamily="2" charset="2"/>
                <a:buChar char="ü"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charset="-122"/>
                  <a:ea typeface="微软雅黑" charset="-122"/>
                </a:rPr>
                <a:t>同等店型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charset="-122"/>
                  <a:ea typeface="微软雅黑" charset="-122"/>
                </a:rPr>
                <a:t>/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charset="-122"/>
                  <a:ea typeface="微软雅黑" charset="-122"/>
                </a:rPr>
                <a:t>位置店内执行费用下降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charset="-122"/>
                  <a:ea typeface="微软雅黑" charset="-122"/>
                </a:rPr>
                <a:t>30%</a:t>
              </a:r>
            </a:p>
          </p:txBody>
        </p:sp>
        <p:grpSp>
          <p:nvGrpSpPr>
            <p:cNvPr id="119" name="组合 118">
              <a:extLst>
                <a:ext uri="{FF2B5EF4-FFF2-40B4-BE49-F238E27FC236}">
                  <a16:creationId xmlns:a16="http://schemas.microsoft.com/office/drawing/2014/main" id="{CDAEE4D9-50C8-4728-B382-778CF8C06501}"/>
                </a:ext>
              </a:extLst>
            </p:cNvPr>
            <p:cNvGrpSpPr/>
            <p:nvPr/>
          </p:nvGrpSpPr>
          <p:grpSpPr>
            <a:xfrm>
              <a:off x="2804540" y="4889388"/>
              <a:ext cx="917477" cy="896746"/>
              <a:chOff x="2834078" y="4414503"/>
              <a:chExt cx="917477" cy="896746"/>
            </a:xfrm>
          </p:grpSpPr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7E4BF500-418C-4083-A4B2-AEA98D1CDE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93174" y="4414503"/>
                <a:ext cx="399285" cy="570700"/>
              </a:xfrm>
              <a:prstGeom prst="rect">
                <a:avLst/>
              </a:prstGeom>
            </p:spPr>
          </p:pic>
          <p:sp>
            <p:nvSpPr>
              <p:cNvPr id="110" name="文本框 109">
                <a:extLst>
                  <a:ext uri="{FF2B5EF4-FFF2-40B4-BE49-F238E27FC236}">
                    <a16:creationId xmlns:a16="http://schemas.microsoft.com/office/drawing/2014/main" id="{9617D54F-F1B4-46FF-993D-C85F66A804FF}"/>
                  </a:ext>
                </a:extLst>
              </p:cNvPr>
              <p:cNvSpPr txBox="1"/>
              <p:nvPr/>
            </p:nvSpPr>
            <p:spPr>
              <a:xfrm>
                <a:off x="2834078" y="5003472"/>
                <a:ext cx="9174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微软雅黑" charset="-122"/>
                    <a:ea typeface="微软雅黑" charset="-122"/>
                  </a:rPr>
                  <a:t>取得成功</a:t>
                </a:r>
              </a:p>
            </p:txBody>
          </p:sp>
        </p:grpSp>
      </p:grpSp>
      <p:sp>
        <p:nvSpPr>
          <p:cNvPr id="111" name="文本框 110">
            <a:extLst>
              <a:ext uri="{FF2B5EF4-FFF2-40B4-BE49-F238E27FC236}">
                <a16:creationId xmlns:a16="http://schemas.microsoft.com/office/drawing/2014/main" id="{9FAAD8BC-82A7-47A0-8385-51D91A5ACDE7}"/>
              </a:ext>
            </a:extLst>
          </p:cNvPr>
          <p:cNvSpPr txBox="1"/>
          <p:nvPr/>
        </p:nvSpPr>
        <p:spPr>
          <a:xfrm>
            <a:off x="3570666" y="1825313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-122"/>
                <a:ea typeface="微软雅黑" charset="-122"/>
              </a:rPr>
              <a:t>业务人员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charset="-122"/>
              <a:ea typeface="微软雅黑" charset="-122"/>
            </a:endParaRPr>
          </a:p>
          <a:p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-122"/>
                <a:ea typeface="微软雅黑" charset="-122"/>
              </a:rPr>
              <a:t>手持数据终端</a:t>
            </a:r>
          </a:p>
        </p:txBody>
      </p:sp>
      <p:grpSp>
        <p:nvGrpSpPr>
          <p:cNvPr id="132" name="组合 131">
            <a:extLst>
              <a:ext uri="{FF2B5EF4-FFF2-40B4-BE49-F238E27FC236}">
                <a16:creationId xmlns:a16="http://schemas.microsoft.com/office/drawing/2014/main" id="{31F2775E-E689-42A5-9EF6-6651E0C5B674}"/>
              </a:ext>
            </a:extLst>
          </p:cNvPr>
          <p:cNvGrpSpPr/>
          <p:nvPr/>
        </p:nvGrpSpPr>
        <p:grpSpPr>
          <a:xfrm>
            <a:off x="5285193" y="1766023"/>
            <a:ext cx="3995136" cy="1112248"/>
            <a:chOff x="5316041" y="1693940"/>
            <a:chExt cx="3995136" cy="1112248"/>
          </a:xfrm>
        </p:grpSpPr>
        <p:pic>
          <p:nvPicPr>
            <p:cNvPr id="104" name="图片 103">
              <a:extLst>
                <a:ext uri="{FF2B5EF4-FFF2-40B4-BE49-F238E27FC236}">
                  <a16:creationId xmlns:a16="http://schemas.microsoft.com/office/drawing/2014/main" id="{A2265EA4-1DD0-4925-B3B5-74F5C6D9B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974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8939" y="1743768"/>
              <a:ext cx="1578039" cy="1012593"/>
            </a:xfrm>
            <a:prstGeom prst="rect">
              <a:avLst/>
            </a:prstGeom>
          </p:spPr>
        </p:pic>
        <p:pic>
          <p:nvPicPr>
            <p:cNvPr id="105" name="图片 104">
              <a:extLst>
                <a:ext uri="{FF2B5EF4-FFF2-40B4-BE49-F238E27FC236}">
                  <a16:creationId xmlns:a16="http://schemas.microsoft.com/office/drawing/2014/main" id="{C37BC59F-A8A7-4818-8624-3877E8C43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4672" y="1743768"/>
              <a:ext cx="1376505" cy="1012593"/>
            </a:xfrm>
            <a:prstGeom prst="rect">
              <a:avLst/>
            </a:prstGeom>
          </p:spPr>
        </p:pic>
        <p:grpSp>
          <p:nvGrpSpPr>
            <p:cNvPr id="121" name="组合 120">
              <a:extLst>
                <a:ext uri="{FF2B5EF4-FFF2-40B4-BE49-F238E27FC236}">
                  <a16:creationId xmlns:a16="http://schemas.microsoft.com/office/drawing/2014/main" id="{CCED2BB2-E190-40EC-96ED-D6948417557C}"/>
                </a:ext>
              </a:extLst>
            </p:cNvPr>
            <p:cNvGrpSpPr/>
            <p:nvPr/>
          </p:nvGrpSpPr>
          <p:grpSpPr>
            <a:xfrm>
              <a:off x="5316041" y="1693940"/>
              <a:ext cx="902811" cy="1112248"/>
              <a:chOff x="5334246" y="2007048"/>
              <a:chExt cx="902811" cy="1112248"/>
            </a:xfrm>
          </p:grpSpPr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7BE5ADA5-EE19-45E1-9321-D967D6F5E8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08259" y="2007048"/>
                <a:ext cx="554784" cy="554784"/>
              </a:xfrm>
              <a:prstGeom prst="rect">
                <a:avLst/>
              </a:prstGeom>
            </p:spPr>
          </p:pic>
          <p:sp>
            <p:nvSpPr>
              <p:cNvPr id="112" name="文本框 111">
                <a:extLst>
                  <a:ext uri="{FF2B5EF4-FFF2-40B4-BE49-F238E27FC236}">
                    <a16:creationId xmlns:a16="http://schemas.microsoft.com/office/drawing/2014/main" id="{06BC3C49-34F5-43E4-8CA9-40F2742B826E}"/>
                  </a:ext>
                </a:extLst>
              </p:cNvPr>
              <p:cNvSpPr txBox="1"/>
              <p:nvPr/>
            </p:nvSpPr>
            <p:spPr>
              <a:xfrm>
                <a:off x="5334246" y="2596076"/>
                <a:ext cx="9028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微软雅黑" charset="-122"/>
                    <a:ea typeface="微软雅黑" charset="-122"/>
                  </a:rPr>
                  <a:t>生成</a:t>
                </a:r>
                <a:endParaRPr lang="en-US" altLang="zh-CN" sz="1400" b="1" dirty="0">
                  <a:solidFill>
                    <a:schemeClr val="bg1"/>
                  </a:solidFill>
                  <a:latin typeface="微软雅黑" charset="-122"/>
                  <a:ea typeface="微软雅黑" charset="-122"/>
                </a:endParaRPr>
              </a:p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微软雅黑" charset="-122"/>
                    <a:ea typeface="微软雅黑" charset="-122"/>
                  </a:rPr>
                  <a:t>生意建议</a:t>
                </a:r>
              </a:p>
            </p:txBody>
          </p:sp>
        </p:grpSp>
      </p:grpSp>
      <p:grpSp>
        <p:nvGrpSpPr>
          <p:cNvPr id="127" name="组合 126">
            <a:extLst>
              <a:ext uri="{FF2B5EF4-FFF2-40B4-BE49-F238E27FC236}">
                <a16:creationId xmlns:a16="http://schemas.microsoft.com/office/drawing/2014/main" id="{F4A11CB4-8E9A-41EC-84A4-FF31D7399BBD}"/>
              </a:ext>
            </a:extLst>
          </p:cNvPr>
          <p:cNvGrpSpPr/>
          <p:nvPr/>
        </p:nvGrpSpPr>
        <p:grpSpPr>
          <a:xfrm>
            <a:off x="5180735" y="3535038"/>
            <a:ext cx="1783756" cy="648053"/>
            <a:chOff x="5133650" y="3534615"/>
            <a:chExt cx="1783756" cy="64805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392D264-4A48-4FA9-95BE-5C0C5BDD9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Chalk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56927" y="3534615"/>
              <a:ext cx="560479" cy="648053"/>
            </a:xfrm>
            <a:prstGeom prst="rect">
              <a:avLst/>
            </a:prstGeom>
          </p:spPr>
        </p:pic>
        <p:sp>
          <p:nvSpPr>
            <p:cNvPr id="114" name="文本框 113">
              <a:extLst>
                <a:ext uri="{FF2B5EF4-FFF2-40B4-BE49-F238E27FC236}">
                  <a16:creationId xmlns:a16="http://schemas.microsoft.com/office/drawing/2014/main" id="{4BBC58B0-EF5F-444B-92EB-0C9FA1D43800}"/>
                </a:ext>
              </a:extLst>
            </p:cNvPr>
            <p:cNvSpPr txBox="1"/>
            <p:nvPr/>
          </p:nvSpPr>
          <p:spPr>
            <a:xfrm>
              <a:off x="5133650" y="3535476"/>
              <a:ext cx="12534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-122"/>
                  <a:ea typeface="微软雅黑" charset="-122"/>
                </a:rPr>
                <a:t>数字化赋能</a:t>
              </a:r>
              <a:endPara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-122"/>
                <a:ea typeface="微软雅黑" charset="-122"/>
              </a:endParaRPr>
            </a:p>
            <a:p>
              <a:pPr algn="just"/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-122"/>
                  <a:ea typeface="微软雅黑" charset="-122"/>
                </a:rPr>
                <a:t>让业务员成为数据分析运营人员</a:t>
              </a:r>
            </a:p>
          </p:txBody>
        </p:sp>
      </p:grpSp>
      <p:grpSp>
        <p:nvGrpSpPr>
          <p:cNvPr id="16" name="Group 1644">
            <a:extLst>
              <a:ext uri="{FF2B5EF4-FFF2-40B4-BE49-F238E27FC236}">
                <a16:creationId xmlns:a16="http://schemas.microsoft.com/office/drawing/2014/main" id="{0015D591-006A-48C1-8E5B-98F58E0BC57C}"/>
              </a:ext>
            </a:extLst>
          </p:cNvPr>
          <p:cNvGrpSpPr/>
          <p:nvPr/>
        </p:nvGrpSpPr>
        <p:grpSpPr bwMode="auto">
          <a:xfrm>
            <a:off x="8650125" y="3623741"/>
            <a:ext cx="668451" cy="592481"/>
            <a:chOff x="0" y="0"/>
            <a:chExt cx="311150" cy="29527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7" name="Freeform 1626">
              <a:extLst>
                <a:ext uri="{FF2B5EF4-FFF2-40B4-BE49-F238E27FC236}">
                  <a16:creationId xmlns:a16="http://schemas.microsoft.com/office/drawing/2014/main" id="{5C329EE5-6604-4265-ACE0-5F1272535E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900" y="41275"/>
              <a:ext cx="134938" cy="182563"/>
            </a:xfrm>
            <a:custGeom>
              <a:avLst/>
              <a:gdLst>
                <a:gd name="T0" fmla="*/ 20 w 23"/>
                <a:gd name="T1" fmla="*/ 17 h 31"/>
                <a:gd name="T2" fmla="*/ 16 w 23"/>
                <a:gd name="T3" fmla="*/ 15 h 31"/>
                <a:gd name="T4" fmla="*/ 13 w 23"/>
                <a:gd name="T5" fmla="*/ 14 h 31"/>
                <a:gd name="T6" fmla="*/ 13 w 23"/>
                <a:gd name="T7" fmla="*/ 13 h 31"/>
                <a:gd name="T8" fmla="*/ 17 w 23"/>
                <a:gd name="T9" fmla="*/ 14 h 31"/>
                <a:gd name="T10" fmla="*/ 17 w 23"/>
                <a:gd name="T11" fmla="*/ 8 h 31"/>
                <a:gd name="T12" fmla="*/ 10 w 23"/>
                <a:gd name="T13" fmla="*/ 5 h 31"/>
                <a:gd name="T14" fmla="*/ 9 w 23"/>
                <a:gd name="T15" fmla="*/ 6 h 31"/>
                <a:gd name="T16" fmla="*/ 9 w 23"/>
                <a:gd name="T17" fmla="*/ 7 h 31"/>
                <a:gd name="T18" fmla="*/ 6 w 23"/>
                <a:gd name="T19" fmla="*/ 8 h 31"/>
                <a:gd name="T20" fmla="*/ 4 w 23"/>
                <a:gd name="T21" fmla="*/ 18 h 31"/>
                <a:gd name="T22" fmla="*/ 10 w 23"/>
                <a:gd name="T23" fmla="*/ 22 h 31"/>
                <a:gd name="T24" fmla="*/ 5 w 23"/>
                <a:gd name="T25" fmla="*/ 21 h 31"/>
                <a:gd name="T26" fmla="*/ 2 w 23"/>
                <a:gd name="T27" fmla="*/ 21 h 31"/>
                <a:gd name="T28" fmla="*/ 1 w 23"/>
                <a:gd name="T29" fmla="*/ 23 h 31"/>
                <a:gd name="T30" fmla="*/ 10 w 23"/>
                <a:gd name="T31" fmla="*/ 29 h 31"/>
                <a:gd name="T32" fmla="*/ 13 w 23"/>
                <a:gd name="T33" fmla="*/ 30 h 31"/>
                <a:gd name="T34" fmla="*/ 14 w 23"/>
                <a:gd name="T35" fmla="*/ 30 h 31"/>
                <a:gd name="T36" fmla="*/ 16 w 23"/>
                <a:gd name="T37" fmla="*/ 28 h 31"/>
                <a:gd name="T38" fmla="*/ 17 w 23"/>
                <a:gd name="T39" fmla="*/ 28 h 31"/>
                <a:gd name="T40" fmla="*/ 23 w 23"/>
                <a:gd name="T41" fmla="*/ 23 h 31"/>
                <a:gd name="T42" fmla="*/ 19 w 23"/>
                <a:gd name="T43" fmla="*/ 18 h 31"/>
                <a:gd name="T44" fmla="*/ 3 w 23"/>
                <a:gd name="T45" fmla="*/ 20 h 31"/>
                <a:gd name="T46" fmla="*/ 13 w 23"/>
                <a:gd name="T47" fmla="*/ 13 h 31"/>
                <a:gd name="T48" fmla="*/ 13 w 23"/>
                <a:gd name="T49" fmla="*/ 13 h 31"/>
                <a:gd name="T50" fmla="*/ 5 w 23"/>
                <a:gd name="T51" fmla="*/ 22 h 31"/>
                <a:gd name="T52" fmla="*/ 4 w 23"/>
                <a:gd name="T53" fmla="*/ 22 h 31"/>
                <a:gd name="T54" fmla="*/ 13 w 23"/>
                <a:gd name="T55" fmla="*/ 29 h 31"/>
                <a:gd name="T56" fmla="*/ 13 w 23"/>
                <a:gd name="T57" fmla="*/ 29 h 31"/>
                <a:gd name="T58" fmla="*/ 13 w 23"/>
                <a:gd name="T59" fmla="*/ 29 h 31"/>
                <a:gd name="T60" fmla="*/ 14 w 23"/>
                <a:gd name="T61" fmla="*/ 29 h 31"/>
                <a:gd name="T62" fmla="*/ 14 w 23"/>
                <a:gd name="T63" fmla="*/ 29 h 31"/>
                <a:gd name="T64" fmla="*/ 13 w 23"/>
                <a:gd name="T65" fmla="*/ 29 h 31"/>
                <a:gd name="T66" fmla="*/ 14 w 23"/>
                <a:gd name="T67" fmla="*/ 29 h 31"/>
                <a:gd name="T68" fmla="*/ 15 w 23"/>
                <a:gd name="T69" fmla="*/ 29 h 31"/>
                <a:gd name="T70" fmla="*/ 15 w 23"/>
                <a:gd name="T71" fmla="*/ 29 h 31"/>
                <a:gd name="T72" fmla="*/ 16 w 23"/>
                <a:gd name="T73" fmla="*/ 29 h 31"/>
                <a:gd name="T74" fmla="*/ 13 w 23"/>
                <a:gd name="T75" fmla="*/ 29 h 31"/>
                <a:gd name="T76" fmla="*/ 14 w 23"/>
                <a:gd name="T77" fmla="*/ 29 h 31"/>
                <a:gd name="T78" fmla="*/ 14 w 23"/>
                <a:gd name="T79" fmla="*/ 28 h 31"/>
                <a:gd name="T80" fmla="*/ 14 w 23"/>
                <a:gd name="T81" fmla="*/ 28 h 31"/>
                <a:gd name="T82" fmla="*/ 15 w 23"/>
                <a:gd name="T83" fmla="*/ 28 h 31"/>
                <a:gd name="T84" fmla="*/ 20 w 23"/>
                <a:gd name="T85" fmla="*/ 26 h 31"/>
                <a:gd name="T86" fmla="*/ 12 w 23"/>
                <a:gd name="T87" fmla="*/ 28 h 31"/>
                <a:gd name="T88" fmla="*/ 12 w 23"/>
                <a:gd name="T89" fmla="*/ 30 h 31"/>
                <a:gd name="T90" fmla="*/ 8 w 23"/>
                <a:gd name="T91" fmla="*/ 28 h 31"/>
                <a:gd name="T92" fmla="*/ 6 w 23"/>
                <a:gd name="T93" fmla="*/ 27 h 31"/>
                <a:gd name="T94" fmla="*/ 2 w 23"/>
                <a:gd name="T95" fmla="*/ 25 h 31"/>
                <a:gd name="T96" fmla="*/ 2 w 23"/>
                <a:gd name="T97" fmla="*/ 22 h 31"/>
                <a:gd name="T98" fmla="*/ 11 w 23"/>
                <a:gd name="T99" fmla="*/ 26 h 31"/>
                <a:gd name="T100" fmla="*/ 6 w 23"/>
                <a:gd name="T101" fmla="*/ 17 h 31"/>
                <a:gd name="T102" fmla="*/ 9 w 23"/>
                <a:gd name="T103" fmla="*/ 8 h 31"/>
                <a:gd name="T104" fmla="*/ 12 w 23"/>
                <a:gd name="T105" fmla="*/ 6 h 31"/>
                <a:gd name="T106" fmla="*/ 20 w 23"/>
                <a:gd name="T107" fmla="*/ 14 h 31"/>
                <a:gd name="T108" fmla="*/ 15 w 23"/>
                <a:gd name="T109" fmla="*/ 11 h 31"/>
                <a:gd name="T110" fmla="*/ 12 w 23"/>
                <a:gd name="T111" fmla="*/ 12 h 31"/>
                <a:gd name="T112" fmla="*/ 22 w 23"/>
                <a:gd name="T113" fmla="*/ 2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" h="31">
                  <a:moveTo>
                    <a:pt x="19" y="18"/>
                  </a:moveTo>
                  <a:cubicBezTo>
                    <a:pt x="19" y="17"/>
                    <a:pt x="19" y="17"/>
                    <a:pt x="20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6" y="16"/>
                    <a:pt x="16" y="15"/>
                  </a:cubicBezTo>
                  <a:cubicBezTo>
                    <a:pt x="15" y="15"/>
                    <a:pt x="14" y="16"/>
                    <a:pt x="15" y="15"/>
                  </a:cubicBezTo>
                  <a:cubicBezTo>
                    <a:pt x="14" y="15"/>
                    <a:pt x="14" y="15"/>
                    <a:pt x="13" y="14"/>
                  </a:cubicBezTo>
                  <a:cubicBezTo>
                    <a:pt x="13" y="14"/>
                    <a:pt x="14" y="14"/>
                    <a:pt x="14" y="13"/>
                  </a:cubicBezTo>
                  <a:cubicBezTo>
                    <a:pt x="14" y="13"/>
                    <a:pt x="14" y="13"/>
                    <a:pt x="13" y="13"/>
                  </a:cubicBezTo>
                  <a:cubicBezTo>
                    <a:pt x="14" y="12"/>
                    <a:pt x="14" y="12"/>
                    <a:pt x="13" y="12"/>
                  </a:cubicBezTo>
                  <a:cubicBezTo>
                    <a:pt x="15" y="12"/>
                    <a:pt x="18" y="14"/>
                    <a:pt x="17" y="14"/>
                  </a:cubicBezTo>
                  <a:cubicBezTo>
                    <a:pt x="20" y="16"/>
                    <a:pt x="23" y="13"/>
                    <a:pt x="21" y="11"/>
                  </a:cubicBezTo>
                  <a:cubicBezTo>
                    <a:pt x="22" y="10"/>
                    <a:pt x="18" y="8"/>
                    <a:pt x="17" y="8"/>
                  </a:cubicBezTo>
                  <a:cubicBezTo>
                    <a:pt x="18" y="8"/>
                    <a:pt x="12" y="7"/>
                    <a:pt x="14" y="7"/>
                  </a:cubicBezTo>
                  <a:cubicBezTo>
                    <a:pt x="12" y="6"/>
                    <a:pt x="13" y="0"/>
                    <a:pt x="10" y="5"/>
                  </a:cubicBezTo>
                  <a:cubicBezTo>
                    <a:pt x="10" y="5"/>
                    <a:pt x="10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6" y="8"/>
                    <a:pt x="6" y="8"/>
                  </a:cubicBezTo>
                  <a:cubicBezTo>
                    <a:pt x="4" y="8"/>
                    <a:pt x="1" y="10"/>
                    <a:pt x="1" y="11"/>
                  </a:cubicBezTo>
                  <a:cubicBezTo>
                    <a:pt x="0" y="14"/>
                    <a:pt x="2" y="18"/>
                    <a:pt x="4" y="18"/>
                  </a:cubicBezTo>
                  <a:cubicBezTo>
                    <a:pt x="5" y="19"/>
                    <a:pt x="8" y="19"/>
                    <a:pt x="8" y="20"/>
                  </a:cubicBezTo>
                  <a:cubicBezTo>
                    <a:pt x="9" y="20"/>
                    <a:pt x="10" y="22"/>
                    <a:pt x="10" y="22"/>
                  </a:cubicBezTo>
                  <a:cubicBezTo>
                    <a:pt x="10" y="23"/>
                    <a:pt x="9" y="24"/>
                    <a:pt x="9" y="24"/>
                  </a:cubicBezTo>
                  <a:cubicBezTo>
                    <a:pt x="9" y="23"/>
                    <a:pt x="5" y="22"/>
                    <a:pt x="5" y="21"/>
                  </a:cubicBezTo>
                  <a:cubicBezTo>
                    <a:pt x="5" y="21"/>
                    <a:pt x="5" y="21"/>
                    <a:pt x="6" y="22"/>
                  </a:cubicBezTo>
                  <a:cubicBezTo>
                    <a:pt x="5" y="21"/>
                    <a:pt x="3" y="20"/>
                    <a:pt x="2" y="21"/>
                  </a:cubicBezTo>
                  <a:cubicBezTo>
                    <a:pt x="2" y="20"/>
                    <a:pt x="3" y="21"/>
                    <a:pt x="3" y="21"/>
                  </a:cubicBezTo>
                  <a:cubicBezTo>
                    <a:pt x="2" y="21"/>
                    <a:pt x="1" y="21"/>
                    <a:pt x="1" y="23"/>
                  </a:cubicBezTo>
                  <a:cubicBezTo>
                    <a:pt x="1" y="24"/>
                    <a:pt x="1" y="24"/>
                    <a:pt x="2" y="26"/>
                  </a:cubicBezTo>
                  <a:cubicBezTo>
                    <a:pt x="3" y="28"/>
                    <a:pt x="7" y="30"/>
                    <a:pt x="10" y="29"/>
                  </a:cubicBezTo>
                  <a:cubicBezTo>
                    <a:pt x="9" y="30"/>
                    <a:pt x="11" y="31"/>
                    <a:pt x="12" y="31"/>
                  </a:cubicBezTo>
                  <a:cubicBezTo>
                    <a:pt x="13" y="31"/>
                    <a:pt x="13" y="30"/>
                    <a:pt x="13" y="30"/>
                  </a:cubicBezTo>
                  <a:cubicBezTo>
                    <a:pt x="13" y="30"/>
                    <a:pt x="14" y="30"/>
                    <a:pt x="14" y="30"/>
                  </a:cubicBezTo>
                  <a:cubicBezTo>
                    <a:pt x="15" y="30"/>
                    <a:pt x="15" y="30"/>
                    <a:pt x="14" y="30"/>
                  </a:cubicBezTo>
                  <a:cubicBezTo>
                    <a:pt x="15" y="30"/>
                    <a:pt x="17" y="30"/>
                    <a:pt x="17" y="30"/>
                  </a:cubicBezTo>
                  <a:cubicBezTo>
                    <a:pt x="17" y="29"/>
                    <a:pt x="16" y="29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9" y="28"/>
                    <a:pt x="22" y="25"/>
                    <a:pt x="23" y="23"/>
                  </a:cubicBezTo>
                  <a:cubicBezTo>
                    <a:pt x="23" y="21"/>
                    <a:pt x="22" y="21"/>
                    <a:pt x="22" y="19"/>
                  </a:cubicBezTo>
                  <a:cubicBezTo>
                    <a:pt x="21" y="20"/>
                    <a:pt x="19" y="17"/>
                    <a:pt x="19" y="18"/>
                  </a:cubicBezTo>
                  <a:close/>
                  <a:moveTo>
                    <a:pt x="3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1"/>
                    <a:pt x="3" y="20"/>
                  </a:cubicBezTo>
                  <a:close/>
                  <a:moveTo>
                    <a:pt x="13" y="13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4" y="13"/>
                    <a:pt x="13" y="13"/>
                  </a:cubicBezTo>
                  <a:close/>
                  <a:moveTo>
                    <a:pt x="5" y="22"/>
                  </a:moveTo>
                  <a:cubicBezTo>
                    <a:pt x="5" y="22"/>
                    <a:pt x="5" y="22"/>
                    <a:pt x="5" y="22"/>
                  </a:cubicBezTo>
                  <a:cubicBezTo>
                    <a:pt x="4" y="22"/>
                    <a:pt x="4" y="22"/>
                    <a:pt x="5" y="22"/>
                  </a:cubicBezTo>
                  <a:close/>
                  <a:moveTo>
                    <a:pt x="4" y="22"/>
                  </a:moveTo>
                  <a:cubicBezTo>
                    <a:pt x="4" y="22"/>
                    <a:pt x="4" y="22"/>
                    <a:pt x="4" y="22"/>
                  </a:cubicBezTo>
                  <a:close/>
                  <a:moveTo>
                    <a:pt x="13" y="29"/>
                  </a:move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lose/>
                  <a:moveTo>
                    <a:pt x="14" y="30"/>
                  </a:moveTo>
                  <a:cubicBezTo>
                    <a:pt x="14" y="30"/>
                    <a:pt x="14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4" y="29"/>
                    <a:pt x="15" y="29"/>
                    <a:pt x="15" y="29"/>
                  </a:cubicBezTo>
                  <a:cubicBezTo>
                    <a:pt x="15" y="29"/>
                    <a:pt x="14" y="29"/>
                    <a:pt x="14" y="29"/>
                  </a:cubicBezTo>
                  <a:cubicBezTo>
                    <a:pt x="14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5" y="29"/>
                    <a:pt x="15" y="29"/>
                  </a:cubicBezTo>
                  <a:cubicBezTo>
                    <a:pt x="15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9"/>
                    <a:pt x="15" y="30"/>
                    <a:pt x="14" y="30"/>
                  </a:cubicBezTo>
                  <a:close/>
                  <a:moveTo>
                    <a:pt x="13" y="29"/>
                  </a:move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4" y="29"/>
                  </a:cubicBezTo>
                  <a:cubicBezTo>
                    <a:pt x="13" y="29"/>
                    <a:pt x="13" y="29"/>
                    <a:pt x="13" y="29"/>
                  </a:cubicBezTo>
                  <a:close/>
                  <a:moveTo>
                    <a:pt x="14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lose/>
                  <a:moveTo>
                    <a:pt x="15" y="28"/>
                  </a:move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lose/>
                  <a:moveTo>
                    <a:pt x="20" y="26"/>
                  </a:moveTo>
                  <a:cubicBezTo>
                    <a:pt x="19" y="27"/>
                    <a:pt x="17" y="28"/>
                    <a:pt x="15" y="28"/>
                  </a:cubicBezTo>
                  <a:cubicBezTo>
                    <a:pt x="14" y="28"/>
                    <a:pt x="13" y="28"/>
                    <a:pt x="12" y="28"/>
                  </a:cubicBezTo>
                  <a:cubicBezTo>
                    <a:pt x="13" y="28"/>
                    <a:pt x="13" y="29"/>
                    <a:pt x="13" y="29"/>
                  </a:cubicBezTo>
                  <a:cubicBezTo>
                    <a:pt x="13" y="30"/>
                    <a:pt x="12" y="30"/>
                    <a:pt x="12" y="30"/>
                  </a:cubicBezTo>
                  <a:cubicBezTo>
                    <a:pt x="10" y="29"/>
                    <a:pt x="12" y="30"/>
                    <a:pt x="12" y="28"/>
                  </a:cubicBezTo>
                  <a:cubicBezTo>
                    <a:pt x="11" y="28"/>
                    <a:pt x="8" y="28"/>
                    <a:pt x="8" y="28"/>
                  </a:cubicBezTo>
                  <a:cubicBezTo>
                    <a:pt x="8" y="28"/>
                    <a:pt x="6" y="26"/>
                    <a:pt x="6" y="27"/>
                  </a:cubicBezTo>
                  <a:cubicBezTo>
                    <a:pt x="7" y="27"/>
                    <a:pt x="6" y="27"/>
                    <a:pt x="6" y="27"/>
                  </a:cubicBezTo>
                  <a:cubicBezTo>
                    <a:pt x="6" y="27"/>
                    <a:pt x="4" y="26"/>
                    <a:pt x="3" y="26"/>
                  </a:cubicBezTo>
                  <a:cubicBezTo>
                    <a:pt x="3" y="26"/>
                    <a:pt x="3" y="25"/>
                    <a:pt x="2" y="25"/>
                  </a:cubicBezTo>
                  <a:cubicBezTo>
                    <a:pt x="3" y="25"/>
                    <a:pt x="3" y="25"/>
                    <a:pt x="3" y="26"/>
                  </a:cubicBezTo>
                  <a:cubicBezTo>
                    <a:pt x="4" y="25"/>
                    <a:pt x="1" y="23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3" y="23"/>
                    <a:pt x="10" y="26"/>
                    <a:pt x="11" y="26"/>
                  </a:cubicBezTo>
                  <a:cubicBezTo>
                    <a:pt x="12" y="25"/>
                    <a:pt x="11" y="22"/>
                    <a:pt x="11" y="21"/>
                  </a:cubicBezTo>
                  <a:cubicBezTo>
                    <a:pt x="10" y="18"/>
                    <a:pt x="8" y="18"/>
                    <a:pt x="6" y="17"/>
                  </a:cubicBezTo>
                  <a:cubicBezTo>
                    <a:pt x="6" y="18"/>
                    <a:pt x="1" y="14"/>
                    <a:pt x="2" y="12"/>
                  </a:cubicBezTo>
                  <a:cubicBezTo>
                    <a:pt x="3" y="11"/>
                    <a:pt x="7" y="9"/>
                    <a:pt x="9" y="8"/>
                  </a:cubicBezTo>
                  <a:cubicBezTo>
                    <a:pt x="10" y="9"/>
                    <a:pt x="11" y="8"/>
                    <a:pt x="11" y="7"/>
                  </a:cubicBezTo>
                  <a:cubicBezTo>
                    <a:pt x="11" y="7"/>
                    <a:pt x="12" y="6"/>
                    <a:pt x="12" y="6"/>
                  </a:cubicBezTo>
                  <a:cubicBezTo>
                    <a:pt x="14" y="7"/>
                    <a:pt x="13" y="9"/>
                    <a:pt x="16" y="9"/>
                  </a:cubicBezTo>
                  <a:cubicBezTo>
                    <a:pt x="19" y="10"/>
                    <a:pt x="20" y="11"/>
                    <a:pt x="20" y="14"/>
                  </a:cubicBezTo>
                  <a:cubicBezTo>
                    <a:pt x="20" y="13"/>
                    <a:pt x="14" y="11"/>
                    <a:pt x="13" y="11"/>
                  </a:cubicBezTo>
                  <a:cubicBezTo>
                    <a:pt x="13" y="11"/>
                    <a:pt x="15" y="11"/>
                    <a:pt x="15" y="11"/>
                  </a:cubicBezTo>
                  <a:cubicBezTo>
                    <a:pt x="14" y="11"/>
                    <a:pt x="14" y="11"/>
                    <a:pt x="13" y="11"/>
                  </a:cubicBezTo>
                  <a:cubicBezTo>
                    <a:pt x="13" y="11"/>
                    <a:pt x="13" y="12"/>
                    <a:pt x="12" y="12"/>
                  </a:cubicBezTo>
                  <a:cubicBezTo>
                    <a:pt x="12" y="15"/>
                    <a:pt x="12" y="16"/>
                    <a:pt x="15" y="17"/>
                  </a:cubicBezTo>
                  <a:cubicBezTo>
                    <a:pt x="17" y="17"/>
                    <a:pt x="22" y="19"/>
                    <a:pt x="22" y="22"/>
                  </a:cubicBezTo>
                  <a:cubicBezTo>
                    <a:pt x="22" y="22"/>
                    <a:pt x="21" y="25"/>
                    <a:pt x="2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1627">
              <a:extLst>
                <a:ext uri="{FF2B5EF4-FFF2-40B4-BE49-F238E27FC236}">
                  <a16:creationId xmlns:a16="http://schemas.microsoft.com/office/drawing/2014/main" id="{DA94BE44-32A1-4EA3-AC3C-B8B7834298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925" y="34925"/>
              <a:ext cx="241300" cy="223838"/>
            </a:xfrm>
            <a:custGeom>
              <a:avLst/>
              <a:gdLst>
                <a:gd name="T0" fmla="*/ 30 w 41"/>
                <a:gd name="T1" fmla="*/ 3 h 38"/>
                <a:gd name="T2" fmla="*/ 30 w 41"/>
                <a:gd name="T3" fmla="*/ 3 h 38"/>
                <a:gd name="T4" fmla="*/ 25 w 41"/>
                <a:gd name="T5" fmla="*/ 1 h 38"/>
                <a:gd name="T6" fmla="*/ 23 w 41"/>
                <a:gd name="T7" fmla="*/ 2 h 38"/>
                <a:gd name="T8" fmla="*/ 24 w 41"/>
                <a:gd name="T9" fmla="*/ 1 h 38"/>
                <a:gd name="T10" fmla="*/ 24 w 41"/>
                <a:gd name="T11" fmla="*/ 1 h 38"/>
                <a:gd name="T12" fmla="*/ 24 w 41"/>
                <a:gd name="T13" fmla="*/ 1 h 38"/>
                <a:gd name="T14" fmla="*/ 24 w 41"/>
                <a:gd name="T15" fmla="*/ 1 h 38"/>
                <a:gd name="T16" fmla="*/ 24 w 41"/>
                <a:gd name="T17" fmla="*/ 1 h 38"/>
                <a:gd name="T18" fmla="*/ 24 w 41"/>
                <a:gd name="T19" fmla="*/ 1 h 38"/>
                <a:gd name="T20" fmla="*/ 24 w 41"/>
                <a:gd name="T21" fmla="*/ 1 h 38"/>
                <a:gd name="T22" fmla="*/ 22 w 41"/>
                <a:gd name="T23" fmla="*/ 1 h 38"/>
                <a:gd name="T24" fmla="*/ 21 w 41"/>
                <a:gd name="T25" fmla="*/ 1 h 38"/>
                <a:gd name="T26" fmla="*/ 20 w 41"/>
                <a:gd name="T27" fmla="*/ 0 h 38"/>
                <a:gd name="T28" fmla="*/ 11 w 41"/>
                <a:gd name="T29" fmla="*/ 3 h 38"/>
                <a:gd name="T30" fmla="*/ 6 w 41"/>
                <a:gd name="T31" fmla="*/ 8 h 38"/>
                <a:gd name="T32" fmla="*/ 5 w 41"/>
                <a:gd name="T33" fmla="*/ 10 h 38"/>
                <a:gd name="T34" fmla="*/ 4 w 41"/>
                <a:gd name="T35" fmla="*/ 27 h 38"/>
                <a:gd name="T36" fmla="*/ 25 w 41"/>
                <a:gd name="T37" fmla="*/ 37 h 38"/>
                <a:gd name="T38" fmla="*/ 36 w 41"/>
                <a:gd name="T39" fmla="*/ 29 h 38"/>
                <a:gd name="T40" fmla="*/ 39 w 41"/>
                <a:gd name="T41" fmla="*/ 13 h 38"/>
                <a:gd name="T42" fmla="*/ 36 w 41"/>
                <a:gd name="T43" fmla="*/ 12 h 38"/>
                <a:gd name="T44" fmla="*/ 36 w 41"/>
                <a:gd name="T45" fmla="*/ 11 h 38"/>
                <a:gd name="T46" fmla="*/ 36 w 41"/>
                <a:gd name="T47" fmla="*/ 11 h 38"/>
                <a:gd name="T48" fmla="*/ 36 w 41"/>
                <a:gd name="T49" fmla="*/ 12 h 38"/>
                <a:gd name="T50" fmla="*/ 36 w 41"/>
                <a:gd name="T51" fmla="*/ 11 h 38"/>
                <a:gd name="T52" fmla="*/ 3 w 41"/>
                <a:gd name="T53" fmla="*/ 15 h 38"/>
                <a:gd name="T54" fmla="*/ 37 w 41"/>
                <a:gd name="T55" fmla="*/ 24 h 38"/>
                <a:gd name="T56" fmla="*/ 35 w 41"/>
                <a:gd name="T57" fmla="*/ 28 h 38"/>
                <a:gd name="T58" fmla="*/ 32 w 41"/>
                <a:gd name="T59" fmla="*/ 32 h 38"/>
                <a:gd name="T60" fmla="*/ 25 w 41"/>
                <a:gd name="T61" fmla="*/ 35 h 38"/>
                <a:gd name="T62" fmla="*/ 17 w 41"/>
                <a:gd name="T63" fmla="*/ 35 h 38"/>
                <a:gd name="T64" fmla="*/ 5 w 41"/>
                <a:gd name="T65" fmla="*/ 24 h 38"/>
                <a:gd name="T66" fmla="*/ 4 w 41"/>
                <a:gd name="T67" fmla="*/ 16 h 38"/>
                <a:gd name="T68" fmla="*/ 4 w 41"/>
                <a:gd name="T69" fmla="*/ 14 h 38"/>
                <a:gd name="T70" fmla="*/ 14 w 41"/>
                <a:gd name="T71" fmla="*/ 3 h 38"/>
                <a:gd name="T72" fmla="*/ 22 w 41"/>
                <a:gd name="T73" fmla="*/ 1 h 38"/>
                <a:gd name="T74" fmla="*/ 27 w 41"/>
                <a:gd name="T75" fmla="*/ 3 h 38"/>
                <a:gd name="T76" fmla="*/ 29 w 41"/>
                <a:gd name="T77" fmla="*/ 4 h 38"/>
                <a:gd name="T78" fmla="*/ 33 w 41"/>
                <a:gd name="T79" fmla="*/ 7 h 38"/>
                <a:gd name="T80" fmla="*/ 33 w 41"/>
                <a:gd name="T81" fmla="*/ 8 h 38"/>
                <a:gd name="T82" fmla="*/ 36 w 41"/>
                <a:gd name="T83" fmla="*/ 12 h 38"/>
                <a:gd name="T84" fmla="*/ 38 w 41"/>
                <a:gd name="T85" fmla="*/ 16 h 38"/>
                <a:gd name="T86" fmla="*/ 5 w 41"/>
                <a:gd name="T87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1" h="38">
                  <a:moveTo>
                    <a:pt x="38" y="11"/>
                  </a:moveTo>
                  <a:cubicBezTo>
                    <a:pt x="35" y="7"/>
                    <a:pt x="34" y="7"/>
                    <a:pt x="30" y="3"/>
                  </a:cubicBezTo>
                  <a:cubicBezTo>
                    <a:pt x="30" y="4"/>
                    <a:pt x="31" y="4"/>
                    <a:pt x="31" y="4"/>
                  </a:cubicBezTo>
                  <a:cubicBezTo>
                    <a:pt x="31" y="3"/>
                    <a:pt x="30" y="3"/>
                    <a:pt x="30" y="3"/>
                  </a:cubicBezTo>
                  <a:cubicBezTo>
                    <a:pt x="31" y="4"/>
                    <a:pt x="27" y="2"/>
                    <a:pt x="27" y="2"/>
                  </a:cubicBezTo>
                  <a:cubicBezTo>
                    <a:pt x="26" y="2"/>
                    <a:pt x="24" y="2"/>
                    <a:pt x="25" y="1"/>
                  </a:cubicBezTo>
                  <a:cubicBezTo>
                    <a:pt x="25" y="1"/>
                    <a:pt x="24" y="1"/>
                    <a:pt x="24" y="1"/>
                  </a:cubicBezTo>
                  <a:cubicBezTo>
                    <a:pt x="24" y="1"/>
                    <a:pt x="24" y="1"/>
                    <a:pt x="23" y="2"/>
                  </a:cubicBezTo>
                  <a:cubicBezTo>
                    <a:pt x="23" y="1"/>
                    <a:pt x="23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23" y="0"/>
                    <a:pt x="22" y="0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21" y="0"/>
                    <a:pt x="21" y="1"/>
                  </a:cubicBezTo>
                  <a:cubicBezTo>
                    <a:pt x="21" y="0"/>
                    <a:pt x="21" y="0"/>
                    <a:pt x="20" y="0"/>
                  </a:cubicBezTo>
                  <a:cubicBezTo>
                    <a:pt x="20" y="0"/>
                    <a:pt x="19" y="0"/>
                    <a:pt x="20" y="0"/>
                  </a:cubicBezTo>
                  <a:cubicBezTo>
                    <a:pt x="19" y="0"/>
                    <a:pt x="16" y="1"/>
                    <a:pt x="15" y="1"/>
                  </a:cubicBezTo>
                  <a:cubicBezTo>
                    <a:pt x="14" y="1"/>
                    <a:pt x="12" y="3"/>
                    <a:pt x="11" y="3"/>
                  </a:cubicBezTo>
                  <a:cubicBezTo>
                    <a:pt x="12" y="3"/>
                    <a:pt x="9" y="4"/>
                    <a:pt x="10" y="4"/>
                  </a:cubicBezTo>
                  <a:cubicBezTo>
                    <a:pt x="8" y="5"/>
                    <a:pt x="8" y="7"/>
                    <a:pt x="6" y="8"/>
                  </a:cubicBezTo>
                  <a:cubicBezTo>
                    <a:pt x="6" y="8"/>
                    <a:pt x="7" y="7"/>
                    <a:pt x="7" y="7"/>
                  </a:cubicBezTo>
                  <a:cubicBezTo>
                    <a:pt x="6" y="8"/>
                    <a:pt x="5" y="9"/>
                    <a:pt x="5" y="10"/>
                  </a:cubicBezTo>
                  <a:cubicBezTo>
                    <a:pt x="4" y="10"/>
                    <a:pt x="3" y="11"/>
                    <a:pt x="4" y="11"/>
                  </a:cubicBezTo>
                  <a:cubicBezTo>
                    <a:pt x="0" y="14"/>
                    <a:pt x="2" y="23"/>
                    <a:pt x="4" y="27"/>
                  </a:cubicBezTo>
                  <a:cubicBezTo>
                    <a:pt x="5" y="30"/>
                    <a:pt x="9" y="34"/>
                    <a:pt x="11" y="34"/>
                  </a:cubicBezTo>
                  <a:cubicBezTo>
                    <a:pt x="14" y="37"/>
                    <a:pt x="21" y="38"/>
                    <a:pt x="25" y="37"/>
                  </a:cubicBezTo>
                  <a:cubicBezTo>
                    <a:pt x="27" y="36"/>
                    <a:pt x="31" y="35"/>
                    <a:pt x="32" y="34"/>
                  </a:cubicBezTo>
                  <a:cubicBezTo>
                    <a:pt x="33" y="33"/>
                    <a:pt x="36" y="29"/>
                    <a:pt x="36" y="29"/>
                  </a:cubicBezTo>
                  <a:cubicBezTo>
                    <a:pt x="39" y="24"/>
                    <a:pt x="41" y="18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38" y="13"/>
                    <a:pt x="37" y="10"/>
                    <a:pt x="38" y="11"/>
                  </a:cubicBezTo>
                  <a:close/>
                  <a:moveTo>
                    <a:pt x="36" y="12"/>
                  </a:moveTo>
                  <a:cubicBezTo>
                    <a:pt x="37" y="12"/>
                    <a:pt x="37" y="13"/>
                    <a:pt x="36" y="12"/>
                  </a:cubicBezTo>
                  <a:close/>
                  <a:moveTo>
                    <a:pt x="36" y="11"/>
                  </a:move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lose/>
                  <a:moveTo>
                    <a:pt x="36" y="11"/>
                  </a:move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lose/>
                  <a:moveTo>
                    <a:pt x="3" y="15"/>
                  </a:moveTo>
                  <a:cubicBezTo>
                    <a:pt x="3" y="15"/>
                    <a:pt x="3" y="15"/>
                    <a:pt x="3" y="15"/>
                  </a:cubicBezTo>
                  <a:close/>
                  <a:moveTo>
                    <a:pt x="38" y="16"/>
                  </a:moveTo>
                  <a:cubicBezTo>
                    <a:pt x="38" y="17"/>
                    <a:pt x="38" y="22"/>
                    <a:pt x="37" y="24"/>
                  </a:cubicBezTo>
                  <a:cubicBezTo>
                    <a:pt x="36" y="24"/>
                    <a:pt x="36" y="27"/>
                    <a:pt x="36" y="28"/>
                  </a:cubicBezTo>
                  <a:cubicBezTo>
                    <a:pt x="36" y="27"/>
                    <a:pt x="35" y="28"/>
                    <a:pt x="35" y="28"/>
                  </a:cubicBezTo>
                  <a:cubicBezTo>
                    <a:pt x="35" y="28"/>
                    <a:pt x="34" y="29"/>
                    <a:pt x="34" y="29"/>
                  </a:cubicBezTo>
                  <a:cubicBezTo>
                    <a:pt x="34" y="30"/>
                    <a:pt x="33" y="31"/>
                    <a:pt x="32" y="32"/>
                  </a:cubicBezTo>
                  <a:cubicBezTo>
                    <a:pt x="33" y="29"/>
                    <a:pt x="32" y="32"/>
                    <a:pt x="30" y="33"/>
                  </a:cubicBezTo>
                  <a:cubicBezTo>
                    <a:pt x="29" y="34"/>
                    <a:pt x="27" y="35"/>
                    <a:pt x="25" y="35"/>
                  </a:cubicBezTo>
                  <a:cubicBezTo>
                    <a:pt x="26" y="35"/>
                    <a:pt x="23" y="36"/>
                    <a:pt x="22" y="36"/>
                  </a:cubicBezTo>
                  <a:cubicBezTo>
                    <a:pt x="20" y="36"/>
                    <a:pt x="19" y="35"/>
                    <a:pt x="17" y="35"/>
                  </a:cubicBezTo>
                  <a:cubicBezTo>
                    <a:pt x="14" y="34"/>
                    <a:pt x="12" y="32"/>
                    <a:pt x="9" y="31"/>
                  </a:cubicBezTo>
                  <a:cubicBezTo>
                    <a:pt x="10" y="30"/>
                    <a:pt x="6" y="25"/>
                    <a:pt x="5" y="24"/>
                  </a:cubicBezTo>
                  <a:cubicBezTo>
                    <a:pt x="4" y="22"/>
                    <a:pt x="3" y="17"/>
                    <a:pt x="4" y="15"/>
                  </a:cubicBezTo>
                  <a:cubicBezTo>
                    <a:pt x="4" y="15"/>
                    <a:pt x="4" y="15"/>
                    <a:pt x="4" y="16"/>
                  </a:cubicBezTo>
                  <a:cubicBezTo>
                    <a:pt x="4" y="15"/>
                    <a:pt x="5" y="14"/>
                    <a:pt x="5" y="13"/>
                  </a:cubicBezTo>
                  <a:cubicBezTo>
                    <a:pt x="5" y="13"/>
                    <a:pt x="4" y="13"/>
                    <a:pt x="4" y="14"/>
                  </a:cubicBezTo>
                  <a:cubicBezTo>
                    <a:pt x="4" y="12"/>
                    <a:pt x="7" y="9"/>
                    <a:pt x="7" y="8"/>
                  </a:cubicBezTo>
                  <a:cubicBezTo>
                    <a:pt x="9" y="6"/>
                    <a:pt x="12" y="5"/>
                    <a:pt x="14" y="3"/>
                  </a:cubicBezTo>
                  <a:cubicBezTo>
                    <a:pt x="15" y="2"/>
                    <a:pt x="17" y="2"/>
                    <a:pt x="18" y="1"/>
                  </a:cubicBezTo>
                  <a:cubicBezTo>
                    <a:pt x="19" y="2"/>
                    <a:pt x="21" y="2"/>
                    <a:pt x="22" y="1"/>
                  </a:cubicBezTo>
                  <a:cubicBezTo>
                    <a:pt x="23" y="2"/>
                    <a:pt x="23" y="2"/>
                    <a:pt x="24" y="2"/>
                  </a:cubicBezTo>
                  <a:cubicBezTo>
                    <a:pt x="23" y="2"/>
                    <a:pt x="27" y="2"/>
                    <a:pt x="27" y="3"/>
                  </a:cubicBezTo>
                  <a:cubicBezTo>
                    <a:pt x="27" y="2"/>
                    <a:pt x="29" y="4"/>
                    <a:pt x="30" y="4"/>
                  </a:cubicBezTo>
                  <a:cubicBezTo>
                    <a:pt x="30" y="4"/>
                    <a:pt x="29" y="4"/>
                    <a:pt x="29" y="4"/>
                  </a:cubicBezTo>
                  <a:cubicBezTo>
                    <a:pt x="29" y="4"/>
                    <a:pt x="30" y="5"/>
                    <a:pt x="30" y="4"/>
                  </a:cubicBezTo>
                  <a:cubicBezTo>
                    <a:pt x="31" y="5"/>
                    <a:pt x="32" y="6"/>
                    <a:pt x="33" y="7"/>
                  </a:cubicBezTo>
                  <a:cubicBezTo>
                    <a:pt x="33" y="7"/>
                    <a:pt x="34" y="7"/>
                    <a:pt x="34" y="8"/>
                  </a:cubicBezTo>
                  <a:cubicBezTo>
                    <a:pt x="33" y="7"/>
                    <a:pt x="34" y="8"/>
                    <a:pt x="33" y="8"/>
                  </a:cubicBezTo>
                  <a:cubicBezTo>
                    <a:pt x="34" y="8"/>
                    <a:pt x="35" y="9"/>
                    <a:pt x="35" y="10"/>
                  </a:cubicBezTo>
                  <a:cubicBezTo>
                    <a:pt x="36" y="10"/>
                    <a:pt x="36" y="11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7" y="13"/>
                    <a:pt x="38" y="15"/>
                    <a:pt x="38" y="16"/>
                  </a:cubicBezTo>
                  <a:close/>
                  <a:moveTo>
                    <a:pt x="5" y="13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3"/>
                    <a:pt x="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1628">
              <a:extLst>
                <a:ext uri="{FF2B5EF4-FFF2-40B4-BE49-F238E27FC236}">
                  <a16:creationId xmlns:a16="http://schemas.microsoft.com/office/drawing/2014/main" id="{F10146F1-F151-459B-8FE9-194B241147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163" y="17462"/>
              <a:ext cx="252413" cy="254000"/>
            </a:xfrm>
            <a:custGeom>
              <a:avLst/>
              <a:gdLst>
                <a:gd name="T0" fmla="*/ 36 w 43"/>
                <a:gd name="T1" fmla="*/ 6 h 43"/>
                <a:gd name="T2" fmla="*/ 36 w 43"/>
                <a:gd name="T3" fmla="*/ 6 h 43"/>
                <a:gd name="T4" fmla="*/ 32 w 43"/>
                <a:gd name="T5" fmla="*/ 3 h 43"/>
                <a:gd name="T6" fmla="*/ 27 w 43"/>
                <a:gd name="T7" fmla="*/ 0 h 43"/>
                <a:gd name="T8" fmla="*/ 7 w 43"/>
                <a:gd name="T9" fmla="*/ 6 h 43"/>
                <a:gd name="T10" fmla="*/ 0 w 43"/>
                <a:gd name="T11" fmla="*/ 19 h 43"/>
                <a:gd name="T12" fmla="*/ 1 w 43"/>
                <a:gd name="T13" fmla="*/ 25 h 43"/>
                <a:gd name="T14" fmla="*/ 1 w 43"/>
                <a:gd name="T15" fmla="*/ 28 h 43"/>
                <a:gd name="T16" fmla="*/ 9 w 43"/>
                <a:gd name="T17" fmla="*/ 38 h 43"/>
                <a:gd name="T18" fmla="*/ 18 w 43"/>
                <a:gd name="T19" fmla="*/ 42 h 43"/>
                <a:gd name="T20" fmla="*/ 18 w 43"/>
                <a:gd name="T21" fmla="*/ 42 h 43"/>
                <a:gd name="T22" fmla="*/ 18 w 43"/>
                <a:gd name="T23" fmla="*/ 43 h 43"/>
                <a:gd name="T24" fmla="*/ 23 w 43"/>
                <a:gd name="T25" fmla="*/ 43 h 43"/>
                <a:gd name="T26" fmla="*/ 25 w 43"/>
                <a:gd name="T27" fmla="*/ 43 h 43"/>
                <a:gd name="T28" fmla="*/ 27 w 43"/>
                <a:gd name="T29" fmla="*/ 42 h 43"/>
                <a:gd name="T30" fmla="*/ 30 w 43"/>
                <a:gd name="T31" fmla="*/ 41 h 43"/>
                <a:gd name="T32" fmla="*/ 32 w 43"/>
                <a:gd name="T33" fmla="*/ 40 h 43"/>
                <a:gd name="T34" fmla="*/ 37 w 43"/>
                <a:gd name="T35" fmla="*/ 37 h 43"/>
                <a:gd name="T36" fmla="*/ 38 w 43"/>
                <a:gd name="T37" fmla="*/ 36 h 43"/>
                <a:gd name="T38" fmla="*/ 41 w 43"/>
                <a:gd name="T39" fmla="*/ 31 h 43"/>
                <a:gd name="T40" fmla="*/ 41 w 43"/>
                <a:gd name="T41" fmla="*/ 31 h 43"/>
                <a:gd name="T42" fmla="*/ 41 w 43"/>
                <a:gd name="T43" fmla="*/ 30 h 43"/>
                <a:gd name="T44" fmla="*/ 41 w 43"/>
                <a:gd name="T45" fmla="*/ 30 h 43"/>
                <a:gd name="T46" fmla="*/ 43 w 43"/>
                <a:gd name="T47" fmla="*/ 24 h 43"/>
                <a:gd name="T48" fmla="*/ 39 w 43"/>
                <a:gd name="T49" fmla="*/ 11 h 43"/>
                <a:gd name="T50" fmla="*/ 1 w 43"/>
                <a:gd name="T51" fmla="*/ 28 h 43"/>
                <a:gd name="T52" fmla="*/ 2 w 43"/>
                <a:gd name="T53" fmla="*/ 26 h 43"/>
                <a:gd name="T54" fmla="*/ 2 w 43"/>
                <a:gd name="T55" fmla="*/ 26 h 43"/>
                <a:gd name="T56" fmla="*/ 2 w 43"/>
                <a:gd name="T57" fmla="*/ 27 h 43"/>
                <a:gd name="T58" fmla="*/ 7 w 43"/>
                <a:gd name="T59" fmla="*/ 35 h 43"/>
                <a:gd name="T60" fmla="*/ 24 w 43"/>
                <a:gd name="T61" fmla="*/ 43 h 43"/>
                <a:gd name="T62" fmla="*/ 24 w 43"/>
                <a:gd name="T63" fmla="*/ 43 h 43"/>
                <a:gd name="T64" fmla="*/ 25 w 43"/>
                <a:gd name="T65" fmla="*/ 42 h 43"/>
                <a:gd name="T66" fmla="*/ 25 w 43"/>
                <a:gd name="T67" fmla="*/ 42 h 43"/>
                <a:gd name="T68" fmla="*/ 40 w 43"/>
                <a:gd name="T69" fmla="*/ 29 h 43"/>
                <a:gd name="T70" fmla="*/ 32 w 43"/>
                <a:gd name="T71" fmla="*/ 39 h 43"/>
                <a:gd name="T72" fmla="*/ 32 w 43"/>
                <a:gd name="T73" fmla="*/ 39 h 43"/>
                <a:gd name="T74" fmla="*/ 26 w 43"/>
                <a:gd name="T75" fmla="*/ 41 h 43"/>
                <a:gd name="T76" fmla="*/ 21 w 43"/>
                <a:gd name="T77" fmla="*/ 42 h 43"/>
                <a:gd name="T78" fmla="*/ 16 w 43"/>
                <a:gd name="T79" fmla="*/ 41 h 43"/>
                <a:gd name="T80" fmla="*/ 10 w 43"/>
                <a:gd name="T81" fmla="*/ 37 h 43"/>
                <a:gd name="T82" fmla="*/ 7 w 43"/>
                <a:gd name="T83" fmla="*/ 35 h 43"/>
                <a:gd name="T84" fmla="*/ 7 w 43"/>
                <a:gd name="T85" fmla="*/ 35 h 43"/>
                <a:gd name="T86" fmla="*/ 4 w 43"/>
                <a:gd name="T87" fmla="*/ 30 h 43"/>
                <a:gd name="T88" fmla="*/ 3 w 43"/>
                <a:gd name="T89" fmla="*/ 15 h 43"/>
                <a:gd name="T90" fmla="*/ 16 w 43"/>
                <a:gd name="T91" fmla="*/ 3 h 43"/>
                <a:gd name="T92" fmla="*/ 33 w 43"/>
                <a:gd name="T93" fmla="*/ 6 h 43"/>
                <a:gd name="T94" fmla="*/ 40 w 43"/>
                <a:gd name="T95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" h="43">
                  <a:moveTo>
                    <a:pt x="39" y="11"/>
                  </a:moveTo>
                  <a:cubicBezTo>
                    <a:pt x="41" y="10"/>
                    <a:pt x="37" y="7"/>
                    <a:pt x="36" y="6"/>
                  </a:cubicBezTo>
                  <a:cubicBezTo>
                    <a:pt x="36" y="7"/>
                    <a:pt x="37" y="7"/>
                    <a:pt x="37" y="7"/>
                  </a:cubicBezTo>
                  <a:cubicBezTo>
                    <a:pt x="37" y="7"/>
                    <a:pt x="36" y="6"/>
                    <a:pt x="36" y="6"/>
                  </a:cubicBezTo>
                  <a:cubicBezTo>
                    <a:pt x="36" y="6"/>
                    <a:pt x="36" y="6"/>
                    <a:pt x="37" y="7"/>
                  </a:cubicBezTo>
                  <a:cubicBezTo>
                    <a:pt x="34" y="6"/>
                    <a:pt x="33" y="4"/>
                    <a:pt x="32" y="3"/>
                  </a:cubicBezTo>
                  <a:cubicBezTo>
                    <a:pt x="30" y="2"/>
                    <a:pt x="29" y="1"/>
                    <a:pt x="28" y="1"/>
                  </a:cubicBezTo>
                  <a:cubicBezTo>
                    <a:pt x="29" y="2"/>
                    <a:pt x="26" y="1"/>
                    <a:pt x="27" y="0"/>
                  </a:cubicBezTo>
                  <a:cubicBezTo>
                    <a:pt x="23" y="0"/>
                    <a:pt x="19" y="0"/>
                    <a:pt x="16" y="1"/>
                  </a:cubicBezTo>
                  <a:cubicBezTo>
                    <a:pt x="14" y="2"/>
                    <a:pt x="8" y="4"/>
                    <a:pt x="7" y="6"/>
                  </a:cubicBezTo>
                  <a:cubicBezTo>
                    <a:pt x="6" y="6"/>
                    <a:pt x="2" y="12"/>
                    <a:pt x="2" y="13"/>
                  </a:cubicBezTo>
                  <a:cubicBezTo>
                    <a:pt x="1" y="15"/>
                    <a:pt x="0" y="17"/>
                    <a:pt x="0" y="19"/>
                  </a:cubicBezTo>
                  <a:cubicBezTo>
                    <a:pt x="1" y="22"/>
                    <a:pt x="1" y="24"/>
                    <a:pt x="1" y="27"/>
                  </a:cubicBezTo>
                  <a:cubicBezTo>
                    <a:pt x="1" y="26"/>
                    <a:pt x="1" y="26"/>
                    <a:pt x="1" y="25"/>
                  </a:cubicBezTo>
                  <a:cubicBezTo>
                    <a:pt x="1" y="26"/>
                    <a:pt x="1" y="28"/>
                    <a:pt x="2" y="29"/>
                  </a:cubicBezTo>
                  <a:cubicBezTo>
                    <a:pt x="2" y="29"/>
                    <a:pt x="1" y="28"/>
                    <a:pt x="1" y="28"/>
                  </a:cubicBezTo>
                  <a:cubicBezTo>
                    <a:pt x="2" y="28"/>
                    <a:pt x="4" y="32"/>
                    <a:pt x="4" y="33"/>
                  </a:cubicBezTo>
                  <a:cubicBezTo>
                    <a:pt x="4" y="34"/>
                    <a:pt x="7" y="37"/>
                    <a:pt x="9" y="38"/>
                  </a:cubicBezTo>
                  <a:cubicBezTo>
                    <a:pt x="11" y="40"/>
                    <a:pt x="12" y="41"/>
                    <a:pt x="15" y="41"/>
                  </a:cubicBezTo>
                  <a:cubicBezTo>
                    <a:pt x="16" y="42"/>
                    <a:pt x="17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3"/>
                    <a:pt x="18" y="43"/>
                    <a:pt x="19" y="43"/>
                  </a:cubicBezTo>
                  <a:cubicBezTo>
                    <a:pt x="20" y="43"/>
                    <a:pt x="22" y="43"/>
                    <a:pt x="23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4" y="43"/>
                    <a:pt x="25" y="43"/>
                    <a:pt x="25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6" y="42"/>
                    <a:pt x="26" y="42"/>
                    <a:pt x="27" y="42"/>
                  </a:cubicBezTo>
                  <a:cubicBezTo>
                    <a:pt x="27" y="42"/>
                    <a:pt x="26" y="42"/>
                    <a:pt x="26" y="42"/>
                  </a:cubicBezTo>
                  <a:cubicBezTo>
                    <a:pt x="27" y="42"/>
                    <a:pt x="29" y="41"/>
                    <a:pt x="30" y="41"/>
                  </a:cubicBezTo>
                  <a:cubicBezTo>
                    <a:pt x="29" y="41"/>
                    <a:pt x="33" y="39"/>
                    <a:pt x="33" y="39"/>
                  </a:cubicBezTo>
                  <a:cubicBezTo>
                    <a:pt x="33" y="40"/>
                    <a:pt x="33" y="40"/>
                    <a:pt x="32" y="40"/>
                  </a:cubicBezTo>
                  <a:cubicBezTo>
                    <a:pt x="33" y="40"/>
                    <a:pt x="33" y="40"/>
                    <a:pt x="33" y="39"/>
                  </a:cubicBezTo>
                  <a:cubicBezTo>
                    <a:pt x="34" y="39"/>
                    <a:pt x="36" y="37"/>
                    <a:pt x="37" y="37"/>
                  </a:cubicBezTo>
                  <a:cubicBezTo>
                    <a:pt x="37" y="37"/>
                    <a:pt x="38" y="35"/>
                    <a:pt x="38" y="35"/>
                  </a:cubicBezTo>
                  <a:cubicBezTo>
                    <a:pt x="37" y="36"/>
                    <a:pt x="38" y="36"/>
                    <a:pt x="38" y="36"/>
                  </a:cubicBezTo>
                  <a:cubicBezTo>
                    <a:pt x="39" y="35"/>
                    <a:pt x="39" y="34"/>
                    <a:pt x="40" y="33"/>
                  </a:cubicBezTo>
                  <a:cubicBezTo>
                    <a:pt x="40" y="33"/>
                    <a:pt x="41" y="31"/>
                    <a:pt x="41" y="31"/>
                  </a:cubicBezTo>
                  <a:cubicBezTo>
                    <a:pt x="41" y="31"/>
                    <a:pt x="41" y="31"/>
                    <a:pt x="41" y="30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2" y="30"/>
                    <a:pt x="42" y="28"/>
                    <a:pt x="42" y="28"/>
                  </a:cubicBezTo>
                  <a:cubicBezTo>
                    <a:pt x="42" y="28"/>
                    <a:pt x="43" y="23"/>
                    <a:pt x="43" y="24"/>
                  </a:cubicBezTo>
                  <a:cubicBezTo>
                    <a:pt x="43" y="21"/>
                    <a:pt x="43" y="18"/>
                    <a:pt x="42" y="16"/>
                  </a:cubicBezTo>
                  <a:cubicBezTo>
                    <a:pt x="43" y="15"/>
                    <a:pt x="40" y="10"/>
                    <a:pt x="39" y="11"/>
                  </a:cubicBezTo>
                  <a:close/>
                  <a:moveTo>
                    <a:pt x="1" y="29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2" y="29"/>
                    <a:pt x="1" y="29"/>
                  </a:cubicBezTo>
                  <a:close/>
                  <a:moveTo>
                    <a:pt x="2" y="26"/>
                  </a:move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lose/>
                  <a:moveTo>
                    <a:pt x="2" y="27"/>
                  </a:moveTo>
                  <a:cubicBezTo>
                    <a:pt x="2" y="27"/>
                    <a:pt x="2" y="27"/>
                    <a:pt x="2" y="27"/>
                  </a:cubicBezTo>
                  <a:close/>
                  <a:moveTo>
                    <a:pt x="6" y="35"/>
                  </a:moveTo>
                  <a:cubicBezTo>
                    <a:pt x="6" y="35"/>
                    <a:pt x="7" y="35"/>
                    <a:pt x="7" y="35"/>
                  </a:cubicBezTo>
                  <a:cubicBezTo>
                    <a:pt x="6" y="35"/>
                    <a:pt x="6" y="35"/>
                    <a:pt x="6" y="35"/>
                  </a:cubicBezTo>
                  <a:close/>
                  <a:moveTo>
                    <a:pt x="24" y="43"/>
                  </a:moveTo>
                  <a:cubicBezTo>
                    <a:pt x="24" y="43"/>
                    <a:pt x="24" y="43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close/>
                  <a:moveTo>
                    <a:pt x="25" y="42"/>
                  </a:moveTo>
                  <a:cubicBezTo>
                    <a:pt x="25" y="42"/>
                    <a:pt x="25" y="42"/>
                    <a:pt x="25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2"/>
                    <a:pt x="25" y="42"/>
                    <a:pt x="25" y="42"/>
                  </a:cubicBezTo>
                  <a:close/>
                  <a:moveTo>
                    <a:pt x="40" y="29"/>
                  </a:moveTo>
                  <a:cubicBezTo>
                    <a:pt x="40" y="29"/>
                    <a:pt x="41" y="28"/>
                    <a:pt x="40" y="28"/>
                  </a:cubicBezTo>
                  <a:cubicBezTo>
                    <a:pt x="40" y="31"/>
                    <a:pt x="37" y="37"/>
                    <a:pt x="32" y="39"/>
                  </a:cubicBezTo>
                  <a:cubicBezTo>
                    <a:pt x="32" y="39"/>
                    <a:pt x="32" y="39"/>
                    <a:pt x="33" y="38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1" y="40"/>
                    <a:pt x="28" y="41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1"/>
                    <a:pt x="23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19" y="41"/>
                    <a:pt x="17" y="41"/>
                    <a:pt x="16" y="41"/>
                  </a:cubicBezTo>
                  <a:cubicBezTo>
                    <a:pt x="15" y="40"/>
                    <a:pt x="12" y="39"/>
                    <a:pt x="12" y="39"/>
                  </a:cubicBezTo>
                  <a:cubicBezTo>
                    <a:pt x="11" y="39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7" y="36"/>
                    <a:pt x="7" y="35"/>
                  </a:cubicBezTo>
                  <a:cubicBezTo>
                    <a:pt x="7" y="35"/>
                    <a:pt x="6" y="35"/>
                    <a:pt x="6" y="34"/>
                  </a:cubicBezTo>
                  <a:cubicBezTo>
                    <a:pt x="6" y="34"/>
                    <a:pt x="7" y="35"/>
                    <a:pt x="7" y="35"/>
                  </a:cubicBezTo>
                  <a:cubicBezTo>
                    <a:pt x="5" y="33"/>
                    <a:pt x="4" y="31"/>
                    <a:pt x="3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27"/>
                    <a:pt x="2" y="25"/>
                    <a:pt x="2" y="22"/>
                  </a:cubicBezTo>
                  <a:cubicBezTo>
                    <a:pt x="2" y="19"/>
                    <a:pt x="2" y="17"/>
                    <a:pt x="3" y="15"/>
                  </a:cubicBezTo>
                  <a:cubicBezTo>
                    <a:pt x="5" y="11"/>
                    <a:pt x="7" y="8"/>
                    <a:pt x="11" y="5"/>
                  </a:cubicBezTo>
                  <a:cubicBezTo>
                    <a:pt x="12" y="5"/>
                    <a:pt x="15" y="3"/>
                    <a:pt x="16" y="3"/>
                  </a:cubicBezTo>
                  <a:cubicBezTo>
                    <a:pt x="19" y="2"/>
                    <a:pt x="21" y="1"/>
                    <a:pt x="24" y="2"/>
                  </a:cubicBezTo>
                  <a:cubicBezTo>
                    <a:pt x="27" y="3"/>
                    <a:pt x="30" y="3"/>
                    <a:pt x="33" y="6"/>
                  </a:cubicBezTo>
                  <a:cubicBezTo>
                    <a:pt x="34" y="7"/>
                    <a:pt x="38" y="11"/>
                    <a:pt x="38" y="11"/>
                  </a:cubicBezTo>
                  <a:cubicBezTo>
                    <a:pt x="42" y="15"/>
                    <a:pt x="42" y="23"/>
                    <a:pt x="40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1629">
              <a:extLst>
                <a:ext uri="{FF2B5EF4-FFF2-40B4-BE49-F238E27FC236}">
                  <a16:creationId xmlns:a16="http://schemas.microsoft.com/office/drawing/2014/main" id="{17E44AE4-6CA5-48B0-B241-646D4992DE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11150" cy="295275"/>
            </a:xfrm>
            <a:custGeom>
              <a:avLst/>
              <a:gdLst>
                <a:gd name="T0" fmla="*/ 50 w 53"/>
                <a:gd name="T1" fmla="*/ 17 h 50"/>
                <a:gd name="T2" fmla="*/ 45 w 53"/>
                <a:gd name="T3" fmla="*/ 9 h 50"/>
                <a:gd name="T4" fmla="*/ 40 w 53"/>
                <a:gd name="T5" fmla="*/ 5 h 50"/>
                <a:gd name="T6" fmla="*/ 39 w 53"/>
                <a:gd name="T7" fmla="*/ 4 h 50"/>
                <a:gd name="T8" fmla="*/ 32 w 53"/>
                <a:gd name="T9" fmla="*/ 1 h 50"/>
                <a:gd name="T10" fmla="*/ 30 w 53"/>
                <a:gd name="T11" fmla="*/ 1 h 50"/>
                <a:gd name="T12" fmla="*/ 30 w 53"/>
                <a:gd name="T13" fmla="*/ 1 h 50"/>
                <a:gd name="T14" fmla="*/ 30 w 53"/>
                <a:gd name="T15" fmla="*/ 1 h 50"/>
                <a:gd name="T16" fmla="*/ 30 w 53"/>
                <a:gd name="T17" fmla="*/ 1 h 50"/>
                <a:gd name="T18" fmla="*/ 30 w 53"/>
                <a:gd name="T19" fmla="*/ 1 h 50"/>
                <a:gd name="T20" fmla="*/ 30 w 53"/>
                <a:gd name="T21" fmla="*/ 1 h 50"/>
                <a:gd name="T22" fmla="*/ 30 w 53"/>
                <a:gd name="T23" fmla="*/ 1 h 50"/>
                <a:gd name="T24" fmla="*/ 29 w 53"/>
                <a:gd name="T25" fmla="*/ 1 h 50"/>
                <a:gd name="T26" fmla="*/ 29 w 53"/>
                <a:gd name="T27" fmla="*/ 1 h 50"/>
                <a:gd name="T28" fmla="*/ 28 w 53"/>
                <a:gd name="T29" fmla="*/ 1 h 50"/>
                <a:gd name="T30" fmla="*/ 26 w 53"/>
                <a:gd name="T31" fmla="*/ 1 h 50"/>
                <a:gd name="T32" fmla="*/ 25 w 53"/>
                <a:gd name="T33" fmla="*/ 0 h 50"/>
                <a:gd name="T34" fmla="*/ 23 w 53"/>
                <a:gd name="T35" fmla="*/ 0 h 50"/>
                <a:gd name="T36" fmla="*/ 15 w 53"/>
                <a:gd name="T37" fmla="*/ 4 h 50"/>
                <a:gd name="T38" fmla="*/ 12 w 53"/>
                <a:gd name="T39" fmla="*/ 5 h 50"/>
                <a:gd name="T40" fmla="*/ 9 w 53"/>
                <a:gd name="T41" fmla="*/ 9 h 50"/>
                <a:gd name="T42" fmla="*/ 8 w 53"/>
                <a:gd name="T43" fmla="*/ 9 h 50"/>
                <a:gd name="T44" fmla="*/ 5 w 53"/>
                <a:gd name="T45" fmla="*/ 15 h 50"/>
                <a:gd name="T46" fmla="*/ 4 w 53"/>
                <a:gd name="T47" fmla="*/ 33 h 50"/>
                <a:gd name="T48" fmla="*/ 14 w 53"/>
                <a:gd name="T49" fmla="*/ 46 h 50"/>
                <a:gd name="T50" fmla="*/ 33 w 53"/>
                <a:gd name="T51" fmla="*/ 48 h 50"/>
                <a:gd name="T52" fmla="*/ 47 w 53"/>
                <a:gd name="T53" fmla="*/ 38 h 50"/>
                <a:gd name="T54" fmla="*/ 48 w 53"/>
                <a:gd name="T55" fmla="*/ 16 h 50"/>
                <a:gd name="T56" fmla="*/ 48 w 53"/>
                <a:gd name="T57" fmla="*/ 16 h 50"/>
                <a:gd name="T58" fmla="*/ 48 w 53"/>
                <a:gd name="T59" fmla="*/ 15 h 50"/>
                <a:gd name="T60" fmla="*/ 48 w 53"/>
                <a:gd name="T61" fmla="*/ 15 h 50"/>
                <a:gd name="T62" fmla="*/ 3 w 53"/>
                <a:gd name="T63" fmla="*/ 20 h 50"/>
                <a:gd name="T64" fmla="*/ 46 w 53"/>
                <a:gd name="T65" fmla="*/ 37 h 50"/>
                <a:gd name="T66" fmla="*/ 43 w 53"/>
                <a:gd name="T67" fmla="*/ 42 h 50"/>
                <a:gd name="T68" fmla="*/ 42 w 53"/>
                <a:gd name="T69" fmla="*/ 42 h 50"/>
                <a:gd name="T70" fmla="*/ 38 w 53"/>
                <a:gd name="T71" fmla="*/ 45 h 50"/>
                <a:gd name="T72" fmla="*/ 33 w 53"/>
                <a:gd name="T73" fmla="*/ 47 h 50"/>
                <a:gd name="T74" fmla="*/ 17 w 53"/>
                <a:gd name="T75" fmla="*/ 45 h 50"/>
                <a:gd name="T76" fmla="*/ 9 w 53"/>
                <a:gd name="T77" fmla="*/ 38 h 50"/>
                <a:gd name="T78" fmla="*/ 4 w 53"/>
                <a:gd name="T79" fmla="*/ 19 h 50"/>
                <a:gd name="T80" fmla="*/ 5 w 53"/>
                <a:gd name="T81" fmla="*/ 17 h 50"/>
                <a:gd name="T82" fmla="*/ 14 w 53"/>
                <a:gd name="T83" fmla="*/ 6 h 50"/>
                <a:gd name="T84" fmla="*/ 23 w 53"/>
                <a:gd name="T85" fmla="*/ 2 h 50"/>
                <a:gd name="T86" fmla="*/ 24 w 53"/>
                <a:gd name="T87" fmla="*/ 2 h 50"/>
                <a:gd name="T88" fmla="*/ 24 w 53"/>
                <a:gd name="T89" fmla="*/ 2 h 50"/>
                <a:gd name="T90" fmla="*/ 28 w 53"/>
                <a:gd name="T91" fmla="*/ 2 h 50"/>
                <a:gd name="T92" fmla="*/ 30 w 53"/>
                <a:gd name="T93" fmla="*/ 2 h 50"/>
                <a:gd name="T94" fmla="*/ 31 w 53"/>
                <a:gd name="T95" fmla="*/ 2 h 50"/>
                <a:gd name="T96" fmla="*/ 35 w 53"/>
                <a:gd name="T97" fmla="*/ 4 h 50"/>
                <a:gd name="T98" fmla="*/ 38 w 53"/>
                <a:gd name="T99" fmla="*/ 5 h 50"/>
                <a:gd name="T100" fmla="*/ 43 w 53"/>
                <a:gd name="T101" fmla="*/ 9 h 50"/>
                <a:gd name="T102" fmla="*/ 44 w 53"/>
                <a:gd name="T103" fmla="*/ 10 h 50"/>
                <a:gd name="T104" fmla="*/ 46 w 53"/>
                <a:gd name="T105" fmla="*/ 11 h 50"/>
                <a:gd name="T106" fmla="*/ 47 w 53"/>
                <a:gd name="T107" fmla="*/ 15 h 50"/>
                <a:gd name="T108" fmla="*/ 49 w 53"/>
                <a:gd name="T109" fmla="*/ 18 h 50"/>
                <a:gd name="T110" fmla="*/ 49 w 53"/>
                <a:gd name="T111" fmla="*/ 31 h 50"/>
                <a:gd name="T112" fmla="*/ 5 w 53"/>
                <a:gd name="T113" fmla="*/ 1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" h="50">
                  <a:moveTo>
                    <a:pt x="49" y="16"/>
                  </a:moveTo>
                  <a:cubicBezTo>
                    <a:pt x="50" y="16"/>
                    <a:pt x="50" y="17"/>
                    <a:pt x="50" y="17"/>
                  </a:cubicBezTo>
                  <a:cubicBezTo>
                    <a:pt x="50" y="17"/>
                    <a:pt x="49" y="14"/>
                    <a:pt x="49" y="14"/>
                  </a:cubicBezTo>
                  <a:cubicBezTo>
                    <a:pt x="48" y="12"/>
                    <a:pt x="47" y="11"/>
                    <a:pt x="45" y="9"/>
                  </a:cubicBezTo>
                  <a:cubicBezTo>
                    <a:pt x="44" y="7"/>
                    <a:pt x="41" y="6"/>
                    <a:pt x="39" y="4"/>
                  </a:cubicBezTo>
                  <a:cubicBezTo>
                    <a:pt x="39" y="4"/>
                    <a:pt x="40" y="5"/>
                    <a:pt x="40" y="5"/>
                  </a:cubicBezTo>
                  <a:cubicBezTo>
                    <a:pt x="40" y="5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6" y="4"/>
                    <a:pt x="34" y="3"/>
                    <a:pt x="32" y="2"/>
                  </a:cubicBezTo>
                  <a:cubicBezTo>
                    <a:pt x="32" y="2"/>
                    <a:pt x="32" y="2"/>
                    <a:pt x="32" y="1"/>
                  </a:cubicBezTo>
                  <a:cubicBezTo>
                    <a:pt x="32" y="1"/>
                    <a:pt x="31" y="1"/>
                    <a:pt x="31" y="1"/>
                  </a:cubicBezTo>
                  <a:cubicBezTo>
                    <a:pt x="31" y="1"/>
                    <a:pt x="31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29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7" y="0"/>
                    <a:pt x="27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6" y="0"/>
                    <a:pt x="25" y="0"/>
                  </a:cubicBezTo>
                  <a:cubicBezTo>
                    <a:pt x="26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3" y="0"/>
                  </a:cubicBezTo>
                  <a:cubicBezTo>
                    <a:pt x="22" y="0"/>
                    <a:pt x="21" y="1"/>
                    <a:pt x="20" y="1"/>
                  </a:cubicBezTo>
                  <a:cubicBezTo>
                    <a:pt x="18" y="2"/>
                    <a:pt x="16" y="2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2" y="5"/>
                    <a:pt x="12" y="5"/>
                  </a:cubicBezTo>
                  <a:cubicBezTo>
                    <a:pt x="11" y="6"/>
                    <a:pt x="10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10"/>
                    <a:pt x="5" y="14"/>
                    <a:pt x="5" y="13"/>
                  </a:cubicBezTo>
                  <a:cubicBezTo>
                    <a:pt x="5" y="14"/>
                    <a:pt x="5" y="14"/>
                    <a:pt x="5" y="15"/>
                  </a:cubicBezTo>
                  <a:cubicBezTo>
                    <a:pt x="5" y="15"/>
                    <a:pt x="5" y="15"/>
                    <a:pt x="5" y="14"/>
                  </a:cubicBezTo>
                  <a:cubicBezTo>
                    <a:pt x="0" y="19"/>
                    <a:pt x="2" y="28"/>
                    <a:pt x="4" y="33"/>
                  </a:cubicBezTo>
                  <a:cubicBezTo>
                    <a:pt x="6" y="38"/>
                    <a:pt x="9" y="43"/>
                    <a:pt x="14" y="45"/>
                  </a:cubicBezTo>
                  <a:cubicBezTo>
                    <a:pt x="13" y="45"/>
                    <a:pt x="15" y="46"/>
                    <a:pt x="14" y="46"/>
                  </a:cubicBezTo>
                  <a:cubicBezTo>
                    <a:pt x="16" y="47"/>
                    <a:pt x="18" y="48"/>
                    <a:pt x="20" y="48"/>
                  </a:cubicBezTo>
                  <a:cubicBezTo>
                    <a:pt x="23" y="49"/>
                    <a:pt x="29" y="50"/>
                    <a:pt x="33" y="48"/>
                  </a:cubicBezTo>
                  <a:cubicBezTo>
                    <a:pt x="35" y="47"/>
                    <a:pt x="39" y="47"/>
                    <a:pt x="41" y="45"/>
                  </a:cubicBezTo>
                  <a:cubicBezTo>
                    <a:pt x="42" y="44"/>
                    <a:pt x="47" y="38"/>
                    <a:pt x="47" y="38"/>
                  </a:cubicBezTo>
                  <a:cubicBezTo>
                    <a:pt x="51" y="31"/>
                    <a:pt x="53" y="24"/>
                    <a:pt x="49" y="16"/>
                  </a:cubicBezTo>
                  <a:close/>
                  <a:moveTo>
                    <a:pt x="48" y="16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lose/>
                  <a:moveTo>
                    <a:pt x="48" y="15"/>
                  </a:moveTo>
                  <a:cubicBezTo>
                    <a:pt x="48" y="15"/>
                    <a:pt x="48" y="15"/>
                    <a:pt x="48" y="15"/>
                  </a:cubicBezTo>
                  <a:cubicBezTo>
                    <a:pt x="48" y="15"/>
                    <a:pt x="47" y="15"/>
                    <a:pt x="47" y="14"/>
                  </a:cubicBezTo>
                  <a:cubicBezTo>
                    <a:pt x="47" y="15"/>
                    <a:pt x="48" y="15"/>
                    <a:pt x="48" y="15"/>
                  </a:cubicBezTo>
                  <a:close/>
                  <a:moveTo>
                    <a:pt x="3" y="20"/>
                  </a:moveTo>
                  <a:cubicBezTo>
                    <a:pt x="3" y="19"/>
                    <a:pt x="3" y="19"/>
                    <a:pt x="3" y="20"/>
                  </a:cubicBezTo>
                  <a:close/>
                  <a:moveTo>
                    <a:pt x="49" y="31"/>
                  </a:moveTo>
                  <a:cubicBezTo>
                    <a:pt x="49" y="32"/>
                    <a:pt x="47" y="38"/>
                    <a:pt x="46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4" y="37"/>
                    <a:pt x="44" y="41"/>
                    <a:pt x="43" y="42"/>
                  </a:cubicBezTo>
                  <a:cubicBezTo>
                    <a:pt x="43" y="41"/>
                    <a:pt x="43" y="41"/>
                    <a:pt x="43" y="40"/>
                  </a:cubicBezTo>
                  <a:cubicBezTo>
                    <a:pt x="43" y="41"/>
                    <a:pt x="43" y="41"/>
                    <a:pt x="42" y="42"/>
                  </a:cubicBezTo>
                  <a:cubicBezTo>
                    <a:pt x="43" y="40"/>
                    <a:pt x="42" y="43"/>
                    <a:pt x="42" y="43"/>
                  </a:cubicBezTo>
                  <a:cubicBezTo>
                    <a:pt x="41" y="44"/>
                    <a:pt x="39" y="44"/>
                    <a:pt x="38" y="45"/>
                  </a:cubicBezTo>
                  <a:cubicBezTo>
                    <a:pt x="37" y="46"/>
                    <a:pt x="36" y="46"/>
                    <a:pt x="35" y="46"/>
                  </a:cubicBezTo>
                  <a:cubicBezTo>
                    <a:pt x="35" y="46"/>
                    <a:pt x="32" y="46"/>
                    <a:pt x="33" y="47"/>
                  </a:cubicBezTo>
                  <a:cubicBezTo>
                    <a:pt x="34" y="46"/>
                    <a:pt x="31" y="48"/>
                    <a:pt x="32" y="47"/>
                  </a:cubicBezTo>
                  <a:cubicBezTo>
                    <a:pt x="27" y="49"/>
                    <a:pt x="21" y="47"/>
                    <a:pt x="17" y="45"/>
                  </a:cubicBezTo>
                  <a:cubicBezTo>
                    <a:pt x="15" y="44"/>
                    <a:pt x="13" y="42"/>
                    <a:pt x="11" y="42"/>
                  </a:cubicBezTo>
                  <a:cubicBezTo>
                    <a:pt x="12" y="40"/>
                    <a:pt x="9" y="39"/>
                    <a:pt x="9" y="38"/>
                  </a:cubicBezTo>
                  <a:cubicBezTo>
                    <a:pt x="7" y="37"/>
                    <a:pt x="7" y="35"/>
                    <a:pt x="6" y="33"/>
                  </a:cubicBezTo>
                  <a:cubicBezTo>
                    <a:pt x="4" y="31"/>
                    <a:pt x="2" y="22"/>
                    <a:pt x="4" y="19"/>
                  </a:cubicBezTo>
                  <a:cubicBezTo>
                    <a:pt x="4" y="20"/>
                    <a:pt x="4" y="20"/>
                    <a:pt x="4" y="21"/>
                  </a:cubicBezTo>
                  <a:cubicBezTo>
                    <a:pt x="4" y="20"/>
                    <a:pt x="6" y="18"/>
                    <a:pt x="5" y="17"/>
                  </a:cubicBezTo>
                  <a:cubicBezTo>
                    <a:pt x="5" y="17"/>
                    <a:pt x="5" y="18"/>
                    <a:pt x="5" y="18"/>
                  </a:cubicBezTo>
                  <a:cubicBezTo>
                    <a:pt x="4" y="14"/>
                    <a:pt x="11" y="7"/>
                    <a:pt x="14" y="6"/>
                  </a:cubicBezTo>
                  <a:cubicBezTo>
                    <a:pt x="16" y="5"/>
                    <a:pt x="20" y="2"/>
                    <a:pt x="23" y="1"/>
                  </a:cubicBezTo>
                  <a:cubicBezTo>
                    <a:pt x="23" y="1"/>
                    <a:pt x="23" y="1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5" y="2"/>
                    <a:pt x="25" y="2"/>
                  </a:cubicBezTo>
                  <a:cubicBezTo>
                    <a:pt x="26" y="2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2"/>
                    <a:pt x="30" y="2"/>
                    <a:pt x="30" y="2"/>
                  </a:cubicBezTo>
                  <a:cubicBezTo>
                    <a:pt x="30" y="2"/>
                    <a:pt x="32" y="3"/>
                    <a:pt x="32" y="3"/>
                  </a:cubicBezTo>
                  <a:cubicBezTo>
                    <a:pt x="32" y="3"/>
                    <a:pt x="32" y="3"/>
                    <a:pt x="31" y="2"/>
                  </a:cubicBezTo>
                  <a:cubicBezTo>
                    <a:pt x="33" y="3"/>
                    <a:pt x="35" y="3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6" y="4"/>
                    <a:pt x="39" y="5"/>
                    <a:pt x="39" y="5"/>
                  </a:cubicBezTo>
                  <a:cubicBezTo>
                    <a:pt x="39" y="5"/>
                    <a:pt x="39" y="5"/>
                    <a:pt x="38" y="5"/>
                  </a:cubicBezTo>
                  <a:cubicBezTo>
                    <a:pt x="39" y="5"/>
                    <a:pt x="39" y="6"/>
                    <a:pt x="39" y="6"/>
                  </a:cubicBezTo>
                  <a:cubicBezTo>
                    <a:pt x="40" y="7"/>
                    <a:pt x="42" y="8"/>
                    <a:pt x="43" y="9"/>
                  </a:cubicBezTo>
                  <a:cubicBezTo>
                    <a:pt x="43" y="9"/>
                    <a:pt x="45" y="9"/>
                    <a:pt x="44" y="10"/>
                  </a:cubicBezTo>
                  <a:cubicBezTo>
                    <a:pt x="44" y="9"/>
                    <a:pt x="44" y="10"/>
                    <a:pt x="44" y="10"/>
                  </a:cubicBezTo>
                  <a:cubicBezTo>
                    <a:pt x="45" y="11"/>
                    <a:pt x="45" y="11"/>
                    <a:pt x="46" y="12"/>
                  </a:cubicBezTo>
                  <a:cubicBezTo>
                    <a:pt x="46" y="12"/>
                    <a:pt x="46" y="12"/>
                    <a:pt x="46" y="11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7" y="12"/>
                    <a:pt x="47" y="15"/>
                    <a:pt x="47" y="15"/>
                  </a:cubicBezTo>
                  <a:cubicBezTo>
                    <a:pt x="47" y="15"/>
                    <a:pt x="48" y="15"/>
                    <a:pt x="48" y="15"/>
                  </a:cubicBezTo>
                  <a:cubicBezTo>
                    <a:pt x="48" y="17"/>
                    <a:pt x="49" y="18"/>
                    <a:pt x="49" y="18"/>
                  </a:cubicBezTo>
                  <a:cubicBezTo>
                    <a:pt x="50" y="18"/>
                    <a:pt x="50" y="23"/>
                    <a:pt x="50" y="22"/>
                  </a:cubicBezTo>
                  <a:cubicBezTo>
                    <a:pt x="50" y="25"/>
                    <a:pt x="49" y="28"/>
                    <a:pt x="49" y="31"/>
                  </a:cubicBezTo>
                  <a:close/>
                  <a:moveTo>
                    <a:pt x="5" y="18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7"/>
                    <a:pt x="5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1630">
              <a:extLst>
                <a:ext uri="{FF2B5EF4-FFF2-40B4-BE49-F238E27FC236}">
                  <a16:creationId xmlns:a16="http://schemas.microsoft.com/office/drawing/2014/main" id="{BE67848C-EFE0-4D18-82F5-7C2AFFD0BE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400" y="153987"/>
              <a:ext cx="41275" cy="41275"/>
            </a:xfrm>
            <a:custGeom>
              <a:avLst/>
              <a:gdLst>
                <a:gd name="T0" fmla="*/ 4 w 7"/>
                <a:gd name="T1" fmla="*/ 2 h 7"/>
                <a:gd name="T2" fmla="*/ 3 w 7"/>
                <a:gd name="T3" fmla="*/ 2 h 7"/>
                <a:gd name="T4" fmla="*/ 2 w 7"/>
                <a:gd name="T5" fmla="*/ 3 h 7"/>
                <a:gd name="T6" fmla="*/ 1 w 7"/>
                <a:gd name="T7" fmla="*/ 3 h 7"/>
                <a:gd name="T8" fmla="*/ 2 w 7"/>
                <a:gd name="T9" fmla="*/ 4 h 7"/>
                <a:gd name="T10" fmla="*/ 2 w 7"/>
                <a:gd name="T11" fmla="*/ 7 h 7"/>
                <a:gd name="T12" fmla="*/ 6 w 7"/>
                <a:gd name="T13" fmla="*/ 5 h 7"/>
                <a:gd name="T14" fmla="*/ 4 w 7"/>
                <a:gd name="T15" fmla="*/ 2 h 7"/>
                <a:gd name="T16" fmla="*/ 2 w 7"/>
                <a:gd name="T17" fmla="*/ 5 h 7"/>
                <a:gd name="T18" fmla="*/ 2 w 7"/>
                <a:gd name="T19" fmla="*/ 5 h 7"/>
                <a:gd name="T20" fmla="*/ 3 w 7"/>
                <a:gd name="T21" fmla="*/ 2 h 7"/>
                <a:gd name="T22" fmla="*/ 3 w 7"/>
                <a:gd name="T23" fmla="*/ 2 h 7"/>
                <a:gd name="T24" fmla="*/ 3 w 7"/>
                <a:gd name="T25" fmla="*/ 2 h 7"/>
                <a:gd name="T26" fmla="*/ 3 w 7"/>
                <a:gd name="T27" fmla="*/ 2 h 7"/>
                <a:gd name="T28" fmla="*/ 5 w 7"/>
                <a:gd name="T29" fmla="*/ 4 h 7"/>
                <a:gd name="T30" fmla="*/ 5 w 7"/>
                <a:gd name="T31" fmla="*/ 4 h 7"/>
                <a:gd name="T32" fmla="*/ 5 w 7"/>
                <a:gd name="T33" fmla="*/ 5 h 7"/>
                <a:gd name="T34" fmla="*/ 3 w 7"/>
                <a:gd name="T35" fmla="*/ 5 h 7"/>
                <a:gd name="T36" fmla="*/ 3 w 7"/>
                <a:gd name="T37" fmla="*/ 5 h 7"/>
                <a:gd name="T38" fmla="*/ 3 w 7"/>
                <a:gd name="T39" fmla="*/ 5 h 7"/>
                <a:gd name="T40" fmla="*/ 3 w 7"/>
                <a:gd name="T41" fmla="*/ 5 h 7"/>
                <a:gd name="T42" fmla="*/ 3 w 7"/>
                <a:gd name="T43" fmla="*/ 5 h 7"/>
                <a:gd name="T44" fmla="*/ 2 w 7"/>
                <a:gd name="T45" fmla="*/ 4 h 7"/>
                <a:gd name="T46" fmla="*/ 3 w 7"/>
                <a:gd name="T47" fmla="*/ 3 h 7"/>
                <a:gd name="T48" fmla="*/ 4 w 7"/>
                <a:gd name="T49" fmla="*/ 3 h 7"/>
                <a:gd name="T50" fmla="*/ 5 w 7"/>
                <a:gd name="T51" fmla="*/ 3 h 7"/>
                <a:gd name="T52" fmla="*/ 5 w 7"/>
                <a:gd name="T53" fmla="*/ 4 h 7"/>
                <a:gd name="T54" fmla="*/ 5 w 7"/>
                <a:gd name="T5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" h="7">
                  <a:moveTo>
                    <a:pt x="4" y="2"/>
                  </a:moveTo>
                  <a:cubicBezTo>
                    <a:pt x="5" y="1"/>
                    <a:pt x="4" y="2"/>
                    <a:pt x="3" y="2"/>
                  </a:cubicBezTo>
                  <a:cubicBezTo>
                    <a:pt x="4" y="0"/>
                    <a:pt x="0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0" y="4"/>
                    <a:pt x="1" y="6"/>
                    <a:pt x="2" y="7"/>
                  </a:cubicBezTo>
                  <a:cubicBezTo>
                    <a:pt x="3" y="6"/>
                    <a:pt x="5" y="7"/>
                    <a:pt x="6" y="5"/>
                  </a:cubicBezTo>
                  <a:cubicBezTo>
                    <a:pt x="7" y="4"/>
                    <a:pt x="6" y="1"/>
                    <a:pt x="4" y="2"/>
                  </a:cubicBezTo>
                  <a:close/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lose/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lose/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lose/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4" y="4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1" y="6"/>
                    <a:pt x="3" y="5"/>
                  </a:cubicBezTo>
                  <a:cubicBezTo>
                    <a:pt x="3" y="5"/>
                    <a:pt x="3" y="5"/>
                    <a:pt x="2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4"/>
                    <a:pt x="3" y="2"/>
                    <a:pt x="4" y="3"/>
                  </a:cubicBezTo>
                  <a:cubicBezTo>
                    <a:pt x="4" y="2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7" y="4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1631">
              <a:extLst>
                <a:ext uri="{FF2B5EF4-FFF2-40B4-BE49-F238E27FC236}">
                  <a16:creationId xmlns:a16="http://schemas.microsoft.com/office/drawing/2014/main" id="{BBFB6D96-2BA1-4694-9954-E11A8C760B59}"/>
                </a:ext>
              </a:extLst>
            </p:cNvPr>
            <p:cNvSpPr/>
            <p:nvPr/>
          </p:nvSpPr>
          <p:spPr bwMode="auto">
            <a:xfrm>
              <a:off x="187325" y="1587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1632">
              <a:extLst>
                <a:ext uri="{FF2B5EF4-FFF2-40B4-BE49-F238E27FC236}">
                  <a16:creationId xmlns:a16="http://schemas.microsoft.com/office/drawing/2014/main" id="{E14FF1E9-6D49-44CC-9657-E0657AC35E9F}"/>
                </a:ext>
              </a:extLst>
            </p:cNvPr>
            <p:cNvSpPr/>
            <p:nvPr/>
          </p:nvSpPr>
          <p:spPr bwMode="auto">
            <a:xfrm>
              <a:off x="176213" y="158750"/>
              <a:ext cx="11113" cy="635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0 h 1"/>
                <a:gd name="T6" fmla="*/ 0 w 2"/>
                <a:gd name="T7" fmla="*/ 1 h 1"/>
                <a:gd name="T8" fmla="*/ 1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1633">
              <a:extLst>
                <a:ext uri="{FF2B5EF4-FFF2-40B4-BE49-F238E27FC236}">
                  <a16:creationId xmlns:a16="http://schemas.microsoft.com/office/drawing/2014/main" id="{38AA265A-87E3-4870-B083-AD71BAB97FCC}"/>
                </a:ext>
              </a:extLst>
            </p:cNvPr>
            <p:cNvSpPr/>
            <p:nvPr/>
          </p:nvSpPr>
          <p:spPr bwMode="auto">
            <a:xfrm>
              <a:off x="130175" y="1174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1634">
              <a:extLst>
                <a:ext uri="{FF2B5EF4-FFF2-40B4-BE49-F238E27FC236}">
                  <a16:creationId xmlns:a16="http://schemas.microsoft.com/office/drawing/2014/main" id="{AD7E988E-C2BD-4E9B-AA7E-958B21C95775}"/>
                </a:ext>
              </a:extLst>
            </p:cNvPr>
            <p:cNvSpPr/>
            <p:nvPr/>
          </p:nvSpPr>
          <p:spPr bwMode="auto">
            <a:xfrm>
              <a:off x="130175" y="1174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1635">
              <a:extLst>
                <a:ext uri="{FF2B5EF4-FFF2-40B4-BE49-F238E27FC236}">
                  <a16:creationId xmlns:a16="http://schemas.microsoft.com/office/drawing/2014/main" id="{47931785-6F08-4536-8102-8BE9555C5694}"/>
                </a:ext>
              </a:extLst>
            </p:cNvPr>
            <p:cNvSpPr/>
            <p:nvPr/>
          </p:nvSpPr>
          <p:spPr bwMode="auto">
            <a:xfrm>
              <a:off x="152400" y="123825"/>
              <a:ext cx="6350" cy="635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1636">
              <a:extLst>
                <a:ext uri="{FF2B5EF4-FFF2-40B4-BE49-F238E27FC236}">
                  <a16:creationId xmlns:a16="http://schemas.microsoft.com/office/drawing/2014/main" id="{4FAAD259-7DA8-4E01-848E-0655B4467627}"/>
                </a:ext>
              </a:extLst>
            </p:cNvPr>
            <p:cNvSpPr/>
            <p:nvPr/>
          </p:nvSpPr>
          <p:spPr bwMode="auto">
            <a:xfrm>
              <a:off x="141288" y="117475"/>
              <a:ext cx="6350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1637">
              <a:extLst>
                <a:ext uri="{FF2B5EF4-FFF2-40B4-BE49-F238E27FC236}">
                  <a16:creationId xmlns:a16="http://schemas.microsoft.com/office/drawing/2014/main" id="{0567C36D-6D34-469A-8B68-BC3FFD8E7A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825" y="100012"/>
              <a:ext cx="34925" cy="36513"/>
            </a:xfrm>
            <a:custGeom>
              <a:avLst/>
              <a:gdLst>
                <a:gd name="T0" fmla="*/ 4 w 6"/>
                <a:gd name="T1" fmla="*/ 1 h 6"/>
                <a:gd name="T2" fmla="*/ 2 w 6"/>
                <a:gd name="T3" fmla="*/ 1 h 6"/>
                <a:gd name="T4" fmla="*/ 2 w 6"/>
                <a:gd name="T5" fmla="*/ 2 h 6"/>
                <a:gd name="T6" fmla="*/ 1 w 6"/>
                <a:gd name="T7" fmla="*/ 1 h 6"/>
                <a:gd name="T8" fmla="*/ 1 w 6"/>
                <a:gd name="T9" fmla="*/ 2 h 6"/>
                <a:gd name="T10" fmla="*/ 1 w 6"/>
                <a:gd name="T11" fmla="*/ 3 h 6"/>
                <a:gd name="T12" fmla="*/ 1 w 6"/>
                <a:gd name="T13" fmla="*/ 3 h 6"/>
                <a:gd name="T14" fmla="*/ 0 w 6"/>
                <a:gd name="T15" fmla="*/ 3 h 6"/>
                <a:gd name="T16" fmla="*/ 1 w 6"/>
                <a:gd name="T17" fmla="*/ 4 h 6"/>
                <a:gd name="T18" fmla="*/ 1 w 6"/>
                <a:gd name="T19" fmla="*/ 5 h 6"/>
                <a:gd name="T20" fmla="*/ 2 w 6"/>
                <a:gd name="T21" fmla="*/ 4 h 6"/>
                <a:gd name="T22" fmla="*/ 2 w 6"/>
                <a:gd name="T23" fmla="*/ 4 h 6"/>
                <a:gd name="T24" fmla="*/ 1 w 6"/>
                <a:gd name="T25" fmla="*/ 5 h 6"/>
                <a:gd name="T26" fmla="*/ 5 w 6"/>
                <a:gd name="T27" fmla="*/ 6 h 6"/>
                <a:gd name="T28" fmla="*/ 5 w 6"/>
                <a:gd name="T29" fmla="*/ 6 h 6"/>
                <a:gd name="T30" fmla="*/ 5 w 6"/>
                <a:gd name="T31" fmla="*/ 4 h 6"/>
                <a:gd name="T32" fmla="*/ 4 w 6"/>
                <a:gd name="T33" fmla="*/ 1 h 6"/>
                <a:gd name="T34" fmla="*/ 1 w 6"/>
                <a:gd name="T35" fmla="*/ 3 h 6"/>
                <a:gd name="T36" fmla="*/ 1 w 6"/>
                <a:gd name="T37" fmla="*/ 3 h 6"/>
                <a:gd name="T38" fmla="*/ 1 w 6"/>
                <a:gd name="T39" fmla="*/ 3 h 6"/>
                <a:gd name="T40" fmla="*/ 2 w 6"/>
                <a:gd name="T41" fmla="*/ 5 h 6"/>
                <a:gd name="T42" fmla="*/ 2 w 6"/>
                <a:gd name="T43" fmla="*/ 5 h 6"/>
                <a:gd name="T44" fmla="*/ 4 w 6"/>
                <a:gd name="T45" fmla="*/ 3 h 6"/>
                <a:gd name="T46" fmla="*/ 4 w 6"/>
                <a:gd name="T47" fmla="*/ 3 h 6"/>
                <a:gd name="T48" fmla="*/ 3 w 6"/>
                <a:gd name="T49" fmla="*/ 3 h 6"/>
                <a:gd name="T50" fmla="*/ 4 w 6"/>
                <a:gd name="T51" fmla="*/ 4 h 6"/>
                <a:gd name="T52" fmla="*/ 3 w 6"/>
                <a:gd name="T53" fmla="*/ 4 h 6"/>
                <a:gd name="T54" fmla="*/ 3 w 6"/>
                <a:gd name="T55" fmla="*/ 4 h 6"/>
                <a:gd name="T56" fmla="*/ 3 w 6"/>
                <a:gd name="T57" fmla="*/ 4 h 6"/>
                <a:gd name="T58" fmla="*/ 3 w 6"/>
                <a:gd name="T59" fmla="*/ 4 h 6"/>
                <a:gd name="T60" fmla="*/ 3 w 6"/>
                <a:gd name="T61" fmla="*/ 3 h 6"/>
                <a:gd name="T62" fmla="*/ 2 w 6"/>
                <a:gd name="T63" fmla="*/ 4 h 6"/>
                <a:gd name="T64" fmla="*/ 1 w 6"/>
                <a:gd name="T65" fmla="*/ 3 h 6"/>
                <a:gd name="T66" fmla="*/ 1 w 6"/>
                <a:gd name="T67" fmla="*/ 3 h 6"/>
                <a:gd name="T68" fmla="*/ 2 w 6"/>
                <a:gd name="T69" fmla="*/ 3 h 6"/>
                <a:gd name="T70" fmla="*/ 2 w 6"/>
                <a:gd name="T71" fmla="*/ 3 h 6"/>
                <a:gd name="T72" fmla="*/ 1 w 6"/>
                <a:gd name="T73" fmla="*/ 3 h 6"/>
                <a:gd name="T74" fmla="*/ 1 w 6"/>
                <a:gd name="T75" fmla="*/ 3 h 6"/>
                <a:gd name="T76" fmla="*/ 1 w 6"/>
                <a:gd name="T77" fmla="*/ 3 h 6"/>
                <a:gd name="T78" fmla="*/ 1 w 6"/>
                <a:gd name="T79" fmla="*/ 3 h 6"/>
                <a:gd name="T80" fmla="*/ 1 w 6"/>
                <a:gd name="T81" fmla="*/ 2 h 6"/>
                <a:gd name="T82" fmla="*/ 2 w 6"/>
                <a:gd name="T83" fmla="*/ 3 h 6"/>
                <a:gd name="T84" fmla="*/ 2 w 6"/>
                <a:gd name="T85" fmla="*/ 2 h 6"/>
                <a:gd name="T86" fmla="*/ 2 w 6"/>
                <a:gd name="T87" fmla="*/ 3 h 6"/>
                <a:gd name="T88" fmla="*/ 3 w 6"/>
                <a:gd name="T89" fmla="*/ 2 h 6"/>
                <a:gd name="T90" fmla="*/ 4 w 6"/>
                <a:gd name="T91" fmla="*/ 2 h 6"/>
                <a:gd name="T92" fmla="*/ 4 w 6"/>
                <a:gd name="T93" fmla="*/ 2 h 6"/>
                <a:gd name="T94" fmla="*/ 4 w 6"/>
                <a:gd name="T95" fmla="*/ 2 h 6"/>
                <a:gd name="T96" fmla="*/ 4 w 6"/>
                <a:gd name="T97" fmla="*/ 2 h 6"/>
                <a:gd name="T98" fmla="*/ 4 w 6"/>
                <a:gd name="T99" fmla="*/ 2 h 6"/>
                <a:gd name="T100" fmla="*/ 4 w 6"/>
                <a:gd name="T101" fmla="*/ 3 h 6"/>
                <a:gd name="T102" fmla="*/ 4 w 6"/>
                <a:gd name="T103" fmla="*/ 4 h 6"/>
                <a:gd name="T104" fmla="*/ 4 w 6"/>
                <a:gd name="T105" fmla="*/ 4 h 6"/>
                <a:gd name="T106" fmla="*/ 4 w 6"/>
                <a:gd name="T10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4" y="1"/>
                    <a:pt x="3" y="1"/>
                    <a:pt x="2" y="1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1" y="0"/>
                    <a:pt x="2" y="2"/>
                    <a:pt x="1" y="1"/>
                  </a:cubicBezTo>
                  <a:cubicBezTo>
                    <a:pt x="1" y="1"/>
                    <a:pt x="1" y="3"/>
                    <a:pt x="1" y="2"/>
                  </a:cubicBezTo>
                  <a:cubicBezTo>
                    <a:pt x="1" y="3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1" y="5"/>
                    <a:pt x="1" y="5"/>
                    <a:pt x="2" y="4"/>
                  </a:cubicBezTo>
                  <a:cubicBezTo>
                    <a:pt x="2" y="4"/>
                    <a:pt x="2" y="5"/>
                    <a:pt x="2" y="4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2" y="5"/>
                    <a:pt x="4" y="5"/>
                    <a:pt x="5" y="6"/>
                  </a:cubicBezTo>
                  <a:cubicBezTo>
                    <a:pt x="4" y="5"/>
                    <a:pt x="5" y="6"/>
                    <a:pt x="5" y="6"/>
                  </a:cubicBezTo>
                  <a:cubicBezTo>
                    <a:pt x="5" y="6"/>
                    <a:pt x="5" y="4"/>
                    <a:pt x="5" y="4"/>
                  </a:cubicBezTo>
                  <a:cubicBezTo>
                    <a:pt x="5" y="4"/>
                    <a:pt x="6" y="1"/>
                    <a:pt x="4" y="1"/>
                  </a:cubicBezTo>
                  <a:close/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lose/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3" y="3"/>
                    <a:pt x="2" y="4"/>
                    <a:pt x="1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1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3" y="4"/>
                    <a:pt x="1" y="1"/>
                    <a:pt x="2" y="3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3"/>
                    <a:pt x="4" y="3"/>
                  </a:cubicBezTo>
                  <a:close/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1638">
              <a:extLst>
                <a:ext uri="{FF2B5EF4-FFF2-40B4-BE49-F238E27FC236}">
                  <a16:creationId xmlns:a16="http://schemas.microsoft.com/office/drawing/2014/main" id="{C7DD502A-249C-4646-BD9F-4FB18F934511}"/>
                </a:ext>
              </a:extLst>
            </p:cNvPr>
            <p:cNvSpPr/>
            <p:nvPr/>
          </p:nvSpPr>
          <p:spPr bwMode="auto">
            <a:xfrm>
              <a:off x="187325" y="236537"/>
              <a:ext cx="76200" cy="41275"/>
            </a:xfrm>
            <a:custGeom>
              <a:avLst/>
              <a:gdLst>
                <a:gd name="T0" fmla="*/ 1 w 13"/>
                <a:gd name="T1" fmla="*/ 7 h 7"/>
                <a:gd name="T2" fmla="*/ 13 w 13"/>
                <a:gd name="T3" fmla="*/ 0 h 7"/>
                <a:gd name="T4" fmla="*/ 13 w 13"/>
                <a:gd name="T5" fmla="*/ 0 h 7"/>
                <a:gd name="T6" fmla="*/ 1 w 13"/>
                <a:gd name="T7" fmla="*/ 7 h 7"/>
                <a:gd name="T8" fmla="*/ 1 w 13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">
                  <a:moveTo>
                    <a:pt x="1" y="7"/>
                  </a:moveTo>
                  <a:cubicBezTo>
                    <a:pt x="5" y="5"/>
                    <a:pt x="9" y="3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3"/>
                    <a:pt x="5" y="5"/>
                    <a:pt x="1" y="7"/>
                  </a:cubicBezTo>
                  <a:cubicBezTo>
                    <a:pt x="0" y="7"/>
                    <a:pt x="1" y="7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1639">
              <a:extLst>
                <a:ext uri="{FF2B5EF4-FFF2-40B4-BE49-F238E27FC236}">
                  <a16:creationId xmlns:a16="http://schemas.microsoft.com/office/drawing/2014/main" id="{2C04D1DC-ECB1-4BDB-9CAE-646B51355984}"/>
                </a:ext>
              </a:extLst>
            </p:cNvPr>
            <p:cNvSpPr/>
            <p:nvPr/>
          </p:nvSpPr>
          <p:spPr bwMode="auto">
            <a:xfrm>
              <a:off x="193675" y="223837"/>
              <a:ext cx="82550" cy="53975"/>
            </a:xfrm>
            <a:custGeom>
              <a:avLst/>
              <a:gdLst>
                <a:gd name="T0" fmla="*/ 13 w 14"/>
                <a:gd name="T1" fmla="*/ 0 h 9"/>
                <a:gd name="T2" fmla="*/ 0 w 14"/>
                <a:gd name="T3" fmla="*/ 9 h 9"/>
                <a:gd name="T4" fmla="*/ 0 w 14"/>
                <a:gd name="T5" fmla="*/ 9 h 9"/>
                <a:gd name="T6" fmla="*/ 14 w 14"/>
                <a:gd name="T7" fmla="*/ 1 h 9"/>
                <a:gd name="T8" fmla="*/ 13 w 1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9">
                  <a:moveTo>
                    <a:pt x="13" y="0"/>
                  </a:moveTo>
                  <a:cubicBezTo>
                    <a:pt x="9" y="3"/>
                    <a:pt x="4" y="6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6"/>
                    <a:pt x="9" y="4"/>
                    <a:pt x="14" y="1"/>
                  </a:cubicBezTo>
                  <a:cubicBezTo>
                    <a:pt x="14" y="0"/>
                    <a:pt x="13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1640">
              <a:extLst>
                <a:ext uri="{FF2B5EF4-FFF2-40B4-BE49-F238E27FC236}">
                  <a16:creationId xmlns:a16="http://schemas.microsoft.com/office/drawing/2014/main" id="{A51B1BE5-5573-43AD-A0E7-BEEEA6A2FF47}"/>
                </a:ext>
              </a:extLst>
            </p:cNvPr>
            <p:cNvSpPr/>
            <p:nvPr/>
          </p:nvSpPr>
          <p:spPr bwMode="auto">
            <a:xfrm>
              <a:off x="263525" y="206375"/>
              <a:ext cx="19050" cy="6350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0 h 1"/>
                <a:gd name="T4" fmla="*/ 3 w 3"/>
                <a:gd name="T5" fmla="*/ 0 h 1"/>
                <a:gd name="T6" fmla="*/ 0 w 3"/>
                <a:gd name="T7" fmla="*/ 1 h 1"/>
                <a:gd name="T8" fmla="*/ 0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1641">
              <a:extLst>
                <a:ext uri="{FF2B5EF4-FFF2-40B4-BE49-F238E27FC236}">
                  <a16:creationId xmlns:a16="http://schemas.microsoft.com/office/drawing/2014/main" id="{8F0E2E3C-F842-4375-9798-B049EDAB6DE2}"/>
                </a:ext>
              </a:extLst>
            </p:cNvPr>
            <p:cNvSpPr/>
            <p:nvPr/>
          </p:nvSpPr>
          <p:spPr bwMode="auto">
            <a:xfrm>
              <a:off x="141288" y="265112"/>
              <a:ext cx="28575" cy="17463"/>
            </a:xfrm>
            <a:custGeom>
              <a:avLst/>
              <a:gdLst>
                <a:gd name="T0" fmla="*/ 1 w 5"/>
                <a:gd name="T1" fmla="*/ 3 h 3"/>
                <a:gd name="T2" fmla="*/ 5 w 5"/>
                <a:gd name="T3" fmla="*/ 0 h 3"/>
                <a:gd name="T4" fmla="*/ 5 w 5"/>
                <a:gd name="T5" fmla="*/ 0 h 3"/>
                <a:gd name="T6" fmla="*/ 0 w 5"/>
                <a:gd name="T7" fmla="*/ 3 h 3"/>
                <a:gd name="T8" fmla="*/ 1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1" y="3"/>
                  </a:moveTo>
                  <a:cubicBezTo>
                    <a:pt x="2" y="2"/>
                    <a:pt x="4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2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1642">
              <a:extLst>
                <a:ext uri="{FF2B5EF4-FFF2-40B4-BE49-F238E27FC236}">
                  <a16:creationId xmlns:a16="http://schemas.microsoft.com/office/drawing/2014/main" id="{E0550657-0F71-4C1B-97F0-3B3461BD8510}"/>
                </a:ext>
              </a:extLst>
            </p:cNvPr>
            <p:cNvSpPr/>
            <p:nvPr/>
          </p:nvSpPr>
          <p:spPr bwMode="auto">
            <a:xfrm>
              <a:off x="147638" y="265112"/>
              <a:ext cx="22225" cy="17463"/>
            </a:xfrm>
            <a:custGeom>
              <a:avLst/>
              <a:gdLst>
                <a:gd name="T0" fmla="*/ 4 w 4"/>
                <a:gd name="T1" fmla="*/ 0 h 3"/>
                <a:gd name="T2" fmla="*/ 0 w 4"/>
                <a:gd name="T3" fmla="*/ 3 h 3"/>
                <a:gd name="T4" fmla="*/ 0 w 4"/>
                <a:gd name="T5" fmla="*/ 3 h 3"/>
                <a:gd name="T6" fmla="*/ 4 w 4"/>
                <a:gd name="T7" fmla="*/ 0 h 3"/>
                <a:gd name="T8" fmla="*/ 4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1643">
              <a:extLst>
                <a:ext uri="{FF2B5EF4-FFF2-40B4-BE49-F238E27FC236}">
                  <a16:creationId xmlns:a16="http://schemas.microsoft.com/office/drawing/2014/main" id="{84CE808B-4728-4BC3-8F69-9BAC859BE195}"/>
                </a:ext>
              </a:extLst>
            </p:cNvPr>
            <p:cNvSpPr/>
            <p:nvPr/>
          </p:nvSpPr>
          <p:spPr bwMode="auto">
            <a:xfrm>
              <a:off x="269875" y="188912"/>
              <a:ext cx="17463" cy="11113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1 h 2"/>
                <a:gd name="T4" fmla="*/ 0 w 3"/>
                <a:gd name="T5" fmla="*/ 1 h 2"/>
                <a:gd name="T6" fmla="*/ 3 w 3"/>
                <a:gd name="T7" fmla="*/ 0 h 2"/>
                <a:gd name="T8" fmla="*/ 3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1"/>
                    <a:pt x="0" y="2"/>
                    <a:pt x="0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1644">
              <a:extLst>
                <a:ext uri="{FF2B5EF4-FFF2-40B4-BE49-F238E27FC236}">
                  <a16:creationId xmlns:a16="http://schemas.microsoft.com/office/drawing/2014/main" id="{2FB3B30F-99B9-4E69-9D8E-71FFBC348B3A}"/>
                </a:ext>
              </a:extLst>
            </p:cNvPr>
            <p:cNvSpPr/>
            <p:nvPr/>
          </p:nvSpPr>
          <p:spPr bwMode="auto">
            <a:xfrm>
              <a:off x="165100" y="195262"/>
              <a:ext cx="80963" cy="52388"/>
            </a:xfrm>
            <a:custGeom>
              <a:avLst/>
              <a:gdLst>
                <a:gd name="T0" fmla="*/ 0 w 14"/>
                <a:gd name="T1" fmla="*/ 9 h 9"/>
                <a:gd name="T2" fmla="*/ 14 w 14"/>
                <a:gd name="T3" fmla="*/ 0 h 9"/>
                <a:gd name="T4" fmla="*/ 14 w 14"/>
                <a:gd name="T5" fmla="*/ 0 h 9"/>
                <a:gd name="T6" fmla="*/ 0 w 14"/>
                <a:gd name="T7" fmla="*/ 8 h 9"/>
                <a:gd name="T8" fmla="*/ 0 w 1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9">
                  <a:moveTo>
                    <a:pt x="0" y="9"/>
                  </a:moveTo>
                  <a:cubicBezTo>
                    <a:pt x="5" y="6"/>
                    <a:pt x="9" y="3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9" y="3"/>
                    <a:pt x="5" y="5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1645">
              <a:extLst>
                <a:ext uri="{FF2B5EF4-FFF2-40B4-BE49-F238E27FC236}">
                  <a16:creationId xmlns:a16="http://schemas.microsoft.com/office/drawing/2014/main" id="{56B4C4FC-1B75-4F39-9DFD-3B7DEA3D1126}"/>
                </a:ext>
              </a:extLst>
            </p:cNvPr>
            <p:cNvSpPr/>
            <p:nvPr/>
          </p:nvSpPr>
          <p:spPr bwMode="auto">
            <a:xfrm>
              <a:off x="111125" y="265112"/>
              <a:ext cx="23813" cy="12700"/>
            </a:xfrm>
            <a:custGeom>
              <a:avLst/>
              <a:gdLst>
                <a:gd name="T0" fmla="*/ 0 w 4"/>
                <a:gd name="T1" fmla="*/ 2 h 2"/>
                <a:gd name="T2" fmla="*/ 4 w 4"/>
                <a:gd name="T3" fmla="*/ 0 h 2"/>
                <a:gd name="T4" fmla="*/ 4 w 4"/>
                <a:gd name="T5" fmla="*/ 0 h 2"/>
                <a:gd name="T6" fmla="*/ 0 w 4"/>
                <a:gd name="T7" fmla="*/ 2 h 2"/>
                <a:gd name="T8" fmla="*/ 0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cubicBezTo>
                    <a:pt x="1" y="2"/>
                    <a:pt x="3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1646">
              <a:extLst>
                <a:ext uri="{FF2B5EF4-FFF2-40B4-BE49-F238E27FC236}">
                  <a16:creationId xmlns:a16="http://schemas.microsoft.com/office/drawing/2014/main" id="{FB783145-F743-47CE-B6F0-764450A312F9}"/>
                </a:ext>
              </a:extLst>
            </p:cNvPr>
            <p:cNvSpPr/>
            <p:nvPr/>
          </p:nvSpPr>
          <p:spPr bwMode="auto">
            <a:xfrm>
              <a:off x="117475" y="265112"/>
              <a:ext cx="17463" cy="1746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3 h 3"/>
                <a:gd name="T4" fmla="*/ 0 w 3"/>
                <a:gd name="T5" fmla="*/ 3 h 3"/>
                <a:gd name="T6" fmla="*/ 3 w 3"/>
                <a:gd name="T7" fmla="*/ 0 h 3"/>
                <a:gd name="T8" fmla="*/ 3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1647">
              <a:extLst>
                <a:ext uri="{FF2B5EF4-FFF2-40B4-BE49-F238E27FC236}">
                  <a16:creationId xmlns:a16="http://schemas.microsoft.com/office/drawing/2014/main" id="{2031F651-DADC-4570-984D-8B95621662B3}"/>
                </a:ext>
              </a:extLst>
            </p:cNvPr>
            <p:cNvSpPr/>
            <p:nvPr/>
          </p:nvSpPr>
          <p:spPr bwMode="auto">
            <a:xfrm>
              <a:off x="165100" y="188912"/>
              <a:ext cx="87313" cy="58738"/>
            </a:xfrm>
            <a:custGeom>
              <a:avLst/>
              <a:gdLst>
                <a:gd name="T0" fmla="*/ 14 w 15"/>
                <a:gd name="T1" fmla="*/ 0 h 10"/>
                <a:gd name="T2" fmla="*/ 0 w 15"/>
                <a:gd name="T3" fmla="*/ 9 h 10"/>
                <a:gd name="T4" fmla="*/ 0 w 15"/>
                <a:gd name="T5" fmla="*/ 10 h 10"/>
                <a:gd name="T6" fmla="*/ 15 w 15"/>
                <a:gd name="T7" fmla="*/ 0 h 10"/>
                <a:gd name="T8" fmla="*/ 14 w 1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0">
                  <a:moveTo>
                    <a:pt x="14" y="0"/>
                  </a:moveTo>
                  <a:cubicBezTo>
                    <a:pt x="9" y="3"/>
                    <a:pt x="4" y="6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5" y="6"/>
                    <a:pt x="10" y="3"/>
                    <a:pt x="15" y="0"/>
                  </a:cubicBezTo>
                  <a:cubicBezTo>
                    <a:pt x="15" y="0"/>
                    <a:pt x="14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1648">
              <a:extLst>
                <a:ext uri="{FF2B5EF4-FFF2-40B4-BE49-F238E27FC236}">
                  <a16:creationId xmlns:a16="http://schemas.microsoft.com/office/drawing/2014/main" id="{DA35D989-5C94-4723-9584-41CC7355858B}"/>
                </a:ext>
              </a:extLst>
            </p:cNvPr>
            <p:cNvSpPr/>
            <p:nvPr/>
          </p:nvSpPr>
          <p:spPr bwMode="auto">
            <a:xfrm>
              <a:off x="276225" y="158750"/>
              <a:ext cx="17463" cy="12700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2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1649">
              <a:extLst>
                <a:ext uri="{FF2B5EF4-FFF2-40B4-BE49-F238E27FC236}">
                  <a16:creationId xmlns:a16="http://schemas.microsoft.com/office/drawing/2014/main" id="{8A4FFC9D-BF77-42C9-902E-EE59D39FE6FA}"/>
                </a:ext>
              </a:extLst>
            </p:cNvPr>
            <p:cNvSpPr/>
            <p:nvPr/>
          </p:nvSpPr>
          <p:spPr bwMode="auto">
            <a:xfrm>
              <a:off x="206375" y="171450"/>
              <a:ext cx="52388" cy="23813"/>
            </a:xfrm>
            <a:custGeom>
              <a:avLst/>
              <a:gdLst>
                <a:gd name="T0" fmla="*/ 0 w 9"/>
                <a:gd name="T1" fmla="*/ 4 h 4"/>
                <a:gd name="T2" fmla="*/ 8 w 9"/>
                <a:gd name="T3" fmla="*/ 0 h 4"/>
                <a:gd name="T4" fmla="*/ 8 w 9"/>
                <a:gd name="T5" fmla="*/ 0 h 4"/>
                <a:gd name="T6" fmla="*/ 0 w 9"/>
                <a:gd name="T7" fmla="*/ 3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cubicBezTo>
                    <a:pt x="3" y="2"/>
                    <a:pt x="6" y="1"/>
                    <a:pt x="8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6" y="1"/>
                    <a:pt x="3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1650">
              <a:extLst>
                <a:ext uri="{FF2B5EF4-FFF2-40B4-BE49-F238E27FC236}">
                  <a16:creationId xmlns:a16="http://schemas.microsoft.com/office/drawing/2014/main" id="{979FF8C3-4D99-4B3E-8441-1BBD7799A431}"/>
                </a:ext>
              </a:extLst>
            </p:cNvPr>
            <p:cNvSpPr/>
            <p:nvPr/>
          </p:nvSpPr>
          <p:spPr bwMode="auto">
            <a:xfrm>
              <a:off x="123825" y="212725"/>
              <a:ext cx="41275" cy="28575"/>
            </a:xfrm>
            <a:custGeom>
              <a:avLst/>
              <a:gdLst>
                <a:gd name="T0" fmla="*/ 0 w 7"/>
                <a:gd name="T1" fmla="*/ 5 h 5"/>
                <a:gd name="T2" fmla="*/ 7 w 7"/>
                <a:gd name="T3" fmla="*/ 1 h 5"/>
                <a:gd name="T4" fmla="*/ 7 w 7"/>
                <a:gd name="T5" fmla="*/ 0 h 5"/>
                <a:gd name="T6" fmla="*/ 0 w 7"/>
                <a:gd name="T7" fmla="*/ 4 h 5"/>
                <a:gd name="T8" fmla="*/ 0 w 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cubicBezTo>
                    <a:pt x="2" y="3"/>
                    <a:pt x="5" y="2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4" y="2"/>
                    <a:pt x="2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1651">
              <a:extLst>
                <a:ext uri="{FF2B5EF4-FFF2-40B4-BE49-F238E27FC236}">
                  <a16:creationId xmlns:a16="http://schemas.microsoft.com/office/drawing/2014/main" id="{4952CF66-ED0F-4194-AD9C-144CDAB9F712}"/>
                </a:ext>
              </a:extLst>
            </p:cNvPr>
            <p:cNvSpPr/>
            <p:nvPr/>
          </p:nvSpPr>
          <p:spPr bwMode="auto">
            <a:xfrm>
              <a:off x="93663" y="254000"/>
              <a:ext cx="12700" cy="11113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0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1652">
              <a:extLst>
                <a:ext uri="{FF2B5EF4-FFF2-40B4-BE49-F238E27FC236}">
                  <a16:creationId xmlns:a16="http://schemas.microsoft.com/office/drawing/2014/main" id="{F8C9F03E-8B52-410D-BD66-71F4269C574F}"/>
                </a:ext>
              </a:extLst>
            </p:cNvPr>
            <p:cNvSpPr/>
            <p:nvPr/>
          </p:nvSpPr>
          <p:spPr bwMode="auto">
            <a:xfrm>
              <a:off x="123825" y="212725"/>
              <a:ext cx="41275" cy="28575"/>
            </a:xfrm>
            <a:custGeom>
              <a:avLst/>
              <a:gdLst>
                <a:gd name="T0" fmla="*/ 7 w 7"/>
                <a:gd name="T1" fmla="*/ 0 h 5"/>
                <a:gd name="T2" fmla="*/ 1 w 7"/>
                <a:gd name="T3" fmla="*/ 5 h 5"/>
                <a:gd name="T4" fmla="*/ 1 w 7"/>
                <a:gd name="T5" fmla="*/ 5 h 5"/>
                <a:gd name="T6" fmla="*/ 7 w 7"/>
                <a:gd name="T7" fmla="*/ 0 h 5"/>
                <a:gd name="T8" fmla="*/ 7 w 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cubicBezTo>
                    <a:pt x="5" y="2"/>
                    <a:pt x="3" y="3"/>
                    <a:pt x="1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3" y="3"/>
                    <a:pt x="5" y="2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1653">
              <a:extLst>
                <a:ext uri="{FF2B5EF4-FFF2-40B4-BE49-F238E27FC236}">
                  <a16:creationId xmlns:a16="http://schemas.microsoft.com/office/drawing/2014/main" id="{DB54AA1B-12D3-483D-AE87-35BCB5EDA8F7}"/>
                </a:ext>
              </a:extLst>
            </p:cNvPr>
            <p:cNvSpPr/>
            <p:nvPr/>
          </p:nvSpPr>
          <p:spPr bwMode="auto">
            <a:xfrm>
              <a:off x="206375" y="158750"/>
              <a:ext cx="52388" cy="30163"/>
            </a:xfrm>
            <a:custGeom>
              <a:avLst/>
              <a:gdLst>
                <a:gd name="T0" fmla="*/ 8 w 9"/>
                <a:gd name="T1" fmla="*/ 0 h 5"/>
                <a:gd name="T2" fmla="*/ 1 w 9"/>
                <a:gd name="T3" fmla="*/ 5 h 5"/>
                <a:gd name="T4" fmla="*/ 1 w 9"/>
                <a:gd name="T5" fmla="*/ 5 h 5"/>
                <a:gd name="T6" fmla="*/ 9 w 9"/>
                <a:gd name="T7" fmla="*/ 0 h 5"/>
                <a:gd name="T8" fmla="*/ 8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8" y="0"/>
                  </a:moveTo>
                  <a:cubicBezTo>
                    <a:pt x="6" y="2"/>
                    <a:pt x="3" y="3"/>
                    <a:pt x="1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3" y="3"/>
                    <a:pt x="6" y="2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1654">
              <a:extLst>
                <a:ext uri="{FF2B5EF4-FFF2-40B4-BE49-F238E27FC236}">
                  <a16:creationId xmlns:a16="http://schemas.microsoft.com/office/drawing/2014/main" id="{99E6A2EA-DB6F-4CCE-950C-181C9C844C9A}"/>
                </a:ext>
              </a:extLst>
            </p:cNvPr>
            <p:cNvSpPr/>
            <p:nvPr/>
          </p:nvSpPr>
          <p:spPr bwMode="auto">
            <a:xfrm>
              <a:off x="276225" y="141287"/>
              <a:ext cx="17463" cy="6350"/>
            </a:xfrm>
            <a:custGeom>
              <a:avLst/>
              <a:gdLst>
                <a:gd name="T0" fmla="*/ 3 w 3"/>
                <a:gd name="T1" fmla="*/ 0 h 1"/>
                <a:gd name="T2" fmla="*/ 1 w 3"/>
                <a:gd name="T3" fmla="*/ 1 h 1"/>
                <a:gd name="T4" fmla="*/ 1 w 3"/>
                <a:gd name="T5" fmla="*/ 1 h 1"/>
                <a:gd name="T6" fmla="*/ 3 w 3"/>
                <a:gd name="T7" fmla="*/ 0 h 1"/>
                <a:gd name="T8" fmla="*/ 3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1655">
              <a:extLst>
                <a:ext uri="{FF2B5EF4-FFF2-40B4-BE49-F238E27FC236}">
                  <a16:creationId xmlns:a16="http://schemas.microsoft.com/office/drawing/2014/main" id="{0BAB92AA-CCB4-454D-A976-0C9C364A83EA}"/>
                </a:ext>
              </a:extLst>
            </p:cNvPr>
            <p:cNvSpPr/>
            <p:nvPr/>
          </p:nvSpPr>
          <p:spPr bwMode="auto">
            <a:xfrm>
              <a:off x="276225" y="130175"/>
              <a:ext cx="17463" cy="6350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0 h 1"/>
                <a:gd name="T4" fmla="*/ 2 w 3"/>
                <a:gd name="T5" fmla="*/ 0 h 1"/>
                <a:gd name="T6" fmla="*/ 0 w 3"/>
                <a:gd name="T7" fmla="*/ 1 h 1"/>
                <a:gd name="T8" fmla="*/ 0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1" y="1"/>
                    <a:pt x="2" y="1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1656">
              <a:extLst>
                <a:ext uri="{FF2B5EF4-FFF2-40B4-BE49-F238E27FC236}">
                  <a16:creationId xmlns:a16="http://schemas.microsoft.com/office/drawing/2014/main" id="{9D82C621-D431-4372-AC8A-00A9299A1DC1}"/>
                </a:ext>
              </a:extLst>
            </p:cNvPr>
            <p:cNvSpPr/>
            <p:nvPr/>
          </p:nvSpPr>
          <p:spPr bwMode="auto">
            <a:xfrm>
              <a:off x="211138" y="147637"/>
              <a:ext cx="47625" cy="23813"/>
            </a:xfrm>
            <a:custGeom>
              <a:avLst/>
              <a:gdLst>
                <a:gd name="T0" fmla="*/ 1 w 8"/>
                <a:gd name="T1" fmla="*/ 4 h 4"/>
                <a:gd name="T2" fmla="*/ 7 w 8"/>
                <a:gd name="T3" fmla="*/ 0 h 4"/>
                <a:gd name="T4" fmla="*/ 7 w 8"/>
                <a:gd name="T5" fmla="*/ 0 h 4"/>
                <a:gd name="T6" fmla="*/ 1 w 8"/>
                <a:gd name="T7" fmla="*/ 4 h 4"/>
                <a:gd name="T8" fmla="*/ 1 w 8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1" y="4"/>
                  </a:moveTo>
                  <a:cubicBezTo>
                    <a:pt x="3" y="3"/>
                    <a:pt x="5" y="1"/>
                    <a:pt x="7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5" y="1"/>
                    <a:pt x="3" y="2"/>
                    <a:pt x="1" y="4"/>
                  </a:cubicBezTo>
                  <a:cubicBezTo>
                    <a:pt x="0" y="4"/>
                    <a:pt x="1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1657">
              <a:extLst>
                <a:ext uri="{FF2B5EF4-FFF2-40B4-BE49-F238E27FC236}">
                  <a16:creationId xmlns:a16="http://schemas.microsoft.com/office/drawing/2014/main" id="{9F7A8F06-FEF5-41B5-9F5A-C29157C18995}"/>
                </a:ext>
              </a:extLst>
            </p:cNvPr>
            <p:cNvSpPr/>
            <p:nvPr/>
          </p:nvSpPr>
          <p:spPr bwMode="auto">
            <a:xfrm>
              <a:off x="106363" y="212725"/>
              <a:ext cx="34925" cy="17463"/>
            </a:xfrm>
            <a:custGeom>
              <a:avLst/>
              <a:gdLst>
                <a:gd name="T0" fmla="*/ 0 w 6"/>
                <a:gd name="T1" fmla="*/ 3 h 3"/>
                <a:gd name="T2" fmla="*/ 6 w 6"/>
                <a:gd name="T3" fmla="*/ 0 h 3"/>
                <a:gd name="T4" fmla="*/ 6 w 6"/>
                <a:gd name="T5" fmla="*/ 0 h 3"/>
                <a:gd name="T6" fmla="*/ 0 w 6"/>
                <a:gd name="T7" fmla="*/ 3 h 3"/>
                <a:gd name="T8" fmla="*/ 0 w 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cubicBezTo>
                    <a:pt x="2" y="2"/>
                    <a:pt x="4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1658">
              <a:extLst>
                <a:ext uri="{FF2B5EF4-FFF2-40B4-BE49-F238E27FC236}">
                  <a16:creationId xmlns:a16="http://schemas.microsoft.com/office/drawing/2014/main" id="{FC7FEE8E-0576-4590-8B13-789975F8684A}"/>
                </a:ext>
              </a:extLst>
            </p:cNvPr>
            <p:cNvSpPr/>
            <p:nvPr/>
          </p:nvSpPr>
          <p:spPr bwMode="auto">
            <a:xfrm>
              <a:off x="111125" y="212725"/>
              <a:ext cx="36513" cy="23813"/>
            </a:xfrm>
            <a:custGeom>
              <a:avLst/>
              <a:gdLst>
                <a:gd name="T0" fmla="*/ 6 w 6"/>
                <a:gd name="T1" fmla="*/ 0 h 4"/>
                <a:gd name="T2" fmla="*/ 0 w 6"/>
                <a:gd name="T3" fmla="*/ 4 h 4"/>
                <a:gd name="T4" fmla="*/ 1 w 6"/>
                <a:gd name="T5" fmla="*/ 4 h 4"/>
                <a:gd name="T6" fmla="*/ 6 w 6"/>
                <a:gd name="T7" fmla="*/ 0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cubicBezTo>
                    <a:pt x="4" y="1"/>
                    <a:pt x="2" y="2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2" y="2"/>
                    <a:pt x="4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1659">
              <a:extLst>
                <a:ext uri="{FF2B5EF4-FFF2-40B4-BE49-F238E27FC236}">
                  <a16:creationId xmlns:a16="http://schemas.microsoft.com/office/drawing/2014/main" id="{2EBD35A7-8973-4ED9-8CA0-1C6DBE632A2B}"/>
                </a:ext>
              </a:extLst>
            </p:cNvPr>
            <p:cNvSpPr/>
            <p:nvPr/>
          </p:nvSpPr>
          <p:spPr bwMode="auto">
            <a:xfrm>
              <a:off x="211138" y="141287"/>
              <a:ext cx="47625" cy="30163"/>
            </a:xfrm>
            <a:custGeom>
              <a:avLst/>
              <a:gdLst>
                <a:gd name="T0" fmla="*/ 7 w 8"/>
                <a:gd name="T1" fmla="*/ 0 h 5"/>
                <a:gd name="T2" fmla="*/ 1 w 8"/>
                <a:gd name="T3" fmla="*/ 4 h 5"/>
                <a:gd name="T4" fmla="*/ 1 w 8"/>
                <a:gd name="T5" fmla="*/ 5 h 5"/>
                <a:gd name="T6" fmla="*/ 7 w 8"/>
                <a:gd name="T7" fmla="*/ 0 h 5"/>
                <a:gd name="T8" fmla="*/ 7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0"/>
                  </a:moveTo>
                  <a:cubicBezTo>
                    <a:pt x="5" y="2"/>
                    <a:pt x="3" y="3"/>
                    <a:pt x="1" y="4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3" y="3"/>
                    <a:pt x="5" y="2"/>
                    <a:pt x="7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1660">
              <a:extLst>
                <a:ext uri="{FF2B5EF4-FFF2-40B4-BE49-F238E27FC236}">
                  <a16:creationId xmlns:a16="http://schemas.microsoft.com/office/drawing/2014/main" id="{1235B2AF-A9BC-4B58-89A4-A7FF7D4A7C87}"/>
                </a:ext>
              </a:extLst>
            </p:cNvPr>
            <p:cNvSpPr/>
            <p:nvPr/>
          </p:nvSpPr>
          <p:spPr bwMode="auto">
            <a:xfrm>
              <a:off x="276225" y="117475"/>
              <a:ext cx="17463" cy="12700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2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1661">
              <a:extLst>
                <a:ext uri="{FF2B5EF4-FFF2-40B4-BE49-F238E27FC236}">
                  <a16:creationId xmlns:a16="http://schemas.microsoft.com/office/drawing/2014/main" id="{B0FFB0CA-B6D1-4FCE-B026-DDF26AFC500F}"/>
                </a:ext>
              </a:extLst>
            </p:cNvPr>
            <p:cNvSpPr/>
            <p:nvPr/>
          </p:nvSpPr>
          <p:spPr bwMode="auto">
            <a:xfrm>
              <a:off x="269875" y="106362"/>
              <a:ext cx="17463" cy="6350"/>
            </a:xfrm>
            <a:custGeom>
              <a:avLst/>
              <a:gdLst>
                <a:gd name="T0" fmla="*/ 1 w 3"/>
                <a:gd name="T1" fmla="*/ 1 h 1"/>
                <a:gd name="T2" fmla="*/ 3 w 3"/>
                <a:gd name="T3" fmla="*/ 0 h 1"/>
                <a:gd name="T4" fmla="*/ 3 w 3"/>
                <a:gd name="T5" fmla="*/ 0 h 1"/>
                <a:gd name="T6" fmla="*/ 0 w 3"/>
                <a:gd name="T7" fmla="*/ 1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1" y="1"/>
                    <a:pt x="2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1662">
              <a:extLst>
                <a:ext uri="{FF2B5EF4-FFF2-40B4-BE49-F238E27FC236}">
                  <a16:creationId xmlns:a16="http://schemas.microsoft.com/office/drawing/2014/main" id="{3AE5045D-913C-466B-993B-4DF3888232B3}"/>
                </a:ext>
              </a:extLst>
            </p:cNvPr>
            <p:cNvSpPr/>
            <p:nvPr/>
          </p:nvSpPr>
          <p:spPr bwMode="auto">
            <a:xfrm>
              <a:off x="200025" y="123825"/>
              <a:ext cx="52388" cy="23813"/>
            </a:xfrm>
            <a:custGeom>
              <a:avLst/>
              <a:gdLst>
                <a:gd name="T0" fmla="*/ 0 w 9"/>
                <a:gd name="T1" fmla="*/ 4 h 4"/>
                <a:gd name="T2" fmla="*/ 9 w 9"/>
                <a:gd name="T3" fmla="*/ 0 h 4"/>
                <a:gd name="T4" fmla="*/ 8 w 9"/>
                <a:gd name="T5" fmla="*/ 0 h 4"/>
                <a:gd name="T6" fmla="*/ 0 w 9"/>
                <a:gd name="T7" fmla="*/ 4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cubicBezTo>
                    <a:pt x="3" y="3"/>
                    <a:pt x="6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6" y="1"/>
                    <a:pt x="3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1663">
              <a:extLst>
                <a:ext uri="{FF2B5EF4-FFF2-40B4-BE49-F238E27FC236}">
                  <a16:creationId xmlns:a16="http://schemas.microsoft.com/office/drawing/2014/main" id="{6A50B63B-8527-4637-982A-094EEB5219D7}"/>
                </a:ext>
              </a:extLst>
            </p:cNvPr>
            <p:cNvSpPr/>
            <p:nvPr/>
          </p:nvSpPr>
          <p:spPr bwMode="auto">
            <a:xfrm>
              <a:off x="130175" y="171450"/>
              <a:ext cx="22225" cy="11113"/>
            </a:xfrm>
            <a:custGeom>
              <a:avLst/>
              <a:gdLst>
                <a:gd name="T0" fmla="*/ 1 w 4"/>
                <a:gd name="T1" fmla="*/ 2 h 2"/>
                <a:gd name="T2" fmla="*/ 4 w 4"/>
                <a:gd name="T3" fmla="*/ 0 h 2"/>
                <a:gd name="T4" fmla="*/ 4 w 4"/>
                <a:gd name="T5" fmla="*/ 0 h 2"/>
                <a:gd name="T6" fmla="*/ 1 w 4"/>
                <a:gd name="T7" fmla="*/ 2 h 2"/>
                <a:gd name="T8" fmla="*/ 1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1" y="2"/>
                  </a:moveTo>
                  <a:cubicBezTo>
                    <a:pt x="2" y="2"/>
                    <a:pt x="3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0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1664">
              <a:extLst>
                <a:ext uri="{FF2B5EF4-FFF2-40B4-BE49-F238E27FC236}">
                  <a16:creationId xmlns:a16="http://schemas.microsoft.com/office/drawing/2014/main" id="{9B430109-0F18-49F3-9BA9-744E1F93EE8C}"/>
                </a:ext>
              </a:extLst>
            </p:cNvPr>
            <p:cNvSpPr/>
            <p:nvPr/>
          </p:nvSpPr>
          <p:spPr bwMode="auto">
            <a:xfrm>
              <a:off x="82550" y="200025"/>
              <a:ext cx="28575" cy="12700"/>
            </a:xfrm>
            <a:custGeom>
              <a:avLst/>
              <a:gdLst>
                <a:gd name="T0" fmla="*/ 1 w 5"/>
                <a:gd name="T1" fmla="*/ 2 h 2"/>
                <a:gd name="T2" fmla="*/ 4 w 5"/>
                <a:gd name="T3" fmla="*/ 0 h 2"/>
                <a:gd name="T4" fmla="*/ 4 w 5"/>
                <a:gd name="T5" fmla="*/ 0 h 2"/>
                <a:gd name="T6" fmla="*/ 0 w 5"/>
                <a:gd name="T7" fmla="*/ 2 h 2"/>
                <a:gd name="T8" fmla="*/ 1 w 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1" y="2"/>
                  </a:moveTo>
                  <a:cubicBezTo>
                    <a:pt x="2" y="1"/>
                    <a:pt x="3" y="1"/>
                    <a:pt x="4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1"/>
                    <a:pt x="2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1665">
              <a:extLst>
                <a:ext uri="{FF2B5EF4-FFF2-40B4-BE49-F238E27FC236}">
                  <a16:creationId xmlns:a16="http://schemas.microsoft.com/office/drawing/2014/main" id="{E3B4A48A-E420-4E9B-870A-DD3C67833A6B}"/>
                </a:ext>
              </a:extLst>
            </p:cNvPr>
            <p:cNvSpPr/>
            <p:nvPr/>
          </p:nvSpPr>
          <p:spPr bwMode="auto">
            <a:xfrm>
              <a:off x="82550" y="195262"/>
              <a:ext cx="28575" cy="17463"/>
            </a:xfrm>
            <a:custGeom>
              <a:avLst/>
              <a:gdLst>
                <a:gd name="T0" fmla="*/ 4 w 5"/>
                <a:gd name="T1" fmla="*/ 1 h 3"/>
                <a:gd name="T2" fmla="*/ 1 w 5"/>
                <a:gd name="T3" fmla="*/ 3 h 3"/>
                <a:gd name="T4" fmla="*/ 1 w 5"/>
                <a:gd name="T5" fmla="*/ 3 h 3"/>
                <a:gd name="T6" fmla="*/ 4 w 5"/>
                <a:gd name="T7" fmla="*/ 1 h 3"/>
                <a:gd name="T8" fmla="*/ 4 w 5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3" y="1"/>
                    <a:pt x="2" y="2"/>
                    <a:pt x="1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5" y="1"/>
                    <a:pt x="4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1666">
              <a:extLst>
                <a:ext uri="{FF2B5EF4-FFF2-40B4-BE49-F238E27FC236}">
                  <a16:creationId xmlns:a16="http://schemas.microsoft.com/office/drawing/2014/main" id="{68BC1BB5-DB31-4627-B021-CCF7A2F610BE}"/>
                </a:ext>
              </a:extLst>
            </p:cNvPr>
            <p:cNvSpPr/>
            <p:nvPr/>
          </p:nvSpPr>
          <p:spPr bwMode="auto">
            <a:xfrm>
              <a:off x="130175" y="171450"/>
              <a:ext cx="22225" cy="11113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2 h 2"/>
                <a:gd name="T4" fmla="*/ 0 w 4"/>
                <a:gd name="T5" fmla="*/ 2 h 2"/>
                <a:gd name="T6" fmla="*/ 4 w 4"/>
                <a:gd name="T7" fmla="*/ 0 h 2"/>
                <a:gd name="T8" fmla="*/ 4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3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1667">
              <a:extLst>
                <a:ext uri="{FF2B5EF4-FFF2-40B4-BE49-F238E27FC236}">
                  <a16:creationId xmlns:a16="http://schemas.microsoft.com/office/drawing/2014/main" id="{CFBD09D5-8A42-4D92-B7CB-466621648EDC}"/>
                </a:ext>
              </a:extLst>
            </p:cNvPr>
            <p:cNvSpPr/>
            <p:nvPr/>
          </p:nvSpPr>
          <p:spPr bwMode="auto">
            <a:xfrm>
              <a:off x="193675" y="112712"/>
              <a:ext cx="52388" cy="28575"/>
            </a:xfrm>
            <a:custGeom>
              <a:avLst/>
              <a:gdLst>
                <a:gd name="T0" fmla="*/ 9 w 9"/>
                <a:gd name="T1" fmla="*/ 0 h 5"/>
                <a:gd name="T2" fmla="*/ 0 w 9"/>
                <a:gd name="T3" fmla="*/ 5 h 5"/>
                <a:gd name="T4" fmla="*/ 0 w 9"/>
                <a:gd name="T5" fmla="*/ 5 h 5"/>
                <a:gd name="T6" fmla="*/ 9 w 9"/>
                <a:gd name="T7" fmla="*/ 0 h 5"/>
                <a:gd name="T8" fmla="*/ 9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0"/>
                  </a:moveTo>
                  <a:cubicBezTo>
                    <a:pt x="6" y="2"/>
                    <a:pt x="3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" y="4"/>
                    <a:pt x="6" y="2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1668">
              <a:extLst>
                <a:ext uri="{FF2B5EF4-FFF2-40B4-BE49-F238E27FC236}">
                  <a16:creationId xmlns:a16="http://schemas.microsoft.com/office/drawing/2014/main" id="{707A9160-1013-4786-9F30-9E51EEDECA1B}"/>
                </a:ext>
              </a:extLst>
            </p:cNvPr>
            <p:cNvSpPr/>
            <p:nvPr/>
          </p:nvSpPr>
          <p:spPr bwMode="auto">
            <a:xfrm>
              <a:off x="269875" y="95250"/>
              <a:ext cx="17463" cy="4763"/>
            </a:xfrm>
            <a:custGeom>
              <a:avLst/>
              <a:gdLst>
                <a:gd name="T0" fmla="*/ 2 w 3"/>
                <a:gd name="T1" fmla="*/ 0 h 1"/>
                <a:gd name="T2" fmla="*/ 0 w 3"/>
                <a:gd name="T3" fmla="*/ 1 h 1"/>
                <a:gd name="T4" fmla="*/ 0 w 3"/>
                <a:gd name="T5" fmla="*/ 1 h 1"/>
                <a:gd name="T6" fmla="*/ 2 w 3"/>
                <a:gd name="T7" fmla="*/ 0 h 1"/>
                <a:gd name="T8" fmla="*/ 2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1669">
              <a:extLst>
                <a:ext uri="{FF2B5EF4-FFF2-40B4-BE49-F238E27FC236}">
                  <a16:creationId xmlns:a16="http://schemas.microsoft.com/office/drawing/2014/main" id="{02C52136-EB35-4E03-976F-FE04BEB32701}"/>
                </a:ext>
              </a:extLst>
            </p:cNvPr>
            <p:cNvSpPr/>
            <p:nvPr/>
          </p:nvSpPr>
          <p:spPr bwMode="auto">
            <a:xfrm>
              <a:off x="269875" y="95250"/>
              <a:ext cx="12700" cy="476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2 w 2"/>
                <a:gd name="T5" fmla="*/ 0 h 1"/>
                <a:gd name="T6" fmla="*/ 0 w 2"/>
                <a:gd name="T7" fmla="*/ 1 h 1"/>
                <a:gd name="T8" fmla="*/ 0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1670">
              <a:extLst>
                <a:ext uri="{FF2B5EF4-FFF2-40B4-BE49-F238E27FC236}">
                  <a16:creationId xmlns:a16="http://schemas.microsoft.com/office/drawing/2014/main" id="{828F2B73-EED5-4A83-A6A9-0BAB70D63D51}"/>
                </a:ext>
              </a:extLst>
            </p:cNvPr>
            <p:cNvSpPr/>
            <p:nvPr/>
          </p:nvSpPr>
          <p:spPr bwMode="auto">
            <a:xfrm>
              <a:off x="187325" y="112712"/>
              <a:ext cx="65088" cy="28575"/>
            </a:xfrm>
            <a:custGeom>
              <a:avLst/>
              <a:gdLst>
                <a:gd name="T0" fmla="*/ 0 w 11"/>
                <a:gd name="T1" fmla="*/ 5 h 5"/>
                <a:gd name="T2" fmla="*/ 10 w 11"/>
                <a:gd name="T3" fmla="*/ 0 h 5"/>
                <a:gd name="T4" fmla="*/ 10 w 11"/>
                <a:gd name="T5" fmla="*/ 0 h 5"/>
                <a:gd name="T6" fmla="*/ 0 w 11"/>
                <a:gd name="T7" fmla="*/ 5 h 5"/>
                <a:gd name="T8" fmla="*/ 0 w 11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0" y="5"/>
                  </a:moveTo>
                  <a:cubicBezTo>
                    <a:pt x="4" y="3"/>
                    <a:pt x="7" y="2"/>
                    <a:pt x="10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7" y="1"/>
                    <a:pt x="3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1671">
              <a:extLst>
                <a:ext uri="{FF2B5EF4-FFF2-40B4-BE49-F238E27FC236}">
                  <a16:creationId xmlns:a16="http://schemas.microsoft.com/office/drawing/2014/main" id="{0299866B-B0C8-42B7-BB87-92254EBA22BA}"/>
                </a:ext>
              </a:extLst>
            </p:cNvPr>
            <p:cNvSpPr/>
            <p:nvPr/>
          </p:nvSpPr>
          <p:spPr bwMode="auto">
            <a:xfrm>
              <a:off x="117475" y="165100"/>
              <a:ext cx="30163" cy="11113"/>
            </a:xfrm>
            <a:custGeom>
              <a:avLst/>
              <a:gdLst>
                <a:gd name="T0" fmla="*/ 0 w 5"/>
                <a:gd name="T1" fmla="*/ 2 h 2"/>
                <a:gd name="T2" fmla="*/ 5 w 5"/>
                <a:gd name="T3" fmla="*/ 0 h 2"/>
                <a:gd name="T4" fmla="*/ 4 w 5"/>
                <a:gd name="T5" fmla="*/ 0 h 2"/>
                <a:gd name="T6" fmla="*/ 0 w 5"/>
                <a:gd name="T7" fmla="*/ 2 h 2"/>
                <a:gd name="T8" fmla="*/ 0 w 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cubicBezTo>
                    <a:pt x="2" y="1"/>
                    <a:pt x="3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1672">
              <a:extLst>
                <a:ext uri="{FF2B5EF4-FFF2-40B4-BE49-F238E27FC236}">
                  <a16:creationId xmlns:a16="http://schemas.microsoft.com/office/drawing/2014/main" id="{BAF44606-6318-464F-B313-D7B43EDF4758}"/>
                </a:ext>
              </a:extLst>
            </p:cNvPr>
            <p:cNvSpPr/>
            <p:nvPr/>
          </p:nvSpPr>
          <p:spPr bwMode="auto">
            <a:xfrm>
              <a:off x="71438" y="188912"/>
              <a:ext cx="28575" cy="11113"/>
            </a:xfrm>
            <a:custGeom>
              <a:avLst/>
              <a:gdLst>
                <a:gd name="T0" fmla="*/ 1 w 5"/>
                <a:gd name="T1" fmla="*/ 2 h 2"/>
                <a:gd name="T2" fmla="*/ 4 w 5"/>
                <a:gd name="T3" fmla="*/ 0 h 2"/>
                <a:gd name="T4" fmla="*/ 4 w 5"/>
                <a:gd name="T5" fmla="*/ 0 h 2"/>
                <a:gd name="T6" fmla="*/ 1 w 5"/>
                <a:gd name="T7" fmla="*/ 2 h 2"/>
                <a:gd name="T8" fmla="*/ 1 w 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1" y="2"/>
                  </a:moveTo>
                  <a:cubicBezTo>
                    <a:pt x="2" y="2"/>
                    <a:pt x="3" y="1"/>
                    <a:pt x="4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1"/>
                    <a:pt x="2" y="1"/>
                    <a:pt x="1" y="2"/>
                  </a:cubicBezTo>
                  <a:cubicBezTo>
                    <a:pt x="0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1673">
              <a:extLst>
                <a:ext uri="{FF2B5EF4-FFF2-40B4-BE49-F238E27FC236}">
                  <a16:creationId xmlns:a16="http://schemas.microsoft.com/office/drawing/2014/main" id="{F3AC24EB-5420-4345-8A37-948F53828779}"/>
                </a:ext>
              </a:extLst>
            </p:cNvPr>
            <p:cNvSpPr/>
            <p:nvPr/>
          </p:nvSpPr>
          <p:spPr bwMode="auto">
            <a:xfrm>
              <a:off x="71438" y="182562"/>
              <a:ext cx="22225" cy="17463"/>
            </a:xfrm>
            <a:custGeom>
              <a:avLst/>
              <a:gdLst>
                <a:gd name="T0" fmla="*/ 4 w 4"/>
                <a:gd name="T1" fmla="*/ 1 h 3"/>
                <a:gd name="T2" fmla="*/ 0 w 4"/>
                <a:gd name="T3" fmla="*/ 3 h 3"/>
                <a:gd name="T4" fmla="*/ 1 w 4"/>
                <a:gd name="T5" fmla="*/ 3 h 3"/>
                <a:gd name="T6" fmla="*/ 4 w 4"/>
                <a:gd name="T7" fmla="*/ 1 h 3"/>
                <a:gd name="T8" fmla="*/ 4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3" y="1"/>
                    <a:pt x="2" y="2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4" y="1"/>
                    <a:pt x="4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1674">
              <a:extLst>
                <a:ext uri="{FF2B5EF4-FFF2-40B4-BE49-F238E27FC236}">
                  <a16:creationId xmlns:a16="http://schemas.microsoft.com/office/drawing/2014/main" id="{DBDFAC8C-0A50-40D6-806F-B604B00ACE4D}"/>
                </a:ext>
              </a:extLst>
            </p:cNvPr>
            <p:cNvSpPr/>
            <p:nvPr/>
          </p:nvSpPr>
          <p:spPr bwMode="auto">
            <a:xfrm>
              <a:off x="111125" y="158750"/>
              <a:ext cx="30163" cy="17463"/>
            </a:xfrm>
            <a:custGeom>
              <a:avLst/>
              <a:gdLst>
                <a:gd name="T0" fmla="*/ 4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4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3" y="1"/>
                    <a:pt x="2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1675">
              <a:extLst>
                <a:ext uri="{FF2B5EF4-FFF2-40B4-BE49-F238E27FC236}">
                  <a16:creationId xmlns:a16="http://schemas.microsoft.com/office/drawing/2014/main" id="{82F1EA80-8BD2-4BB5-BEE7-9D6F4919B3C1}"/>
                </a:ext>
              </a:extLst>
            </p:cNvPr>
            <p:cNvSpPr/>
            <p:nvPr/>
          </p:nvSpPr>
          <p:spPr bwMode="auto">
            <a:xfrm>
              <a:off x="176213" y="100012"/>
              <a:ext cx="69850" cy="36513"/>
            </a:xfrm>
            <a:custGeom>
              <a:avLst/>
              <a:gdLst>
                <a:gd name="T0" fmla="*/ 11 w 12"/>
                <a:gd name="T1" fmla="*/ 0 h 6"/>
                <a:gd name="T2" fmla="*/ 0 w 12"/>
                <a:gd name="T3" fmla="*/ 6 h 6"/>
                <a:gd name="T4" fmla="*/ 1 w 12"/>
                <a:gd name="T5" fmla="*/ 6 h 6"/>
                <a:gd name="T6" fmla="*/ 11 w 12"/>
                <a:gd name="T7" fmla="*/ 0 h 6"/>
                <a:gd name="T8" fmla="*/ 11 w 12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11" y="0"/>
                  </a:moveTo>
                  <a:cubicBezTo>
                    <a:pt x="8" y="2"/>
                    <a:pt x="4" y="4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4" y="4"/>
                    <a:pt x="8" y="2"/>
                    <a:pt x="11" y="0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1676">
              <a:extLst>
                <a:ext uri="{FF2B5EF4-FFF2-40B4-BE49-F238E27FC236}">
                  <a16:creationId xmlns:a16="http://schemas.microsoft.com/office/drawing/2014/main" id="{2509140E-516A-4E44-A4B5-4FA0457D9ECF}"/>
                </a:ext>
              </a:extLst>
            </p:cNvPr>
            <p:cNvSpPr/>
            <p:nvPr/>
          </p:nvSpPr>
          <p:spPr bwMode="auto">
            <a:xfrm>
              <a:off x="263525" y="7620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0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1677">
              <a:extLst>
                <a:ext uri="{FF2B5EF4-FFF2-40B4-BE49-F238E27FC236}">
                  <a16:creationId xmlns:a16="http://schemas.microsoft.com/office/drawing/2014/main" id="{83628FF2-8ED0-4880-A0F2-E45395F24D9F}"/>
                </a:ext>
              </a:extLst>
            </p:cNvPr>
            <p:cNvSpPr/>
            <p:nvPr/>
          </p:nvSpPr>
          <p:spPr bwMode="auto">
            <a:xfrm>
              <a:off x="258763" y="71437"/>
              <a:ext cx="17463" cy="11113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1 h 2"/>
                <a:gd name="T4" fmla="*/ 3 w 3"/>
                <a:gd name="T5" fmla="*/ 0 h 2"/>
                <a:gd name="T6" fmla="*/ 0 w 3"/>
                <a:gd name="T7" fmla="*/ 1 h 2"/>
                <a:gd name="T8" fmla="*/ 0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1678">
              <a:extLst>
                <a:ext uri="{FF2B5EF4-FFF2-40B4-BE49-F238E27FC236}">
                  <a16:creationId xmlns:a16="http://schemas.microsoft.com/office/drawing/2014/main" id="{CCAC7164-DCD3-47EA-9311-D98D666C74B1}"/>
                </a:ext>
              </a:extLst>
            </p:cNvPr>
            <p:cNvSpPr/>
            <p:nvPr/>
          </p:nvSpPr>
          <p:spPr bwMode="auto">
            <a:xfrm>
              <a:off x="211138" y="88900"/>
              <a:ext cx="30163" cy="11113"/>
            </a:xfrm>
            <a:custGeom>
              <a:avLst/>
              <a:gdLst>
                <a:gd name="T0" fmla="*/ 0 w 5"/>
                <a:gd name="T1" fmla="*/ 2 h 2"/>
                <a:gd name="T2" fmla="*/ 5 w 5"/>
                <a:gd name="T3" fmla="*/ 0 h 2"/>
                <a:gd name="T4" fmla="*/ 4 w 5"/>
                <a:gd name="T5" fmla="*/ 0 h 2"/>
                <a:gd name="T6" fmla="*/ 0 w 5"/>
                <a:gd name="T7" fmla="*/ 2 h 2"/>
                <a:gd name="T8" fmla="*/ 0 w 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cubicBezTo>
                    <a:pt x="2" y="1"/>
                    <a:pt x="3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1679">
              <a:extLst>
                <a:ext uri="{FF2B5EF4-FFF2-40B4-BE49-F238E27FC236}">
                  <a16:creationId xmlns:a16="http://schemas.microsoft.com/office/drawing/2014/main" id="{723064BC-A635-4C8D-B923-6CFBD0BF3056}"/>
                </a:ext>
              </a:extLst>
            </p:cNvPr>
            <p:cNvSpPr/>
            <p:nvPr/>
          </p:nvSpPr>
          <p:spPr bwMode="auto">
            <a:xfrm>
              <a:off x="165100" y="112712"/>
              <a:ext cx="17463" cy="11113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1 h 2"/>
                <a:gd name="T4" fmla="*/ 2 w 3"/>
                <a:gd name="T5" fmla="*/ 0 h 2"/>
                <a:gd name="T6" fmla="*/ 0 w 3"/>
                <a:gd name="T7" fmla="*/ 2 h 2"/>
                <a:gd name="T8" fmla="*/ 0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1680">
              <a:extLst>
                <a:ext uri="{FF2B5EF4-FFF2-40B4-BE49-F238E27FC236}">
                  <a16:creationId xmlns:a16="http://schemas.microsoft.com/office/drawing/2014/main" id="{7063FE01-7A1E-4123-B405-A20F59BC3D33}"/>
                </a:ext>
              </a:extLst>
            </p:cNvPr>
            <p:cNvSpPr/>
            <p:nvPr/>
          </p:nvSpPr>
          <p:spPr bwMode="auto">
            <a:xfrm>
              <a:off x="58738" y="141287"/>
              <a:ext cx="65088" cy="34925"/>
            </a:xfrm>
            <a:custGeom>
              <a:avLst/>
              <a:gdLst>
                <a:gd name="T0" fmla="*/ 0 w 11"/>
                <a:gd name="T1" fmla="*/ 6 h 6"/>
                <a:gd name="T2" fmla="*/ 10 w 11"/>
                <a:gd name="T3" fmla="*/ 1 h 6"/>
                <a:gd name="T4" fmla="*/ 10 w 11"/>
                <a:gd name="T5" fmla="*/ 0 h 6"/>
                <a:gd name="T6" fmla="*/ 0 w 11"/>
                <a:gd name="T7" fmla="*/ 6 h 6"/>
                <a:gd name="T8" fmla="*/ 0 w 1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0" y="6"/>
                  </a:moveTo>
                  <a:cubicBezTo>
                    <a:pt x="4" y="4"/>
                    <a:pt x="7" y="2"/>
                    <a:pt x="10" y="1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7" y="2"/>
                    <a:pt x="4" y="4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1681">
              <a:extLst>
                <a:ext uri="{FF2B5EF4-FFF2-40B4-BE49-F238E27FC236}">
                  <a16:creationId xmlns:a16="http://schemas.microsoft.com/office/drawing/2014/main" id="{7571C8AD-C034-4A21-8B88-0D297A5B7D64}"/>
                </a:ext>
              </a:extLst>
            </p:cNvPr>
            <p:cNvSpPr/>
            <p:nvPr/>
          </p:nvSpPr>
          <p:spPr bwMode="auto">
            <a:xfrm>
              <a:off x="58738" y="141287"/>
              <a:ext cx="58738" cy="34925"/>
            </a:xfrm>
            <a:custGeom>
              <a:avLst/>
              <a:gdLst>
                <a:gd name="T0" fmla="*/ 10 w 10"/>
                <a:gd name="T1" fmla="*/ 0 h 6"/>
                <a:gd name="T2" fmla="*/ 0 w 10"/>
                <a:gd name="T3" fmla="*/ 5 h 6"/>
                <a:gd name="T4" fmla="*/ 0 w 10"/>
                <a:gd name="T5" fmla="*/ 6 h 6"/>
                <a:gd name="T6" fmla="*/ 10 w 10"/>
                <a:gd name="T7" fmla="*/ 0 h 6"/>
                <a:gd name="T8" fmla="*/ 10 w 1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10" y="0"/>
                  </a:moveTo>
                  <a:cubicBezTo>
                    <a:pt x="7" y="2"/>
                    <a:pt x="3" y="4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4" y="4"/>
                    <a:pt x="7" y="2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1682">
              <a:extLst>
                <a:ext uri="{FF2B5EF4-FFF2-40B4-BE49-F238E27FC236}">
                  <a16:creationId xmlns:a16="http://schemas.microsoft.com/office/drawing/2014/main" id="{1A575422-564B-4E98-8AF0-79812637DEF7}"/>
                </a:ext>
              </a:extLst>
            </p:cNvPr>
            <p:cNvSpPr/>
            <p:nvPr/>
          </p:nvSpPr>
          <p:spPr bwMode="auto">
            <a:xfrm>
              <a:off x="206375" y="82550"/>
              <a:ext cx="28575" cy="12700"/>
            </a:xfrm>
            <a:custGeom>
              <a:avLst/>
              <a:gdLst>
                <a:gd name="T0" fmla="*/ 4 w 5"/>
                <a:gd name="T1" fmla="*/ 0 h 2"/>
                <a:gd name="T2" fmla="*/ 0 w 5"/>
                <a:gd name="T3" fmla="*/ 2 h 2"/>
                <a:gd name="T4" fmla="*/ 0 w 5"/>
                <a:gd name="T5" fmla="*/ 2 h 2"/>
                <a:gd name="T6" fmla="*/ 4 w 5"/>
                <a:gd name="T7" fmla="*/ 0 h 2"/>
                <a:gd name="T8" fmla="*/ 4 w 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4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4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1683">
              <a:extLst>
                <a:ext uri="{FF2B5EF4-FFF2-40B4-BE49-F238E27FC236}">
                  <a16:creationId xmlns:a16="http://schemas.microsoft.com/office/drawing/2014/main" id="{B02DA44A-30F5-4156-A66A-997F4D0A47CF}"/>
                </a:ext>
              </a:extLst>
            </p:cNvPr>
            <p:cNvSpPr/>
            <p:nvPr/>
          </p:nvSpPr>
          <p:spPr bwMode="auto">
            <a:xfrm>
              <a:off x="252413" y="58737"/>
              <a:ext cx="17463" cy="12700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1684">
              <a:extLst>
                <a:ext uri="{FF2B5EF4-FFF2-40B4-BE49-F238E27FC236}">
                  <a16:creationId xmlns:a16="http://schemas.microsoft.com/office/drawing/2014/main" id="{F785C306-BDBE-4657-8BEC-11B675347733}"/>
                </a:ext>
              </a:extLst>
            </p:cNvPr>
            <p:cNvSpPr/>
            <p:nvPr/>
          </p:nvSpPr>
          <p:spPr bwMode="auto">
            <a:xfrm>
              <a:off x="246063" y="58737"/>
              <a:ext cx="17463" cy="6350"/>
            </a:xfrm>
            <a:custGeom>
              <a:avLst/>
              <a:gdLst>
                <a:gd name="T0" fmla="*/ 1 w 3"/>
                <a:gd name="T1" fmla="*/ 1 h 1"/>
                <a:gd name="T2" fmla="*/ 3 w 3"/>
                <a:gd name="T3" fmla="*/ 0 h 1"/>
                <a:gd name="T4" fmla="*/ 3 w 3"/>
                <a:gd name="T5" fmla="*/ 0 h 1"/>
                <a:gd name="T6" fmla="*/ 0 w 3"/>
                <a:gd name="T7" fmla="*/ 1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1685">
              <a:extLst>
                <a:ext uri="{FF2B5EF4-FFF2-40B4-BE49-F238E27FC236}">
                  <a16:creationId xmlns:a16="http://schemas.microsoft.com/office/drawing/2014/main" id="{0E62741B-745B-41A4-A88D-740A96E6F13E}"/>
                </a:ext>
              </a:extLst>
            </p:cNvPr>
            <p:cNvSpPr/>
            <p:nvPr/>
          </p:nvSpPr>
          <p:spPr bwMode="auto">
            <a:xfrm>
              <a:off x="193675" y="76200"/>
              <a:ext cx="34925" cy="12700"/>
            </a:xfrm>
            <a:custGeom>
              <a:avLst/>
              <a:gdLst>
                <a:gd name="T0" fmla="*/ 0 w 6"/>
                <a:gd name="T1" fmla="*/ 2 h 2"/>
                <a:gd name="T2" fmla="*/ 5 w 6"/>
                <a:gd name="T3" fmla="*/ 0 h 2"/>
                <a:gd name="T4" fmla="*/ 5 w 6"/>
                <a:gd name="T5" fmla="*/ 0 h 2"/>
                <a:gd name="T6" fmla="*/ 0 w 6"/>
                <a:gd name="T7" fmla="*/ 2 h 2"/>
                <a:gd name="T8" fmla="*/ 0 w 6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cubicBezTo>
                    <a:pt x="2" y="1"/>
                    <a:pt x="4" y="0"/>
                    <a:pt x="5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1686">
              <a:extLst>
                <a:ext uri="{FF2B5EF4-FFF2-40B4-BE49-F238E27FC236}">
                  <a16:creationId xmlns:a16="http://schemas.microsoft.com/office/drawing/2014/main" id="{D5ABF0F4-A361-46A6-BFC7-24B8B69ED743}"/>
                </a:ext>
              </a:extLst>
            </p:cNvPr>
            <p:cNvSpPr/>
            <p:nvPr/>
          </p:nvSpPr>
          <p:spPr bwMode="auto">
            <a:xfrm>
              <a:off x="52388" y="136525"/>
              <a:ext cx="53975" cy="22225"/>
            </a:xfrm>
            <a:custGeom>
              <a:avLst/>
              <a:gdLst>
                <a:gd name="T0" fmla="*/ 1 w 9"/>
                <a:gd name="T1" fmla="*/ 4 h 4"/>
                <a:gd name="T2" fmla="*/ 9 w 9"/>
                <a:gd name="T3" fmla="*/ 0 h 4"/>
                <a:gd name="T4" fmla="*/ 9 w 9"/>
                <a:gd name="T5" fmla="*/ 0 h 4"/>
                <a:gd name="T6" fmla="*/ 0 w 9"/>
                <a:gd name="T7" fmla="*/ 4 h 4"/>
                <a:gd name="T8" fmla="*/ 1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1" y="4"/>
                  </a:moveTo>
                  <a:cubicBezTo>
                    <a:pt x="3" y="3"/>
                    <a:pt x="6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"/>
                    <a:pt x="3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1687">
              <a:extLst>
                <a:ext uri="{FF2B5EF4-FFF2-40B4-BE49-F238E27FC236}">
                  <a16:creationId xmlns:a16="http://schemas.microsoft.com/office/drawing/2014/main" id="{A0867C24-1936-4B7C-97A4-303951037476}"/>
                </a:ext>
              </a:extLst>
            </p:cNvPr>
            <p:cNvSpPr/>
            <p:nvPr/>
          </p:nvSpPr>
          <p:spPr bwMode="auto">
            <a:xfrm>
              <a:off x="58738" y="136525"/>
              <a:ext cx="47625" cy="22225"/>
            </a:xfrm>
            <a:custGeom>
              <a:avLst/>
              <a:gdLst>
                <a:gd name="T0" fmla="*/ 8 w 8"/>
                <a:gd name="T1" fmla="*/ 0 h 4"/>
                <a:gd name="T2" fmla="*/ 0 w 8"/>
                <a:gd name="T3" fmla="*/ 4 h 4"/>
                <a:gd name="T4" fmla="*/ 0 w 8"/>
                <a:gd name="T5" fmla="*/ 4 h 4"/>
                <a:gd name="T6" fmla="*/ 8 w 8"/>
                <a:gd name="T7" fmla="*/ 0 h 4"/>
                <a:gd name="T8" fmla="*/ 8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5" y="1"/>
                    <a:pt x="2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3"/>
                    <a:pt x="5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1688">
              <a:extLst>
                <a:ext uri="{FF2B5EF4-FFF2-40B4-BE49-F238E27FC236}">
                  <a16:creationId xmlns:a16="http://schemas.microsoft.com/office/drawing/2014/main" id="{D29C7977-7C69-48B1-9F7D-05F0E66BA911}"/>
                </a:ext>
              </a:extLst>
            </p:cNvPr>
            <p:cNvSpPr/>
            <p:nvPr/>
          </p:nvSpPr>
          <p:spPr bwMode="auto">
            <a:xfrm>
              <a:off x="187325" y="71437"/>
              <a:ext cx="36513" cy="17463"/>
            </a:xfrm>
            <a:custGeom>
              <a:avLst/>
              <a:gdLst>
                <a:gd name="T0" fmla="*/ 5 w 6"/>
                <a:gd name="T1" fmla="*/ 0 h 3"/>
                <a:gd name="T2" fmla="*/ 1 w 6"/>
                <a:gd name="T3" fmla="*/ 3 h 3"/>
                <a:gd name="T4" fmla="*/ 1 w 6"/>
                <a:gd name="T5" fmla="*/ 3 h 3"/>
                <a:gd name="T6" fmla="*/ 6 w 6"/>
                <a:gd name="T7" fmla="*/ 0 h 3"/>
                <a:gd name="T8" fmla="*/ 5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5" y="0"/>
                  </a:moveTo>
                  <a:cubicBezTo>
                    <a:pt x="4" y="1"/>
                    <a:pt x="2" y="2"/>
                    <a:pt x="1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1689">
              <a:extLst>
                <a:ext uri="{FF2B5EF4-FFF2-40B4-BE49-F238E27FC236}">
                  <a16:creationId xmlns:a16="http://schemas.microsoft.com/office/drawing/2014/main" id="{41C16B5F-D7B0-41C7-BE54-EA6DA0FCE0F9}"/>
                </a:ext>
              </a:extLst>
            </p:cNvPr>
            <p:cNvSpPr/>
            <p:nvPr/>
          </p:nvSpPr>
          <p:spPr bwMode="auto">
            <a:xfrm>
              <a:off x="241300" y="47625"/>
              <a:ext cx="22225" cy="11113"/>
            </a:xfrm>
            <a:custGeom>
              <a:avLst/>
              <a:gdLst>
                <a:gd name="T0" fmla="*/ 3 w 4"/>
                <a:gd name="T1" fmla="*/ 0 h 2"/>
                <a:gd name="T2" fmla="*/ 0 w 4"/>
                <a:gd name="T3" fmla="*/ 2 h 2"/>
                <a:gd name="T4" fmla="*/ 1 w 4"/>
                <a:gd name="T5" fmla="*/ 2 h 2"/>
                <a:gd name="T6" fmla="*/ 3 w 4"/>
                <a:gd name="T7" fmla="*/ 1 h 2"/>
                <a:gd name="T8" fmla="*/ 3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4" y="1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1690">
              <a:extLst>
                <a:ext uri="{FF2B5EF4-FFF2-40B4-BE49-F238E27FC236}">
                  <a16:creationId xmlns:a16="http://schemas.microsoft.com/office/drawing/2014/main" id="{655FD84E-BE19-43F3-A322-9CB640009C26}"/>
                </a:ext>
              </a:extLst>
            </p:cNvPr>
            <p:cNvSpPr/>
            <p:nvPr/>
          </p:nvSpPr>
          <p:spPr bwMode="auto">
            <a:xfrm>
              <a:off x="234950" y="41275"/>
              <a:ext cx="17463" cy="1270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1 h 2"/>
                <a:gd name="T4" fmla="*/ 3 w 3"/>
                <a:gd name="T5" fmla="*/ 1 h 2"/>
                <a:gd name="T6" fmla="*/ 0 w 3"/>
                <a:gd name="T7" fmla="*/ 1 h 2"/>
                <a:gd name="T8" fmla="*/ 0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0"/>
                    <a:pt x="3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1691">
              <a:extLst>
                <a:ext uri="{FF2B5EF4-FFF2-40B4-BE49-F238E27FC236}">
                  <a16:creationId xmlns:a16="http://schemas.microsoft.com/office/drawing/2014/main" id="{89648050-F3F8-45E8-BA7B-AA0646EB0F08}"/>
                </a:ext>
              </a:extLst>
            </p:cNvPr>
            <p:cNvSpPr/>
            <p:nvPr/>
          </p:nvSpPr>
          <p:spPr bwMode="auto">
            <a:xfrm>
              <a:off x="169863" y="58737"/>
              <a:ext cx="41275" cy="17463"/>
            </a:xfrm>
            <a:custGeom>
              <a:avLst/>
              <a:gdLst>
                <a:gd name="T0" fmla="*/ 1 w 7"/>
                <a:gd name="T1" fmla="*/ 3 h 3"/>
                <a:gd name="T2" fmla="*/ 7 w 7"/>
                <a:gd name="T3" fmla="*/ 0 h 3"/>
                <a:gd name="T4" fmla="*/ 7 w 7"/>
                <a:gd name="T5" fmla="*/ 0 h 3"/>
                <a:gd name="T6" fmla="*/ 0 w 7"/>
                <a:gd name="T7" fmla="*/ 3 h 3"/>
                <a:gd name="T8" fmla="*/ 1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1" y="3"/>
                  </a:move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1"/>
                    <a:pt x="2" y="2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1692">
              <a:extLst>
                <a:ext uri="{FF2B5EF4-FFF2-40B4-BE49-F238E27FC236}">
                  <a16:creationId xmlns:a16="http://schemas.microsoft.com/office/drawing/2014/main" id="{58EC98EF-987F-4961-8DC7-0FBF56FE677D}"/>
                </a:ext>
              </a:extLst>
            </p:cNvPr>
            <p:cNvSpPr/>
            <p:nvPr/>
          </p:nvSpPr>
          <p:spPr bwMode="auto">
            <a:xfrm>
              <a:off x="52388" y="117475"/>
              <a:ext cx="41275" cy="19050"/>
            </a:xfrm>
            <a:custGeom>
              <a:avLst/>
              <a:gdLst>
                <a:gd name="T0" fmla="*/ 0 w 7"/>
                <a:gd name="T1" fmla="*/ 3 h 3"/>
                <a:gd name="T2" fmla="*/ 7 w 7"/>
                <a:gd name="T3" fmla="*/ 0 h 3"/>
                <a:gd name="T4" fmla="*/ 7 w 7"/>
                <a:gd name="T5" fmla="*/ 0 h 3"/>
                <a:gd name="T6" fmla="*/ 0 w 7"/>
                <a:gd name="T7" fmla="*/ 3 h 3"/>
                <a:gd name="T8" fmla="*/ 0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1"/>
                    <a:pt x="2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1693">
              <a:extLst>
                <a:ext uri="{FF2B5EF4-FFF2-40B4-BE49-F238E27FC236}">
                  <a16:creationId xmlns:a16="http://schemas.microsoft.com/office/drawing/2014/main" id="{30219E64-DD77-4A84-BC0F-113E81D025C6}"/>
                </a:ext>
              </a:extLst>
            </p:cNvPr>
            <p:cNvSpPr/>
            <p:nvPr/>
          </p:nvSpPr>
          <p:spPr bwMode="auto">
            <a:xfrm>
              <a:off x="17463" y="147637"/>
              <a:ext cx="17463" cy="11113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2 w 3"/>
                <a:gd name="T5" fmla="*/ 0 h 2"/>
                <a:gd name="T6" fmla="*/ 0 w 3"/>
                <a:gd name="T7" fmla="*/ 1 h 2"/>
                <a:gd name="T8" fmla="*/ 0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1"/>
                    <a:pt x="2" y="1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1694">
              <a:extLst>
                <a:ext uri="{FF2B5EF4-FFF2-40B4-BE49-F238E27FC236}">
                  <a16:creationId xmlns:a16="http://schemas.microsoft.com/office/drawing/2014/main" id="{D180BA9F-307D-4C57-8383-EB2E705D8D79}"/>
                </a:ext>
              </a:extLst>
            </p:cNvPr>
            <p:cNvSpPr/>
            <p:nvPr/>
          </p:nvSpPr>
          <p:spPr bwMode="auto">
            <a:xfrm>
              <a:off x="17463" y="141287"/>
              <a:ext cx="17463" cy="12700"/>
            </a:xfrm>
            <a:custGeom>
              <a:avLst/>
              <a:gdLst>
                <a:gd name="T0" fmla="*/ 2 w 3"/>
                <a:gd name="T1" fmla="*/ 1 h 2"/>
                <a:gd name="T2" fmla="*/ 0 w 3"/>
                <a:gd name="T3" fmla="*/ 2 h 2"/>
                <a:gd name="T4" fmla="*/ 0 w 3"/>
                <a:gd name="T5" fmla="*/ 2 h 2"/>
                <a:gd name="T6" fmla="*/ 2 w 3"/>
                <a:gd name="T7" fmla="*/ 1 h 2"/>
                <a:gd name="T8" fmla="*/ 2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3" y="1"/>
                    <a:pt x="2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1695">
              <a:extLst>
                <a:ext uri="{FF2B5EF4-FFF2-40B4-BE49-F238E27FC236}">
                  <a16:creationId xmlns:a16="http://schemas.microsoft.com/office/drawing/2014/main" id="{12CBCC44-A623-46B8-9CE4-57E523233C34}"/>
                </a:ext>
              </a:extLst>
            </p:cNvPr>
            <p:cNvSpPr/>
            <p:nvPr/>
          </p:nvSpPr>
          <p:spPr bwMode="auto">
            <a:xfrm>
              <a:off x="52388" y="106362"/>
              <a:ext cx="47625" cy="23813"/>
            </a:xfrm>
            <a:custGeom>
              <a:avLst/>
              <a:gdLst>
                <a:gd name="T0" fmla="*/ 7 w 8"/>
                <a:gd name="T1" fmla="*/ 0 h 4"/>
                <a:gd name="T2" fmla="*/ 0 w 8"/>
                <a:gd name="T3" fmla="*/ 4 h 4"/>
                <a:gd name="T4" fmla="*/ 0 w 8"/>
                <a:gd name="T5" fmla="*/ 4 h 4"/>
                <a:gd name="T6" fmla="*/ 8 w 8"/>
                <a:gd name="T7" fmla="*/ 0 h 4"/>
                <a:gd name="T8" fmla="*/ 7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5" y="1"/>
                    <a:pt x="3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3"/>
                    <a:pt x="5" y="1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1696">
              <a:extLst>
                <a:ext uri="{FF2B5EF4-FFF2-40B4-BE49-F238E27FC236}">
                  <a16:creationId xmlns:a16="http://schemas.microsoft.com/office/drawing/2014/main" id="{9B3FE309-5BAE-4CAF-892F-C7ABEC31505F}"/>
                </a:ext>
              </a:extLst>
            </p:cNvPr>
            <p:cNvSpPr/>
            <p:nvPr/>
          </p:nvSpPr>
          <p:spPr bwMode="auto">
            <a:xfrm>
              <a:off x="106363" y="53975"/>
              <a:ext cx="87313" cy="46038"/>
            </a:xfrm>
            <a:custGeom>
              <a:avLst/>
              <a:gdLst>
                <a:gd name="T0" fmla="*/ 15 w 15"/>
                <a:gd name="T1" fmla="*/ 0 h 8"/>
                <a:gd name="T2" fmla="*/ 0 w 15"/>
                <a:gd name="T3" fmla="*/ 8 h 8"/>
                <a:gd name="T4" fmla="*/ 1 w 15"/>
                <a:gd name="T5" fmla="*/ 8 h 8"/>
                <a:gd name="T6" fmla="*/ 15 w 15"/>
                <a:gd name="T7" fmla="*/ 0 h 8"/>
                <a:gd name="T8" fmla="*/ 15 w 1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5" y="0"/>
                  </a:moveTo>
                  <a:cubicBezTo>
                    <a:pt x="10" y="2"/>
                    <a:pt x="5" y="5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5" y="5"/>
                    <a:pt x="10" y="2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1697">
              <a:extLst>
                <a:ext uri="{FF2B5EF4-FFF2-40B4-BE49-F238E27FC236}">
                  <a16:creationId xmlns:a16="http://schemas.microsoft.com/office/drawing/2014/main" id="{060F9133-1800-4BD6-AFA1-44AEEFFF7A22}"/>
                </a:ext>
              </a:extLst>
            </p:cNvPr>
            <p:cNvSpPr/>
            <p:nvPr/>
          </p:nvSpPr>
          <p:spPr bwMode="auto">
            <a:xfrm>
              <a:off x="217488" y="30162"/>
              <a:ext cx="17463" cy="11113"/>
            </a:xfrm>
            <a:custGeom>
              <a:avLst/>
              <a:gdLst>
                <a:gd name="T0" fmla="*/ 3 w 3"/>
                <a:gd name="T1" fmla="*/ 0 h 2"/>
                <a:gd name="T2" fmla="*/ 1 w 3"/>
                <a:gd name="T3" fmla="*/ 1 h 2"/>
                <a:gd name="T4" fmla="*/ 1 w 3"/>
                <a:gd name="T5" fmla="*/ 2 h 2"/>
                <a:gd name="T6" fmla="*/ 3 w 3"/>
                <a:gd name="T7" fmla="*/ 1 h 2"/>
                <a:gd name="T8" fmla="*/ 3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1698">
              <a:extLst>
                <a:ext uri="{FF2B5EF4-FFF2-40B4-BE49-F238E27FC236}">
                  <a16:creationId xmlns:a16="http://schemas.microsoft.com/office/drawing/2014/main" id="{6B32F18B-9348-466D-9F1F-A23548CED024}"/>
                </a:ext>
              </a:extLst>
            </p:cNvPr>
            <p:cNvSpPr/>
            <p:nvPr/>
          </p:nvSpPr>
          <p:spPr bwMode="auto">
            <a:xfrm>
              <a:off x="211138" y="30162"/>
              <a:ext cx="23813" cy="4763"/>
            </a:xfrm>
            <a:custGeom>
              <a:avLst/>
              <a:gdLst>
                <a:gd name="T0" fmla="*/ 1 w 4"/>
                <a:gd name="T1" fmla="*/ 1 h 1"/>
                <a:gd name="T2" fmla="*/ 4 w 4"/>
                <a:gd name="T3" fmla="*/ 0 h 1"/>
                <a:gd name="T4" fmla="*/ 3 w 4"/>
                <a:gd name="T5" fmla="*/ 0 h 1"/>
                <a:gd name="T6" fmla="*/ 1 w 4"/>
                <a:gd name="T7" fmla="*/ 1 h 1"/>
                <a:gd name="T8" fmla="*/ 1 w 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1" y="1"/>
                  </a:move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1699">
              <a:extLst>
                <a:ext uri="{FF2B5EF4-FFF2-40B4-BE49-F238E27FC236}">
                  <a16:creationId xmlns:a16="http://schemas.microsoft.com/office/drawing/2014/main" id="{DA2D069A-DEBD-4D78-B11B-DAA9607E8AA4}"/>
                </a:ext>
              </a:extLst>
            </p:cNvPr>
            <p:cNvSpPr/>
            <p:nvPr/>
          </p:nvSpPr>
          <p:spPr bwMode="auto">
            <a:xfrm>
              <a:off x="58738" y="47625"/>
              <a:ext cx="128588" cy="65088"/>
            </a:xfrm>
            <a:custGeom>
              <a:avLst/>
              <a:gdLst>
                <a:gd name="T0" fmla="*/ 0 w 22"/>
                <a:gd name="T1" fmla="*/ 11 h 11"/>
                <a:gd name="T2" fmla="*/ 22 w 22"/>
                <a:gd name="T3" fmla="*/ 0 h 11"/>
                <a:gd name="T4" fmla="*/ 22 w 22"/>
                <a:gd name="T5" fmla="*/ 0 h 11"/>
                <a:gd name="T6" fmla="*/ 0 w 22"/>
                <a:gd name="T7" fmla="*/ 11 h 11"/>
                <a:gd name="T8" fmla="*/ 0 w 2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1">
                  <a:moveTo>
                    <a:pt x="0" y="11"/>
                  </a:moveTo>
                  <a:cubicBezTo>
                    <a:pt x="7" y="7"/>
                    <a:pt x="15" y="4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4" y="4"/>
                    <a:pt x="7" y="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1700">
              <a:extLst>
                <a:ext uri="{FF2B5EF4-FFF2-40B4-BE49-F238E27FC236}">
                  <a16:creationId xmlns:a16="http://schemas.microsoft.com/office/drawing/2014/main" id="{DF37BF0C-1425-4436-A5DE-34166746B4E7}"/>
                </a:ext>
              </a:extLst>
            </p:cNvPr>
            <p:cNvSpPr/>
            <p:nvPr/>
          </p:nvSpPr>
          <p:spPr bwMode="auto">
            <a:xfrm>
              <a:off x="17463" y="123825"/>
              <a:ext cx="17463" cy="1270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1 h 2"/>
                <a:gd name="T4" fmla="*/ 2 w 3"/>
                <a:gd name="T5" fmla="*/ 0 h 2"/>
                <a:gd name="T6" fmla="*/ 0 w 3"/>
                <a:gd name="T7" fmla="*/ 1 h 2"/>
                <a:gd name="T8" fmla="*/ 0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1701">
              <a:extLst>
                <a:ext uri="{FF2B5EF4-FFF2-40B4-BE49-F238E27FC236}">
                  <a16:creationId xmlns:a16="http://schemas.microsoft.com/office/drawing/2014/main" id="{42699852-A804-4729-ABC0-B07B267626BC}"/>
                </a:ext>
              </a:extLst>
            </p:cNvPr>
            <p:cNvSpPr/>
            <p:nvPr/>
          </p:nvSpPr>
          <p:spPr bwMode="auto">
            <a:xfrm>
              <a:off x="17463" y="117475"/>
              <a:ext cx="17463" cy="12700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1702">
              <a:extLst>
                <a:ext uri="{FF2B5EF4-FFF2-40B4-BE49-F238E27FC236}">
                  <a16:creationId xmlns:a16="http://schemas.microsoft.com/office/drawing/2014/main" id="{A5875608-5FD4-4893-973B-F9977E8E3E8E}"/>
                </a:ext>
              </a:extLst>
            </p:cNvPr>
            <p:cNvSpPr/>
            <p:nvPr/>
          </p:nvSpPr>
          <p:spPr bwMode="auto">
            <a:xfrm>
              <a:off x="65088" y="47625"/>
              <a:ext cx="104775" cy="52388"/>
            </a:xfrm>
            <a:custGeom>
              <a:avLst/>
              <a:gdLst>
                <a:gd name="T0" fmla="*/ 17 w 18"/>
                <a:gd name="T1" fmla="*/ 0 h 9"/>
                <a:gd name="T2" fmla="*/ 0 w 18"/>
                <a:gd name="T3" fmla="*/ 9 h 9"/>
                <a:gd name="T4" fmla="*/ 0 w 18"/>
                <a:gd name="T5" fmla="*/ 9 h 9"/>
                <a:gd name="T6" fmla="*/ 18 w 18"/>
                <a:gd name="T7" fmla="*/ 0 h 9"/>
                <a:gd name="T8" fmla="*/ 17 w 1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17" y="0"/>
                  </a:moveTo>
                  <a:cubicBezTo>
                    <a:pt x="12" y="3"/>
                    <a:pt x="6" y="6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6" y="6"/>
                    <a:pt x="12" y="3"/>
                    <a:pt x="18" y="0"/>
                  </a:cubicBezTo>
                  <a:cubicBezTo>
                    <a:pt x="18" y="0"/>
                    <a:pt x="18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1703">
              <a:extLst>
                <a:ext uri="{FF2B5EF4-FFF2-40B4-BE49-F238E27FC236}">
                  <a16:creationId xmlns:a16="http://schemas.microsoft.com/office/drawing/2014/main" id="{C800F89D-3C99-4CF0-8B05-66704D09A238}"/>
                </a:ext>
              </a:extLst>
            </p:cNvPr>
            <p:cNvSpPr/>
            <p:nvPr/>
          </p:nvSpPr>
          <p:spPr bwMode="auto">
            <a:xfrm>
              <a:off x="193675" y="17462"/>
              <a:ext cx="17463" cy="1270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2 w 3"/>
                <a:gd name="T5" fmla="*/ 0 h 2"/>
                <a:gd name="T6" fmla="*/ 0 w 3"/>
                <a:gd name="T7" fmla="*/ 1 h 2"/>
                <a:gd name="T8" fmla="*/ 0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1"/>
                    <a:pt x="2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1704">
              <a:extLst>
                <a:ext uri="{FF2B5EF4-FFF2-40B4-BE49-F238E27FC236}">
                  <a16:creationId xmlns:a16="http://schemas.microsoft.com/office/drawing/2014/main" id="{18BB9C54-127A-4D1D-AFFE-DA7D9F18E824}"/>
                </a:ext>
              </a:extLst>
            </p:cNvPr>
            <p:cNvSpPr/>
            <p:nvPr/>
          </p:nvSpPr>
          <p:spPr bwMode="auto">
            <a:xfrm>
              <a:off x="76200" y="41275"/>
              <a:ext cx="82550" cy="41275"/>
            </a:xfrm>
            <a:custGeom>
              <a:avLst/>
              <a:gdLst>
                <a:gd name="T0" fmla="*/ 0 w 14"/>
                <a:gd name="T1" fmla="*/ 7 h 7"/>
                <a:gd name="T2" fmla="*/ 14 w 14"/>
                <a:gd name="T3" fmla="*/ 0 h 7"/>
                <a:gd name="T4" fmla="*/ 14 w 14"/>
                <a:gd name="T5" fmla="*/ 0 h 7"/>
                <a:gd name="T6" fmla="*/ 0 w 14"/>
                <a:gd name="T7" fmla="*/ 7 h 7"/>
                <a:gd name="T8" fmla="*/ 0 w 14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0" y="7"/>
                  </a:moveTo>
                  <a:cubicBezTo>
                    <a:pt x="5" y="5"/>
                    <a:pt x="9" y="3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9" y="3"/>
                    <a:pt x="5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1705">
              <a:extLst>
                <a:ext uri="{FF2B5EF4-FFF2-40B4-BE49-F238E27FC236}">
                  <a16:creationId xmlns:a16="http://schemas.microsoft.com/office/drawing/2014/main" id="{8EA60898-2AA6-40B6-BBDF-2B1735FBF711}"/>
                </a:ext>
              </a:extLst>
            </p:cNvPr>
            <p:cNvSpPr/>
            <p:nvPr/>
          </p:nvSpPr>
          <p:spPr bwMode="auto">
            <a:xfrm>
              <a:off x="23813" y="100012"/>
              <a:ext cx="17463" cy="1270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1 h 2"/>
                <a:gd name="T4" fmla="*/ 2 w 3"/>
                <a:gd name="T5" fmla="*/ 1 h 2"/>
                <a:gd name="T6" fmla="*/ 0 w 3"/>
                <a:gd name="T7" fmla="*/ 2 h 2"/>
                <a:gd name="T8" fmla="*/ 0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2" y="1"/>
                    <a:pt x="3" y="1"/>
                  </a:cubicBezTo>
                  <a:cubicBezTo>
                    <a:pt x="3" y="1"/>
                    <a:pt x="3" y="0"/>
                    <a:pt x="2" y="1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1706">
              <a:extLst>
                <a:ext uri="{FF2B5EF4-FFF2-40B4-BE49-F238E27FC236}">
                  <a16:creationId xmlns:a16="http://schemas.microsoft.com/office/drawing/2014/main" id="{3E1754E4-3BE2-4C4C-A7DF-3F913159E226}"/>
                </a:ext>
              </a:extLst>
            </p:cNvPr>
            <p:cNvSpPr/>
            <p:nvPr/>
          </p:nvSpPr>
          <p:spPr bwMode="auto">
            <a:xfrm>
              <a:off x="23813" y="88900"/>
              <a:ext cx="23813" cy="17463"/>
            </a:xfrm>
            <a:custGeom>
              <a:avLst/>
              <a:gdLst>
                <a:gd name="T0" fmla="*/ 3 w 4"/>
                <a:gd name="T1" fmla="*/ 1 h 3"/>
                <a:gd name="T2" fmla="*/ 0 w 4"/>
                <a:gd name="T3" fmla="*/ 2 h 3"/>
                <a:gd name="T4" fmla="*/ 0 w 4"/>
                <a:gd name="T5" fmla="*/ 3 h 3"/>
                <a:gd name="T6" fmla="*/ 4 w 4"/>
                <a:gd name="T7" fmla="*/ 1 h 3"/>
                <a:gd name="T8" fmla="*/ 3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3" y="1"/>
                  </a:moveTo>
                  <a:cubicBezTo>
                    <a:pt x="2" y="1"/>
                    <a:pt x="1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3" y="1"/>
                    <a:pt x="4" y="1"/>
                  </a:cubicBezTo>
                  <a:cubicBezTo>
                    <a:pt x="4" y="1"/>
                    <a:pt x="4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1707">
              <a:extLst>
                <a:ext uri="{FF2B5EF4-FFF2-40B4-BE49-F238E27FC236}">
                  <a16:creationId xmlns:a16="http://schemas.microsoft.com/office/drawing/2014/main" id="{47C76F29-EC21-4229-9058-4D434B6C807A}"/>
                </a:ext>
              </a:extLst>
            </p:cNvPr>
            <p:cNvSpPr/>
            <p:nvPr/>
          </p:nvSpPr>
          <p:spPr bwMode="auto">
            <a:xfrm>
              <a:off x="34925" y="76200"/>
              <a:ext cx="17463" cy="12700"/>
            </a:xfrm>
            <a:custGeom>
              <a:avLst/>
              <a:gdLst>
                <a:gd name="T0" fmla="*/ 0 w 3"/>
                <a:gd name="T1" fmla="*/ 1 h 2"/>
                <a:gd name="T2" fmla="*/ 3 w 3"/>
                <a:gd name="T3" fmla="*/ 0 h 2"/>
                <a:gd name="T4" fmla="*/ 3 w 3"/>
                <a:gd name="T5" fmla="*/ 0 h 2"/>
                <a:gd name="T6" fmla="*/ 0 w 3"/>
                <a:gd name="T7" fmla="*/ 1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0" y="1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1708">
              <a:extLst>
                <a:ext uri="{FF2B5EF4-FFF2-40B4-BE49-F238E27FC236}">
                  <a16:creationId xmlns:a16="http://schemas.microsoft.com/office/drawing/2014/main" id="{B8C9168B-94C7-40CE-AEE6-F8BE83C0B9EC}"/>
                </a:ext>
              </a:extLst>
            </p:cNvPr>
            <p:cNvSpPr/>
            <p:nvPr/>
          </p:nvSpPr>
          <p:spPr bwMode="auto">
            <a:xfrm>
              <a:off x="41275" y="58737"/>
              <a:ext cx="30163" cy="17463"/>
            </a:xfrm>
            <a:custGeom>
              <a:avLst/>
              <a:gdLst>
                <a:gd name="T0" fmla="*/ 4 w 5"/>
                <a:gd name="T1" fmla="*/ 0 h 3"/>
                <a:gd name="T2" fmla="*/ 0 w 5"/>
                <a:gd name="T3" fmla="*/ 2 h 3"/>
                <a:gd name="T4" fmla="*/ 0 w 5"/>
                <a:gd name="T5" fmla="*/ 2 h 3"/>
                <a:gd name="T6" fmla="*/ 5 w 5"/>
                <a:gd name="T7" fmla="*/ 0 h 3"/>
                <a:gd name="T8" fmla="*/ 4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3" y="1"/>
                    <a:pt x="2" y="2"/>
                    <a:pt x="0" y="2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2" y="2"/>
                    <a:pt x="3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1709">
              <a:extLst>
                <a:ext uri="{FF2B5EF4-FFF2-40B4-BE49-F238E27FC236}">
                  <a16:creationId xmlns:a16="http://schemas.microsoft.com/office/drawing/2014/main" id="{1CFF12E4-CA0F-4DD9-B2DF-A695FD8AA2C4}"/>
                </a:ext>
              </a:extLst>
            </p:cNvPr>
            <p:cNvSpPr/>
            <p:nvPr/>
          </p:nvSpPr>
          <p:spPr bwMode="auto">
            <a:xfrm>
              <a:off x="134938" y="6350"/>
              <a:ext cx="34925" cy="17463"/>
            </a:xfrm>
            <a:custGeom>
              <a:avLst/>
              <a:gdLst>
                <a:gd name="T0" fmla="*/ 6 w 6"/>
                <a:gd name="T1" fmla="*/ 0 h 3"/>
                <a:gd name="T2" fmla="*/ 0 w 6"/>
                <a:gd name="T3" fmla="*/ 3 h 3"/>
                <a:gd name="T4" fmla="*/ 0 w 6"/>
                <a:gd name="T5" fmla="*/ 3 h 3"/>
                <a:gd name="T6" fmla="*/ 6 w 6"/>
                <a:gd name="T7" fmla="*/ 0 h 3"/>
                <a:gd name="T8" fmla="*/ 6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2"/>
                    <a:pt x="4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1710">
              <a:extLst>
                <a:ext uri="{FF2B5EF4-FFF2-40B4-BE49-F238E27FC236}">
                  <a16:creationId xmlns:a16="http://schemas.microsoft.com/office/drawing/2014/main" id="{1F6D0236-DA4C-480A-88F0-6AF4FF631A3C}"/>
                </a:ext>
              </a:extLst>
            </p:cNvPr>
            <p:cNvSpPr/>
            <p:nvPr/>
          </p:nvSpPr>
          <p:spPr bwMode="auto">
            <a:xfrm>
              <a:off x="111125" y="6350"/>
              <a:ext cx="47625" cy="23813"/>
            </a:xfrm>
            <a:custGeom>
              <a:avLst/>
              <a:gdLst>
                <a:gd name="T0" fmla="*/ 0 w 8"/>
                <a:gd name="T1" fmla="*/ 4 h 4"/>
                <a:gd name="T2" fmla="*/ 8 w 8"/>
                <a:gd name="T3" fmla="*/ 0 h 4"/>
                <a:gd name="T4" fmla="*/ 8 w 8"/>
                <a:gd name="T5" fmla="*/ 0 h 4"/>
                <a:gd name="T6" fmla="*/ 0 w 8"/>
                <a:gd name="T7" fmla="*/ 4 h 4"/>
                <a:gd name="T8" fmla="*/ 0 w 8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cubicBezTo>
                    <a:pt x="3" y="2"/>
                    <a:pt x="6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1"/>
                    <a:pt x="3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1711">
              <a:extLst>
                <a:ext uri="{FF2B5EF4-FFF2-40B4-BE49-F238E27FC236}">
                  <a16:creationId xmlns:a16="http://schemas.microsoft.com/office/drawing/2014/main" id="{2591739F-E9DD-4021-9003-BB581AD481A4}"/>
                </a:ext>
              </a:extLst>
            </p:cNvPr>
            <p:cNvSpPr/>
            <p:nvPr/>
          </p:nvSpPr>
          <p:spPr bwMode="auto">
            <a:xfrm>
              <a:off x="52388" y="41275"/>
              <a:ext cx="41275" cy="17463"/>
            </a:xfrm>
            <a:custGeom>
              <a:avLst/>
              <a:gdLst>
                <a:gd name="T0" fmla="*/ 0 w 7"/>
                <a:gd name="T1" fmla="*/ 3 h 3"/>
                <a:gd name="T2" fmla="*/ 6 w 7"/>
                <a:gd name="T3" fmla="*/ 0 h 3"/>
                <a:gd name="T4" fmla="*/ 6 w 7"/>
                <a:gd name="T5" fmla="*/ 0 h 3"/>
                <a:gd name="T6" fmla="*/ 0 w 7"/>
                <a:gd name="T7" fmla="*/ 3 h 3"/>
                <a:gd name="T8" fmla="*/ 0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cubicBezTo>
                    <a:pt x="2" y="2"/>
                    <a:pt x="4" y="1"/>
                    <a:pt x="6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1712">
              <a:extLst>
                <a:ext uri="{FF2B5EF4-FFF2-40B4-BE49-F238E27FC236}">
                  <a16:creationId xmlns:a16="http://schemas.microsoft.com/office/drawing/2014/main" id="{04042684-695E-4E29-99A7-0A6DBDF970EB}"/>
                </a:ext>
              </a:extLst>
            </p:cNvPr>
            <p:cNvSpPr/>
            <p:nvPr/>
          </p:nvSpPr>
          <p:spPr bwMode="auto">
            <a:xfrm>
              <a:off x="88900" y="12700"/>
              <a:ext cx="17463" cy="4763"/>
            </a:xfrm>
            <a:custGeom>
              <a:avLst/>
              <a:gdLst>
                <a:gd name="T0" fmla="*/ 2 w 3"/>
                <a:gd name="T1" fmla="*/ 0 h 1"/>
                <a:gd name="T2" fmla="*/ 0 w 3"/>
                <a:gd name="T3" fmla="*/ 1 h 1"/>
                <a:gd name="T4" fmla="*/ 0 w 3"/>
                <a:gd name="T5" fmla="*/ 1 h 1"/>
                <a:gd name="T6" fmla="*/ 3 w 3"/>
                <a:gd name="T7" fmla="*/ 0 h 1"/>
                <a:gd name="T8" fmla="*/ 2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6" name="文本框 105">
            <a:extLst>
              <a:ext uri="{FF2B5EF4-FFF2-40B4-BE49-F238E27FC236}">
                <a16:creationId xmlns:a16="http://schemas.microsoft.com/office/drawing/2014/main" id="{99B6C865-59F4-4F84-87AB-8109F38DDD64}"/>
              </a:ext>
            </a:extLst>
          </p:cNvPr>
          <p:cNvSpPr txBox="1"/>
          <p:nvPr/>
        </p:nvSpPr>
        <p:spPr>
          <a:xfrm>
            <a:off x="7174119" y="4189825"/>
            <a:ext cx="160043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 marL="182563" indent="-182563">
              <a:buFont typeface="Arial" panose="020B0604020202020204" pitchFamily="34" charset="0"/>
              <a:buChar char="•"/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-122"/>
                <a:ea typeface="微软雅黑" charset="-122"/>
              </a:defRPr>
            </a:lvl1pPr>
          </a:lstStyle>
          <a:p>
            <a:r>
              <a:rPr lang="zh-CN" altLang="en-US" b="0" dirty="0"/>
              <a:t>由原本单纯卖产品</a:t>
            </a: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43BF901D-716D-407D-89B8-0D5909349604}"/>
              </a:ext>
            </a:extLst>
          </p:cNvPr>
          <p:cNvSpPr txBox="1"/>
          <p:nvPr/>
        </p:nvSpPr>
        <p:spPr>
          <a:xfrm>
            <a:off x="7174119" y="5016638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-122"/>
                <a:ea typeface="微软雅黑" charset="-122"/>
              </a:rPr>
              <a:t>引导式说服销售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charset="-122"/>
              <a:ea typeface="微软雅黑" charset="-122"/>
            </a:endParaRPr>
          </a:p>
        </p:txBody>
      </p:sp>
      <p:pic>
        <p:nvPicPr>
          <p:cNvPr id="108" name="图片 10">
            <a:extLst>
              <a:ext uri="{FF2B5EF4-FFF2-40B4-BE49-F238E27FC236}">
                <a16:creationId xmlns:a16="http://schemas.microsoft.com/office/drawing/2014/main" id="{BDCE3708-99B7-4A02-B790-2950B480D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392640">
            <a:off x="8664167" y="4694685"/>
            <a:ext cx="494828" cy="47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" name="文本框 112">
            <a:extLst>
              <a:ext uri="{FF2B5EF4-FFF2-40B4-BE49-F238E27FC236}">
                <a16:creationId xmlns:a16="http://schemas.microsoft.com/office/drawing/2014/main" id="{A80615D9-E856-460D-A415-190095AEFBFC}"/>
              </a:ext>
            </a:extLst>
          </p:cNvPr>
          <p:cNvSpPr txBox="1"/>
          <p:nvPr/>
        </p:nvSpPr>
        <p:spPr>
          <a:xfrm>
            <a:off x="7174119" y="3665365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-122"/>
                <a:ea typeface="微软雅黑" charset="-122"/>
              </a:rPr>
              <a:t>业务人员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charset="-122"/>
              <a:ea typeface="微软雅黑" charset="-122"/>
            </a:endParaRPr>
          </a:p>
          <a:p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-122"/>
                <a:ea typeface="微软雅黑" charset="-122"/>
              </a:rPr>
              <a:t>角色转变</a:t>
            </a:r>
          </a:p>
        </p:txBody>
      </p:sp>
      <p:sp>
        <p:nvSpPr>
          <p:cNvPr id="120" name="文本框 119">
            <a:extLst>
              <a:ext uri="{FF2B5EF4-FFF2-40B4-BE49-F238E27FC236}">
                <a16:creationId xmlns:a16="http://schemas.microsoft.com/office/drawing/2014/main" id="{216C7CB2-15EB-411E-987B-301AE0A8BFCB}"/>
              </a:ext>
            </a:extLst>
          </p:cNvPr>
          <p:cNvSpPr txBox="1"/>
          <p:nvPr/>
        </p:nvSpPr>
        <p:spPr>
          <a:xfrm>
            <a:off x="7174119" y="5311740"/>
            <a:ext cx="1754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-122"/>
                <a:ea typeface="微软雅黑" charset="-122"/>
              </a:rPr>
              <a:t>有数据洞察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charset="-122"/>
              <a:ea typeface="微软雅黑" charset="-122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-122"/>
                <a:ea typeface="微软雅黑" charset="-122"/>
              </a:rPr>
              <a:t>有前期活动结果分析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charset="-122"/>
              <a:ea typeface="微软雅黑" charset="-122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-122"/>
                <a:ea typeface="微软雅黑" charset="-122"/>
              </a:rPr>
              <a:t>基于生意分析生意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charset="-122"/>
              <a:ea typeface="微软雅黑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65204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>
            <a:extLst>
              <a:ext uri="{FF2B5EF4-FFF2-40B4-BE49-F238E27FC236}">
                <a16:creationId xmlns:a16="http://schemas.microsoft.com/office/drawing/2014/main" id="{491C039C-440C-4425-B497-950D8C62D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" y="1057474"/>
            <a:ext cx="12192001" cy="2658460"/>
          </a:xfrm>
          <a:prstGeom prst="rect">
            <a:avLst/>
          </a:prstGeom>
        </p:spPr>
      </p:pic>
      <p:sp>
        <p:nvSpPr>
          <p:cNvPr id="36" name="矩形 35">
            <a:extLst>
              <a:ext uri="{FF2B5EF4-FFF2-40B4-BE49-F238E27FC236}">
                <a16:creationId xmlns:a16="http://schemas.microsoft.com/office/drawing/2014/main" id="{6DC591A5-D253-422B-A0EB-1781CBA8619A}"/>
              </a:ext>
            </a:extLst>
          </p:cNvPr>
          <p:cNvSpPr/>
          <p:nvPr/>
        </p:nvSpPr>
        <p:spPr>
          <a:xfrm>
            <a:off x="950" y="1037335"/>
            <a:ext cx="12192000" cy="2678599"/>
          </a:xfrm>
          <a:prstGeom prst="rect">
            <a:avLst/>
          </a:prstGeom>
          <a:solidFill>
            <a:schemeClr val="tx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矩形: 圆角 64">
            <a:extLst>
              <a:ext uri="{FF2B5EF4-FFF2-40B4-BE49-F238E27FC236}">
                <a16:creationId xmlns:a16="http://schemas.microsoft.com/office/drawing/2014/main" id="{7EA8E1E5-BCB2-4660-80BC-DC1648AE59E7}"/>
              </a:ext>
            </a:extLst>
          </p:cNvPr>
          <p:cNvSpPr/>
          <p:nvPr/>
        </p:nvSpPr>
        <p:spPr>
          <a:xfrm>
            <a:off x="3785102" y="3435470"/>
            <a:ext cx="1966966" cy="2896644"/>
          </a:xfrm>
          <a:prstGeom prst="roundRect">
            <a:avLst>
              <a:gd name="adj" fmla="val 11252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6" name="矩形: 圆角 65">
            <a:extLst>
              <a:ext uri="{FF2B5EF4-FFF2-40B4-BE49-F238E27FC236}">
                <a16:creationId xmlns:a16="http://schemas.microsoft.com/office/drawing/2014/main" id="{4877AD89-F4B8-4731-833B-5CF19EE895C6}"/>
              </a:ext>
            </a:extLst>
          </p:cNvPr>
          <p:cNvSpPr/>
          <p:nvPr/>
        </p:nvSpPr>
        <p:spPr>
          <a:xfrm>
            <a:off x="6439362" y="3435470"/>
            <a:ext cx="1966966" cy="2896644"/>
          </a:xfrm>
          <a:prstGeom prst="roundRect">
            <a:avLst>
              <a:gd name="adj" fmla="val 11252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7" name="矩形: 圆角 66">
            <a:extLst>
              <a:ext uri="{FF2B5EF4-FFF2-40B4-BE49-F238E27FC236}">
                <a16:creationId xmlns:a16="http://schemas.microsoft.com/office/drawing/2014/main" id="{E885E2C0-B7B0-4154-9EA9-A10B1F704411}"/>
              </a:ext>
            </a:extLst>
          </p:cNvPr>
          <p:cNvSpPr/>
          <p:nvPr/>
        </p:nvSpPr>
        <p:spPr>
          <a:xfrm>
            <a:off x="9092485" y="3435470"/>
            <a:ext cx="1966966" cy="2896644"/>
          </a:xfrm>
          <a:prstGeom prst="roundRect">
            <a:avLst>
              <a:gd name="adj" fmla="val 11252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Shape 272">
            <a:extLst>
              <a:ext uri="{FF2B5EF4-FFF2-40B4-BE49-F238E27FC236}">
                <a16:creationId xmlns:a16="http://schemas.microsoft.com/office/drawing/2014/main" id="{A6775F33-F552-4686-A788-F886A53337CC}"/>
              </a:ext>
            </a:extLst>
          </p:cNvPr>
          <p:cNvSpPr/>
          <p:nvPr/>
        </p:nvSpPr>
        <p:spPr>
          <a:xfrm>
            <a:off x="1542927" y="1718167"/>
            <a:ext cx="9108046" cy="91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>
              <a:defRPr sz="3000">
                <a:solidFill>
                  <a:srgbClr val="FFFFFF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 algn="ctr">
              <a:lnSpc>
                <a:spcPct val="120000"/>
              </a:lnSpc>
            </a:pPr>
            <a:r>
              <a:rPr kumimoji="1"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帮助经销商实现</a:t>
            </a:r>
            <a:r>
              <a:rPr kumimoji="1" lang="en-US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kumimoji="1"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全渠道营销、前后台一体化的智能商业产品，发挥传统优势，实现经销商数字化转型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BAA349C-59E9-4135-B69E-7FF2FA758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T+Cloud</a:t>
            </a:r>
            <a:r>
              <a:rPr lang="zh-CN" altLang="en-US" dirty="0"/>
              <a:t>新商贸</a:t>
            </a:r>
          </a:p>
        </p:txBody>
      </p: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A3DC4AD9-D47F-4310-AF4C-F432F45F824B}"/>
              </a:ext>
            </a:extLst>
          </p:cNvPr>
          <p:cNvSpPr/>
          <p:nvPr/>
        </p:nvSpPr>
        <p:spPr>
          <a:xfrm>
            <a:off x="1130273" y="3435470"/>
            <a:ext cx="1966966" cy="2896644"/>
          </a:xfrm>
          <a:prstGeom prst="roundRect">
            <a:avLst>
              <a:gd name="adj" fmla="val 11252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0893CECB-FF29-4895-8505-69B10BBF92D5}"/>
              </a:ext>
            </a:extLst>
          </p:cNvPr>
          <p:cNvSpPr>
            <a:spLocks noChangeAspect="1"/>
          </p:cNvSpPr>
          <p:nvPr/>
        </p:nvSpPr>
        <p:spPr>
          <a:xfrm>
            <a:off x="1541029" y="2920203"/>
            <a:ext cx="1145455" cy="1145455"/>
          </a:xfrm>
          <a:prstGeom prst="ellipse">
            <a:avLst/>
          </a:prstGeom>
          <a:pattFill prst="wdDnDiag">
            <a:fgClr>
              <a:srgbClr val="FF0000"/>
            </a:fgClr>
            <a:bgClr>
              <a:srgbClr val="E9001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457200"/>
            <a:r>
              <a:rPr lang="zh-CN" altLang="en-US" sz="2000" b="1" dirty="0">
                <a:latin typeface=""/>
                <a:ea typeface="微软雅黑" panose="020B0503020204020204" pitchFamily="34" charset="-122"/>
                <a:sym typeface=""/>
              </a:rPr>
              <a:t>全渠道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A698C1AE-566F-4D47-A06C-D5F0E6002CFE}"/>
              </a:ext>
            </a:extLst>
          </p:cNvPr>
          <p:cNvSpPr txBox="1"/>
          <p:nvPr/>
        </p:nvSpPr>
        <p:spPr>
          <a:xfrm>
            <a:off x="1485517" y="4223906"/>
            <a:ext cx="1256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E90012"/>
                </a:solidFill>
                <a:latin typeface="+mj-ea"/>
                <a:ea typeface="+mj-ea"/>
                <a:sym typeface=""/>
              </a:rPr>
              <a:t>营销拓客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42" name="圆角矩形 29">
            <a:extLst>
              <a:ext uri="{FF2B5EF4-FFF2-40B4-BE49-F238E27FC236}">
                <a16:creationId xmlns:a16="http://schemas.microsoft.com/office/drawing/2014/main" id="{EEB57A5E-1CC0-4865-BDE1-1B2599FBE242}"/>
              </a:ext>
            </a:extLst>
          </p:cNvPr>
          <p:cNvSpPr/>
          <p:nvPr/>
        </p:nvSpPr>
        <p:spPr>
          <a:xfrm>
            <a:off x="1385381" y="6123070"/>
            <a:ext cx="1456750" cy="37142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数智化生意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5DC5AC9F-F2AA-4A46-AA9D-D8C3634C518E}"/>
              </a:ext>
            </a:extLst>
          </p:cNvPr>
          <p:cNvSpPr txBox="1"/>
          <p:nvPr/>
        </p:nvSpPr>
        <p:spPr>
          <a:xfrm>
            <a:off x="1485517" y="4572719"/>
            <a:ext cx="1256478" cy="1362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线上线下分销</a:t>
            </a: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智慧门店</a:t>
            </a: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私域商城</a:t>
            </a: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平台电商</a:t>
            </a: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视频电商</a:t>
            </a: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A1A81854-4F58-48B3-80F6-C95DACD46F3F}"/>
              </a:ext>
            </a:extLst>
          </p:cNvPr>
          <p:cNvSpPr>
            <a:spLocks noChangeAspect="1"/>
          </p:cNvSpPr>
          <p:nvPr/>
        </p:nvSpPr>
        <p:spPr>
          <a:xfrm>
            <a:off x="4195859" y="2920203"/>
            <a:ext cx="1145455" cy="1145455"/>
          </a:xfrm>
          <a:prstGeom prst="ellipse">
            <a:avLst/>
          </a:prstGeom>
          <a:pattFill prst="wdDnDiag">
            <a:fgClr>
              <a:srgbClr val="FF0000"/>
            </a:fgClr>
            <a:bgClr>
              <a:srgbClr val="E9001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457200"/>
            <a:r>
              <a:rPr lang="zh-CN" altLang="en-US" sz="2000" b="1" dirty="0">
                <a:latin typeface=""/>
                <a:ea typeface="微软雅黑" panose="020B0503020204020204" pitchFamily="34" charset="-122"/>
                <a:sym typeface=""/>
              </a:rPr>
              <a:t>全链路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EB93414A-C4DE-4B87-9BB0-DD2457E31893}"/>
              </a:ext>
            </a:extLst>
          </p:cNvPr>
          <p:cNvSpPr txBox="1"/>
          <p:nvPr/>
        </p:nvSpPr>
        <p:spPr>
          <a:xfrm>
            <a:off x="4140347" y="4223906"/>
            <a:ext cx="1256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E90012"/>
                </a:solidFill>
                <a:latin typeface="+mj-ea"/>
                <a:ea typeface="+mj-ea"/>
                <a:sym typeface=""/>
              </a:rPr>
              <a:t>运营提效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50" name="圆角矩形 29">
            <a:extLst>
              <a:ext uri="{FF2B5EF4-FFF2-40B4-BE49-F238E27FC236}">
                <a16:creationId xmlns:a16="http://schemas.microsoft.com/office/drawing/2014/main" id="{3EE1213A-B946-453F-B9DE-C4B6E723454D}"/>
              </a:ext>
            </a:extLst>
          </p:cNvPr>
          <p:cNvSpPr/>
          <p:nvPr/>
        </p:nvSpPr>
        <p:spPr>
          <a:xfrm>
            <a:off x="4040211" y="6123070"/>
            <a:ext cx="1456750" cy="37142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数字化运营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C3048033-B3E6-4081-B906-3832C412DC82}"/>
              </a:ext>
            </a:extLst>
          </p:cNvPr>
          <p:cNvSpPr txBox="1"/>
          <p:nvPr/>
        </p:nvSpPr>
        <p:spPr>
          <a:xfrm>
            <a:off x="3868339" y="4572719"/>
            <a:ext cx="1800493" cy="8456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采购及供应商协同</a:t>
            </a: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客户关系及营销推广</a:t>
            </a: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交易及仓储物流</a:t>
            </a:r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F1AA29A8-A862-4052-A780-1BEEA323902E}"/>
              </a:ext>
            </a:extLst>
          </p:cNvPr>
          <p:cNvSpPr>
            <a:spLocks noChangeAspect="1"/>
          </p:cNvSpPr>
          <p:nvPr/>
        </p:nvSpPr>
        <p:spPr>
          <a:xfrm>
            <a:off x="6850689" y="2920203"/>
            <a:ext cx="1145455" cy="1145455"/>
          </a:xfrm>
          <a:prstGeom prst="ellipse">
            <a:avLst/>
          </a:prstGeom>
          <a:pattFill prst="wdDnDiag">
            <a:fgClr>
              <a:srgbClr val="FF0000"/>
            </a:fgClr>
            <a:bgClr>
              <a:srgbClr val="E9001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457200"/>
            <a:r>
              <a:rPr lang="zh-CN" altLang="en-US" sz="2000" b="1">
                <a:latin typeface=""/>
                <a:ea typeface="微软雅黑" panose="020B0503020204020204" pitchFamily="34" charset="-122"/>
                <a:sym typeface=""/>
              </a:rPr>
              <a:t>业财</a:t>
            </a:r>
            <a:endParaRPr lang="en-US" altLang="zh-CN" sz="2000" b="1" dirty="0">
              <a:latin typeface=""/>
              <a:ea typeface="微软雅黑" panose="020B0503020204020204" pitchFamily="34" charset="-122"/>
              <a:sym typeface=""/>
            </a:endParaRPr>
          </a:p>
          <a:p>
            <a:pPr algn="ctr" defTabSz="457200"/>
            <a:r>
              <a:rPr lang="zh-CN" altLang="en-US" sz="2000" b="1" dirty="0">
                <a:latin typeface=""/>
                <a:ea typeface="微软雅黑" panose="020B0503020204020204" pitchFamily="34" charset="-122"/>
                <a:sym typeface=""/>
              </a:rPr>
              <a:t>一体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FC83E998-0D90-41A5-81E8-243A7B5BE1E4}"/>
              </a:ext>
            </a:extLst>
          </p:cNvPr>
          <p:cNvSpPr txBox="1"/>
          <p:nvPr/>
        </p:nvSpPr>
        <p:spPr>
          <a:xfrm>
            <a:off x="6795177" y="4223906"/>
            <a:ext cx="1256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E90012"/>
                </a:solidFill>
                <a:latin typeface="+mj-ea"/>
                <a:ea typeface="+mj-ea"/>
                <a:sym typeface=""/>
              </a:rPr>
              <a:t>精细管理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56" name="圆角矩形 29">
            <a:extLst>
              <a:ext uri="{FF2B5EF4-FFF2-40B4-BE49-F238E27FC236}">
                <a16:creationId xmlns:a16="http://schemas.microsoft.com/office/drawing/2014/main" id="{A1E08820-CAA1-4287-9218-4BEDC6EC9ED8}"/>
              </a:ext>
            </a:extLst>
          </p:cNvPr>
          <p:cNvSpPr/>
          <p:nvPr/>
        </p:nvSpPr>
        <p:spPr>
          <a:xfrm>
            <a:off x="6695041" y="6123070"/>
            <a:ext cx="1456750" cy="37142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数字化财务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F02069ED-BF32-4165-BC08-3EBD1442E7DC}"/>
              </a:ext>
            </a:extLst>
          </p:cNvPr>
          <p:cNvSpPr txBox="1"/>
          <p:nvPr/>
        </p:nvSpPr>
        <p:spPr>
          <a:xfrm>
            <a:off x="6553626" y="4572719"/>
            <a:ext cx="1739580" cy="1362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12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年产品积累</a:t>
            </a:r>
          </a:p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100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万用户同时使用</a:t>
            </a: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在线票财税费银档</a:t>
            </a: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核算精细</a:t>
            </a: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业财一体</a:t>
            </a:r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DF371AEE-3685-4A94-B8E3-E886BDB39054}"/>
              </a:ext>
            </a:extLst>
          </p:cNvPr>
          <p:cNvSpPr>
            <a:spLocks noChangeAspect="1"/>
          </p:cNvSpPr>
          <p:nvPr/>
        </p:nvSpPr>
        <p:spPr>
          <a:xfrm>
            <a:off x="9505518" y="2920203"/>
            <a:ext cx="1145455" cy="1145455"/>
          </a:xfrm>
          <a:prstGeom prst="ellipse">
            <a:avLst/>
          </a:prstGeom>
          <a:pattFill prst="wdDnDiag">
            <a:fgClr>
              <a:srgbClr val="FF0000"/>
            </a:fgClr>
            <a:bgClr>
              <a:srgbClr val="E9001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457200"/>
            <a:r>
              <a:rPr lang="zh-CN" altLang="en-US" sz="2000" b="1">
                <a:latin typeface=""/>
                <a:ea typeface="微软雅黑" panose="020B0503020204020204" pitchFamily="34" charset="-122"/>
                <a:sym typeface=""/>
              </a:rPr>
              <a:t>数字</a:t>
            </a:r>
            <a:endParaRPr lang="en-US" altLang="zh-CN" sz="2000" b="1" dirty="0">
              <a:latin typeface=""/>
              <a:ea typeface="微软雅黑" panose="020B0503020204020204" pitchFamily="34" charset="-122"/>
              <a:sym typeface=""/>
            </a:endParaRPr>
          </a:p>
          <a:p>
            <a:pPr algn="ctr" defTabSz="457200"/>
            <a:r>
              <a:rPr lang="zh-CN" altLang="en-US" sz="2000" b="1" dirty="0">
                <a:latin typeface=""/>
                <a:ea typeface="微软雅黑" panose="020B0503020204020204" pitchFamily="34" charset="-122"/>
                <a:sym typeface=""/>
              </a:rPr>
              <a:t>经营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E511F01E-6E81-4AC2-AECE-318031D54977}"/>
              </a:ext>
            </a:extLst>
          </p:cNvPr>
          <p:cNvSpPr txBox="1"/>
          <p:nvPr/>
        </p:nvSpPr>
        <p:spPr>
          <a:xfrm>
            <a:off x="9450006" y="4223906"/>
            <a:ext cx="1256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E90012"/>
                </a:solidFill>
                <a:latin typeface="+mj-ea"/>
                <a:ea typeface="+mj-ea"/>
                <a:sym typeface=""/>
              </a:rPr>
              <a:t>数智经营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62" name="圆角矩形 29">
            <a:extLst>
              <a:ext uri="{FF2B5EF4-FFF2-40B4-BE49-F238E27FC236}">
                <a16:creationId xmlns:a16="http://schemas.microsoft.com/office/drawing/2014/main" id="{88DC3383-0AC2-48C1-AB0F-7CA071195B40}"/>
              </a:ext>
            </a:extLst>
          </p:cNvPr>
          <p:cNvSpPr/>
          <p:nvPr/>
        </p:nvSpPr>
        <p:spPr>
          <a:xfrm>
            <a:off x="9349870" y="6123070"/>
            <a:ext cx="1456750" cy="37142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数字化决策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85E9C739-CBB6-4B08-BA58-06C2FAB84B2E}"/>
              </a:ext>
            </a:extLst>
          </p:cNvPr>
          <p:cNvSpPr txBox="1"/>
          <p:nvPr/>
        </p:nvSpPr>
        <p:spPr>
          <a:xfrm>
            <a:off x="9447303" y="4572719"/>
            <a:ext cx="1261884" cy="11041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合伙人管理</a:t>
            </a: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利润增长模型</a:t>
            </a: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客户经营模型</a:t>
            </a: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商品经营模型</a:t>
            </a:r>
          </a:p>
        </p:txBody>
      </p:sp>
    </p:spTree>
    <p:extLst>
      <p:ext uri="{BB962C8B-B14F-4D97-AF65-F5344CB8AC3E}">
        <p14:creationId xmlns:p14="http://schemas.microsoft.com/office/powerpoint/2010/main" val="3516374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椭圆 48">
            <a:extLst>
              <a:ext uri="{FF2B5EF4-FFF2-40B4-BE49-F238E27FC236}">
                <a16:creationId xmlns:a16="http://schemas.microsoft.com/office/drawing/2014/main" id="{15602C7F-1E73-4203-B708-1D8CD99043BC}"/>
              </a:ext>
            </a:extLst>
          </p:cNvPr>
          <p:cNvSpPr/>
          <p:nvPr/>
        </p:nvSpPr>
        <p:spPr>
          <a:xfrm>
            <a:off x="3558887" y="410308"/>
            <a:ext cx="5074226" cy="5074226"/>
          </a:xfrm>
          <a:prstGeom prst="ellipse">
            <a:avLst/>
          </a:prstGeom>
          <a:noFill/>
          <a:ln w="25400">
            <a:gradFill>
              <a:gsLst>
                <a:gs pos="10000">
                  <a:schemeClr val="bg1">
                    <a:lumMod val="75000"/>
                    <a:alpha val="0"/>
                  </a:schemeClr>
                </a:gs>
                <a:gs pos="90000">
                  <a:schemeClr val="bg1">
                    <a:lumMod val="75000"/>
                    <a:alpha val="0"/>
                  </a:schemeClr>
                </a:gs>
                <a:gs pos="60000">
                  <a:schemeClr val="bg1">
                    <a:lumMod val="75000"/>
                  </a:schemeClr>
                </a:gs>
                <a:gs pos="40000">
                  <a:schemeClr val="bg1">
                    <a:lumMod val="75000"/>
                  </a:schemeClr>
                </a:gs>
              </a:gsLst>
              <a:lin ang="5400000" scaled="1"/>
            </a:gra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kumimoji="1"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3AAB79F2-7D27-458E-9F72-62CA7CBFE374}"/>
              </a:ext>
            </a:extLst>
          </p:cNvPr>
          <p:cNvSpPr/>
          <p:nvPr/>
        </p:nvSpPr>
        <p:spPr>
          <a:xfrm>
            <a:off x="3938954" y="790375"/>
            <a:ext cx="4314092" cy="4314092"/>
          </a:xfrm>
          <a:prstGeom prst="ellipse">
            <a:avLst/>
          </a:prstGeom>
          <a:noFill/>
          <a:ln w="25400">
            <a:gradFill>
              <a:gsLst>
                <a:gs pos="83000">
                  <a:srgbClr val="E90012">
                    <a:alpha val="0"/>
                  </a:srgbClr>
                </a:gs>
                <a:gs pos="100000">
                  <a:srgbClr val="E90012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kumimoji="1"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图形 33">
            <a:extLst>
              <a:ext uri="{FF2B5EF4-FFF2-40B4-BE49-F238E27FC236}">
                <a16:creationId xmlns:a16="http://schemas.microsoft.com/office/drawing/2014/main" id="{C7F54494-FC77-4F31-919A-9D62D289202A}"/>
              </a:ext>
            </a:extLst>
          </p:cNvPr>
          <p:cNvSpPr/>
          <p:nvPr/>
        </p:nvSpPr>
        <p:spPr>
          <a:xfrm>
            <a:off x="957" y="1439876"/>
            <a:ext cx="6739205" cy="3015091"/>
          </a:xfrm>
          <a:custGeom>
            <a:avLst/>
            <a:gdLst>
              <a:gd name="connsiteX0" fmla="*/ 0 w 10112692"/>
              <a:gd name="connsiteY0" fmla="*/ 0 h 4524375"/>
              <a:gd name="connsiteX1" fmla="*/ 0 w 10112692"/>
              <a:gd name="connsiteY1" fmla="*/ 4524375 h 4524375"/>
              <a:gd name="connsiteX2" fmla="*/ 8175308 w 10112692"/>
              <a:gd name="connsiteY2" fmla="*/ 4524375 h 4524375"/>
              <a:gd name="connsiteX3" fmla="*/ 10112692 w 10112692"/>
              <a:gd name="connsiteY3" fmla="*/ 0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12692" h="4524375">
                <a:moveTo>
                  <a:pt x="0" y="0"/>
                </a:moveTo>
                <a:lnTo>
                  <a:pt x="0" y="4524375"/>
                </a:lnTo>
                <a:lnTo>
                  <a:pt x="8175308" y="4524375"/>
                </a:lnTo>
                <a:lnTo>
                  <a:pt x="10112692" y="0"/>
                </a:lnTo>
                <a:close/>
              </a:path>
            </a:pathLst>
          </a:cu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1035050" sx="100000" sy="100000" flip="none" algn="bl"/>
          </a:blipFill>
          <a:ln w="9525" cap="flat" cmpd="sng" algn="ctr">
            <a:noFill/>
            <a:prstDash val="dash"/>
            <a:miter lim="800000"/>
          </a:ln>
          <a:effectLst/>
        </p:spPr>
        <p:txBody>
          <a:bodyPr tIns="0" rtlCol="0" anchor="ctr"/>
          <a:lstStyle/>
          <a:p>
            <a:pPr algn="ctr" defTabSz="913765" hangingPunct="0"/>
            <a:endParaRPr lang="zh-CN" altLang="en-US" sz="1600" b="1" kern="0">
              <a:solidFill>
                <a:schemeClr val="tx1">
                  <a:lumMod val="75000"/>
                  <a:lumOff val="25000"/>
                </a:schemeClr>
              </a:solidFill>
              <a:latin typeface="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3" name="图形 33">
            <a:extLst>
              <a:ext uri="{FF2B5EF4-FFF2-40B4-BE49-F238E27FC236}">
                <a16:creationId xmlns:a16="http://schemas.microsoft.com/office/drawing/2014/main" id="{C6DC7822-1529-44D6-BEEE-354D9C3FCB14}"/>
              </a:ext>
            </a:extLst>
          </p:cNvPr>
          <p:cNvSpPr/>
          <p:nvPr/>
        </p:nvSpPr>
        <p:spPr>
          <a:xfrm rot="10800000">
            <a:off x="5451839" y="1439876"/>
            <a:ext cx="6739205" cy="3015091"/>
          </a:xfrm>
          <a:custGeom>
            <a:avLst/>
            <a:gdLst>
              <a:gd name="connsiteX0" fmla="*/ 0 w 10112692"/>
              <a:gd name="connsiteY0" fmla="*/ 0 h 4524375"/>
              <a:gd name="connsiteX1" fmla="*/ 0 w 10112692"/>
              <a:gd name="connsiteY1" fmla="*/ 4524375 h 4524375"/>
              <a:gd name="connsiteX2" fmla="*/ 8175308 w 10112692"/>
              <a:gd name="connsiteY2" fmla="*/ 4524375 h 4524375"/>
              <a:gd name="connsiteX3" fmla="*/ 10112692 w 10112692"/>
              <a:gd name="connsiteY3" fmla="*/ 0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12692" h="4524375">
                <a:moveTo>
                  <a:pt x="0" y="0"/>
                </a:moveTo>
                <a:lnTo>
                  <a:pt x="0" y="4524375"/>
                </a:lnTo>
                <a:lnTo>
                  <a:pt x="8175308" y="4524375"/>
                </a:lnTo>
                <a:lnTo>
                  <a:pt x="10112692" y="0"/>
                </a:lnTo>
                <a:close/>
              </a:path>
            </a:pathLst>
          </a:cu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876300" sx="100000" sy="100000" flip="none" algn="bl"/>
          </a:blipFill>
          <a:ln w="9525" cap="flat" cmpd="sng" algn="ctr">
            <a:noFill/>
            <a:prstDash val="dash"/>
            <a:miter lim="800000"/>
          </a:ln>
          <a:effectLst/>
        </p:spPr>
        <p:txBody>
          <a:bodyPr tIns="0" rtlCol="0" anchor="ctr"/>
          <a:lstStyle/>
          <a:p>
            <a:pPr algn="ctr" defTabSz="913765" hangingPunct="0"/>
            <a:endParaRPr lang="zh-CN" altLang="en-US" sz="1600" b="1" kern="0">
              <a:solidFill>
                <a:schemeClr val="tx1">
                  <a:lumMod val="75000"/>
                  <a:lumOff val="25000"/>
                </a:schemeClr>
              </a:solidFill>
              <a:latin typeface="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5" name="图形 33">
            <a:extLst>
              <a:ext uri="{FF2B5EF4-FFF2-40B4-BE49-F238E27FC236}">
                <a16:creationId xmlns:a16="http://schemas.microsoft.com/office/drawing/2014/main" id="{426995DD-D6BC-412F-A36F-60B2B083A376}"/>
              </a:ext>
            </a:extLst>
          </p:cNvPr>
          <p:cNvSpPr/>
          <p:nvPr/>
        </p:nvSpPr>
        <p:spPr>
          <a:xfrm>
            <a:off x="957" y="1439876"/>
            <a:ext cx="6739205" cy="3015091"/>
          </a:xfrm>
          <a:custGeom>
            <a:avLst/>
            <a:gdLst>
              <a:gd name="connsiteX0" fmla="*/ 0 w 10112692"/>
              <a:gd name="connsiteY0" fmla="*/ 0 h 4524375"/>
              <a:gd name="connsiteX1" fmla="*/ 0 w 10112692"/>
              <a:gd name="connsiteY1" fmla="*/ 4524375 h 4524375"/>
              <a:gd name="connsiteX2" fmla="*/ 8175308 w 10112692"/>
              <a:gd name="connsiteY2" fmla="*/ 4524375 h 4524375"/>
              <a:gd name="connsiteX3" fmla="*/ 10112692 w 10112692"/>
              <a:gd name="connsiteY3" fmla="*/ 0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12692" h="4524375">
                <a:moveTo>
                  <a:pt x="0" y="0"/>
                </a:moveTo>
                <a:lnTo>
                  <a:pt x="0" y="4524375"/>
                </a:lnTo>
                <a:lnTo>
                  <a:pt x="8175308" y="4524375"/>
                </a:lnTo>
                <a:lnTo>
                  <a:pt x="10112692" y="0"/>
                </a:lnTo>
                <a:close/>
              </a:path>
            </a:pathLst>
          </a:custGeom>
          <a:gradFill>
            <a:gsLst>
              <a:gs pos="100000">
                <a:schemeClr val="tx1">
                  <a:lumMod val="85000"/>
                  <a:lumOff val="15000"/>
                  <a:alpha val="0"/>
                </a:schemeClr>
              </a:gs>
              <a:gs pos="0">
                <a:schemeClr val="tx1">
                  <a:lumMod val="85000"/>
                  <a:lumOff val="15000"/>
                  <a:alpha val="97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图形 33">
            <a:extLst>
              <a:ext uri="{FF2B5EF4-FFF2-40B4-BE49-F238E27FC236}">
                <a16:creationId xmlns:a16="http://schemas.microsoft.com/office/drawing/2014/main" id="{A509956F-5CBE-480A-A51F-CACD177AD81D}"/>
              </a:ext>
            </a:extLst>
          </p:cNvPr>
          <p:cNvSpPr/>
          <p:nvPr/>
        </p:nvSpPr>
        <p:spPr>
          <a:xfrm rot="10800000">
            <a:off x="5451839" y="1439876"/>
            <a:ext cx="6739205" cy="3015091"/>
          </a:xfrm>
          <a:custGeom>
            <a:avLst/>
            <a:gdLst>
              <a:gd name="connsiteX0" fmla="*/ 0 w 10112692"/>
              <a:gd name="connsiteY0" fmla="*/ 0 h 4524375"/>
              <a:gd name="connsiteX1" fmla="*/ 0 w 10112692"/>
              <a:gd name="connsiteY1" fmla="*/ 4524375 h 4524375"/>
              <a:gd name="connsiteX2" fmla="*/ 8175308 w 10112692"/>
              <a:gd name="connsiteY2" fmla="*/ 4524375 h 4524375"/>
              <a:gd name="connsiteX3" fmla="*/ 10112692 w 10112692"/>
              <a:gd name="connsiteY3" fmla="*/ 0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12692" h="4524375">
                <a:moveTo>
                  <a:pt x="0" y="0"/>
                </a:moveTo>
                <a:lnTo>
                  <a:pt x="0" y="4524375"/>
                </a:lnTo>
                <a:lnTo>
                  <a:pt x="8175308" y="4524375"/>
                </a:lnTo>
                <a:lnTo>
                  <a:pt x="10112692" y="0"/>
                </a:lnTo>
                <a:close/>
              </a:path>
            </a:pathLst>
          </a:custGeom>
          <a:gradFill>
            <a:gsLst>
              <a:gs pos="100000">
                <a:schemeClr val="tx1">
                  <a:lumMod val="85000"/>
                  <a:lumOff val="15000"/>
                  <a:alpha val="0"/>
                </a:schemeClr>
              </a:gs>
              <a:gs pos="0">
                <a:schemeClr val="tx1">
                  <a:lumMod val="85000"/>
                  <a:lumOff val="15000"/>
                  <a:alpha val="97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150B1AC-0FD3-4278-A51A-4308F6BE9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44" y="-1237474"/>
            <a:ext cx="10230256" cy="658084"/>
          </a:xfrm>
        </p:spPr>
        <p:txBody>
          <a:bodyPr/>
          <a:lstStyle/>
          <a:p>
            <a:r>
              <a:rPr lang="zh-CN" altLang="en-US" dirty="0"/>
              <a:t>正确理解软件工具的使用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F26D9FE-93CE-4C2B-9206-CC80E5522118}"/>
              </a:ext>
            </a:extLst>
          </p:cNvPr>
          <p:cNvSpPr txBox="1"/>
          <p:nvPr/>
        </p:nvSpPr>
        <p:spPr>
          <a:xfrm>
            <a:off x="3706251" y="611237"/>
            <a:ext cx="4940861" cy="49244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如何理解使用软件的目的？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B958089-A0D3-45C0-9A1D-BA369773175D}"/>
              </a:ext>
            </a:extLst>
          </p:cNvPr>
          <p:cNvSpPr txBox="1"/>
          <p:nvPr/>
        </p:nvSpPr>
        <p:spPr>
          <a:xfrm>
            <a:off x="8067691" y="2685811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业绩激励？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E278553-61FF-4C27-9D23-480517F5BD0D}"/>
              </a:ext>
            </a:extLst>
          </p:cNvPr>
          <p:cNvSpPr txBox="1"/>
          <p:nvPr/>
        </p:nvSpPr>
        <p:spPr>
          <a:xfrm>
            <a:off x="1586469" y="2685811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监管考核？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4500579-521B-4085-85A8-EAF355877E46}"/>
              </a:ext>
            </a:extLst>
          </p:cNvPr>
          <p:cNvSpPr txBox="1"/>
          <p:nvPr/>
        </p:nvSpPr>
        <p:spPr>
          <a:xfrm>
            <a:off x="4940110" y="4570201"/>
            <a:ext cx="2311782" cy="584130"/>
          </a:xfrm>
          <a:prstGeom prst="roundRect">
            <a:avLst>
              <a:gd name="adj" fmla="val 50000"/>
            </a:avLst>
          </a:prstGeom>
          <a:pattFill prst="dkUpDiag">
            <a:fgClr>
              <a:schemeClr val="tx1">
                <a:lumMod val="50000"/>
                <a:lumOff val="50000"/>
              </a:schemeClr>
            </a:fgClr>
            <a:bgClr>
              <a:schemeClr val="tx1">
                <a:lumMod val="65000"/>
                <a:lumOff val="3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 defTabSz="457200">
              <a:defRPr b="1">
                <a:solidFill>
                  <a:schemeClr val="lt1"/>
                </a:solidFill>
                <a:latin typeface="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2400" dirty="0"/>
              <a:t>经营分析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ACF2E2D-B388-48D1-BDE3-6EEE230E6351}"/>
              </a:ext>
            </a:extLst>
          </p:cNvPr>
          <p:cNvSpPr/>
          <p:nvPr/>
        </p:nvSpPr>
        <p:spPr>
          <a:xfrm>
            <a:off x="-1" y="5252069"/>
            <a:ext cx="12192001" cy="1413579"/>
          </a:xfrm>
          <a:prstGeom prst="rect">
            <a:avLst/>
          </a:prstGeom>
          <a:solidFill>
            <a:schemeClr val="bg1">
              <a:lumMod val="85000"/>
              <a:alpha val="8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回归原点思考：</a:t>
            </a:r>
          </a:p>
          <a:p>
            <a:pPr algn="ctr">
              <a:spcAft>
                <a:spcPts val="600"/>
              </a:spcAft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上系统的初衷是什么？</a:t>
            </a:r>
          </a:p>
          <a:p>
            <a:pPr algn="ctr">
              <a:spcAft>
                <a:spcPts val="600"/>
              </a:spcAft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提高生意，而非真的要看住员工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8BECC720-B5EA-4220-A66A-D38294BFD691}"/>
              </a:ext>
            </a:extLst>
          </p:cNvPr>
          <p:cNvSpPr/>
          <p:nvPr/>
        </p:nvSpPr>
        <p:spPr>
          <a:xfrm>
            <a:off x="5480050" y="2331471"/>
            <a:ext cx="1231900" cy="1231900"/>
          </a:xfrm>
          <a:prstGeom prst="ellipse">
            <a:avLst/>
          </a:prstGeom>
          <a:solidFill>
            <a:srgbClr val="E90012"/>
          </a:solidFill>
          <a:ln>
            <a:noFill/>
          </a:ln>
          <a:effectLst>
            <a:outerShdw blurRad="381000" sx="110000" sy="110000" algn="c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VS</a:t>
            </a:r>
            <a:endParaRPr kumimoji="1"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76DDE232-4B66-4F65-B01E-94A2B723482D}"/>
              </a:ext>
            </a:extLst>
          </p:cNvPr>
          <p:cNvCxnSpPr>
            <a:cxnSpLocks/>
          </p:cNvCxnSpPr>
          <p:nvPr/>
        </p:nvCxnSpPr>
        <p:spPr>
          <a:xfrm flipH="1" flipV="1">
            <a:off x="2513503" y="857458"/>
            <a:ext cx="985101" cy="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D6AE3B52-B1CB-472E-AF38-064D863FE483}"/>
              </a:ext>
            </a:extLst>
          </p:cNvPr>
          <p:cNvCxnSpPr>
            <a:cxnSpLocks/>
          </p:cNvCxnSpPr>
          <p:nvPr/>
        </p:nvCxnSpPr>
        <p:spPr>
          <a:xfrm flipH="1" flipV="1">
            <a:off x="8693396" y="857458"/>
            <a:ext cx="985101" cy="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38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水中的倒影&#10;&#10;描述已自动生成">
            <a:extLst>
              <a:ext uri="{FF2B5EF4-FFF2-40B4-BE49-F238E27FC236}">
                <a16:creationId xmlns:a16="http://schemas.microsoft.com/office/drawing/2014/main" id="{65411123-7843-4CD9-85CD-22D252AE5C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0FCDC8F8-A4E5-4A56-BE25-C79F41EFF8E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100000">
                <a:schemeClr val="bg1">
                  <a:alpha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A38138F-4C99-4DC7-8195-46C8DD2AB3DD}"/>
              </a:ext>
            </a:extLst>
          </p:cNvPr>
          <p:cNvSpPr/>
          <p:nvPr/>
        </p:nvSpPr>
        <p:spPr>
          <a:xfrm>
            <a:off x="2011679" y="1646487"/>
            <a:ext cx="10180321" cy="371526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gradFill>
              <a:gsLst>
                <a:gs pos="0">
                  <a:srgbClr val="E90012"/>
                </a:gs>
                <a:gs pos="50000">
                  <a:srgbClr val="E90012">
                    <a:alpha val="0"/>
                  </a:srgbClr>
                </a:gs>
              </a:gsLst>
              <a:lin ang="0" scaled="0"/>
            </a:gradFill>
          </a:ln>
        </p:spPr>
        <p:txBody>
          <a:bodyPr wrap="square" lIns="216000" tIns="0" rIns="216000" bIns="0" rtlCol="0" anchor="ctr" anchorCtr="0">
            <a:noAutofit/>
          </a:bodyPr>
          <a:lstStyle/>
          <a:p>
            <a:pPr marL="180975" indent="-180975">
              <a:lnSpc>
                <a:spcPct val="130000"/>
              </a:lnSpc>
              <a:spcAft>
                <a:spcPts val="600"/>
              </a:spcAft>
              <a:buFont typeface="+mj-lt"/>
              <a:buAutoNum type="arabicPeriod"/>
              <a:tabLst>
                <a:tab pos="180975" algn="l"/>
              </a:tabLst>
            </a:pP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CE63B58D-26B9-4099-AA87-06D760C15397}"/>
              </a:ext>
            </a:extLst>
          </p:cNvPr>
          <p:cNvGrpSpPr/>
          <p:nvPr/>
        </p:nvGrpSpPr>
        <p:grpSpPr>
          <a:xfrm>
            <a:off x="1665011" y="2262812"/>
            <a:ext cx="693334" cy="693332"/>
            <a:chOff x="2008851" y="-3421284"/>
            <a:chExt cx="859809" cy="859809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5BA96E5D-E08A-434B-AADA-B57C1591F3B7}"/>
                </a:ext>
              </a:extLst>
            </p:cNvPr>
            <p:cNvSpPr/>
            <p:nvPr/>
          </p:nvSpPr>
          <p:spPr>
            <a:xfrm>
              <a:off x="2008851" y="-3421284"/>
              <a:ext cx="859809" cy="859809"/>
            </a:xfrm>
            <a:prstGeom prst="ellipse">
              <a:avLst/>
            </a:prstGeom>
            <a:gradFill>
              <a:gsLst>
                <a:gs pos="20000">
                  <a:srgbClr val="E90012"/>
                </a:gs>
                <a:gs pos="100000">
                  <a:srgbClr val="FF0000">
                    <a:alpha val="0"/>
                  </a:srgb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" name="zoom-or-search-interface-magnifier-tool-symbol_45391">
              <a:extLst>
                <a:ext uri="{FF2B5EF4-FFF2-40B4-BE49-F238E27FC236}">
                  <a16:creationId xmlns:a16="http://schemas.microsoft.com/office/drawing/2014/main" id="{7B2AB66C-264D-4756-AACA-1603E8F7E85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82175" y="-3248888"/>
              <a:ext cx="513160" cy="515016"/>
            </a:xfrm>
            <a:custGeom>
              <a:avLst/>
              <a:gdLst>
                <a:gd name="connsiteX0" fmla="*/ 437759 w 605377"/>
                <a:gd name="connsiteY0" fmla="*/ 359390 h 607568"/>
                <a:gd name="connsiteX1" fmla="*/ 449353 w 605377"/>
                <a:gd name="connsiteY1" fmla="*/ 363633 h 607568"/>
                <a:gd name="connsiteX2" fmla="*/ 590029 w 605377"/>
                <a:gd name="connsiteY2" fmla="*/ 482746 h 607568"/>
                <a:gd name="connsiteX3" fmla="*/ 605333 w 605377"/>
                <a:gd name="connsiteY3" fmla="*/ 513142 h 607568"/>
                <a:gd name="connsiteX4" fmla="*/ 592811 w 605377"/>
                <a:gd name="connsiteY4" fmla="*/ 544694 h 607568"/>
                <a:gd name="connsiteX5" fmla="*/ 542338 w 605377"/>
                <a:gd name="connsiteY5" fmla="*/ 595071 h 607568"/>
                <a:gd name="connsiteX6" fmla="*/ 512580 w 605377"/>
                <a:gd name="connsiteY6" fmla="*/ 607568 h 607568"/>
                <a:gd name="connsiteX7" fmla="*/ 480426 w 605377"/>
                <a:gd name="connsiteY7" fmla="*/ 592293 h 607568"/>
                <a:gd name="connsiteX8" fmla="*/ 361006 w 605377"/>
                <a:gd name="connsiteY8" fmla="*/ 451734 h 607568"/>
                <a:gd name="connsiteX9" fmla="*/ 356910 w 605377"/>
                <a:gd name="connsiteY9" fmla="*/ 437925 h 607568"/>
                <a:gd name="connsiteX10" fmla="*/ 364562 w 605377"/>
                <a:gd name="connsiteY10" fmla="*/ 425427 h 607568"/>
                <a:gd name="connsiteX11" fmla="*/ 422919 w 605377"/>
                <a:gd name="connsiteY11" fmla="*/ 367182 h 607568"/>
                <a:gd name="connsiteX12" fmla="*/ 437759 w 605377"/>
                <a:gd name="connsiteY12" fmla="*/ 359390 h 607568"/>
                <a:gd name="connsiteX13" fmla="*/ 223481 w 605377"/>
                <a:gd name="connsiteY13" fmla="*/ 72306 h 607568"/>
                <a:gd name="connsiteX14" fmla="*/ 72407 w 605377"/>
                <a:gd name="connsiteY14" fmla="*/ 223167 h 607568"/>
                <a:gd name="connsiteX15" fmla="*/ 223481 w 605377"/>
                <a:gd name="connsiteY15" fmla="*/ 373951 h 607568"/>
                <a:gd name="connsiteX16" fmla="*/ 330198 w 605377"/>
                <a:gd name="connsiteY16" fmla="*/ 329734 h 607568"/>
                <a:gd name="connsiteX17" fmla="*/ 374477 w 605377"/>
                <a:gd name="connsiteY17" fmla="*/ 223167 h 607568"/>
                <a:gd name="connsiteX18" fmla="*/ 223481 w 605377"/>
                <a:gd name="connsiteY18" fmla="*/ 72306 h 607568"/>
                <a:gd name="connsiteX19" fmla="*/ 223481 w 605377"/>
                <a:gd name="connsiteY19" fmla="*/ 0 h 607568"/>
                <a:gd name="connsiteX20" fmla="*/ 446961 w 605377"/>
                <a:gd name="connsiteY20" fmla="*/ 223167 h 607568"/>
                <a:gd name="connsiteX21" fmla="*/ 381509 w 605377"/>
                <a:gd name="connsiteY21" fmla="*/ 380896 h 607568"/>
                <a:gd name="connsiteX22" fmla="*/ 223481 w 605377"/>
                <a:gd name="connsiteY22" fmla="*/ 446256 h 607568"/>
                <a:gd name="connsiteX23" fmla="*/ 0 w 605377"/>
                <a:gd name="connsiteY23" fmla="*/ 223167 h 607568"/>
                <a:gd name="connsiteX24" fmla="*/ 223481 w 605377"/>
                <a:gd name="connsiteY24" fmla="*/ 0 h 60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05377" h="607568">
                  <a:moveTo>
                    <a:pt x="437759" y="359390"/>
                  </a:moveTo>
                  <a:cubicBezTo>
                    <a:pt x="441856" y="359390"/>
                    <a:pt x="445952" y="360856"/>
                    <a:pt x="449353" y="363633"/>
                  </a:cubicBezTo>
                  <a:lnTo>
                    <a:pt x="590029" y="482746"/>
                  </a:lnTo>
                  <a:cubicBezTo>
                    <a:pt x="599381" y="490538"/>
                    <a:pt x="604792" y="501338"/>
                    <a:pt x="605333" y="513142"/>
                  </a:cubicBezTo>
                  <a:cubicBezTo>
                    <a:pt x="605874" y="524868"/>
                    <a:pt x="601468" y="536054"/>
                    <a:pt x="592811" y="544694"/>
                  </a:cubicBezTo>
                  <a:lnTo>
                    <a:pt x="542338" y="595071"/>
                  </a:lnTo>
                  <a:cubicBezTo>
                    <a:pt x="534222" y="603094"/>
                    <a:pt x="523710" y="607568"/>
                    <a:pt x="512580" y="607568"/>
                  </a:cubicBezTo>
                  <a:cubicBezTo>
                    <a:pt x="500213" y="607568"/>
                    <a:pt x="488464" y="602014"/>
                    <a:pt x="480426" y="592293"/>
                  </a:cubicBezTo>
                  <a:lnTo>
                    <a:pt x="361006" y="451734"/>
                  </a:lnTo>
                  <a:cubicBezTo>
                    <a:pt x="357683" y="447799"/>
                    <a:pt x="356214" y="442939"/>
                    <a:pt x="356910" y="437925"/>
                  </a:cubicBezTo>
                  <a:cubicBezTo>
                    <a:pt x="357528" y="432987"/>
                    <a:pt x="360311" y="428436"/>
                    <a:pt x="364562" y="425427"/>
                  </a:cubicBezTo>
                  <a:cubicBezTo>
                    <a:pt x="387286" y="409458"/>
                    <a:pt x="406919" y="389863"/>
                    <a:pt x="422919" y="367182"/>
                  </a:cubicBezTo>
                  <a:cubicBezTo>
                    <a:pt x="426397" y="362322"/>
                    <a:pt x="431885" y="359390"/>
                    <a:pt x="437759" y="359390"/>
                  </a:cubicBezTo>
                  <a:close/>
                  <a:moveTo>
                    <a:pt x="223481" y="72306"/>
                  </a:moveTo>
                  <a:cubicBezTo>
                    <a:pt x="140178" y="72306"/>
                    <a:pt x="72407" y="139981"/>
                    <a:pt x="72407" y="223167"/>
                  </a:cubicBezTo>
                  <a:cubicBezTo>
                    <a:pt x="72407" y="306276"/>
                    <a:pt x="140178" y="373951"/>
                    <a:pt x="223481" y="373951"/>
                  </a:cubicBezTo>
                  <a:cubicBezTo>
                    <a:pt x="263741" y="373951"/>
                    <a:pt x="301683" y="358286"/>
                    <a:pt x="330198" y="329734"/>
                  </a:cubicBezTo>
                  <a:cubicBezTo>
                    <a:pt x="358790" y="301183"/>
                    <a:pt x="374477" y="263371"/>
                    <a:pt x="374477" y="223167"/>
                  </a:cubicBezTo>
                  <a:cubicBezTo>
                    <a:pt x="374477" y="139981"/>
                    <a:pt x="306783" y="72306"/>
                    <a:pt x="223481" y="72306"/>
                  </a:cubicBezTo>
                  <a:close/>
                  <a:moveTo>
                    <a:pt x="223481" y="0"/>
                  </a:moveTo>
                  <a:cubicBezTo>
                    <a:pt x="346657" y="0"/>
                    <a:pt x="446961" y="100086"/>
                    <a:pt x="446961" y="223167"/>
                  </a:cubicBezTo>
                  <a:cubicBezTo>
                    <a:pt x="446961" y="282740"/>
                    <a:pt x="423701" y="338763"/>
                    <a:pt x="381509" y="380896"/>
                  </a:cubicBezTo>
                  <a:cubicBezTo>
                    <a:pt x="339239" y="423029"/>
                    <a:pt x="283137" y="446256"/>
                    <a:pt x="223481" y="446256"/>
                  </a:cubicBezTo>
                  <a:cubicBezTo>
                    <a:pt x="100303" y="446256"/>
                    <a:pt x="0" y="346171"/>
                    <a:pt x="0" y="223167"/>
                  </a:cubicBezTo>
                  <a:cubicBezTo>
                    <a:pt x="0" y="100086"/>
                    <a:pt x="100303" y="0"/>
                    <a:pt x="2234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E8123810-C2ED-474C-A54C-3C84166E90AD}"/>
              </a:ext>
            </a:extLst>
          </p:cNvPr>
          <p:cNvSpPr/>
          <p:nvPr/>
        </p:nvSpPr>
        <p:spPr>
          <a:xfrm>
            <a:off x="2555574" y="2347869"/>
            <a:ext cx="3416320" cy="523220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E90012"/>
                </a:solidFill>
                <a:latin typeface="微软雅黑" charset="-122"/>
                <a:ea typeface="微软雅黑" charset="-122"/>
                <a:cs typeface="+mn-ea"/>
                <a:sym typeface="+mn-lt"/>
              </a:rPr>
              <a:t>数智化的底层逻辑</a:t>
            </a:r>
            <a:r>
              <a:rPr lang="zh-CN" altLang="zh-CN" sz="2800" b="1" dirty="0">
                <a:solidFill>
                  <a:srgbClr val="E90012"/>
                </a:solidFill>
                <a:latin typeface="微软雅黑" charset="-122"/>
                <a:ea typeface="微软雅黑" charset="-122"/>
                <a:cs typeface="+mn-ea"/>
                <a:sym typeface="+mn-lt"/>
              </a:rPr>
              <a:t>：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FF227D9B-1FF9-4EEC-B554-04D555C41E33}"/>
              </a:ext>
            </a:extLst>
          </p:cNvPr>
          <p:cNvSpPr/>
          <p:nvPr/>
        </p:nvSpPr>
        <p:spPr>
          <a:xfrm>
            <a:off x="2555575" y="3005505"/>
            <a:ext cx="6461874" cy="1253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+mn-lt"/>
              </a:rPr>
              <a:t>是“业务和管理的重构与创新”，其核心是通过数据智能工具、平台，发挥数据的价值来赋能企业的业务经营和管理运营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2B00927B-D6AC-4E94-A480-88A1C9432D2C}"/>
              </a:ext>
            </a:extLst>
          </p:cNvPr>
          <p:cNvSpPr>
            <a:spLocks noEditPoints="1"/>
          </p:cNvSpPr>
          <p:nvPr/>
        </p:nvSpPr>
        <p:spPr bwMode="auto">
          <a:xfrm>
            <a:off x="2693397" y="1373265"/>
            <a:ext cx="517497" cy="478748"/>
          </a:xfrm>
          <a:custGeom>
            <a:avLst/>
            <a:gdLst>
              <a:gd name="T0" fmla="*/ 64 w 172"/>
              <a:gd name="T1" fmla="*/ 90 h 159"/>
              <a:gd name="T2" fmla="*/ 64 w 172"/>
              <a:gd name="T3" fmla="*/ 159 h 159"/>
              <a:gd name="T4" fmla="*/ 0 w 172"/>
              <a:gd name="T5" fmla="*/ 159 h 159"/>
              <a:gd name="T6" fmla="*/ 0 w 172"/>
              <a:gd name="T7" fmla="*/ 104 h 159"/>
              <a:gd name="T8" fmla="*/ 11 w 172"/>
              <a:gd name="T9" fmla="*/ 40 h 159"/>
              <a:gd name="T10" fmla="*/ 55 w 172"/>
              <a:gd name="T11" fmla="*/ 0 h 159"/>
              <a:gd name="T12" fmla="*/ 69 w 172"/>
              <a:gd name="T13" fmla="*/ 24 h 159"/>
              <a:gd name="T14" fmla="*/ 43 w 172"/>
              <a:gd name="T15" fmla="*/ 46 h 159"/>
              <a:gd name="T16" fmla="*/ 33 w 172"/>
              <a:gd name="T17" fmla="*/ 90 h 159"/>
              <a:gd name="T18" fmla="*/ 64 w 172"/>
              <a:gd name="T19" fmla="*/ 90 h 159"/>
              <a:gd name="T20" fmla="*/ 167 w 172"/>
              <a:gd name="T21" fmla="*/ 90 h 159"/>
              <a:gd name="T22" fmla="*/ 167 w 172"/>
              <a:gd name="T23" fmla="*/ 159 h 159"/>
              <a:gd name="T24" fmla="*/ 103 w 172"/>
              <a:gd name="T25" fmla="*/ 159 h 159"/>
              <a:gd name="T26" fmla="*/ 103 w 172"/>
              <a:gd name="T27" fmla="*/ 104 h 159"/>
              <a:gd name="T28" fmla="*/ 113 w 172"/>
              <a:gd name="T29" fmla="*/ 40 h 159"/>
              <a:gd name="T30" fmla="*/ 157 w 172"/>
              <a:gd name="T31" fmla="*/ 0 h 159"/>
              <a:gd name="T32" fmla="*/ 172 w 172"/>
              <a:gd name="T33" fmla="*/ 24 h 159"/>
              <a:gd name="T34" fmla="*/ 145 w 172"/>
              <a:gd name="T35" fmla="*/ 46 h 159"/>
              <a:gd name="T36" fmla="*/ 136 w 172"/>
              <a:gd name="T37" fmla="*/ 90 h 159"/>
              <a:gd name="T38" fmla="*/ 167 w 172"/>
              <a:gd name="T39" fmla="*/ 9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72" h="159">
                <a:moveTo>
                  <a:pt x="64" y="90"/>
                </a:moveTo>
                <a:cubicBezTo>
                  <a:pt x="64" y="159"/>
                  <a:pt x="64" y="159"/>
                  <a:pt x="64" y="159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75"/>
                  <a:pt x="4" y="54"/>
                  <a:pt x="11" y="40"/>
                </a:cubicBezTo>
                <a:cubicBezTo>
                  <a:pt x="20" y="23"/>
                  <a:pt x="35" y="9"/>
                  <a:pt x="55" y="0"/>
                </a:cubicBezTo>
                <a:cubicBezTo>
                  <a:pt x="69" y="24"/>
                  <a:pt x="69" y="24"/>
                  <a:pt x="69" y="24"/>
                </a:cubicBezTo>
                <a:cubicBezTo>
                  <a:pt x="57" y="29"/>
                  <a:pt x="48" y="36"/>
                  <a:pt x="43" y="46"/>
                </a:cubicBezTo>
                <a:cubicBezTo>
                  <a:pt x="37" y="56"/>
                  <a:pt x="34" y="71"/>
                  <a:pt x="33" y="90"/>
                </a:cubicBezTo>
                <a:lnTo>
                  <a:pt x="64" y="90"/>
                </a:lnTo>
                <a:close/>
                <a:moveTo>
                  <a:pt x="167" y="90"/>
                </a:moveTo>
                <a:cubicBezTo>
                  <a:pt x="167" y="159"/>
                  <a:pt x="167" y="159"/>
                  <a:pt x="167" y="159"/>
                </a:cubicBezTo>
                <a:cubicBezTo>
                  <a:pt x="103" y="159"/>
                  <a:pt x="103" y="159"/>
                  <a:pt x="103" y="159"/>
                </a:cubicBezTo>
                <a:cubicBezTo>
                  <a:pt x="103" y="104"/>
                  <a:pt x="103" y="104"/>
                  <a:pt x="103" y="104"/>
                </a:cubicBezTo>
                <a:cubicBezTo>
                  <a:pt x="103" y="75"/>
                  <a:pt x="106" y="54"/>
                  <a:pt x="113" y="40"/>
                </a:cubicBezTo>
                <a:cubicBezTo>
                  <a:pt x="123" y="23"/>
                  <a:pt x="137" y="9"/>
                  <a:pt x="157" y="0"/>
                </a:cubicBezTo>
                <a:cubicBezTo>
                  <a:pt x="172" y="24"/>
                  <a:pt x="172" y="24"/>
                  <a:pt x="172" y="24"/>
                </a:cubicBezTo>
                <a:cubicBezTo>
                  <a:pt x="160" y="29"/>
                  <a:pt x="151" y="36"/>
                  <a:pt x="145" y="46"/>
                </a:cubicBezTo>
                <a:cubicBezTo>
                  <a:pt x="139" y="56"/>
                  <a:pt x="136" y="71"/>
                  <a:pt x="136" y="90"/>
                </a:cubicBezTo>
                <a:lnTo>
                  <a:pt x="167" y="9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1B79CD33-E20B-4EA3-8101-5EF3F448861A}"/>
              </a:ext>
            </a:extLst>
          </p:cNvPr>
          <p:cNvSpPr/>
          <p:nvPr/>
        </p:nvSpPr>
        <p:spPr>
          <a:xfrm>
            <a:off x="7655434" y="4263303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-122"/>
                <a:ea typeface="微软雅黑" charset="-122"/>
                <a:cs typeface="+mn-ea"/>
                <a:sym typeface="+mn-lt"/>
              </a:rPr>
              <a:t>王文京</a:t>
            </a:r>
            <a:endParaRPr lang="zh-CN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charset="-122"/>
              <a:ea typeface="微软雅黑" charset="-122"/>
              <a:cs typeface="+mn-ea"/>
              <a:sym typeface="+mn-lt"/>
            </a:endParaRPr>
          </a:p>
        </p:txBody>
      </p:sp>
      <p:sp>
        <p:nvSpPr>
          <p:cNvPr id="36" name="Freeform 5">
            <a:extLst>
              <a:ext uri="{FF2B5EF4-FFF2-40B4-BE49-F238E27FC236}">
                <a16:creationId xmlns:a16="http://schemas.microsoft.com/office/drawing/2014/main" id="{8911E693-C192-41AC-A578-B4D67F1DB502}"/>
              </a:ext>
            </a:extLst>
          </p:cNvPr>
          <p:cNvSpPr>
            <a:spLocks noEditPoints="1"/>
          </p:cNvSpPr>
          <p:nvPr/>
        </p:nvSpPr>
        <p:spPr bwMode="auto">
          <a:xfrm rot="10800000">
            <a:off x="8123618" y="5156226"/>
            <a:ext cx="517497" cy="478748"/>
          </a:xfrm>
          <a:custGeom>
            <a:avLst/>
            <a:gdLst>
              <a:gd name="T0" fmla="*/ 64 w 172"/>
              <a:gd name="T1" fmla="*/ 90 h 159"/>
              <a:gd name="T2" fmla="*/ 64 w 172"/>
              <a:gd name="T3" fmla="*/ 159 h 159"/>
              <a:gd name="T4" fmla="*/ 0 w 172"/>
              <a:gd name="T5" fmla="*/ 159 h 159"/>
              <a:gd name="T6" fmla="*/ 0 w 172"/>
              <a:gd name="T7" fmla="*/ 104 h 159"/>
              <a:gd name="T8" fmla="*/ 11 w 172"/>
              <a:gd name="T9" fmla="*/ 40 h 159"/>
              <a:gd name="T10" fmla="*/ 55 w 172"/>
              <a:gd name="T11" fmla="*/ 0 h 159"/>
              <a:gd name="T12" fmla="*/ 69 w 172"/>
              <a:gd name="T13" fmla="*/ 24 h 159"/>
              <a:gd name="T14" fmla="*/ 43 w 172"/>
              <a:gd name="T15" fmla="*/ 46 h 159"/>
              <a:gd name="T16" fmla="*/ 33 w 172"/>
              <a:gd name="T17" fmla="*/ 90 h 159"/>
              <a:gd name="T18" fmla="*/ 64 w 172"/>
              <a:gd name="T19" fmla="*/ 90 h 159"/>
              <a:gd name="T20" fmla="*/ 167 w 172"/>
              <a:gd name="T21" fmla="*/ 90 h 159"/>
              <a:gd name="T22" fmla="*/ 167 w 172"/>
              <a:gd name="T23" fmla="*/ 159 h 159"/>
              <a:gd name="T24" fmla="*/ 103 w 172"/>
              <a:gd name="T25" fmla="*/ 159 h 159"/>
              <a:gd name="T26" fmla="*/ 103 w 172"/>
              <a:gd name="T27" fmla="*/ 104 h 159"/>
              <a:gd name="T28" fmla="*/ 113 w 172"/>
              <a:gd name="T29" fmla="*/ 40 h 159"/>
              <a:gd name="T30" fmla="*/ 157 w 172"/>
              <a:gd name="T31" fmla="*/ 0 h 159"/>
              <a:gd name="T32" fmla="*/ 172 w 172"/>
              <a:gd name="T33" fmla="*/ 24 h 159"/>
              <a:gd name="T34" fmla="*/ 145 w 172"/>
              <a:gd name="T35" fmla="*/ 46 h 159"/>
              <a:gd name="T36" fmla="*/ 136 w 172"/>
              <a:gd name="T37" fmla="*/ 90 h 159"/>
              <a:gd name="T38" fmla="*/ 167 w 172"/>
              <a:gd name="T39" fmla="*/ 9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72" h="159">
                <a:moveTo>
                  <a:pt x="64" y="90"/>
                </a:moveTo>
                <a:cubicBezTo>
                  <a:pt x="64" y="159"/>
                  <a:pt x="64" y="159"/>
                  <a:pt x="64" y="159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75"/>
                  <a:pt x="4" y="54"/>
                  <a:pt x="11" y="40"/>
                </a:cubicBezTo>
                <a:cubicBezTo>
                  <a:pt x="20" y="23"/>
                  <a:pt x="35" y="9"/>
                  <a:pt x="55" y="0"/>
                </a:cubicBezTo>
                <a:cubicBezTo>
                  <a:pt x="69" y="24"/>
                  <a:pt x="69" y="24"/>
                  <a:pt x="69" y="24"/>
                </a:cubicBezTo>
                <a:cubicBezTo>
                  <a:pt x="57" y="29"/>
                  <a:pt x="48" y="36"/>
                  <a:pt x="43" y="46"/>
                </a:cubicBezTo>
                <a:cubicBezTo>
                  <a:pt x="37" y="56"/>
                  <a:pt x="34" y="71"/>
                  <a:pt x="33" y="90"/>
                </a:cubicBezTo>
                <a:lnTo>
                  <a:pt x="64" y="90"/>
                </a:lnTo>
                <a:close/>
                <a:moveTo>
                  <a:pt x="167" y="90"/>
                </a:moveTo>
                <a:cubicBezTo>
                  <a:pt x="167" y="159"/>
                  <a:pt x="167" y="159"/>
                  <a:pt x="167" y="159"/>
                </a:cubicBezTo>
                <a:cubicBezTo>
                  <a:pt x="103" y="159"/>
                  <a:pt x="103" y="159"/>
                  <a:pt x="103" y="159"/>
                </a:cubicBezTo>
                <a:cubicBezTo>
                  <a:pt x="103" y="104"/>
                  <a:pt x="103" y="104"/>
                  <a:pt x="103" y="104"/>
                </a:cubicBezTo>
                <a:cubicBezTo>
                  <a:pt x="103" y="75"/>
                  <a:pt x="106" y="54"/>
                  <a:pt x="113" y="40"/>
                </a:cubicBezTo>
                <a:cubicBezTo>
                  <a:pt x="123" y="23"/>
                  <a:pt x="137" y="9"/>
                  <a:pt x="157" y="0"/>
                </a:cubicBezTo>
                <a:cubicBezTo>
                  <a:pt x="172" y="24"/>
                  <a:pt x="172" y="24"/>
                  <a:pt x="172" y="24"/>
                </a:cubicBezTo>
                <a:cubicBezTo>
                  <a:pt x="160" y="29"/>
                  <a:pt x="151" y="36"/>
                  <a:pt x="145" y="46"/>
                </a:cubicBezTo>
                <a:cubicBezTo>
                  <a:pt x="139" y="56"/>
                  <a:pt x="136" y="71"/>
                  <a:pt x="136" y="90"/>
                </a:cubicBezTo>
                <a:lnTo>
                  <a:pt x="167" y="90"/>
                </a:lnTo>
                <a:close/>
              </a:path>
            </a:pathLst>
          </a:cu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4" name="图片 1" descr="畅捷通logo组合">
            <a:extLst>
              <a:ext uri="{FF2B5EF4-FFF2-40B4-BE49-F238E27FC236}">
                <a16:creationId xmlns:a16="http://schemas.microsoft.com/office/drawing/2014/main" id="{1737B1C0-585C-40E4-B811-346D7301B3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81373" y="351050"/>
            <a:ext cx="826218" cy="34563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436191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20781" y="3655129"/>
            <a:ext cx="12198927" cy="3202871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double-wrench-tool-and-hammer-forming-a-cross-of-outlines_25718"/>
          <p:cNvSpPr>
            <a:spLocks noChangeAspect="1"/>
          </p:cNvSpPr>
          <p:nvPr/>
        </p:nvSpPr>
        <p:spPr bwMode="auto">
          <a:xfrm>
            <a:off x="2500354" y="6173811"/>
            <a:ext cx="219296" cy="208916"/>
          </a:xfrm>
          <a:custGeom>
            <a:avLst/>
            <a:gdLst>
              <a:gd name="connsiteX0" fmla="*/ 474392 w 604567"/>
              <a:gd name="connsiteY0" fmla="*/ 431437 h 575955"/>
              <a:gd name="connsiteX1" fmla="*/ 505564 w 604567"/>
              <a:gd name="connsiteY1" fmla="*/ 462558 h 575955"/>
              <a:gd name="connsiteX2" fmla="*/ 494189 w 604567"/>
              <a:gd name="connsiteY2" fmla="*/ 505144 h 575955"/>
              <a:gd name="connsiteX3" fmla="*/ 451532 w 604567"/>
              <a:gd name="connsiteY3" fmla="*/ 516609 h 575955"/>
              <a:gd name="connsiteX4" fmla="*/ 420250 w 604567"/>
              <a:gd name="connsiteY4" fmla="*/ 485379 h 575955"/>
              <a:gd name="connsiteX5" fmla="*/ 431735 w 604567"/>
              <a:gd name="connsiteY5" fmla="*/ 442793 h 575955"/>
              <a:gd name="connsiteX6" fmla="*/ 474716 w 604567"/>
              <a:gd name="connsiteY6" fmla="*/ 415167 h 575955"/>
              <a:gd name="connsiteX7" fmla="*/ 423315 w 604567"/>
              <a:gd name="connsiteY7" fmla="*/ 428930 h 575955"/>
              <a:gd name="connsiteX8" fmla="*/ 417737 w 604567"/>
              <a:gd name="connsiteY8" fmla="*/ 434392 h 575955"/>
              <a:gd name="connsiteX9" fmla="*/ 403958 w 604567"/>
              <a:gd name="connsiteY9" fmla="*/ 485730 h 575955"/>
              <a:gd name="connsiteX10" fmla="*/ 406036 w 604567"/>
              <a:gd name="connsiteY10" fmla="*/ 493267 h 575955"/>
              <a:gd name="connsiteX11" fmla="*/ 443657 w 604567"/>
              <a:gd name="connsiteY11" fmla="*/ 530843 h 575955"/>
              <a:gd name="connsiteX12" fmla="*/ 449125 w 604567"/>
              <a:gd name="connsiteY12" fmla="*/ 533136 h 575955"/>
              <a:gd name="connsiteX13" fmla="*/ 451203 w 604567"/>
              <a:gd name="connsiteY13" fmla="*/ 532918 h 575955"/>
              <a:gd name="connsiteX14" fmla="*/ 502603 w 604567"/>
              <a:gd name="connsiteY14" fmla="*/ 519155 h 575955"/>
              <a:gd name="connsiteX15" fmla="*/ 508072 w 604567"/>
              <a:gd name="connsiteY15" fmla="*/ 513584 h 575955"/>
              <a:gd name="connsiteX16" fmla="*/ 521851 w 604567"/>
              <a:gd name="connsiteY16" fmla="*/ 462246 h 575955"/>
              <a:gd name="connsiteX17" fmla="*/ 519883 w 604567"/>
              <a:gd name="connsiteY17" fmla="*/ 454709 h 575955"/>
              <a:gd name="connsiteX18" fmla="*/ 482262 w 604567"/>
              <a:gd name="connsiteY18" fmla="*/ 417133 h 575955"/>
              <a:gd name="connsiteX19" fmla="*/ 474716 w 604567"/>
              <a:gd name="connsiteY19" fmla="*/ 415167 h 575955"/>
              <a:gd name="connsiteX20" fmla="*/ 462905 w 604567"/>
              <a:gd name="connsiteY20" fmla="*/ 372021 h 575955"/>
              <a:gd name="connsiteX21" fmla="*/ 535084 w 604567"/>
              <a:gd name="connsiteY21" fmla="*/ 401950 h 575955"/>
              <a:gd name="connsiteX22" fmla="*/ 565050 w 604567"/>
              <a:gd name="connsiteY22" fmla="*/ 474043 h 575955"/>
              <a:gd name="connsiteX23" fmla="*/ 535084 w 604567"/>
              <a:gd name="connsiteY23" fmla="*/ 546135 h 575955"/>
              <a:gd name="connsiteX24" fmla="*/ 462905 w 604567"/>
              <a:gd name="connsiteY24" fmla="*/ 575955 h 575955"/>
              <a:gd name="connsiteX25" fmla="*/ 390725 w 604567"/>
              <a:gd name="connsiteY25" fmla="*/ 546135 h 575955"/>
              <a:gd name="connsiteX26" fmla="*/ 367540 w 604567"/>
              <a:gd name="connsiteY26" fmla="*/ 437778 h 575955"/>
              <a:gd name="connsiteX27" fmla="*/ 368196 w 604567"/>
              <a:gd name="connsiteY27" fmla="*/ 436358 h 575955"/>
              <a:gd name="connsiteX28" fmla="*/ 369180 w 604567"/>
              <a:gd name="connsiteY28" fmla="*/ 434064 h 575955"/>
              <a:gd name="connsiteX29" fmla="*/ 369836 w 604567"/>
              <a:gd name="connsiteY29" fmla="*/ 432535 h 575955"/>
              <a:gd name="connsiteX30" fmla="*/ 390725 w 604567"/>
              <a:gd name="connsiteY30" fmla="*/ 401950 h 575955"/>
              <a:gd name="connsiteX31" fmla="*/ 462905 w 604567"/>
              <a:gd name="connsiteY31" fmla="*/ 372021 h 575955"/>
              <a:gd name="connsiteX32" fmla="*/ 351799 w 604567"/>
              <a:gd name="connsiteY32" fmla="*/ 312323 h 575955"/>
              <a:gd name="connsiteX33" fmla="*/ 407125 w 604567"/>
              <a:gd name="connsiteY33" fmla="*/ 367564 h 575955"/>
              <a:gd name="connsiteX34" fmla="*/ 381102 w 604567"/>
              <a:gd name="connsiteY34" fmla="*/ 387215 h 575955"/>
              <a:gd name="connsiteX35" fmla="*/ 358141 w 604567"/>
              <a:gd name="connsiteY35" fmla="*/ 420076 h 575955"/>
              <a:gd name="connsiteX36" fmla="*/ 301065 w 604567"/>
              <a:gd name="connsiteY36" fmla="*/ 363088 h 575955"/>
              <a:gd name="connsiteX37" fmla="*/ 206657 w 604567"/>
              <a:gd name="connsiteY37" fmla="*/ 167381 h 575955"/>
              <a:gd name="connsiteX38" fmla="*/ 289774 w 604567"/>
              <a:gd name="connsiteY38" fmla="*/ 250367 h 575955"/>
              <a:gd name="connsiteX39" fmla="*/ 239029 w 604567"/>
              <a:gd name="connsiteY39" fmla="*/ 301032 h 575955"/>
              <a:gd name="connsiteX40" fmla="*/ 155912 w 604567"/>
              <a:gd name="connsiteY40" fmla="*/ 218155 h 575955"/>
              <a:gd name="connsiteX41" fmla="*/ 157771 w 604567"/>
              <a:gd name="connsiteY41" fmla="*/ 217173 h 575955"/>
              <a:gd name="connsiteX42" fmla="*/ 160943 w 604567"/>
              <a:gd name="connsiteY42" fmla="*/ 215425 h 575955"/>
              <a:gd name="connsiteX43" fmla="*/ 166630 w 604567"/>
              <a:gd name="connsiteY43" fmla="*/ 211931 h 575955"/>
              <a:gd name="connsiteX44" fmla="*/ 169801 w 604567"/>
              <a:gd name="connsiteY44" fmla="*/ 209857 h 575955"/>
              <a:gd name="connsiteX45" fmla="*/ 175379 w 604567"/>
              <a:gd name="connsiteY45" fmla="*/ 205707 h 575955"/>
              <a:gd name="connsiteX46" fmla="*/ 177894 w 604567"/>
              <a:gd name="connsiteY46" fmla="*/ 203633 h 575955"/>
              <a:gd name="connsiteX47" fmla="*/ 185331 w 604567"/>
              <a:gd name="connsiteY47" fmla="*/ 196863 h 575955"/>
              <a:gd name="connsiteX48" fmla="*/ 192549 w 604567"/>
              <a:gd name="connsiteY48" fmla="*/ 188892 h 575955"/>
              <a:gd name="connsiteX49" fmla="*/ 194518 w 604567"/>
              <a:gd name="connsiteY49" fmla="*/ 186380 h 575955"/>
              <a:gd name="connsiteX50" fmla="*/ 199220 w 604567"/>
              <a:gd name="connsiteY50" fmla="*/ 179938 h 575955"/>
              <a:gd name="connsiteX51" fmla="*/ 201079 w 604567"/>
              <a:gd name="connsiteY51" fmla="*/ 177208 h 575955"/>
              <a:gd name="connsiteX52" fmla="*/ 206001 w 604567"/>
              <a:gd name="connsiteY52" fmla="*/ 168691 h 575955"/>
              <a:gd name="connsiteX53" fmla="*/ 206548 w 604567"/>
              <a:gd name="connsiteY53" fmla="*/ 167709 h 575955"/>
              <a:gd name="connsiteX54" fmla="*/ 206657 w 604567"/>
              <a:gd name="connsiteY54" fmla="*/ 167381 h 575955"/>
              <a:gd name="connsiteX55" fmla="*/ 431761 w 604567"/>
              <a:gd name="connsiteY55" fmla="*/ 130828 h 575955"/>
              <a:gd name="connsiteX56" fmla="*/ 451448 w 604567"/>
              <a:gd name="connsiteY56" fmla="*/ 150485 h 575955"/>
              <a:gd name="connsiteX57" fmla="*/ 470916 w 604567"/>
              <a:gd name="connsiteY57" fmla="*/ 169924 h 575955"/>
              <a:gd name="connsiteX58" fmla="*/ 147175 w 604567"/>
              <a:gd name="connsiteY58" fmla="*/ 494045 h 575955"/>
              <a:gd name="connsiteX59" fmla="*/ 146847 w 604567"/>
              <a:gd name="connsiteY59" fmla="*/ 494373 h 575955"/>
              <a:gd name="connsiteX60" fmla="*/ 144222 w 604567"/>
              <a:gd name="connsiteY60" fmla="*/ 496994 h 575955"/>
              <a:gd name="connsiteX61" fmla="*/ 142581 w 604567"/>
              <a:gd name="connsiteY61" fmla="*/ 497868 h 575955"/>
              <a:gd name="connsiteX62" fmla="*/ 107363 w 604567"/>
              <a:gd name="connsiteY62" fmla="*/ 494264 h 575955"/>
              <a:gd name="connsiteX63" fmla="*/ 103645 w 604567"/>
              <a:gd name="connsiteY63" fmla="*/ 459209 h 575955"/>
              <a:gd name="connsiteX64" fmla="*/ 104520 w 604567"/>
              <a:gd name="connsiteY64" fmla="*/ 457571 h 575955"/>
              <a:gd name="connsiteX65" fmla="*/ 242219 w 604567"/>
              <a:gd name="connsiteY65" fmla="*/ 319972 h 575955"/>
              <a:gd name="connsiteX66" fmla="*/ 245063 w 604567"/>
              <a:gd name="connsiteY66" fmla="*/ 318225 h 575955"/>
              <a:gd name="connsiteX67" fmla="*/ 306858 w 604567"/>
              <a:gd name="connsiteY67" fmla="*/ 256414 h 575955"/>
              <a:gd name="connsiteX68" fmla="*/ 308608 w 604567"/>
              <a:gd name="connsiteY68" fmla="*/ 253684 h 575955"/>
              <a:gd name="connsiteX69" fmla="*/ 102108 w 604567"/>
              <a:gd name="connsiteY69" fmla="*/ 11784 h 575955"/>
              <a:gd name="connsiteX70" fmla="*/ 174277 w 604567"/>
              <a:gd name="connsiteY70" fmla="*/ 41599 h 575955"/>
              <a:gd name="connsiteX71" fmla="*/ 198224 w 604567"/>
              <a:gd name="connsiteY71" fmla="*/ 147646 h 575955"/>
              <a:gd name="connsiteX72" fmla="*/ 197568 w 604567"/>
              <a:gd name="connsiteY72" fmla="*/ 149175 h 575955"/>
              <a:gd name="connsiteX73" fmla="*/ 196802 w 604567"/>
              <a:gd name="connsiteY73" fmla="*/ 151032 h 575955"/>
              <a:gd name="connsiteX74" fmla="*/ 174277 w 604567"/>
              <a:gd name="connsiteY74" fmla="*/ 185871 h 575955"/>
              <a:gd name="connsiteX75" fmla="*/ 142785 w 604567"/>
              <a:gd name="connsiteY75" fmla="*/ 207168 h 575955"/>
              <a:gd name="connsiteX76" fmla="*/ 140926 w 604567"/>
              <a:gd name="connsiteY76" fmla="*/ 207932 h 575955"/>
              <a:gd name="connsiteX77" fmla="*/ 139505 w 604567"/>
              <a:gd name="connsiteY77" fmla="*/ 208478 h 575955"/>
              <a:gd name="connsiteX78" fmla="*/ 101890 w 604567"/>
              <a:gd name="connsiteY78" fmla="*/ 215577 h 575955"/>
              <a:gd name="connsiteX79" fmla="*/ 29940 w 604567"/>
              <a:gd name="connsiteY79" fmla="*/ 185762 h 575955"/>
              <a:gd name="connsiteX80" fmla="*/ 3697 w 604567"/>
              <a:gd name="connsiteY80" fmla="*/ 86595 h 575955"/>
              <a:gd name="connsiteX81" fmla="*/ 52903 w 604567"/>
              <a:gd name="connsiteY81" fmla="*/ 135851 h 575955"/>
              <a:gd name="connsiteX82" fmla="*/ 58917 w 604567"/>
              <a:gd name="connsiteY82" fmla="*/ 138035 h 575955"/>
              <a:gd name="connsiteX83" fmla="*/ 115995 w 604567"/>
              <a:gd name="connsiteY83" fmla="*/ 135086 h 575955"/>
              <a:gd name="connsiteX84" fmla="*/ 123431 w 604567"/>
              <a:gd name="connsiteY84" fmla="*/ 127660 h 575955"/>
              <a:gd name="connsiteX85" fmla="*/ 126493 w 604567"/>
              <a:gd name="connsiteY85" fmla="*/ 70650 h 575955"/>
              <a:gd name="connsiteX86" fmla="*/ 124196 w 604567"/>
              <a:gd name="connsiteY86" fmla="*/ 64643 h 575955"/>
              <a:gd name="connsiteX87" fmla="*/ 74881 w 604567"/>
              <a:gd name="connsiteY87" fmla="*/ 15388 h 575955"/>
              <a:gd name="connsiteX88" fmla="*/ 102108 w 604567"/>
              <a:gd name="connsiteY88" fmla="*/ 11784 h 575955"/>
              <a:gd name="connsiteX89" fmla="*/ 362839 w 604567"/>
              <a:gd name="connsiteY89" fmla="*/ 0 h 575955"/>
              <a:gd name="connsiteX90" fmla="*/ 381652 w 604567"/>
              <a:gd name="connsiteY90" fmla="*/ 3822 h 575955"/>
              <a:gd name="connsiteX91" fmla="*/ 525595 w 604567"/>
              <a:gd name="connsiteY91" fmla="*/ 125584 h 575955"/>
              <a:gd name="connsiteX92" fmla="*/ 604567 w 604567"/>
              <a:gd name="connsiteY92" fmla="*/ 321058 h 575955"/>
              <a:gd name="connsiteX93" fmla="*/ 600739 w 604567"/>
              <a:gd name="connsiteY93" fmla="*/ 322696 h 575955"/>
              <a:gd name="connsiteX94" fmla="*/ 488406 w 604567"/>
              <a:gd name="connsiteY94" fmla="*/ 165334 h 575955"/>
              <a:gd name="connsiteX95" fmla="*/ 487531 w 604567"/>
              <a:gd name="connsiteY95" fmla="*/ 164351 h 575955"/>
              <a:gd name="connsiteX96" fmla="*/ 437217 w 604567"/>
              <a:gd name="connsiteY96" fmla="*/ 114227 h 575955"/>
              <a:gd name="connsiteX97" fmla="*/ 435357 w 604567"/>
              <a:gd name="connsiteY97" fmla="*/ 112807 h 575955"/>
              <a:gd name="connsiteX98" fmla="*/ 361855 w 604567"/>
              <a:gd name="connsiteY98" fmla="*/ 74149 h 575955"/>
              <a:gd name="connsiteX99" fmla="*/ 346651 w 604567"/>
              <a:gd name="connsiteY99" fmla="*/ 52199 h 57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04567" h="575955">
                <a:moveTo>
                  <a:pt x="474392" y="431437"/>
                </a:moveTo>
                <a:lnTo>
                  <a:pt x="505564" y="462558"/>
                </a:lnTo>
                <a:lnTo>
                  <a:pt x="494189" y="505144"/>
                </a:lnTo>
                <a:lnTo>
                  <a:pt x="451532" y="516609"/>
                </a:lnTo>
                <a:lnTo>
                  <a:pt x="420250" y="485379"/>
                </a:lnTo>
                <a:lnTo>
                  <a:pt x="431735" y="442793"/>
                </a:lnTo>
                <a:close/>
                <a:moveTo>
                  <a:pt x="474716" y="415167"/>
                </a:moveTo>
                <a:lnTo>
                  <a:pt x="423315" y="428930"/>
                </a:lnTo>
                <a:cubicBezTo>
                  <a:pt x="420581" y="429586"/>
                  <a:pt x="418503" y="431770"/>
                  <a:pt x="417737" y="434392"/>
                </a:cubicBezTo>
                <a:lnTo>
                  <a:pt x="403958" y="485730"/>
                </a:lnTo>
                <a:cubicBezTo>
                  <a:pt x="403301" y="488461"/>
                  <a:pt x="404067" y="491301"/>
                  <a:pt x="406036" y="493267"/>
                </a:cubicBezTo>
                <a:lnTo>
                  <a:pt x="443657" y="530843"/>
                </a:lnTo>
                <a:cubicBezTo>
                  <a:pt x="445078" y="532372"/>
                  <a:pt x="447156" y="533136"/>
                  <a:pt x="449125" y="533136"/>
                </a:cubicBezTo>
                <a:cubicBezTo>
                  <a:pt x="449890" y="533136"/>
                  <a:pt x="450546" y="533136"/>
                  <a:pt x="451203" y="532918"/>
                </a:cubicBezTo>
                <a:lnTo>
                  <a:pt x="502603" y="519155"/>
                </a:lnTo>
                <a:cubicBezTo>
                  <a:pt x="505338" y="518390"/>
                  <a:pt x="507415" y="516315"/>
                  <a:pt x="508072" y="513584"/>
                </a:cubicBezTo>
                <a:lnTo>
                  <a:pt x="521851" y="462246"/>
                </a:lnTo>
                <a:cubicBezTo>
                  <a:pt x="522617" y="459624"/>
                  <a:pt x="521851" y="456675"/>
                  <a:pt x="519883" y="454709"/>
                </a:cubicBezTo>
                <a:lnTo>
                  <a:pt x="482262" y="417133"/>
                </a:lnTo>
                <a:cubicBezTo>
                  <a:pt x="480293" y="415167"/>
                  <a:pt x="477341" y="414403"/>
                  <a:pt x="474716" y="415167"/>
                </a:cubicBezTo>
                <a:close/>
                <a:moveTo>
                  <a:pt x="462905" y="372021"/>
                </a:moveTo>
                <a:cubicBezTo>
                  <a:pt x="490245" y="372021"/>
                  <a:pt x="515836" y="382616"/>
                  <a:pt x="535084" y="401950"/>
                </a:cubicBezTo>
                <a:cubicBezTo>
                  <a:pt x="554442" y="421175"/>
                  <a:pt x="565050" y="446844"/>
                  <a:pt x="565050" y="474043"/>
                </a:cubicBezTo>
                <a:cubicBezTo>
                  <a:pt x="565050" y="501241"/>
                  <a:pt x="554442" y="526910"/>
                  <a:pt x="535084" y="546135"/>
                </a:cubicBezTo>
                <a:cubicBezTo>
                  <a:pt x="515836" y="565360"/>
                  <a:pt x="490245" y="575955"/>
                  <a:pt x="462905" y="575955"/>
                </a:cubicBezTo>
                <a:cubicBezTo>
                  <a:pt x="435673" y="575955"/>
                  <a:pt x="410082" y="565360"/>
                  <a:pt x="390725" y="546135"/>
                </a:cubicBezTo>
                <a:cubicBezTo>
                  <a:pt x="362290" y="517735"/>
                  <a:pt x="353213" y="475353"/>
                  <a:pt x="367540" y="437778"/>
                </a:cubicBezTo>
                <a:cubicBezTo>
                  <a:pt x="367758" y="437341"/>
                  <a:pt x="367977" y="436904"/>
                  <a:pt x="368196" y="436358"/>
                </a:cubicBezTo>
                <a:cubicBezTo>
                  <a:pt x="368415" y="435593"/>
                  <a:pt x="368852" y="434829"/>
                  <a:pt x="369180" y="434064"/>
                </a:cubicBezTo>
                <a:lnTo>
                  <a:pt x="369836" y="432535"/>
                </a:lnTo>
                <a:cubicBezTo>
                  <a:pt x="374976" y="420956"/>
                  <a:pt x="381976" y="410689"/>
                  <a:pt x="390725" y="401950"/>
                </a:cubicBezTo>
                <a:cubicBezTo>
                  <a:pt x="410082" y="382616"/>
                  <a:pt x="435673" y="372021"/>
                  <a:pt x="462905" y="372021"/>
                </a:cubicBezTo>
                <a:close/>
                <a:moveTo>
                  <a:pt x="351799" y="312323"/>
                </a:moveTo>
                <a:lnTo>
                  <a:pt x="407125" y="367564"/>
                </a:lnTo>
                <a:cubicBezTo>
                  <a:pt x="397503" y="372914"/>
                  <a:pt x="388756" y="379464"/>
                  <a:pt x="381102" y="387215"/>
                </a:cubicBezTo>
                <a:cubicBezTo>
                  <a:pt x="371589" y="396604"/>
                  <a:pt x="363826" y="407740"/>
                  <a:pt x="358141" y="420076"/>
                </a:cubicBezTo>
                <a:lnTo>
                  <a:pt x="301065" y="363088"/>
                </a:lnTo>
                <a:close/>
                <a:moveTo>
                  <a:pt x="206657" y="167381"/>
                </a:moveTo>
                <a:lnTo>
                  <a:pt x="289774" y="250367"/>
                </a:lnTo>
                <a:lnTo>
                  <a:pt x="239029" y="301032"/>
                </a:lnTo>
                <a:lnTo>
                  <a:pt x="155912" y="218155"/>
                </a:lnTo>
                <a:cubicBezTo>
                  <a:pt x="156568" y="217828"/>
                  <a:pt x="157115" y="217500"/>
                  <a:pt x="157771" y="217173"/>
                </a:cubicBezTo>
                <a:cubicBezTo>
                  <a:pt x="158865" y="216627"/>
                  <a:pt x="159958" y="215971"/>
                  <a:pt x="160943" y="215425"/>
                </a:cubicBezTo>
                <a:cubicBezTo>
                  <a:pt x="162911" y="214224"/>
                  <a:pt x="164771" y="213132"/>
                  <a:pt x="166630" y="211931"/>
                </a:cubicBezTo>
                <a:cubicBezTo>
                  <a:pt x="167723" y="211276"/>
                  <a:pt x="168708" y="210512"/>
                  <a:pt x="169801" y="209857"/>
                </a:cubicBezTo>
                <a:cubicBezTo>
                  <a:pt x="171660" y="208546"/>
                  <a:pt x="173520" y="207127"/>
                  <a:pt x="175379" y="205707"/>
                </a:cubicBezTo>
                <a:cubicBezTo>
                  <a:pt x="176144" y="204943"/>
                  <a:pt x="177019" y="204397"/>
                  <a:pt x="177894" y="203633"/>
                </a:cubicBezTo>
                <a:cubicBezTo>
                  <a:pt x="180410" y="201449"/>
                  <a:pt x="182925" y="199265"/>
                  <a:pt x="185331" y="196863"/>
                </a:cubicBezTo>
                <a:cubicBezTo>
                  <a:pt x="187956" y="194351"/>
                  <a:pt x="190252" y="191622"/>
                  <a:pt x="192549" y="188892"/>
                </a:cubicBezTo>
                <a:cubicBezTo>
                  <a:pt x="193315" y="188018"/>
                  <a:pt x="193861" y="187145"/>
                  <a:pt x="194518" y="186380"/>
                </a:cubicBezTo>
                <a:cubicBezTo>
                  <a:pt x="196158" y="184306"/>
                  <a:pt x="197689" y="182122"/>
                  <a:pt x="199220" y="179938"/>
                </a:cubicBezTo>
                <a:cubicBezTo>
                  <a:pt x="199876" y="178955"/>
                  <a:pt x="200423" y="178082"/>
                  <a:pt x="201079" y="177208"/>
                </a:cubicBezTo>
                <a:cubicBezTo>
                  <a:pt x="202829" y="174478"/>
                  <a:pt x="204470" y="171639"/>
                  <a:pt x="206001" y="168691"/>
                </a:cubicBezTo>
                <a:cubicBezTo>
                  <a:pt x="206110" y="168364"/>
                  <a:pt x="206329" y="168036"/>
                  <a:pt x="206548" y="167709"/>
                </a:cubicBezTo>
                <a:cubicBezTo>
                  <a:pt x="206548" y="167599"/>
                  <a:pt x="206657" y="167490"/>
                  <a:pt x="206657" y="167381"/>
                </a:cubicBezTo>
                <a:close/>
                <a:moveTo>
                  <a:pt x="431761" y="130828"/>
                </a:moveTo>
                <a:lnTo>
                  <a:pt x="451448" y="150485"/>
                </a:lnTo>
                <a:lnTo>
                  <a:pt x="470916" y="169924"/>
                </a:lnTo>
                <a:cubicBezTo>
                  <a:pt x="335185" y="305884"/>
                  <a:pt x="151003" y="490332"/>
                  <a:pt x="147175" y="494045"/>
                </a:cubicBezTo>
                <a:cubicBezTo>
                  <a:pt x="147065" y="494155"/>
                  <a:pt x="146956" y="494264"/>
                  <a:pt x="146847" y="494373"/>
                </a:cubicBezTo>
                <a:lnTo>
                  <a:pt x="144222" y="496994"/>
                </a:lnTo>
                <a:cubicBezTo>
                  <a:pt x="143675" y="497212"/>
                  <a:pt x="143128" y="497540"/>
                  <a:pt x="142581" y="497868"/>
                </a:cubicBezTo>
                <a:cubicBezTo>
                  <a:pt x="131753" y="504966"/>
                  <a:pt x="116550" y="503437"/>
                  <a:pt x="107363" y="494264"/>
                </a:cubicBezTo>
                <a:cubicBezTo>
                  <a:pt x="97957" y="484872"/>
                  <a:pt x="96426" y="470129"/>
                  <a:pt x="103645" y="459209"/>
                </a:cubicBezTo>
                <a:cubicBezTo>
                  <a:pt x="103973" y="458663"/>
                  <a:pt x="104301" y="458117"/>
                  <a:pt x="104520" y="457571"/>
                </a:cubicBezTo>
                <a:lnTo>
                  <a:pt x="242219" y="319972"/>
                </a:lnTo>
                <a:cubicBezTo>
                  <a:pt x="243313" y="319535"/>
                  <a:pt x="244188" y="318989"/>
                  <a:pt x="245063" y="318225"/>
                </a:cubicBezTo>
                <a:lnTo>
                  <a:pt x="306858" y="256414"/>
                </a:lnTo>
                <a:cubicBezTo>
                  <a:pt x="307733" y="255650"/>
                  <a:pt x="308280" y="254667"/>
                  <a:pt x="308608" y="253684"/>
                </a:cubicBezTo>
                <a:close/>
                <a:moveTo>
                  <a:pt x="102108" y="11784"/>
                </a:moveTo>
                <a:cubicBezTo>
                  <a:pt x="129336" y="11784"/>
                  <a:pt x="155032" y="22378"/>
                  <a:pt x="174277" y="41599"/>
                </a:cubicBezTo>
                <a:cubicBezTo>
                  <a:pt x="201832" y="69121"/>
                  <a:pt x="211236" y="110841"/>
                  <a:pt x="198224" y="147646"/>
                </a:cubicBezTo>
                <a:cubicBezTo>
                  <a:pt x="198114" y="148192"/>
                  <a:pt x="197786" y="148629"/>
                  <a:pt x="197568" y="149175"/>
                </a:cubicBezTo>
                <a:cubicBezTo>
                  <a:pt x="197349" y="149830"/>
                  <a:pt x="197130" y="150376"/>
                  <a:pt x="196802" y="151032"/>
                </a:cubicBezTo>
                <a:cubicBezTo>
                  <a:pt x="191663" y="164356"/>
                  <a:pt x="184009" y="176151"/>
                  <a:pt x="174277" y="185871"/>
                </a:cubicBezTo>
                <a:cubicBezTo>
                  <a:pt x="165311" y="194826"/>
                  <a:pt x="154704" y="201925"/>
                  <a:pt x="142785" y="207168"/>
                </a:cubicBezTo>
                <a:cubicBezTo>
                  <a:pt x="142129" y="207386"/>
                  <a:pt x="141473" y="207714"/>
                  <a:pt x="140926" y="207932"/>
                </a:cubicBezTo>
                <a:lnTo>
                  <a:pt x="139505" y="208478"/>
                </a:lnTo>
                <a:cubicBezTo>
                  <a:pt x="127477" y="213174"/>
                  <a:pt x="114793" y="215577"/>
                  <a:pt x="101890" y="215577"/>
                </a:cubicBezTo>
                <a:cubicBezTo>
                  <a:pt x="74663" y="215577"/>
                  <a:pt x="49076" y="204983"/>
                  <a:pt x="29940" y="185762"/>
                </a:cubicBezTo>
                <a:cubicBezTo>
                  <a:pt x="3697" y="159550"/>
                  <a:pt x="-6035" y="121762"/>
                  <a:pt x="3697" y="86595"/>
                </a:cubicBezTo>
                <a:lnTo>
                  <a:pt x="52903" y="135851"/>
                </a:lnTo>
                <a:cubicBezTo>
                  <a:pt x="54543" y="137380"/>
                  <a:pt x="56620" y="138254"/>
                  <a:pt x="58917" y="138035"/>
                </a:cubicBezTo>
                <a:lnTo>
                  <a:pt x="115995" y="135086"/>
                </a:lnTo>
                <a:cubicBezTo>
                  <a:pt x="120041" y="134868"/>
                  <a:pt x="123212" y="131592"/>
                  <a:pt x="123431" y="127660"/>
                </a:cubicBezTo>
                <a:lnTo>
                  <a:pt x="126493" y="70650"/>
                </a:lnTo>
                <a:cubicBezTo>
                  <a:pt x="126602" y="68357"/>
                  <a:pt x="125727" y="66172"/>
                  <a:pt x="124196" y="64643"/>
                </a:cubicBezTo>
                <a:lnTo>
                  <a:pt x="74881" y="15388"/>
                </a:lnTo>
                <a:cubicBezTo>
                  <a:pt x="83738" y="12985"/>
                  <a:pt x="92814" y="11784"/>
                  <a:pt x="102108" y="11784"/>
                </a:cubicBezTo>
                <a:close/>
                <a:moveTo>
                  <a:pt x="362839" y="0"/>
                </a:moveTo>
                <a:lnTo>
                  <a:pt x="381652" y="3822"/>
                </a:lnTo>
                <a:lnTo>
                  <a:pt x="525595" y="125584"/>
                </a:lnTo>
                <a:lnTo>
                  <a:pt x="604567" y="321058"/>
                </a:lnTo>
                <a:lnTo>
                  <a:pt x="600739" y="322696"/>
                </a:lnTo>
                <a:lnTo>
                  <a:pt x="488406" y="165334"/>
                </a:lnTo>
                <a:cubicBezTo>
                  <a:pt x="488078" y="165006"/>
                  <a:pt x="487859" y="164679"/>
                  <a:pt x="487531" y="164351"/>
                </a:cubicBezTo>
                <a:lnTo>
                  <a:pt x="437217" y="114227"/>
                </a:lnTo>
                <a:cubicBezTo>
                  <a:pt x="436670" y="113681"/>
                  <a:pt x="436123" y="113135"/>
                  <a:pt x="435357" y="112807"/>
                </a:cubicBezTo>
                <a:lnTo>
                  <a:pt x="361855" y="74149"/>
                </a:lnTo>
                <a:lnTo>
                  <a:pt x="346651" y="52199"/>
                </a:lnTo>
                <a:close/>
              </a:path>
            </a:pathLst>
          </a:custGeom>
          <a:solidFill>
            <a:schemeClr val="bg1">
              <a:alpha val="37000"/>
            </a:schemeClr>
          </a:solidFill>
          <a:ln>
            <a:noFill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crowd-of-users_33887"/>
          <p:cNvSpPr>
            <a:spLocks noChangeAspect="1"/>
          </p:cNvSpPr>
          <p:nvPr/>
        </p:nvSpPr>
        <p:spPr bwMode="auto">
          <a:xfrm>
            <a:off x="8714580" y="4903910"/>
            <a:ext cx="251525" cy="192332"/>
          </a:xfrm>
          <a:custGeom>
            <a:avLst/>
            <a:gdLst>
              <a:gd name="connsiteX0" fmla="*/ 279380 w 602133"/>
              <a:gd name="connsiteY0" fmla="*/ 303917 h 460429"/>
              <a:gd name="connsiteX1" fmla="*/ 329638 w 602133"/>
              <a:gd name="connsiteY1" fmla="*/ 303917 h 460429"/>
              <a:gd name="connsiteX2" fmla="*/ 405716 w 602133"/>
              <a:gd name="connsiteY2" fmla="*/ 379871 h 460429"/>
              <a:gd name="connsiteX3" fmla="*/ 405716 w 602133"/>
              <a:gd name="connsiteY3" fmla="*/ 441555 h 460429"/>
              <a:gd name="connsiteX4" fmla="*/ 405255 w 602133"/>
              <a:gd name="connsiteY4" fmla="*/ 441555 h 460429"/>
              <a:gd name="connsiteX5" fmla="*/ 401566 w 602133"/>
              <a:gd name="connsiteY5" fmla="*/ 443857 h 460429"/>
              <a:gd name="connsiteX6" fmla="*/ 311195 w 602133"/>
              <a:gd name="connsiteY6" fmla="*/ 460429 h 460429"/>
              <a:gd name="connsiteX7" fmla="*/ 207452 w 602133"/>
              <a:gd name="connsiteY7" fmla="*/ 443857 h 460429"/>
              <a:gd name="connsiteX8" fmla="*/ 203302 w 602133"/>
              <a:gd name="connsiteY8" fmla="*/ 442476 h 460429"/>
              <a:gd name="connsiteX9" fmla="*/ 203302 w 602133"/>
              <a:gd name="connsiteY9" fmla="*/ 441555 h 460429"/>
              <a:gd name="connsiteX10" fmla="*/ 203302 w 602133"/>
              <a:gd name="connsiteY10" fmla="*/ 379871 h 460429"/>
              <a:gd name="connsiteX11" fmla="*/ 279380 w 602133"/>
              <a:gd name="connsiteY11" fmla="*/ 303917 h 460429"/>
              <a:gd name="connsiteX12" fmla="*/ 378044 w 602133"/>
              <a:gd name="connsiteY12" fmla="*/ 242690 h 460429"/>
              <a:gd name="connsiteX13" fmla="*/ 428312 w 602133"/>
              <a:gd name="connsiteY13" fmla="*/ 242690 h 460429"/>
              <a:gd name="connsiteX14" fmla="*/ 504406 w 602133"/>
              <a:gd name="connsiteY14" fmla="*/ 318644 h 460429"/>
              <a:gd name="connsiteX15" fmla="*/ 504406 w 602133"/>
              <a:gd name="connsiteY15" fmla="*/ 380329 h 460429"/>
              <a:gd name="connsiteX16" fmla="*/ 503945 w 602133"/>
              <a:gd name="connsiteY16" fmla="*/ 380329 h 460429"/>
              <a:gd name="connsiteX17" fmla="*/ 499794 w 602133"/>
              <a:gd name="connsiteY17" fmla="*/ 382630 h 460429"/>
              <a:gd name="connsiteX18" fmla="*/ 420011 w 602133"/>
              <a:gd name="connsiteY18" fmla="*/ 399202 h 460429"/>
              <a:gd name="connsiteX19" fmla="*/ 420011 w 602133"/>
              <a:gd name="connsiteY19" fmla="*/ 380329 h 460429"/>
              <a:gd name="connsiteX20" fmla="*/ 355446 w 602133"/>
              <a:gd name="connsiteY20" fmla="*/ 293787 h 460429"/>
              <a:gd name="connsiteX21" fmla="*/ 378044 w 602133"/>
              <a:gd name="connsiteY21" fmla="*/ 242690 h 460429"/>
              <a:gd name="connsiteX22" fmla="*/ 175210 w 602133"/>
              <a:gd name="connsiteY22" fmla="*/ 242690 h 460429"/>
              <a:gd name="connsiteX23" fmla="*/ 225454 w 602133"/>
              <a:gd name="connsiteY23" fmla="*/ 242690 h 460429"/>
              <a:gd name="connsiteX24" fmla="*/ 230986 w 602133"/>
              <a:gd name="connsiteY24" fmla="*/ 243150 h 460429"/>
              <a:gd name="connsiteX25" fmla="*/ 253573 w 602133"/>
              <a:gd name="connsiteY25" fmla="*/ 293792 h 460429"/>
              <a:gd name="connsiteX26" fmla="*/ 189038 w 602133"/>
              <a:gd name="connsiteY26" fmla="*/ 380343 h 460429"/>
              <a:gd name="connsiteX27" fmla="*/ 189038 w 602133"/>
              <a:gd name="connsiteY27" fmla="*/ 398758 h 460429"/>
              <a:gd name="connsiteX28" fmla="*/ 103300 w 602133"/>
              <a:gd name="connsiteY28" fmla="*/ 382645 h 460429"/>
              <a:gd name="connsiteX29" fmla="*/ 99151 w 602133"/>
              <a:gd name="connsiteY29" fmla="*/ 381264 h 460429"/>
              <a:gd name="connsiteX30" fmla="*/ 98690 w 602133"/>
              <a:gd name="connsiteY30" fmla="*/ 380343 h 460429"/>
              <a:gd name="connsiteX31" fmla="*/ 98690 w 602133"/>
              <a:gd name="connsiteY31" fmla="*/ 318652 h 460429"/>
              <a:gd name="connsiteX32" fmla="*/ 175210 w 602133"/>
              <a:gd name="connsiteY32" fmla="*/ 242690 h 460429"/>
              <a:gd name="connsiteX33" fmla="*/ 76056 w 602133"/>
              <a:gd name="connsiteY33" fmla="*/ 185090 h 460429"/>
              <a:gd name="connsiteX34" fmla="*/ 126300 w 602133"/>
              <a:gd name="connsiteY34" fmla="*/ 185090 h 460429"/>
              <a:gd name="connsiteX35" fmla="*/ 148886 w 602133"/>
              <a:gd name="connsiteY35" fmla="*/ 235732 h 460429"/>
              <a:gd name="connsiteX36" fmla="*/ 84353 w 602133"/>
              <a:gd name="connsiteY36" fmla="*/ 322283 h 460429"/>
              <a:gd name="connsiteX37" fmla="*/ 84353 w 602133"/>
              <a:gd name="connsiteY37" fmla="*/ 341158 h 460429"/>
              <a:gd name="connsiteX38" fmla="*/ 4609 w 602133"/>
              <a:gd name="connsiteY38" fmla="*/ 324584 h 460429"/>
              <a:gd name="connsiteX39" fmla="*/ 461 w 602133"/>
              <a:gd name="connsiteY39" fmla="*/ 322743 h 460429"/>
              <a:gd name="connsiteX40" fmla="*/ 0 w 602133"/>
              <a:gd name="connsiteY40" fmla="*/ 322743 h 460429"/>
              <a:gd name="connsiteX41" fmla="*/ 0 w 602133"/>
              <a:gd name="connsiteY41" fmla="*/ 261052 h 460429"/>
              <a:gd name="connsiteX42" fmla="*/ 76056 w 602133"/>
              <a:gd name="connsiteY42" fmla="*/ 185090 h 460429"/>
              <a:gd name="connsiteX43" fmla="*/ 476280 w 602133"/>
              <a:gd name="connsiteY43" fmla="*/ 183239 h 460429"/>
              <a:gd name="connsiteX44" fmla="*/ 526068 w 602133"/>
              <a:gd name="connsiteY44" fmla="*/ 183239 h 460429"/>
              <a:gd name="connsiteX45" fmla="*/ 602133 w 602133"/>
              <a:gd name="connsiteY45" fmla="*/ 259201 h 460429"/>
              <a:gd name="connsiteX46" fmla="*/ 602133 w 602133"/>
              <a:gd name="connsiteY46" fmla="*/ 320432 h 460429"/>
              <a:gd name="connsiteX47" fmla="*/ 601672 w 602133"/>
              <a:gd name="connsiteY47" fmla="*/ 320432 h 460429"/>
              <a:gd name="connsiteX48" fmla="*/ 597984 w 602133"/>
              <a:gd name="connsiteY48" fmla="*/ 322733 h 460429"/>
              <a:gd name="connsiteX49" fmla="*/ 518231 w 602133"/>
              <a:gd name="connsiteY49" fmla="*/ 339307 h 460429"/>
              <a:gd name="connsiteX50" fmla="*/ 518231 w 602133"/>
              <a:gd name="connsiteY50" fmla="*/ 320432 h 460429"/>
              <a:gd name="connsiteX51" fmla="*/ 453691 w 602133"/>
              <a:gd name="connsiteY51" fmla="*/ 233881 h 460429"/>
              <a:gd name="connsiteX52" fmla="*/ 476280 w 602133"/>
              <a:gd name="connsiteY52" fmla="*/ 183239 h 460429"/>
              <a:gd name="connsiteX53" fmla="*/ 304510 w 602133"/>
              <a:gd name="connsiteY53" fmla="*/ 181462 h 460429"/>
              <a:gd name="connsiteX54" fmla="*/ 363739 w 602133"/>
              <a:gd name="connsiteY54" fmla="*/ 240839 h 460429"/>
              <a:gd name="connsiteX55" fmla="*/ 304510 w 602133"/>
              <a:gd name="connsiteY55" fmla="*/ 300216 h 460429"/>
              <a:gd name="connsiteX56" fmla="*/ 245281 w 602133"/>
              <a:gd name="connsiteY56" fmla="*/ 240839 h 460429"/>
              <a:gd name="connsiteX57" fmla="*/ 304510 w 602133"/>
              <a:gd name="connsiteY57" fmla="*/ 181462 h 460429"/>
              <a:gd name="connsiteX58" fmla="*/ 274338 w 602133"/>
              <a:gd name="connsiteY58" fmla="*/ 133116 h 460429"/>
              <a:gd name="connsiteX59" fmla="*/ 328757 w 602133"/>
              <a:gd name="connsiteY59" fmla="*/ 133116 h 460429"/>
              <a:gd name="connsiteX60" fmla="*/ 345821 w 602133"/>
              <a:gd name="connsiteY60" fmla="*/ 134957 h 460429"/>
              <a:gd name="connsiteX61" fmla="*/ 332447 w 602133"/>
              <a:gd name="connsiteY61" fmla="*/ 172703 h 460429"/>
              <a:gd name="connsiteX62" fmla="*/ 304776 w 602133"/>
              <a:gd name="connsiteY62" fmla="*/ 166719 h 460429"/>
              <a:gd name="connsiteX63" fmla="*/ 270648 w 602133"/>
              <a:gd name="connsiteY63" fmla="*/ 175465 h 460429"/>
              <a:gd name="connsiteX64" fmla="*/ 257274 w 602133"/>
              <a:gd name="connsiteY64" fmla="*/ 134957 h 460429"/>
              <a:gd name="connsiteX65" fmla="*/ 274338 w 602133"/>
              <a:gd name="connsiteY65" fmla="*/ 133116 h 460429"/>
              <a:gd name="connsiteX66" fmla="*/ 402940 w 602133"/>
              <a:gd name="connsiteY66" fmla="*/ 120160 h 460429"/>
              <a:gd name="connsiteX67" fmla="*/ 462427 w 602133"/>
              <a:gd name="connsiteY67" fmla="*/ 179582 h 460429"/>
              <a:gd name="connsiteX68" fmla="*/ 402940 w 602133"/>
              <a:gd name="connsiteY68" fmla="*/ 238543 h 460429"/>
              <a:gd name="connsiteX69" fmla="*/ 377577 w 602133"/>
              <a:gd name="connsiteY69" fmla="*/ 233015 h 460429"/>
              <a:gd name="connsiteX70" fmla="*/ 343452 w 602133"/>
              <a:gd name="connsiteY70" fmla="*/ 178661 h 460429"/>
              <a:gd name="connsiteX71" fmla="*/ 402940 w 602133"/>
              <a:gd name="connsiteY71" fmla="*/ 120160 h 460429"/>
              <a:gd name="connsiteX72" fmla="*/ 200081 w 602133"/>
              <a:gd name="connsiteY72" fmla="*/ 120160 h 460429"/>
              <a:gd name="connsiteX73" fmla="*/ 259569 w 602133"/>
              <a:gd name="connsiteY73" fmla="*/ 179582 h 460429"/>
              <a:gd name="connsiteX74" fmla="*/ 259569 w 602133"/>
              <a:gd name="connsiteY74" fmla="*/ 182806 h 460429"/>
              <a:gd name="connsiteX75" fmla="*/ 231900 w 602133"/>
              <a:gd name="connsiteY75" fmla="*/ 229791 h 460429"/>
              <a:gd name="connsiteX76" fmla="*/ 200081 w 602133"/>
              <a:gd name="connsiteY76" fmla="*/ 238543 h 460429"/>
              <a:gd name="connsiteX77" fmla="*/ 140594 w 602133"/>
              <a:gd name="connsiteY77" fmla="*/ 179582 h 460429"/>
              <a:gd name="connsiteX78" fmla="*/ 200081 w 602133"/>
              <a:gd name="connsiteY78" fmla="*/ 120160 h 460429"/>
              <a:gd name="connsiteX79" fmla="*/ 101428 w 602133"/>
              <a:gd name="connsiteY79" fmla="*/ 62190 h 460429"/>
              <a:gd name="connsiteX80" fmla="*/ 160879 w 602133"/>
              <a:gd name="connsiteY80" fmla="*/ 120646 h 460429"/>
              <a:gd name="connsiteX81" fmla="*/ 126315 w 602133"/>
              <a:gd name="connsiteY81" fmla="*/ 175421 h 460429"/>
              <a:gd name="connsiteX82" fmla="*/ 101428 w 602133"/>
              <a:gd name="connsiteY82" fmla="*/ 180944 h 460429"/>
              <a:gd name="connsiteX83" fmla="*/ 41978 w 602133"/>
              <a:gd name="connsiteY83" fmla="*/ 121567 h 460429"/>
              <a:gd name="connsiteX84" fmla="*/ 101428 w 602133"/>
              <a:gd name="connsiteY84" fmla="*/ 62190 h 460429"/>
              <a:gd name="connsiteX85" fmla="*/ 500695 w 602133"/>
              <a:gd name="connsiteY85" fmla="*/ 60339 h 460429"/>
              <a:gd name="connsiteX86" fmla="*/ 560154 w 602133"/>
              <a:gd name="connsiteY86" fmla="*/ 119716 h 460429"/>
              <a:gd name="connsiteX87" fmla="*/ 500695 w 602133"/>
              <a:gd name="connsiteY87" fmla="*/ 179093 h 460429"/>
              <a:gd name="connsiteX88" fmla="*/ 475805 w 602133"/>
              <a:gd name="connsiteY88" fmla="*/ 173570 h 460429"/>
              <a:gd name="connsiteX89" fmla="*/ 441697 w 602133"/>
              <a:gd name="connsiteY89" fmla="*/ 118795 h 460429"/>
              <a:gd name="connsiteX90" fmla="*/ 500695 w 602133"/>
              <a:gd name="connsiteY90" fmla="*/ 60339 h 460429"/>
              <a:gd name="connsiteX91" fmla="*/ 413085 w 602133"/>
              <a:gd name="connsiteY91" fmla="*/ 16140 h 460429"/>
              <a:gd name="connsiteX92" fmla="*/ 468869 w 602133"/>
              <a:gd name="connsiteY92" fmla="*/ 55274 h 460429"/>
              <a:gd name="connsiteX93" fmla="*/ 429221 w 602133"/>
              <a:gd name="connsiteY93" fmla="*/ 112824 h 460429"/>
              <a:gd name="connsiteX94" fmla="*/ 402020 w 602133"/>
              <a:gd name="connsiteY94" fmla="*/ 107760 h 460429"/>
              <a:gd name="connsiteX95" fmla="*/ 370670 w 602133"/>
              <a:gd name="connsiteY95" fmla="*/ 115126 h 460429"/>
              <a:gd name="connsiteX96" fmla="*/ 363294 w 602133"/>
              <a:gd name="connsiteY96" fmla="*/ 105918 h 460429"/>
              <a:gd name="connsiteX97" fmla="*/ 376664 w 602133"/>
              <a:gd name="connsiteY97" fmla="*/ 63561 h 460429"/>
              <a:gd name="connsiteX98" fmla="*/ 370670 w 602133"/>
              <a:gd name="connsiteY98" fmla="*/ 34556 h 460429"/>
              <a:gd name="connsiteX99" fmla="*/ 413085 w 602133"/>
              <a:gd name="connsiteY99" fmla="*/ 16140 h 460429"/>
              <a:gd name="connsiteX100" fmla="*/ 192697 w 602133"/>
              <a:gd name="connsiteY100" fmla="*/ 16140 h 460429"/>
              <a:gd name="connsiteX101" fmla="*/ 231875 w 602133"/>
              <a:gd name="connsiteY101" fmla="*/ 31337 h 460429"/>
              <a:gd name="connsiteX102" fmla="*/ 224501 w 602133"/>
              <a:gd name="connsiteY102" fmla="*/ 63573 h 460429"/>
              <a:gd name="connsiteX103" fmla="*/ 240172 w 602133"/>
              <a:gd name="connsiteY103" fmla="*/ 109165 h 460429"/>
              <a:gd name="connsiteX104" fmla="*/ 233719 w 602133"/>
              <a:gd name="connsiteY104" fmla="*/ 116533 h 460429"/>
              <a:gd name="connsiteX105" fmla="*/ 199150 w 602133"/>
              <a:gd name="connsiteY105" fmla="*/ 107783 h 460429"/>
              <a:gd name="connsiteX106" fmla="*/ 171034 w 602133"/>
              <a:gd name="connsiteY106" fmla="*/ 114230 h 460429"/>
              <a:gd name="connsiteX107" fmla="*/ 136004 w 602133"/>
              <a:gd name="connsiteY107" fmla="*/ 59429 h 460429"/>
              <a:gd name="connsiteX108" fmla="*/ 192697 w 602133"/>
              <a:gd name="connsiteY108" fmla="*/ 16140 h 460429"/>
              <a:gd name="connsiteX109" fmla="*/ 301511 w 602133"/>
              <a:gd name="connsiteY109" fmla="*/ 0 h 460429"/>
              <a:gd name="connsiteX110" fmla="*/ 366033 w 602133"/>
              <a:gd name="connsiteY110" fmla="*/ 64485 h 460429"/>
              <a:gd name="connsiteX111" fmla="*/ 301511 w 602133"/>
              <a:gd name="connsiteY111" fmla="*/ 128970 h 460429"/>
              <a:gd name="connsiteX112" fmla="*/ 236989 w 602133"/>
              <a:gd name="connsiteY112" fmla="*/ 64485 h 460429"/>
              <a:gd name="connsiteX113" fmla="*/ 301511 w 602133"/>
              <a:gd name="connsiteY113" fmla="*/ 0 h 46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02133" h="460429">
                <a:moveTo>
                  <a:pt x="279380" y="303917"/>
                </a:moveTo>
                <a:lnTo>
                  <a:pt x="329638" y="303917"/>
                </a:lnTo>
                <a:cubicBezTo>
                  <a:pt x="371596" y="303917"/>
                  <a:pt x="405716" y="337981"/>
                  <a:pt x="405716" y="379871"/>
                </a:cubicBezTo>
                <a:lnTo>
                  <a:pt x="405716" y="441555"/>
                </a:lnTo>
                <a:lnTo>
                  <a:pt x="405255" y="441555"/>
                </a:lnTo>
                <a:lnTo>
                  <a:pt x="401566" y="443857"/>
                </a:lnTo>
                <a:cubicBezTo>
                  <a:pt x="399261" y="444778"/>
                  <a:pt x="366985" y="460429"/>
                  <a:pt x="311195" y="460429"/>
                </a:cubicBezTo>
                <a:cubicBezTo>
                  <a:pt x="282608" y="460429"/>
                  <a:pt x="247566" y="456286"/>
                  <a:pt x="207452" y="443857"/>
                </a:cubicBezTo>
                <a:lnTo>
                  <a:pt x="203302" y="442476"/>
                </a:lnTo>
                <a:lnTo>
                  <a:pt x="203302" y="441555"/>
                </a:lnTo>
                <a:lnTo>
                  <a:pt x="203302" y="379871"/>
                </a:lnTo>
                <a:cubicBezTo>
                  <a:pt x="203302" y="337981"/>
                  <a:pt x="237422" y="303917"/>
                  <a:pt x="279380" y="303917"/>
                </a:cubicBezTo>
                <a:close/>
                <a:moveTo>
                  <a:pt x="378044" y="242690"/>
                </a:moveTo>
                <a:lnTo>
                  <a:pt x="428312" y="242690"/>
                </a:lnTo>
                <a:cubicBezTo>
                  <a:pt x="470279" y="242690"/>
                  <a:pt x="504406" y="276754"/>
                  <a:pt x="504406" y="318644"/>
                </a:cubicBezTo>
                <a:lnTo>
                  <a:pt x="504406" y="380329"/>
                </a:lnTo>
                <a:lnTo>
                  <a:pt x="503945" y="380329"/>
                </a:lnTo>
                <a:lnTo>
                  <a:pt x="499794" y="382630"/>
                </a:lnTo>
                <a:cubicBezTo>
                  <a:pt x="497950" y="383551"/>
                  <a:pt x="469357" y="397361"/>
                  <a:pt x="420011" y="399202"/>
                </a:cubicBezTo>
                <a:lnTo>
                  <a:pt x="420011" y="380329"/>
                </a:lnTo>
                <a:cubicBezTo>
                  <a:pt x="420011" y="339359"/>
                  <a:pt x="392801" y="304834"/>
                  <a:pt x="355446" y="293787"/>
                </a:cubicBezTo>
                <a:cubicBezTo>
                  <a:pt x="368820" y="280897"/>
                  <a:pt x="377583" y="262944"/>
                  <a:pt x="378044" y="242690"/>
                </a:cubicBezTo>
                <a:close/>
                <a:moveTo>
                  <a:pt x="175210" y="242690"/>
                </a:moveTo>
                <a:lnTo>
                  <a:pt x="225454" y="242690"/>
                </a:lnTo>
                <a:cubicBezTo>
                  <a:pt x="227298" y="242690"/>
                  <a:pt x="229142" y="243150"/>
                  <a:pt x="230986" y="243150"/>
                </a:cubicBezTo>
                <a:cubicBezTo>
                  <a:pt x="231447" y="262947"/>
                  <a:pt x="240205" y="280901"/>
                  <a:pt x="253573" y="293792"/>
                </a:cubicBezTo>
                <a:cubicBezTo>
                  <a:pt x="216235" y="304841"/>
                  <a:pt x="189038" y="339369"/>
                  <a:pt x="189038" y="380343"/>
                </a:cubicBezTo>
                <a:lnTo>
                  <a:pt x="189038" y="398758"/>
                </a:lnTo>
                <a:cubicBezTo>
                  <a:pt x="164146" y="397377"/>
                  <a:pt x="135567" y="392773"/>
                  <a:pt x="103300" y="382645"/>
                </a:cubicBezTo>
                <a:lnTo>
                  <a:pt x="99151" y="381264"/>
                </a:lnTo>
                <a:lnTo>
                  <a:pt x="98690" y="380343"/>
                </a:lnTo>
                <a:lnTo>
                  <a:pt x="98690" y="318652"/>
                </a:lnTo>
                <a:cubicBezTo>
                  <a:pt x="98690" y="276758"/>
                  <a:pt x="133262" y="242690"/>
                  <a:pt x="175210" y="242690"/>
                </a:cubicBezTo>
                <a:close/>
                <a:moveTo>
                  <a:pt x="76056" y="185090"/>
                </a:moveTo>
                <a:lnTo>
                  <a:pt x="126300" y="185090"/>
                </a:lnTo>
                <a:cubicBezTo>
                  <a:pt x="126760" y="204886"/>
                  <a:pt x="135058" y="222841"/>
                  <a:pt x="148886" y="235732"/>
                </a:cubicBezTo>
                <a:cubicBezTo>
                  <a:pt x="111549" y="246781"/>
                  <a:pt x="84353" y="281309"/>
                  <a:pt x="84353" y="322283"/>
                </a:cubicBezTo>
                <a:lnTo>
                  <a:pt x="84353" y="341158"/>
                </a:lnTo>
                <a:cubicBezTo>
                  <a:pt x="34571" y="339316"/>
                  <a:pt x="6453" y="325505"/>
                  <a:pt x="4609" y="324584"/>
                </a:cubicBezTo>
                <a:lnTo>
                  <a:pt x="461" y="322743"/>
                </a:lnTo>
                <a:lnTo>
                  <a:pt x="0" y="322743"/>
                </a:lnTo>
                <a:lnTo>
                  <a:pt x="0" y="261052"/>
                </a:lnTo>
                <a:cubicBezTo>
                  <a:pt x="0" y="219158"/>
                  <a:pt x="34110" y="185090"/>
                  <a:pt x="76056" y="185090"/>
                </a:cubicBezTo>
                <a:close/>
                <a:moveTo>
                  <a:pt x="476280" y="183239"/>
                </a:moveTo>
                <a:lnTo>
                  <a:pt x="526068" y="183239"/>
                </a:lnTo>
                <a:cubicBezTo>
                  <a:pt x="568019" y="183239"/>
                  <a:pt x="602133" y="217307"/>
                  <a:pt x="602133" y="259201"/>
                </a:cubicBezTo>
                <a:lnTo>
                  <a:pt x="602133" y="320432"/>
                </a:lnTo>
                <a:lnTo>
                  <a:pt x="601672" y="320432"/>
                </a:lnTo>
                <a:lnTo>
                  <a:pt x="597984" y="322733"/>
                </a:lnTo>
                <a:cubicBezTo>
                  <a:pt x="596140" y="323654"/>
                  <a:pt x="567558" y="337465"/>
                  <a:pt x="518231" y="339307"/>
                </a:cubicBezTo>
                <a:lnTo>
                  <a:pt x="518231" y="320432"/>
                </a:lnTo>
                <a:cubicBezTo>
                  <a:pt x="518231" y="279458"/>
                  <a:pt x="490571" y="244930"/>
                  <a:pt x="453691" y="233881"/>
                </a:cubicBezTo>
                <a:cubicBezTo>
                  <a:pt x="467060" y="220990"/>
                  <a:pt x="475358" y="203035"/>
                  <a:pt x="476280" y="183239"/>
                </a:cubicBezTo>
                <a:close/>
                <a:moveTo>
                  <a:pt x="304510" y="181462"/>
                </a:moveTo>
                <a:cubicBezTo>
                  <a:pt x="337221" y="181462"/>
                  <a:pt x="363739" y="208046"/>
                  <a:pt x="363739" y="240839"/>
                </a:cubicBezTo>
                <a:cubicBezTo>
                  <a:pt x="363739" y="273632"/>
                  <a:pt x="337221" y="300216"/>
                  <a:pt x="304510" y="300216"/>
                </a:cubicBezTo>
                <a:cubicBezTo>
                  <a:pt x="271799" y="300216"/>
                  <a:pt x="245281" y="273632"/>
                  <a:pt x="245281" y="240839"/>
                </a:cubicBezTo>
                <a:cubicBezTo>
                  <a:pt x="245281" y="208046"/>
                  <a:pt x="271799" y="181462"/>
                  <a:pt x="304510" y="181462"/>
                </a:cubicBezTo>
                <a:close/>
                <a:moveTo>
                  <a:pt x="274338" y="133116"/>
                </a:moveTo>
                <a:lnTo>
                  <a:pt x="328757" y="133116"/>
                </a:lnTo>
                <a:cubicBezTo>
                  <a:pt x="334753" y="133116"/>
                  <a:pt x="340287" y="134037"/>
                  <a:pt x="345821" y="134957"/>
                </a:cubicBezTo>
                <a:cubicBezTo>
                  <a:pt x="337981" y="145545"/>
                  <a:pt x="333369" y="158894"/>
                  <a:pt x="332447" y="172703"/>
                </a:cubicBezTo>
                <a:cubicBezTo>
                  <a:pt x="324145" y="169021"/>
                  <a:pt x="314461" y="166719"/>
                  <a:pt x="304776" y="166719"/>
                </a:cubicBezTo>
                <a:cubicBezTo>
                  <a:pt x="292324" y="166719"/>
                  <a:pt x="280794" y="169941"/>
                  <a:pt x="270648" y="175465"/>
                </a:cubicBezTo>
                <a:cubicBezTo>
                  <a:pt x="270648" y="160275"/>
                  <a:pt x="265575" y="146465"/>
                  <a:pt x="257274" y="134957"/>
                </a:cubicBezTo>
                <a:cubicBezTo>
                  <a:pt x="262808" y="134037"/>
                  <a:pt x="268342" y="133116"/>
                  <a:pt x="274338" y="133116"/>
                </a:cubicBezTo>
                <a:close/>
                <a:moveTo>
                  <a:pt x="402940" y="120160"/>
                </a:moveTo>
                <a:cubicBezTo>
                  <a:pt x="435681" y="120160"/>
                  <a:pt x="462427" y="146416"/>
                  <a:pt x="462427" y="179582"/>
                </a:cubicBezTo>
                <a:cubicBezTo>
                  <a:pt x="462427" y="212287"/>
                  <a:pt x="435681" y="238543"/>
                  <a:pt x="402940" y="238543"/>
                </a:cubicBezTo>
                <a:cubicBezTo>
                  <a:pt x="393717" y="238543"/>
                  <a:pt x="385416" y="236700"/>
                  <a:pt x="377577" y="233015"/>
                </a:cubicBezTo>
                <a:cubicBezTo>
                  <a:pt x="375271" y="209984"/>
                  <a:pt x="362359" y="190176"/>
                  <a:pt x="343452" y="178661"/>
                </a:cubicBezTo>
                <a:cubicBezTo>
                  <a:pt x="343913" y="145956"/>
                  <a:pt x="370198" y="120160"/>
                  <a:pt x="402940" y="120160"/>
                </a:cubicBezTo>
                <a:close/>
                <a:moveTo>
                  <a:pt x="200081" y="120160"/>
                </a:moveTo>
                <a:cubicBezTo>
                  <a:pt x="232823" y="120160"/>
                  <a:pt x="259569" y="146416"/>
                  <a:pt x="259569" y="179582"/>
                </a:cubicBezTo>
                <a:cubicBezTo>
                  <a:pt x="259569" y="180503"/>
                  <a:pt x="259569" y="181424"/>
                  <a:pt x="259569" y="182806"/>
                </a:cubicBezTo>
                <a:cubicBezTo>
                  <a:pt x="244812" y="193861"/>
                  <a:pt x="234667" y="210444"/>
                  <a:pt x="231900" y="229791"/>
                </a:cubicBezTo>
                <a:cubicBezTo>
                  <a:pt x="222677" y="235319"/>
                  <a:pt x="212071" y="238543"/>
                  <a:pt x="200081" y="238543"/>
                </a:cubicBezTo>
                <a:cubicBezTo>
                  <a:pt x="167340" y="238543"/>
                  <a:pt x="140594" y="212287"/>
                  <a:pt x="140594" y="179582"/>
                </a:cubicBezTo>
                <a:cubicBezTo>
                  <a:pt x="140594" y="146416"/>
                  <a:pt x="167340" y="120160"/>
                  <a:pt x="200081" y="120160"/>
                </a:cubicBezTo>
                <a:close/>
                <a:moveTo>
                  <a:pt x="101428" y="62190"/>
                </a:moveTo>
                <a:cubicBezTo>
                  <a:pt x="133688" y="62190"/>
                  <a:pt x="160418" y="88426"/>
                  <a:pt x="160879" y="120646"/>
                </a:cubicBezTo>
                <a:cubicBezTo>
                  <a:pt x="141984" y="132154"/>
                  <a:pt x="128619" y="152406"/>
                  <a:pt x="126315" y="175421"/>
                </a:cubicBezTo>
                <a:cubicBezTo>
                  <a:pt x="118941" y="178643"/>
                  <a:pt x="110185" y="180944"/>
                  <a:pt x="101428" y="180944"/>
                </a:cubicBezTo>
                <a:cubicBezTo>
                  <a:pt x="68708" y="180944"/>
                  <a:pt x="41978" y="154247"/>
                  <a:pt x="41978" y="121567"/>
                </a:cubicBezTo>
                <a:cubicBezTo>
                  <a:pt x="41978" y="88887"/>
                  <a:pt x="68708" y="62190"/>
                  <a:pt x="101428" y="62190"/>
                </a:cubicBezTo>
                <a:close/>
                <a:moveTo>
                  <a:pt x="500695" y="60339"/>
                </a:moveTo>
                <a:cubicBezTo>
                  <a:pt x="533882" y="60339"/>
                  <a:pt x="560154" y="87036"/>
                  <a:pt x="560154" y="119716"/>
                </a:cubicBezTo>
                <a:cubicBezTo>
                  <a:pt x="560154" y="152396"/>
                  <a:pt x="533882" y="179093"/>
                  <a:pt x="500695" y="179093"/>
                </a:cubicBezTo>
                <a:cubicBezTo>
                  <a:pt x="491938" y="179093"/>
                  <a:pt x="483180" y="176792"/>
                  <a:pt x="475805" y="173570"/>
                </a:cubicBezTo>
                <a:cubicBezTo>
                  <a:pt x="473501" y="150095"/>
                  <a:pt x="460134" y="130303"/>
                  <a:pt x="441697" y="118795"/>
                </a:cubicBezTo>
                <a:cubicBezTo>
                  <a:pt x="442158" y="86575"/>
                  <a:pt x="468431" y="60339"/>
                  <a:pt x="500695" y="60339"/>
                </a:cubicBezTo>
                <a:close/>
                <a:moveTo>
                  <a:pt x="413085" y="16140"/>
                </a:moveTo>
                <a:cubicBezTo>
                  <a:pt x="438441" y="16140"/>
                  <a:pt x="460571" y="31794"/>
                  <a:pt x="468869" y="55274"/>
                </a:cubicBezTo>
                <a:cubicBezTo>
                  <a:pt x="446279" y="66324"/>
                  <a:pt x="431526" y="87962"/>
                  <a:pt x="429221" y="112824"/>
                </a:cubicBezTo>
                <a:cubicBezTo>
                  <a:pt x="422766" y="110522"/>
                  <a:pt x="412624" y="107760"/>
                  <a:pt x="402020" y="107760"/>
                </a:cubicBezTo>
                <a:cubicBezTo>
                  <a:pt x="390956" y="107760"/>
                  <a:pt x="380352" y="110062"/>
                  <a:pt x="370670" y="115126"/>
                </a:cubicBezTo>
                <a:cubicBezTo>
                  <a:pt x="367904" y="112364"/>
                  <a:pt x="365599" y="109141"/>
                  <a:pt x="363294" y="105918"/>
                </a:cubicBezTo>
                <a:cubicBezTo>
                  <a:pt x="372054" y="93487"/>
                  <a:pt x="376664" y="78754"/>
                  <a:pt x="376664" y="63561"/>
                </a:cubicBezTo>
                <a:cubicBezTo>
                  <a:pt x="376664" y="53432"/>
                  <a:pt x="374359" y="43764"/>
                  <a:pt x="370670" y="34556"/>
                </a:cubicBezTo>
                <a:cubicBezTo>
                  <a:pt x="381735" y="22586"/>
                  <a:pt x="396949" y="16140"/>
                  <a:pt x="413085" y="16140"/>
                </a:cubicBezTo>
                <a:close/>
                <a:moveTo>
                  <a:pt x="192697" y="16140"/>
                </a:moveTo>
                <a:cubicBezTo>
                  <a:pt x="207447" y="16140"/>
                  <a:pt x="221274" y="21206"/>
                  <a:pt x="231875" y="31337"/>
                </a:cubicBezTo>
                <a:cubicBezTo>
                  <a:pt x="227266" y="41008"/>
                  <a:pt x="224501" y="52060"/>
                  <a:pt x="224501" y="63573"/>
                </a:cubicBezTo>
                <a:cubicBezTo>
                  <a:pt x="224501" y="80152"/>
                  <a:pt x="230032" y="96270"/>
                  <a:pt x="240172" y="109165"/>
                </a:cubicBezTo>
                <a:cubicBezTo>
                  <a:pt x="238328" y="111928"/>
                  <a:pt x="236024" y="114230"/>
                  <a:pt x="233719" y="116533"/>
                </a:cubicBezTo>
                <a:cubicBezTo>
                  <a:pt x="223118" y="111007"/>
                  <a:pt x="211134" y="107783"/>
                  <a:pt x="199150" y="107783"/>
                </a:cubicBezTo>
                <a:cubicBezTo>
                  <a:pt x="189010" y="107783"/>
                  <a:pt x="177948" y="111467"/>
                  <a:pt x="171034" y="114230"/>
                </a:cubicBezTo>
                <a:cubicBezTo>
                  <a:pt x="168729" y="91204"/>
                  <a:pt x="155824" y="70942"/>
                  <a:pt x="136004" y="59429"/>
                </a:cubicBezTo>
                <a:cubicBezTo>
                  <a:pt x="142457" y="34100"/>
                  <a:pt x="165964" y="16140"/>
                  <a:pt x="192697" y="16140"/>
                </a:cubicBezTo>
                <a:close/>
                <a:moveTo>
                  <a:pt x="301511" y="0"/>
                </a:moveTo>
                <a:cubicBezTo>
                  <a:pt x="337146" y="0"/>
                  <a:pt x="366033" y="28871"/>
                  <a:pt x="366033" y="64485"/>
                </a:cubicBezTo>
                <a:cubicBezTo>
                  <a:pt x="366033" y="100099"/>
                  <a:pt x="337146" y="128970"/>
                  <a:pt x="301511" y="128970"/>
                </a:cubicBezTo>
                <a:cubicBezTo>
                  <a:pt x="265876" y="128970"/>
                  <a:pt x="236989" y="100099"/>
                  <a:pt x="236989" y="64485"/>
                </a:cubicBezTo>
                <a:cubicBezTo>
                  <a:pt x="236989" y="28871"/>
                  <a:pt x="265876" y="0"/>
                  <a:pt x="301511" y="0"/>
                </a:cubicBezTo>
                <a:close/>
              </a:path>
            </a:pathLst>
          </a:custGeom>
          <a:solidFill>
            <a:schemeClr val="bg1">
              <a:alpha val="37000"/>
            </a:schemeClr>
          </a:solidFill>
          <a:ln>
            <a:noFill/>
          </a:ln>
        </p:spPr>
      </p:sp>
      <p:sp>
        <p:nvSpPr>
          <p:cNvPr id="52" name="organization_192280"/>
          <p:cNvSpPr>
            <a:spLocks noChangeAspect="1"/>
          </p:cNvSpPr>
          <p:nvPr/>
        </p:nvSpPr>
        <p:spPr bwMode="auto">
          <a:xfrm>
            <a:off x="9876146" y="6023691"/>
            <a:ext cx="206504" cy="189140"/>
          </a:xfrm>
          <a:custGeom>
            <a:avLst/>
            <a:gdLst>
              <a:gd name="T0" fmla="*/ 6399 w 7166"/>
              <a:gd name="T1" fmla="*/ 4001 h 6573"/>
              <a:gd name="T2" fmla="*/ 6390 w 7166"/>
              <a:gd name="T3" fmla="*/ 3997 h 6573"/>
              <a:gd name="T4" fmla="*/ 6401 w 7166"/>
              <a:gd name="T5" fmla="*/ 3756 h 6573"/>
              <a:gd name="T6" fmla="*/ 4778 w 7166"/>
              <a:gd name="T7" fmla="*/ 1205 h 6573"/>
              <a:gd name="T8" fmla="*/ 4779 w 7166"/>
              <a:gd name="T9" fmla="*/ 1195 h 6573"/>
              <a:gd name="T10" fmla="*/ 3583 w 7166"/>
              <a:gd name="T11" fmla="*/ 0 h 6573"/>
              <a:gd name="T12" fmla="*/ 2388 w 7166"/>
              <a:gd name="T13" fmla="*/ 1195 h 6573"/>
              <a:gd name="T14" fmla="*/ 2388 w 7166"/>
              <a:gd name="T15" fmla="*/ 1205 h 6573"/>
              <a:gd name="T16" fmla="*/ 766 w 7166"/>
              <a:gd name="T17" fmla="*/ 3756 h 6573"/>
              <a:gd name="T18" fmla="*/ 777 w 7166"/>
              <a:gd name="T19" fmla="*/ 3996 h 6573"/>
              <a:gd name="T20" fmla="*/ 768 w 7166"/>
              <a:gd name="T21" fmla="*/ 4001 h 6573"/>
              <a:gd name="T22" fmla="*/ 330 w 7166"/>
              <a:gd name="T23" fmla="*/ 5634 h 6573"/>
              <a:gd name="T24" fmla="*/ 1367 w 7166"/>
              <a:gd name="T25" fmla="*/ 6232 h 6573"/>
              <a:gd name="T26" fmla="*/ 1963 w 7166"/>
              <a:gd name="T27" fmla="*/ 6071 h 6573"/>
              <a:gd name="T28" fmla="*/ 1972 w 7166"/>
              <a:gd name="T29" fmla="*/ 6066 h 6573"/>
              <a:gd name="T30" fmla="*/ 3583 w 7166"/>
              <a:gd name="T31" fmla="*/ 6573 h 6573"/>
              <a:gd name="T32" fmla="*/ 5194 w 7166"/>
              <a:gd name="T33" fmla="*/ 6066 h 6573"/>
              <a:gd name="T34" fmla="*/ 5204 w 7166"/>
              <a:gd name="T35" fmla="*/ 6071 h 6573"/>
              <a:gd name="T36" fmla="*/ 5800 w 7166"/>
              <a:gd name="T37" fmla="*/ 6232 h 6573"/>
              <a:gd name="T38" fmla="*/ 6836 w 7166"/>
              <a:gd name="T39" fmla="*/ 5634 h 6573"/>
              <a:gd name="T40" fmla="*/ 6399 w 7166"/>
              <a:gd name="T41" fmla="*/ 4001 h 6573"/>
              <a:gd name="T42" fmla="*/ 3583 w 7166"/>
              <a:gd name="T43" fmla="*/ 512 h 6573"/>
              <a:gd name="T44" fmla="*/ 4266 w 7166"/>
              <a:gd name="T45" fmla="*/ 1195 h 6573"/>
              <a:gd name="T46" fmla="*/ 3583 w 7166"/>
              <a:gd name="T47" fmla="*/ 1878 h 6573"/>
              <a:gd name="T48" fmla="*/ 2900 w 7166"/>
              <a:gd name="T49" fmla="*/ 1195 h 6573"/>
              <a:gd name="T50" fmla="*/ 3583 w 7166"/>
              <a:gd name="T51" fmla="*/ 512 h 6573"/>
              <a:gd name="T52" fmla="*/ 2025 w 7166"/>
              <a:gd name="T53" fmla="*/ 5213 h 6573"/>
              <a:gd name="T54" fmla="*/ 1707 w 7166"/>
              <a:gd name="T55" fmla="*/ 5628 h 6573"/>
              <a:gd name="T56" fmla="*/ 1367 w 7166"/>
              <a:gd name="T57" fmla="*/ 5720 h 6573"/>
              <a:gd name="T58" fmla="*/ 774 w 7166"/>
              <a:gd name="T59" fmla="*/ 5378 h 6573"/>
              <a:gd name="T60" fmla="*/ 1024 w 7166"/>
              <a:gd name="T61" fmla="*/ 4445 h 6573"/>
              <a:gd name="T62" fmla="*/ 1364 w 7166"/>
              <a:gd name="T63" fmla="*/ 4353 h 6573"/>
              <a:gd name="T64" fmla="*/ 1364 w 7166"/>
              <a:gd name="T65" fmla="*/ 4353 h 6573"/>
              <a:gd name="T66" fmla="*/ 1957 w 7166"/>
              <a:gd name="T67" fmla="*/ 4695 h 6573"/>
              <a:gd name="T68" fmla="*/ 2025 w 7166"/>
              <a:gd name="T69" fmla="*/ 5213 h 6573"/>
              <a:gd name="T70" fmla="*/ 4811 w 7166"/>
              <a:gd name="T71" fmla="*/ 5706 h 6573"/>
              <a:gd name="T72" fmla="*/ 3583 w 7166"/>
              <a:gd name="T73" fmla="*/ 6061 h 6573"/>
              <a:gd name="T74" fmla="*/ 2356 w 7166"/>
              <a:gd name="T75" fmla="*/ 5706 h 6573"/>
              <a:gd name="T76" fmla="*/ 2400 w 7166"/>
              <a:gd name="T77" fmla="*/ 4439 h 6573"/>
              <a:gd name="T78" fmla="*/ 1364 w 7166"/>
              <a:gd name="T79" fmla="*/ 3841 h 6573"/>
              <a:gd name="T80" fmla="*/ 1364 w 7166"/>
              <a:gd name="T81" fmla="*/ 3841 h 6573"/>
              <a:gd name="T82" fmla="*/ 1280 w 7166"/>
              <a:gd name="T83" fmla="*/ 3844 h 6573"/>
              <a:gd name="T84" fmla="*/ 1278 w 7166"/>
              <a:gd name="T85" fmla="*/ 3756 h 6573"/>
              <a:gd name="T86" fmla="*/ 2508 w 7166"/>
              <a:gd name="T87" fmla="*/ 1717 h 6573"/>
              <a:gd name="T88" fmla="*/ 3583 w 7166"/>
              <a:gd name="T89" fmla="*/ 2390 h 6573"/>
              <a:gd name="T90" fmla="*/ 4658 w 7166"/>
              <a:gd name="T91" fmla="*/ 1717 h 6573"/>
              <a:gd name="T92" fmla="*/ 5888 w 7166"/>
              <a:gd name="T93" fmla="*/ 3756 h 6573"/>
              <a:gd name="T94" fmla="*/ 5886 w 7166"/>
              <a:gd name="T95" fmla="*/ 3844 h 6573"/>
              <a:gd name="T96" fmla="*/ 5803 w 7166"/>
              <a:gd name="T97" fmla="*/ 3841 h 6573"/>
              <a:gd name="T98" fmla="*/ 5802 w 7166"/>
              <a:gd name="T99" fmla="*/ 3841 h 6573"/>
              <a:gd name="T100" fmla="*/ 4766 w 7166"/>
              <a:gd name="T101" fmla="*/ 4439 h 6573"/>
              <a:gd name="T102" fmla="*/ 4811 w 7166"/>
              <a:gd name="T103" fmla="*/ 5706 h 6573"/>
              <a:gd name="T104" fmla="*/ 6393 w 7166"/>
              <a:gd name="T105" fmla="*/ 5378 h 6573"/>
              <a:gd name="T106" fmla="*/ 5800 w 7166"/>
              <a:gd name="T107" fmla="*/ 5720 h 6573"/>
              <a:gd name="T108" fmla="*/ 5460 w 7166"/>
              <a:gd name="T109" fmla="*/ 5628 h 6573"/>
              <a:gd name="T110" fmla="*/ 5210 w 7166"/>
              <a:gd name="T111" fmla="*/ 4695 h 6573"/>
              <a:gd name="T112" fmla="*/ 5802 w 7166"/>
              <a:gd name="T113" fmla="*/ 4353 h 6573"/>
              <a:gd name="T114" fmla="*/ 5803 w 7166"/>
              <a:gd name="T115" fmla="*/ 4353 h 6573"/>
              <a:gd name="T116" fmla="*/ 6143 w 7166"/>
              <a:gd name="T117" fmla="*/ 4445 h 6573"/>
              <a:gd name="T118" fmla="*/ 6393 w 7166"/>
              <a:gd name="T119" fmla="*/ 5378 h 6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66" h="6573">
                <a:moveTo>
                  <a:pt x="6399" y="4001"/>
                </a:moveTo>
                <a:cubicBezTo>
                  <a:pt x="6396" y="4000"/>
                  <a:pt x="6393" y="3998"/>
                  <a:pt x="6390" y="3997"/>
                </a:cubicBezTo>
                <a:cubicBezTo>
                  <a:pt x="6397" y="3917"/>
                  <a:pt x="6401" y="3837"/>
                  <a:pt x="6401" y="3756"/>
                </a:cubicBezTo>
                <a:cubicBezTo>
                  <a:pt x="6401" y="2629"/>
                  <a:pt x="5736" y="1655"/>
                  <a:pt x="4778" y="1205"/>
                </a:cubicBezTo>
                <a:cubicBezTo>
                  <a:pt x="4778" y="1202"/>
                  <a:pt x="4779" y="1198"/>
                  <a:pt x="4779" y="1195"/>
                </a:cubicBezTo>
                <a:cubicBezTo>
                  <a:pt x="4779" y="535"/>
                  <a:pt x="4243" y="0"/>
                  <a:pt x="3583" y="0"/>
                </a:cubicBezTo>
                <a:cubicBezTo>
                  <a:pt x="2923" y="0"/>
                  <a:pt x="2388" y="535"/>
                  <a:pt x="2388" y="1195"/>
                </a:cubicBezTo>
                <a:cubicBezTo>
                  <a:pt x="2388" y="1198"/>
                  <a:pt x="2388" y="1202"/>
                  <a:pt x="2388" y="1205"/>
                </a:cubicBezTo>
                <a:cubicBezTo>
                  <a:pt x="1431" y="1655"/>
                  <a:pt x="766" y="2629"/>
                  <a:pt x="766" y="3756"/>
                </a:cubicBezTo>
                <a:cubicBezTo>
                  <a:pt x="766" y="3837"/>
                  <a:pt x="770" y="3917"/>
                  <a:pt x="777" y="3996"/>
                </a:cubicBezTo>
                <a:cubicBezTo>
                  <a:pt x="774" y="3998"/>
                  <a:pt x="771" y="4000"/>
                  <a:pt x="768" y="4001"/>
                </a:cubicBezTo>
                <a:cubicBezTo>
                  <a:pt x="196" y="4331"/>
                  <a:pt x="0" y="5062"/>
                  <a:pt x="330" y="5634"/>
                </a:cubicBezTo>
                <a:cubicBezTo>
                  <a:pt x="552" y="6017"/>
                  <a:pt x="953" y="6232"/>
                  <a:pt x="1367" y="6232"/>
                </a:cubicBezTo>
                <a:cubicBezTo>
                  <a:pt x="1569" y="6232"/>
                  <a:pt x="1775" y="6180"/>
                  <a:pt x="1963" y="6071"/>
                </a:cubicBezTo>
                <a:cubicBezTo>
                  <a:pt x="1966" y="6070"/>
                  <a:pt x="1969" y="6068"/>
                  <a:pt x="1972" y="6066"/>
                </a:cubicBezTo>
                <a:cubicBezTo>
                  <a:pt x="2429" y="6385"/>
                  <a:pt x="2985" y="6573"/>
                  <a:pt x="3583" y="6573"/>
                </a:cubicBezTo>
                <a:cubicBezTo>
                  <a:pt x="4182" y="6573"/>
                  <a:pt x="4737" y="6385"/>
                  <a:pt x="5194" y="6066"/>
                </a:cubicBezTo>
                <a:cubicBezTo>
                  <a:pt x="5197" y="6068"/>
                  <a:pt x="5201" y="6070"/>
                  <a:pt x="5204" y="6071"/>
                </a:cubicBezTo>
                <a:cubicBezTo>
                  <a:pt x="5392" y="6180"/>
                  <a:pt x="5597" y="6232"/>
                  <a:pt x="5800" y="6232"/>
                </a:cubicBezTo>
                <a:cubicBezTo>
                  <a:pt x="6213" y="6232"/>
                  <a:pt x="6615" y="6017"/>
                  <a:pt x="6836" y="5634"/>
                </a:cubicBezTo>
                <a:cubicBezTo>
                  <a:pt x="7166" y="5062"/>
                  <a:pt x="6971" y="4331"/>
                  <a:pt x="6399" y="4001"/>
                </a:cubicBezTo>
                <a:close/>
                <a:moveTo>
                  <a:pt x="3583" y="512"/>
                </a:moveTo>
                <a:cubicBezTo>
                  <a:pt x="3960" y="512"/>
                  <a:pt x="4266" y="818"/>
                  <a:pt x="4266" y="1195"/>
                </a:cubicBezTo>
                <a:cubicBezTo>
                  <a:pt x="4266" y="1571"/>
                  <a:pt x="3960" y="1878"/>
                  <a:pt x="3583" y="1878"/>
                </a:cubicBezTo>
                <a:cubicBezTo>
                  <a:pt x="3207" y="1878"/>
                  <a:pt x="2900" y="1571"/>
                  <a:pt x="2900" y="1195"/>
                </a:cubicBezTo>
                <a:cubicBezTo>
                  <a:pt x="2900" y="818"/>
                  <a:pt x="3207" y="512"/>
                  <a:pt x="3583" y="512"/>
                </a:cubicBezTo>
                <a:close/>
                <a:moveTo>
                  <a:pt x="2025" y="5213"/>
                </a:moveTo>
                <a:cubicBezTo>
                  <a:pt x="1978" y="5389"/>
                  <a:pt x="1865" y="5537"/>
                  <a:pt x="1707" y="5628"/>
                </a:cubicBezTo>
                <a:cubicBezTo>
                  <a:pt x="1603" y="5688"/>
                  <a:pt x="1485" y="5720"/>
                  <a:pt x="1367" y="5720"/>
                </a:cubicBezTo>
                <a:cubicBezTo>
                  <a:pt x="1123" y="5720"/>
                  <a:pt x="896" y="5589"/>
                  <a:pt x="774" y="5378"/>
                </a:cubicBezTo>
                <a:cubicBezTo>
                  <a:pt x="586" y="5052"/>
                  <a:pt x="698" y="4633"/>
                  <a:pt x="1024" y="4445"/>
                </a:cubicBezTo>
                <a:cubicBezTo>
                  <a:pt x="1128" y="4385"/>
                  <a:pt x="1245" y="4353"/>
                  <a:pt x="1364" y="4353"/>
                </a:cubicBezTo>
                <a:lnTo>
                  <a:pt x="1364" y="4353"/>
                </a:lnTo>
                <a:cubicBezTo>
                  <a:pt x="1608" y="4353"/>
                  <a:pt x="1835" y="4484"/>
                  <a:pt x="1957" y="4695"/>
                </a:cubicBezTo>
                <a:cubicBezTo>
                  <a:pt x="2048" y="4853"/>
                  <a:pt x="2072" y="5037"/>
                  <a:pt x="2025" y="5213"/>
                </a:cubicBezTo>
                <a:close/>
                <a:moveTo>
                  <a:pt x="4811" y="5706"/>
                </a:moveTo>
                <a:cubicBezTo>
                  <a:pt x="4455" y="5931"/>
                  <a:pt x="4034" y="6061"/>
                  <a:pt x="3583" y="6061"/>
                </a:cubicBezTo>
                <a:cubicBezTo>
                  <a:pt x="3132" y="6061"/>
                  <a:pt x="2711" y="5931"/>
                  <a:pt x="2356" y="5706"/>
                </a:cubicBezTo>
                <a:cubicBezTo>
                  <a:pt x="2603" y="5339"/>
                  <a:pt x="2637" y="4848"/>
                  <a:pt x="2400" y="4439"/>
                </a:cubicBezTo>
                <a:cubicBezTo>
                  <a:pt x="2179" y="4055"/>
                  <a:pt x="1777" y="3841"/>
                  <a:pt x="1364" y="3841"/>
                </a:cubicBezTo>
                <a:lnTo>
                  <a:pt x="1364" y="3841"/>
                </a:lnTo>
                <a:cubicBezTo>
                  <a:pt x="1336" y="3841"/>
                  <a:pt x="1308" y="3842"/>
                  <a:pt x="1280" y="3844"/>
                </a:cubicBezTo>
                <a:cubicBezTo>
                  <a:pt x="1279" y="3815"/>
                  <a:pt x="1278" y="3785"/>
                  <a:pt x="1278" y="3756"/>
                </a:cubicBezTo>
                <a:cubicBezTo>
                  <a:pt x="1278" y="2873"/>
                  <a:pt x="1777" y="2104"/>
                  <a:pt x="2508" y="1717"/>
                </a:cubicBezTo>
                <a:cubicBezTo>
                  <a:pt x="2702" y="2116"/>
                  <a:pt x="3111" y="2390"/>
                  <a:pt x="3583" y="2390"/>
                </a:cubicBezTo>
                <a:cubicBezTo>
                  <a:pt x="4056" y="2390"/>
                  <a:pt x="4464" y="2116"/>
                  <a:pt x="4658" y="1717"/>
                </a:cubicBezTo>
                <a:cubicBezTo>
                  <a:pt x="5389" y="2104"/>
                  <a:pt x="5888" y="2873"/>
                  <a:pt x="5888" y="3756"/>
                </a:cubicBezTo>
                <a:cubicBezTo>
                  <a:pt x="5888" y="3785"/>
                  <a:pt x="5888" y="3815"/>
                  <a:pt x="5886" y="3844"/>
                </a:cubicBezTo>
                <a:cubicBezTo>
                  <a:pt x="5858" y="3842"/>
                  <a:pt x="5830" y="3841"/>
                  <a:pt x="5803" y="3841"/>
                </a:cubicBezTo>
                <a:lnTo>
                  <a:pt x="5802" y="3841"/>
                </a:lnTo>
                <a:cubicBezTo>
                  <a:pt x="5389" y="3841"/>
                  <a:pt x="4988" y="4055"/>
                  <a:pt x="4766" y="4439"/>
                </a:cubicBezTo>
                <a:cubicBezTo>
                  <a:pt x="4530" y="4848"/>
                  <a:pt x="4563" y="5339"/>
                  <a:pt x="4811" y="5706"/>
                </a:cubicBezTo>
                <a:close/>
                <a:moveTo>
                  <a:pt x="6393" y="5378"/>
                </a:moveTo>
                <a:cubicBezTo>
                  <a:pt x="6271" y="5589"/>
                  <a:pt x="6044" y="5720"/>
                  <a:pt x="5800" y="5720"/>
                </a:cubicBezTo>
                <a:cubicBezTo>
                  <a:pt x="5681" y="5720"/>
                  <a:pt x="5564" y="5688"/>
                  <a:pt x="5460" y="5628"/>
                </a:cubicBezTo>
                <a:cubicBezTo>
                  <a:pt x="5134" y="5440"/>
                  <a:pt x="5022" y="5021"/>
                  <a:pt x="5210" y="4695"/>
                </a:cubicBezTo>
                <a:cubicBezTo>
                  <a:pt x="5331" y="4484"/>
                  <a:pt x="5559" y="4353"/>
                  <a:pt x="5802" y="4353"/>
                </a:cubicBezTo>
                <a:lnTo>
                  <a:pt x="5803" y="4353"/>
                </a:lnTo>
                <a:cubicBezTo>
                  <a:pt x="5921" y="4353"/>
                  <a:pt x="6039" y="4385"/>
                  <a:pt x="6143" y="4445"/>
                </a:cubicBezTo>
                <a:cubicBezTo>
                  <a:pt x="6469" y="4633"/>
                  <a:pt x="6581" y="5052"/>
                  <a:pt x="6393" y="5378"/>
                </a:cubicBezTo>
                <a:close/>
              </a:path>
            </a:pathLst>
          </a:custGeom>
          <a:solidFill>
            <a:schemeClr val="bg1">
              <a:alpha val="37000"/>
            </a:schemeClr>
          </a:solidFill>
          <a:ln>
            <a:noFill/>
          </a:ln>
        </p:spPr>
      </p:sp>
      <p:sp>
        <p:nvSpPr>
          <p:cNvPr id="53" name="cloud-computing_15204"/>
          <p:cNvSpPr>
            <a:spLocks noChangeAspect="1"/>
          </p:cNvSpPr>
          <p:nvPr/>
        </p:nvSpPr>
        <p:spPr bwMode="auto">
          <a:xfrm>
            <a:off x="6736510" y="5040543"/>
            <a:ext cx="276842" cy="182370"/>
          </a:xfrm>
          <a:custGeom>
            <a:avLst/>
            <a:gdLst>
              <a:gd name="T0" fmla="*/ 717 w 717"/>
              <a:gd name="T1" fmla="*/ 309 h 473"/>
              <a:gd name="T2" fmla="*/ 553 w 717"/>
              <a:gd name="T3" fmla="*/ 145 h 473"/>
              <a:gd name="T4" fmla="*/ 540 w 717"/>
              <a:gd name="T5" fmla="*/ 146 h 473"/>
              <a:gd name="T6" fmla="*/ 540 w 717"/>
              <a:gd name="T7" fmla="*/ 143 h 473"/>
              <a:gd name="T8" fmla="*/ 397 w 717"/>
              <a:gd name="T9" fmla="*/ 0 h 473"/>
              <a:gd name="T10" fmla="*/ 264 w 717"/>
              <a:gd name="T11" fmla="*/ 88 h 473"/>
              <a:gd name="T12" fmla="*/ 198 w 717"/>
              <a:gd name="T13" fmla="*/ 77 h 473"/>
              <a:gd name="T14" fmla="*/ 0 w 717"/>
              <a:gd name="T15" fmla="*/ 275 h 473"/>
              <a:gd name="T16" fmla="*/ 198 w 717"/>
              <a:gd name="T17" fmla="*/ 473 h 473"/>
              <a:gd name="T18" fmla="*/ 208 w 717"/>
              <a:gd name="T19" fmla="*/ 473 h 473"/>
              <a:gd name="T20" fmla="*/ 208 w 717"/>
              <a:gd name="T21" fmla="*/ 473 h 473"/>
              <a:gd name="T22" fmla="*/ 560 w 717"/>
              <a:gd name="T23" fmla="*/ 473 h 473"/>
              <a:gd name="T24" fmla="*/ 560 w 717"/>
              <a:gd name="T25" fmla="*/ 473 h 473"/>
              <a:gd name="T26" fmla="*/ 717 w 717"/>
              <a:gd name="T27" fmla="*/ 309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17" h="473">
                <a:moveTo>
                  <a:pt x="717" y="309"/>
                </a:moveTo>
                <a:cubicBezTo>
                  <a:pt x="717" y="219"/>
                  <a:pt x="644" y="145"/>
                  <a:pt x="553" y="145"/>
                </a:cubicBezTo>
                <a:cubicBezTo>
                  <a:pt x="548" y="145"/>
                  <a:pt x="544" y="146"/>
                  <a:pt x="540" y="146"/>
                </a:cubicBezTo>
                <a:cubicBezTo>
                  <a:pt x="540" y="145"/>
                  <a:pt x="540" y="144"/>
                  <a:pt x="540" y="143"/>
                </a:cubicBezTo>
                <a:cubicBezTo>
                  <a:pt x="540" y="64"/>
                  <a:pt x="476" y="0"/>
                  <a:pt x="397" y="0"/>
                </a:cubicBezTo>
                <a:cubicBezTo>
                  <a:pt x="337" y="0"/>
                  <a:pt x="286" y="36"/>
                  <a:pt x="264" y="88"/>
                </a:cubicBezTo>
                <a:cubicBezTo>
                  <a:pt x="244" y="81"/>
                  <a:pt x="221" y="77"/>
                  <a:pt x="198" y="77"/>
                </a:cubicBezTo>
                <a:cubicBezTo>
                  <a:pt x="89" y="77"/>
                  <a:pt x="0" y="165"/>
                  <a:pt x="0" y="275"/>
                </a:cubicBezTo>
                <a:cubicBezTo>
                  <a:pt x="0" y="384"/>
                  <a:pt x="89" y="473"/>
                  <a:pt x="198" y="473"/>
                </a:cubicBezTo>
                <a:cubicBezTo>
                  <a:pt x="202" y="473"/>
                  <a:pt x="205" y="473"/>
                  <a:pt x="208" y="473"/>
                </a:cubicBezTo>
                <a:lnTo>
                  <a:pt x="208" y="473"/>
                </a:lnTo>
                <a:lnTo>
                  <a:pt x="560" y="473"/>
                </a:lnTo>
                <a:lnTo>
                  <a:pt x="560" y="473"/>
                </a:lnTo>
                <a:cubicBezTo>
                  <a:pt x="647" y="469"/>
                  <a:pt x="717" y="397"/>
                  <a:pt x="717" y="309"/>
                </a:cubicBezTo>
                <a:close/>
              </a:path>
            </a:pathLst>
          </a:custGeom>
          <a:solidFill>
            <a:schemeClr val="bg1">
              <a:alpha val="37000"/>
            </a:schemeClr>
          </a:solidFill>
          <a:ln>
            <a:noFill/>
          </a:ln>
        </p:spPr>
      </p:sp>
      <p:pic>
        <p:nvPicPr>
          <p:cNvPr id="2" name="图片 1" descr="用友-畅捷通 logo组合 反白_副本_wps图片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3270" y="2435860"/>
            <a:ext cx="3044825" cy="6692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>
            <a:extLst>
              <a:ext uri="{FF2B5EF4-FFF2-40B4-BE49-F238E27FC236}">
                <a16:creationId xmlns:a16="http://schemas.microsoft.com/office/drawing/2014/main" id="{731CFA84-9C4F-483C-AF83-DC7410AD9FFB}"/>
              </a:ext>
            </a:extLst>
          </p:cNvPr>
          <p:cNvSpPr>
            <a:spLocks/>
          </p:cNvSpPr>
          <p:nvPr/>
        </p:nvSpPr>
        <p:spPr bwMode="auto">
          <a:xfrm flipH="1" flipV="1">
            <a:off x="4627562" y="0"/>
            <a:ext cx="7564438" cy="6858000"/>
          </a:xfrm>
          <a:custGeom>
            <a:avLst/>
            <a:gdLst>
              <a:gd name="T0" fmla="*/ 0 w 4765"/>
              <a:gd name="T1" fmla="*/ 0 h 4320"/>
              <a:gd name="T2" fmla="*/ 0 w 4765"/>
              <a:gd name="T3" fmla="*/ 4320 h 4320"/>
              <a:gd name="T4" fmla="*/ 2915 w 4765"/>
              <a:gd name="T5" fmla="*/ 4320 h 4320"/>
              <a:gd name="T6" fmla="*/ 4765 w 4765"/>
              <a:gd name="T7" fmla="*/ 0 h 4320"/>
              <a:gd name="T8" fmla="*/ 0 w 4765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65" h="4320">
                <a:moveTo>
                  <a:pt x="0" y="0"/>
                </a:moveTo>
                <a:lnTo>
                  <a:pt x="0" y="4320"/>
                </a:lnTo>
                <a:lnTo>
                  <a:pt x="2915" y="4320"/>
                </a:lnTo>
                <a:lnTo>
                  <a:pt x="4765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4CC5617D-A72F-449D-AEA1-13442F3A4E94}"/>
              </a:ext>
            </a:extLst>
          </p:cNvPr>
          <p:cNvSpPr>
            <a:spLocks/>
          </p:cNvSpPr>
          <p:nvPr/>
        </p:nvSpPr>
        <p:spPr bwMode="auto">
          <a:xfrm flipH="1" flipV="1">
            <a:off x="4627562" y="0"/>
            <a:ext cx="7564438" cy="6858000"/>
          </a:xfrm>
          <a:custGeom>
            <a:avLst/>
            <a:gdLst>
              <a:gd name="T0" fmla="*/ 0 w 4765"/>
              <a:gd name="T1" fmla="*/ 0 h 4320"/>
              <a:gd name="T2" fmla="*/ 0 w 4765"/>
              <a:gd name="T3" fmla="*/ 4320 h 4320"/>
              <a:gd name="T4" fmla="*/ 2915 w 4765"/>
              <a:gd name="T5" fmla="*/ 4320 h 4320"/>
              <a:gd name="T6" fmla="*/ 4765 w 4765"/>
              <a:gd name="T7" fmla="*/ 0 h 4320"/>
              <a:gd name="T8" fmla="*/ 0 w 4765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65" h="4320">
                <a:moveTo>
                  <a:pt x="0" y="0"/>
                </a:moveTo>
                <a:lnTo>
                  <a:pt x="0" y="4320"/>
                </a:lnTo>
                <a:lnTo>
                  <a:pt x="2915" y="4320"/>
                </a:lnTo>
                <a:lnTo>
                  <a:pt x="4765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85000"/>
                  <a:lumOff val="15000"/>
                  <a:alpha val="75000"/>
                </a:schemeClr>
              </a:gs>
              <a:gs pos="69000">
                <a:schemeClr val="tx1">
                  <a:lumMod val="85000"/>
                  <a:lumOff val="15000"/>
                  <a:alpha val="0"/>
                </a:schemeClr>
              </a:gs>
            </a:gsLst>
            <a:lin ang="1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CC655EDE-B8A1-4390-89A9-E97D7A7422DF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7564438" cy="6858000"/>
          </a:xfrm>
          <a:custGeom>
            <a:avLst/>
            <a:gdLst>
              <a:gd name="T0" fmla="*/ 0 w 4765"/>
              <a:gd name="T1" fmla="*/ 0 h 4320"/>
              <a:gd name="T2" fmla="*/ 0 w 4765"/>
              <a:gd name="T3" fmla="*/ 4320 h 4320"/>
              <a:gd name="T4" fmla="*/ 2915 w 4765"/>
              <a:gd name="T5" fmla="*/ 4320 h 4320"/>
              <a:gd name="T6" fmla="*/ 4765 w 4765"/>
              <a:gd name="T7" fmla="*/ 0 h 4320"/>
              <a:gd name="T8" fmla="*/ 0 w 4765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65" h="4320">
                <a:moveTo>
                  <a:pt x="0" y="0"/>
                </a:moveTo>
                <a:lnTo>
                  <a:pt x="0" y="4320"/>
                </a:lnTo>
                <a:lnTo>
                  <a:pt x="2915" y="4320"/>
                </a:lnTo>
                <a:lnTo>
                  <a:pt x="4765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1009650" ty="0" sx="100000" sy="100000" flip="none" algn="tl"/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AD6A9BB0-6DAD-4DC7-808C-17A5FD32596B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1" y="0"/>
            <a:ext cx="7564438" cy="6858000"/>
          </a:xfrm>
          <a:custGeom>
            <a:avLst/>
            <a:gdLst>
              <a:gd name="T0" fmla="*/ 0 w 4765"/>
              <a:gd name="T1" fmla="*/ 0 h 4320"/>
              <a:gd name="T2" fmla="*/ 0 w 4765"/>
              <a:gd name="T3" fmla="*/ 4320 h 4320"/>
              <a:gd name="T4" fmla="*/ 2915 w 4765"/>
              <a:gd name="T5" fmla="*/ 4320 h 4320"/>
              <a:gd name="T6" fmla="*/ 4765 w 4765"/>
              <a:gd name="T7" fmla="*/ 0 h 4320"/>
              <a:gd name="T8" fmla="*/ 0 w 4765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65" h="4320">
                <a:moveTo>
                  <a:pt x="0" y="0"/>
                </a:moveTo>
                <a:lnTo>
                  <a:pt x="0" y="4320"/>
                </a:lnTo>
                <a:lnTo>
                  <a:pt x="2915" y="4320"/>
                </a:lnTo>
                <a:lnTo>
                  <a:pt x="4765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85000"/>
                  <a:lumOff val="15000"/>
                  <a:alpha val="0"/>
                </a:schemeClr>
              </a:gs>
              <a:gs pos="100000">
                <a:schemeClr val="tx1">
                  <a:lumMod val="85000"/>
                  <a:lumOff val="15000"/>
                  <a:alpha val="97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AEF7591A-60DA-4672-9AB4-0F2DBA6E3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正确理解软件工具的使用</a:t>
            </a: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B0F54641-66AF-4BA8-A028-A6EB5E233BC9}"/>
              </a:ext>
            </a:extLst>
          </p:cNvPr>
          <p:cNvSpPr/>
          <p:nvPr/>
        </p:nvSpPr>
        <p:spPr>
          <a:xfrm>
            <a:off x="5480050" y="2813050"/>
            <a:ext cx="1231900" cy="1231900"/>
          </a:xfrm>
          <a:prstGeom prst="ellipse">
            <a:avLst/>
          </a:prstGeom>
          <a:solidFill>
            <a:srgbClr val="E90012"/>
          </a:solidFill>
          <a:ln>
            <a:noFill/>
          </a:ln>
          <a:effectLst>
            <a:outerShdw blurRad="381000" sx="110000" sy="110000" algn="c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VS</a:t>
            </a:r>
            <a:endParaRPr kumimoji="1"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4BA14E3-08A0-40C8-A618-2DC1DFDCCDEB}"/>
              </a:ext>
            </a:extLst>
          </p:cNvPr>
          <p:cNvSpPr txBox="1"/>
          <p:nvPr/>
        </p:nvSpPr>
        <p:spPr>
          <a:xfrm>
            <a:off x="1948936" y="3167390"/>
            <a:ext cx="1980029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拍脑袋决策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FEE1F2A-A1D9-4719-B3C2-6020A929BD65}"/>
              </a:ext>
            </a:extLst>
          </p:cNvPr>
          <p:cNvSpPr txBox="1"/>
          <p:nvPr/>
        </p:nvSpPr>
        <p:spPr>
          <a:xfrm>
            <a:off x="8263036" y="3167390"/>
            <a:ext cx="1980029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数字化决策</a:t>
            </a: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0F0E8C26-6BD5-4962-A60D-D7FBC9601A04}"/>
              </a:ext>
            </a:extLst>
          </p:cNvPr>
          <p:cNvGrpSpPr/>
          <p:nvPr/>
        </p:nvGrpSpPr>
        <p:grpSpPr>
          <a:xfrm>
            <a:off x="4640541" y="4961089"/>
            <a:ext cx="859628" cy="2131957"/>
            <a:chOff x="4640541" y="4961089"/>
            <a:chExt cx="859628" cy="2131957"/>
          </a:xfrm>
        </p:grpSpPr>
        <p:sp>
          <p:nvSpPr>
            <p:cNvPr id="24" name="Line 9">
              <a:extLst>
                <a:ext uri="{FF2B5EF4-FFF2-40B4-BE49-F238E27FC236}">
                  <a16:creationId xmlns:a16="http://schemas.microsoft.com/office/drawing/2014/main" id="{128C8048-0EB3-4527-B430-C69EF03583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40541" y="4961089"/>
              <a:ext cx="859628" cy="2005334"/>
            </a:xfrm>
            <a:prstGeom prst="line">
              <a:avLst/>
            </a:prstGeom>
            <a:noFill/>
            <a:ln w="50800" cap="flat">
              <a:gradFill>
                <a:gsLst>
                  <a:gs pos="0">
                    <a:srgbClr val="E90012">
                      <a:alpha val="0"/>
                    </a:srgbClr>
                  </a:gs>
                  <a:gs pos="100000">
                    <a:srgbClr val="E90012"/>
                  </a:gs>
                </a:gsLst>
                <a:lin ang="5400000" scaled="0"/>
              </a:gra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Line 9">
              <a:extLst>
                <a:ext uri="{FF2B5EF4-FFF2-40B4-BE49-F238E27FC236}">
                  <a16:creationId xmlns:a16="http://schemas.microsoft.com/office/drawing/2014/main" id="{5255A6C0-1747-4664-BD27-782816B1F4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46528" y="5772010"/>
              <a:ext cx="512010" cy="1194413"/>
            </a:xfrm>
            <a:prstGeom prst="line">
              <a:avLst/>
            </a:prstGeom>
            <a:noFill/>
            <a:ln w="38100" cap="flat">
              <a:gradFill>
                <a:gsLst>
                  <a:gs pos="0">
                    <a:srgbClr val="E90012">
                      <a:alpha val="0"/>
                    </a:srgbClr>
                  </a:gs>
                  <a:gs pos="100000">
                    <a:srgbClr val="E90012">
                      <a:alpha val="70000"/>
                    </a:srgbClr>
                  </a:gs>
                </a:gsLst>
                <a:lin ang="5400000" scaled="0"/>
              </a:gra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Line 9">
              <a:extLst>
                <a:ext uri="{FF2B5EF4-FFF2-40B4-BE49-F238E27FC236}">
                  <a16:creationId xmlns:a16="http://schemas.microsoft.com/office/drawing/2014/main" id="{56BF4FD0-5D64-4E0B-B31A-B11FB8D9A5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11459" y="5898633"/>
              <a:ext cx="512010" cy="1194413"/>
            </a:xfrm>
            <a:prstGeom prst="line">
              <a:avLst/>
            </a:prstGeom>
            <a:noFill/>
            <a:ln w="25400" cap="flat">
              <a:gradFill>
                <a:gsLst>
                  <a:gs pos="0">
                    <a:srgbClr val="E90012">
                      <a:alpha val="0"/>
                    </a:srgbClr>
                  </a:gs>
                  <a:gs pos="100000">
                    <a:srgbClr val="E90012">
                      <a:alpha val="40000"/>
                    </a:srgbClr>
                  </a:gs>
                </a:gsLst>
                <a:lin ang="5400000" scaled="0"/>
              </a:gra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F32B33A2-B175-48C5-98B2-BE1AF418C6A2}"/>
              </a:ext>
            </a:extLst>
          </p:cNvPr>
          <p:cNvGrpSpPr/>
          <p:nvPr/>
        </p:nvGrpSpPr>
        <p:grpSpPr>
          <a:xfrm>
            <a:off x="6681892" y="-235045"/>
            <a:ext cx="859628" cy="2131957"/>
            <a:chOff x="6691831" y="-235045"/>
            <a:chExt cx="859628" cy="2131957"/>
          </a:xfrm>
        </p:grpSpPr>
        <p:sp>
          <p:nvSpPr>
            <p:cNvPr id="29" name="Line 9">
              <a:extLst>
                <a:ext uri="{FF2B5EF4-FFF2-40B4-BE49-F238E27FC236}">
                  <a16:creationId xmlns:a16="http://schemas.microsoft.com/office/drawing/2014/main" id="{1C22BE0D-A72A-41BD-B639-8961A61B68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91831" y="-108422"/>
              <a:ext cx="859628" cy="2005334"/>
            </a:xfrm>
            <a:prstGeom prst="line">
              <a:avLst/>
            </a:prstGeom>
            <a:noFill/>
            <a:ln w="50800" cap="flat">
              <a:gradFill>
                <a:gsLst>
                  <a:gs pos="100000">
                    <a:schemeClr val="tx1">
                      <a:lumMod val="85000"/>
                      <a:lumOff val="15000"/>
                      <a:alpha val="0"/>
                    </a:schemeClr>
                  </a:gs>
                  <a:gs pos="0">
                    <a:schemeClr val="tx1">
                      <a:lumMod val="85000"/>
                      <a:lumOff val="15000"/>
                      <a:alpha val="50000"/>
                    </a:schemeClr>
                  </a:gs>
                </a:gsLst>
                <a:lin ang="5400000" scaled="0"/>
              </a:gra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Line 9">
              <a:extLst>
                <a:ext uri="{FF2B5EF4-FFF2-40B4-BE49-F238E27FC236}">
                  <a16:creationId xmlns:a16="http://schemas.microsoft.com/office/drawing/2014/main" id="{A7813651-D509-403D-9A76-9375062562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68532" y="-235045"/>
              <a:ext cx="512010" cy="1194413"/>
            </a:xfrm>
            <a:prstGeom prst="line">
              <a:avLst/>
            </a:prstGeom>
            <a:noFill/>
            <a:ln w="25400" cap="flat">
              <a:gradFill>
                <a:gsLst>
                  <a:gs pos="100000">
                    <a:schemeClr val="tx1">
                      <a:lumMod val="85000"/>
                      <a:lumOff val="15000"/>
                      <a:alpha val="0"/>
                    </a:schemeClr>
                  </a:gs>
                  <a:gs pos="0">
                    <a:schemeClr val="tx1">
                      <a:lumMod val="85000"/>
                      <a:lumOff val="15000"/>
                      <a:alpha val="20000"/>
                    </a:schemeClr>
                  </a:gs>
                </a:gsLst>
                <a:lin ang="5400000" scaled="0"/>
              </a:gra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Line 9">
              <a:extLst>
                <a:ext uri="{FF2B5EF4-FFF2-40B4-BE49-F238E27FC236}">
                  <a16:creationId xmlns:a16="http://schemas.microsoft.com/office/drawing/2014/main" id="{4C4BB458-4031-40CA-9CB9-6E5F810136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33462" y="-108422"/>
              <a:ext cx="512010" cy="1194413"/>
            </a:xfrm>
            <a:prstGeom prst="line">
              <a:avLst/>
            </a:prstGeom>
            <a:noFill/>
            <a:ln w="38100" cap="flat">
              <a:gradFill>
                <a:gsLst>
                  <a:gs pos="100000">
                    <a:schemeClr val="tx1">
                      <a:lumMod val="85000"/>
                      <a:lumOff val="15000"/>
                      <a:alpha val="0"/>
                    </a:schemeClr>
                  </a:gs>
                  <a:gs pos="0">
                    <a:schemeClr val="tx1">
                      <a:lumMod val="85000"/>
                      <a:lumOff val="15000"/>
                      <a:alpha val="35000"/>
                    </a:schemeClr>
                  </a:gs>
                </a:gsLst>
                <a:lin ang="5400000" scaled="0"/>
              </a:gra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84852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人在玩电脑&#10;&#10;描述已自动生成">
            <a:extLst>
              <a:ext uri="{FF2B5EF4-FFF2-40B4-BE49-F238E27FC236}">
                <a16:creationId xmlns:a16="http://schemas.microsoft.com/office/drawing/2014/main" id="{E2E70C0C-3199-4525-8E02-E69105014B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42830"/>
            <a:ext cx="12191999" cy="3715170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1D57B8FD-37EE-4768-A014-8E0B704DE6BD}"/>
              </a:ext>
            </a:extLst>
          </p:cNvPr>
          <p:cNvSpPr/>
          <p:nvPr/>
        </p:nvSpPr>
        <p:spPr>
          <a:xfrm>
            <a:off x="0" y="3142830"/>
            <a:ext cx="12192000" cy="3376274"/>
          </a:xfrm>
          <a:prstGeom prst="rect">
            <a:avLst/>
          </a:prstGeom>
          <a:gradFill>
            <a:gsLst>
              <a:gs pos="15000">
                <a:schemeClr val="bg1">
                  <a:lumMod val="95000"/>
                  <a:alpha val="82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08B44D7-5DBC-418B-865E-88026B764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正确理解软件工具的使用</a:t>
            </a: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31819B64-2E27-47D6-98EB-27687CFA345F}"/>
              </a:ext>
            </a:extLst>
          </p:cNvPr>
          <p:cNvSpPr/>
          <p:nvPr/>
        </p:nvSpPr>
        <p:spPr>
          <a:xfrm>
            <a:off x="1747898" y="2007898"/>
            <a:ext cx="2269863" cy="2269863"/>
          </a:xfrm>
          <a:prstGeom prst="ellipse">
            <a:avLst/>
          </a:prstGeom>
          <a:solidFill>
            <a:schemeClr val="bg1">
              <a:alpha val="50000"/>
            </a:schemeClr>
          </a:solidFill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BAA26878-CFD3-47F5-B711-CE789849BB1E}"/>
              </a:ext>
            </a:extLst>
          </p:cNvPr>
          <p:cNvSpPr>
            <a:spLocks noChangeAspect="1"/>
          </p:cNvSpPr>
          <p:nvPr/>
        </p:nvSpPr>
        <p:spPr>
          <a:xfrm>
            <a:off x="1925770" y="2158506"/>
            <a:ext cx="1941384" cy="1941384"/>
          </a:xfrm>
          <a:prstGeom prst="ellipse">
            <a:avLst/>
          </a:prstGeom>
          <a:pattFill prst="wdDnDiag">
            <a:fgClr>
              <a:srgbClr val="FF0000"/>
            </a:fgClr>
            <a:bgClr>
              <a:srgbClr val="E9001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457200"/>
            <a:r>
              <a:rPr lang="zh-CN" altLang="en-US" sz="2800" b="1" dirty="0">
                <a:latin typeface=""/>
                <a:ea typeface="微软雅黑" panose="020B0503020204020204" pitchFamily="34" charset="-122"/>
                <a:sym typeface=""/>
              </a:rPr>
              <a:t>三分</a:t>
            </a:r>
            <a:endParaRPr lang="en-US" altLang="zh-CN" sz="2800" b="1" dirty="0">
              <a:latin typeface=""/>
              <a:ea typeface="微软雅黑" panose="020B0503020204020204" pitchFamily="34" charset="-122"/>
              <a:sym typeface=""/>
            </a:endParaRPr>
          </a:p>
          <a:p>
            <a:pPr algn="ctr" defTabSz="457200"/>
            <a:r>
              <a:rPr lang="zh-CN" altLang="en-US" sz="2800" b="1" dirty="0">
                <a:latin typeface=""/>
                <a:ea typeface="微软雅黑" panose="020B0503020204020204" pitchFamily="34" charset="-122"/>
                <a:sym typeface=""/>
              </a:rPr>
              <a:t>技术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D0365792-4234-4AFB-8891-4BF4C5B33D79}"/>
              </a:ext>
            </a:extLst>
          </p:cNvPr>
          <p:cNvSpPr/>
          <p:nvPr/>
        </p:nvSpPr>
        <p:spPr>
          <a:xfrm>
            <a:off x="3498498" y="2158506"/>
            <a:ext cx="136528" cy="136528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6881EE0D-BB46-423C-8E0F-CC7CBA73D254}"/>
              </a:ext>
            </a:extLst>
          </p:cNvPr>
          <p:cNvSpPr/>
          <p:nvPr/>
        </p:nvSpPr>
        <p:spPr>
          <a:xfrm>
            <a:off x="2027730" y="3881372"/>
            <a:ext cx="268350" cy="26834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91B07665-BEBC-4F34-BD9E-5E17AD976388}"/>
              </a:ext>
            </a:extLst>
          </p:cNvPr>
          <p:cNvSpPr/>
          <p:nvPr/>
        </p:nvSpPr>
        <p:spPr>
          <a:xfrm>
            <a:off x="4961069" y="2007898"/>
            <a:ext cx="2269863" cy="2269863"/>
          </a:xfrm>
          <a:prstGeom prst="ellipse">
            <a:avLst/>
          </a:prstGeom>
          <a:solidFill>
            <a:schemeClr val="bg1">
              <a:alpha val="50000"/>
            </a:schemeClr>
          </a:solidFill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4FEEC661-606D-4372-836D-F1D0EEB1769F}"/>
              </a:ext>
            </a:extLst>
          </p:cNvPr>
          <p:cNvSpPr>
            <a:spLocks noChangeAspect="1"/>
          </p:cNvSpPr>
          <p:nvPr/>
        </p:nvSpPr>
        <p:spPr>
          <a:xfrm>
            <a:off x="5138941" y="2158506"/>
            <a:ext cx="1941384" cy="1941384"/>
          </a:xfrm>
          <a:prstGeom prst="ellipse">
            <a:avLst/>
          </a:prstGeom>
          <a:pattFill prst="wdDnDiag">
            <a:fgClr>
              <a:srgbClr val="FF0000"/>
            </a:fgClr>
            <a:bgClr>
              <a:srgbClr val="E9001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457200"/>
            <a:r>
              <a:rPr lang="zh-CN" altLang="en-US" sz="2800" b="1" dirty="0">
                <a:latin typeface=""/>
                <a:ea typeface="微软雅黑" panose="020B0503020204020204" pitchFamily="34" charset="-122"/>
                <a:sym typeface=""/>
              </a:rPr>
              <a:t>七分</a:t>
            </a:r>
            <a:endParaRPr lang="en-US" altLang="zh-CN" sz="2800" b="1" dirty="0">
              <a:latin typeface=""/>
              <a:ea typeface="微软雅黑" panose="020B0503020204020204" pitchFamily="34" charset="-122"/>
              <a:sym typeface=""/>
            </a:endParaRPr>
          </a:p>
          <a:p>
            <a:pPr algn="ctr" defTabSz="457200"/>
            <a:r>
              <a:rPr lang="zh-CN" altLang="en-US" sz="2800" b="1" dirty="0">
                <a:latin typeface=""/>
                <a:ea typeface="微软雅黑" panose="020B0503020204020204" pitchFamily="34" charset="-122"/>
                <a:sym typeface=""/>
              </a:rPr>
              <a:t>管理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79C8FE0E-58FB-4B69-9553-63B74D510A51}"/>
              </a:ext>
            </a:extLst>
          </p:cNvPr>
          <p:cNvSpPr/>
          <p:nvPr/>
        </p:nvSpPr>
        <p:spPr>
          <a:xfrm>
            <a:off x="6711669" y="2158506"/>
            <a:ext cx="136528" cy="136528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C791B64D-6B71-4E9E-835D-6473AA8FE642}"/>
              </a:ext>
            </a:extLst>
          </p:cNvPr>
          <p:cNvSpPr/>
          <p:nvPr/>
        </p:nvSpPr>
        <p:spPr>
          <a:xfrm>
            <a:off x="5240901" y="3881372"/>
            <a:ext cx="268350" cy="26834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62E3B302-4BAB-4E75-9DD9-4D72F50388FC}"/>
              </a:ext>
            </a:extLst>
          </p:cNvPr>
          <p:cNvSpPr/>
          <p:nvPr/>
        </p:nvSpPr>
        <p:spPr>
          <a:xfrm>
            <a:off x="8174239" y="2007898"/>
            <a:ext cx="2269863" cy="2269863"/>
          </a:xfrm>
          <a:prstGeom prst="ellipse">
            <a:avLst/>
          </a:prstGeom>
          <a:solidFill>
            <a:schemeClr val="bg1">
              <a:alpha val="50000"/>
            </a:schemeClr>
          </a:solidFill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169B5908-547A-4E1E-BD6D-A07072BC02CF}"/>
              </a:ext>
            </a:extLst>
          </p:cNvPr>
          <p:cNvSpPr>
            <a:spLocks noChangeAspect="1"/>
          </p:cNvSpPr>
          <p:nvPr/>
        </p:nvSpPr>
        <p:spPr>
          <a:xfrm>
            <a:off x="8352111" y="2158506"/>
            <a:ext cx="1941384" cy="1941384"/>
          </a:xfrm>
          <a:prstGeom prst="ellipse">
            <a:avLst/>
          </a:prstGeom>
          <a:pattFill prst="wdDnDiag">
            <a:fgClr>
              <a:srgbClr val="FF0000"/>
            </a:fgClr>
            <a:bgClr>
              <a:srgbClr val="E9001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457200"/>
            <a:r>
              <a:rPr lang="zh-CN" altLang="en-US" sz="2800" b="1" dirty="0">
                <a:latin typeface=""/>
                <a:ea typeface="微软雅黑" panose="020B0503020204020204" pitchFamily="34" charset="-122"/>
                <a:sym typeface=""/>
              </a:rPr>
              <a:t>十二分</a:t>
            </a:r>
            <a:endParaRPr lang="en-US" altLang="zh-CN" sz="2800" b="1" dirty="0">
              <a:latin typeface=""/>
              <a:ea typeface="微软雅黑" panose="020B0503020204020204" pitchFamily="34" charset="-122"/>
              <a:sym typeface=""/>
            </a:endParaRPr>
          </a:p>
          <a:p>
            <a:pPr algn="ctr" defTabSz="457200"/>
            <a:r>
              <a:rPr lang="zh-CN" altLang="en-US" sz="2800" b="1" dirty="0">
                <a:latin typeface=""/>
                <a:ea typeface="微软雅黑" panose="020B0503020204020204" pitchFamily="34" charset="-122"/>
                <a:sym typeface=""/>
              </a:rPr>
              <a:t>数据</a:t>
            </a: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118A2F0A-58A8-499A-AD23-BD04DEC085E0}"/>
              </a:ext>
            </a:extLst>
          </p:cNvPr>
          <p:cNvSpPr/>
          <p:nvPr/>
        </p:nvSpPr>
        <p:spPr>
          <a:xfrm>
            <a:off x="9924839" y="2158506"/>
            <a:ext cx="136528" cy="136528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4C9FD2A1-6AA1-4C13-A5A3-6FFB9A6E3862}"/>
              </a:ext>
            </a:extLst>
          </p:cNvPr>
          <p:cNvSpPr/>
          <p:nvPr/>
        </p:nvSpPr>
        <p:spPr>
          <a:xfrm>
            <a:off x="8454071" y="3881372"/>
            <a:ext cx="268350" cy="26834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702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沙滩上有人&#10;&#10;中度可信度描述已自动生成">
            <a:extLst>
              <a:ext uri="{FF2B5EF4-FFF2-40B4-BE49-F238E27FC236}">
                <a16:creationId xmlns:a16="http://schemas.microsoft.com/office/drawing/2014/main" id="{542DB328-B7ED-4814-B888-ECF27CEC70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237129"/>
            <a:ext cx="12192001" cy="5620871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F667DB4E-7426-4AB8-B5E2-BE411301445F}"/>
              </a:ext>
            </a:extLst>
          </p:cNvPr>
          <p:cNvSpPr/>
          <p:nvPr/>
        </p:nvSpPr>
        <p:spPr>
          <a:xfrm>
            <a:off x="0" y="0"/>
            <a:ext cx="12192000" cy="5849257"/>
          </a:xfrm>
          <a:prstGeom prst="rect">
            <a:avLst/>
          </a:prstGeom>
          <a:gradFill>
            <a:gsLst>
              <a:gs pos="2700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BAE16100-ADC7-46B0-9407-D22386E5CD54}"/>
              </a:ext>
            </a:extLst>
          </p:cNvPr>
          <p:cNvSpPr>
            <a:spLocks noEditPoints="1"/>
          </p:cNvSpPr>
          <p:nvPr/>
        </p:nvSpPr>
        <p:spPr bwMode="auto">
          <a:xfrm>
            <a:off x="1629933" y="1630483"/>
            <a:ext cx="517497" cy="478748"/>
          </a:xfrm>
          <a:custGeom>
            <a:avLst/>
            <a:gdLst>
              <a:gd name="T0" fmla="*/ 64 w 172"/>
              <a:gd name="T1" fmla="*/ 90 h 159"/>
              <a:gd name="T2" fmla="*/ 64 w 172"/>
              <a:gd name="T3" fmla="*/ 159 h 159"/>
              <a:gd name="T4" fmla="*/ 0 w 172"/>
              <a:gd name="T5" fmla="*/ 159 h 159"/>
              <a:gd name="T6" fmla="*/ 0 w 172"/>
              <a:gd name="T7" fmla="*/ 104 h 159"/>
              <a:gd name="T8" fmla="*/ 11 w 172"/>
              <a:gd name="T9" fmla="*/ 40 h 159"/>
              <a:gd name="T10" fmla="*/ 55 w 172"/>
              <a:gd name="T11" fmla="*/ 0 h 159"/>
              <a:gd name="T12" fmla="*/ 69 w 172"/>
              <a:gd name="T13" fmla="*/ 24 h 159"/>
              <a:gd name="T14" fmla="*/ 43 w 172"/>
              <a:gd name="T15" fmla="*/ 46 h 159"/>
              <a:gd name="T16" fmla="*/ 33 w 172"/>
              <a:gd name="T17" fmla="*/ 90 h 159"/>
              <a:gd name="T18" fmla="*/ 64 w 172"/>
              <a:gd name="T19" fmla="*/ 90 h 159"/>
              <a:gd name="T20" fmla="*/ 167 w 172"/>
              <a:gd name="T21" fmla="*/ 90 h 159"/>
              <a:gd name="T22" fmla="*/ 167 w 172"/>
              <a:gd name="T23" fmla="*/ 159 h 159"/>
              <a:gd name="T24" fmla="*/ 103 w 172"/>
              <a:gd name="T25" fmla="*/ 159 h 159"/>
              <a:gd name="T26" fmla="*/ 103 w 172"/>
              <a:gd name="T27" fmla="*/ 104 h 159"/>
              <a:gd name="T28" fmla="*/ 113 w 172"/>
              <a:gd name="T29" fmla="*/ 40 h 159"/>
              <a:gd name="T30" fmla="*/ 157 w 172"/>
              <a:gd name="T31" fmla="*/ 0 h 159"/>
              <a:gd name="T32" fmla="*/ 172 w 172"/>
              <a:gd name="T33" fmla="*/ 24 h 159"/>
              <a:gd name="T34" fmla="*/ 145 w 172"/>
              <a:gd name="T35" fmla="*/ 46 h 159"/>
              <a:gd name="T36" fmla="*/ 136 w 172"/>
              <a:gd name="T37" fmla="*/ 90 h 159"/>
              <a:gd name="T38" fmla="*/ 167 w 172"/>
              <a:gd name="T39" fmla="*/ 9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72" h="159">
                <a:moveTo>
                  <a:pt x="64" y="90"/>
                </a:moveTo>
                <a:cubicBezTo>
                  <a:pt x="64" y="159"/>
                  <a:pt x="64" y="159"/>
                  <a:pt x="64" y="159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75"/>
                  <a:pt x="4" y="54"/>
                  <a:pt x="11" y="40"/>
                </a:cubicBezTo>
                <a:cubicBezTo>
                  <a:pt x="20" y="23"/>
                  <a:pt x="35" y="9"/>
                  <a:pt x="55" y="0"/>
                </a:cubicBezTo>
                <a:cubicBezTo>
                  <a:pt x="69" y="24"/>
                  <a:pt x="69" y="24"/>
                  <a:pt x="69" y="24"/>
                </a:cubicBezTo>
                <a:cubicBezTo>
                  <a:pt x="57" y="29"/>
                  <a:pt x="48" y="36"/>
                  <a:pt x="43" y="46"/>
                </a:cubicBezTo>
                <a:cubicBezTo>
                  <a:pt x="37" y="56"/>
                  <a:pt x="34" y="71"/>
                  <a:pt x="33" y="90"/>
                </a:cubicBezTo>
                <a:lnTo>
                  <a:pt x="64" y="90"/>
                </a:lnTo>
                <a:close/>
                <a:moveTo>
                  <a:pt x="167" y="90"/>
                </a:moveTo>
                <a:cubicBezTo>
                  <a:pt x="167" y="159"/>
                  <a:pt x="167" y="159"/>
                  <a:pt x="167" y="159"/>
                </a:cubicBezTo>
                <a:cubicBezTo>
                  <a:pt x="103" y="159"/>
                  <a:pt x="103" y="159"/>
                  <a:pt x="103" y="159"/>
                </a:cubicBezTo>
                <a:cubicBezTo>
                  <a:pt x="103" y="104"/>
                  <a:pt x="103" y="104"/>
                  <a:pt x="103" y="104"/>
                </a:cubicBezTo>
                <a:cubicBezTo>
                  <a:pt x="103" y="75"/>
                  <a:pt x="106" y="54"/>
                  <a:pt x="113" y="40"/>
                </a:cubicBezTo>
                <a:cubicBezTo>
                  <a:pt x="123" y="23"/>
                  <a:pt x="137" y="9"/>
                  <a:pt x="157" y="0"/>
                </a:cubicBezTo>
                <a:cubicBezTo>
                  <a:pt x="172" y="24"/>
                  <a:pt x="172" y="24"/>
                  <a:pt x="172" y="24"/>
                </a:cubicBezTo>
                <a:cubicBezTo>
                  <a:pt x="160" y="29"/>
                  <a:pt x="151" y="36"/>
                  <a:pt x="145" y="46"/>
                </a:cubicBezTo>
                <a:cubicBezTo>
                  <a:pt x="139" y="56"/>
                  <a:pt x="136" y="71"/>
                  <a:pt x="136" y="90"/>
                </a:cubicBezTo>
                <a:lnTo>
                  <a:pt x="167" y="9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6226E1E-0873-4E45-9BF9-BD0979220CDC}"/>
              </a:ext>
            </a:extLst>
          </p:cNvPr>
          <p:cNvSpPr/>
          <p:nvPr/>
        </p:nvSpPr>
        <p:spPr>
          <a:xfrm>
            <a:off x="2287395" y="1762847"/>
            <a:ext cx="7617210" cy="2371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+mn-lt"/>
              </a:rPr>
              <a:t>经销商行业过去门槛太低了，只要有钱、有货就行。但现在肯定不行。做生意犹如跳高，过去跳一米的横杆大家都能跳过去，分不清楚谁强谁弱，鱼龙混杂。如今市场变了，横杆升到两米，强弱立见分晓。</a:t>
            </a:r>
          </a:p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+mn-lt"/>
              </a:rPr>
              <a:t>过去经销商提供仓储、提供资金，就能“开门迎客”，如今当所有你的同行都可以做到，品牌商选择你的理由是什么，当资金、仓储成为一项基础指标时，是否具备营销推广能力，成为品牌商选择的关键。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7DBD3A8-64EC-4D50-A44D-C260729C564B}"/>
              </a:ext>
            </a:extLst>
          </p:cNvPr>
          <p:cNvSpPr/>
          <p:nvPr/>
        </p:nvSpPr>
        <p:spPr>
          <a:xfrm>
            <a:off x="6600495" y="4695044"/>
            <a:ext cx="33041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E90012"/>
                </a:solidFill>
                <a:latin typeface="微软雅黑" charset="-122"/>
                <a:ea typeface="微软雅黑" charset="-122"/>
                <a:cs typeface="+mn-ea"/>
                <a:sym typeface="+mn-lt"/>
              </a:rPr>
              <a:t>——</a:t>
            </a:r>
            <a:r>
              <a:rPr lang="zh-CN" altLang="en-US" sz="2000" b="1" dirty="0">
                <a:solidFill>
                  <a:srgbClr val="E90012"/>
                </a:solidFill>
                <a:latin typeface="微软雅黑" charset="-122"/>
                <a:ea typeface="微软雅黑" charset="-122"/>
                <a:cs typeface="+mn-ea"/>
                <a:sym typeface="+mn-lt"/>
              </a:rPr>
              <a:t>重庆某经销商老板感言</a:t>
            </a:r>
            <a:endParaRPr lang="zh-CN" altLang="zh-CN" sz="2000" b="1" dirty="0">
              <a:solidFill>
                <a:srgbClr val="E90012"/>
              </a:solidFill>
              <a:latin typeface="微软雅黑" charset="-122"/>
              <a:ea typeface="微软雅黑" charset="-122"/>
              <a:cs typeface="+mn-ea"/>
              <a:sym typeface="+mn-lt"/>
            </a:endParaRPr>
          </a:p>
        </p:txBody>
      </p:sp>
      <p:pic>
        <p:nvPicPr>
          <p:cNvPr id="14" name="图片 1" descr="畅捷通logo组合">
            <a:extLst>
              <a:ext uri="{FF2B5EF4-FFF2-40B4-BE49-F238E27FC236}">
                <a16:creationId xmlns:a16="http://schemas.microsoft.com/office/drawing/2014/main" id="{0E245C13-4B64-470D-A552-063C33F325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81373" y="351050"/>
            <a:ext cx="826218" cy="34563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38062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3C90AC9-3637-4873-92CF-FC4DD0B8F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经销商信息系统使用的三层境界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81BD360-9B5A-4DD4-954A-8271706424A6}"/>
              </a:ext>
            </a:extLst>
          </p:cNvPr>
          <p:cNvSpPr>
            <a:spLocks noChangeAspect="1"/>
          </p:cNvSpPr>
          <p:nvPr/>
        </p:nvSpPr>
        <p:spPr>
          <a:xfrm>
            <a:off x="2515265" y="4871003"/>
            <a:ext cx="2562321" cy="1014660"/>
          </a:xfrm>
          <a:prstGeom prst="rect">
            <a:avLst/>
          </a:prstGeom>
          <a:gradFill>
            <a:gsLst>
              <a:gs pos="25000">
                <a:srgbClr val="E90012"/>
              </a:gs>
              <a:gs pos="100000">
                <a:srgbClr val="FF0000">
                  <a:alpha val="0"/>
                </a:srgbClr>
              </a:gs>
            </a:gsLst>
            <a:lin ang="2700000" scaled="0"/>
          </a:gra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记账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7A2F7E7-DA11-4A7B-8355-670B5BA0E1D4}"/>
              </a:ext>
            </a:extLst>
          </p:cNvPr>
          <p:cNvSpPr txBox="1"/>
          <p:nvPr/>
        </p:nvSpPr>
        <p:spPr>
          <a:xfrm>
            <a:off x="3088539" y="3711394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销售流水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收发流水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往来对账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毛利指标绩效支撑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B1259D7B-9C22-4EE2-AF2E-7ABCA9653A73}"/>
              </a:ext>
            </a:extLst>
          </p:cNvPr>
          <p:cNvCxnSpPr>
            <a:cxnSpLocks/>
          </p:cNvCxnSpPr>
          <p:nvPr/>
        </p:nvCxnSpPr>
        <p:spPr>
          <a:xfrm flipV="1">
            <a:off x="1902312" y="1975865"/>
            <a:ext cx="0" cy="4136518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11383D4A-E320-42B3-B9A0-818F33C1A17C}"/>
              </a:ext>
            </a:extLst>
          </p:cNvPr>
          <p:cNvCxnSpPr>
            <a:cxnSpLocks/>
          </p:cNvCxnSpPr>
          <p:nvPr/>
        </p:nvCxnSpPr>
        <p:spPr>
          <a:xfrm>
            <a:off x="1902312" y="6112383"/>
            <a:ext cx="8928000" cy="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AB6F31DB-CE7D-4619-85DB-7DAAA663802C}"/>
              </a:ext>
            </a:extLst>
          </p:cNvPr>
          <p:cNvSpPr txBox="1"/>
          <p:nvPr/>
        </p:nvSpPr>
        <p:spPr>
          <a:xfrm>
            <a:off x="3396316" y="6259947"/>
            <a:ext cx="800219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第一层</a:t>
            </a: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4121BC9B-3BFC-4619-97B1-04A788ED14F8}"/>
              </a:ext>
            </a:extLst>
          </p:cNvPr>
          <p:cNvCxnSpPr>
            <a:cxnSpLocks/>
          </p:cNvCxnSpPr>
          <p:nvPr/>
        </p:nvCxnSpPr>
        <p:spPr>
          <a:xfrm>
            <a:off x="3796425" y="5978526"/>
            <a:ext cx="0" cy="267715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C14A248C-66C4-4E42-ADE7-C0F5315A1CAD}"/>
              </a:ext>
            </a:extLst>
          </p:cNvPr>
          <p:cNvSpPr txBox="1"/>
          <p:nvPr/>
        </p:nvSpPr>
        <p:spPr>
          <a:xfrm>
            <a:off x="895462" y="4966764"/>
            <a:ext cx="954107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E900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流水化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0895C781-7545-4513-90CE-FB737185C1F2}"/>
              </a:ext>
            </a:extLst>
          </p:cNvPr>
          <p:cNvSpPr txBox="1"/>
          <p:nvPr/>
        </p:nvSpPr>
        <p:spPr>
          <a:xfrm>
            <a:off x="882892" y="3733160"/>
            <a:ext cx="954107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E900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一体化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362BE247-82BA-47C6-9B9D-D5AA69687090}"/>
              </a:ext>
            </a:extLst>
          </p:cNvPr>
          <p:cNvSpPr txBox="1"/>
          <p:nvPr/>
        </p:nvSpPr>
        <p:spPr>
          <a:xfrm>
            <a:off x="919533" y="2499556"/>
            <a:ext cx="954107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E900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数智化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E40AB99-424D-4389-A2ED-F0DA398C32E9}"/>
              </a:ext>
            </a:extLst>
          </p:cNvPr>
          <p:cNvSpPr>
            <a:spLocks noChangeAspect="1"/>
          </p:cNvSpPr>
          <p:nvPr/>
        </p:nvSpPr>
        <p:spPr>
          <a:xfrm>
            <a:off x="5178969" y="3750980"/>
            <a:ext cx="2562321" cy="1014660"/>
          </a:xfrm>
          <a:prstGeom prst="rect">
            <a:avLst/>
          </a:prstGeom>
          <a:gradFill>
            <a:gsLst>
              <a:gs pos="25000">
                <a:srgbClr val="E90012"/>
              </a:gs>
              <a:gs pos="100000">
                <a:srgbClr val="FF0000">
                  <a:alpha val="0"/>
                </a:srgbClr>
              </a:gs>
            </a:gsLst>
            <a:lin ang="2700000" scaled="0"/>
          </a:gra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协同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D4BF512-9A3B-467F-A1BE-FB5B081622BD}"/>
              </a:ext>
            </a:extLst>
          </p:cNvPr>
          <p:cNvGrpSpPr/>
          <p:nvPr/>
        </p:nvGrpSpPr>
        <p:grpSpPr>
          <a:xfrm>
            <a:off x="2261188" y="2375240"/>
            <a:ext cx="8131714" cy="3510423"/>
            <a:chOff x="2261188" y="2375240"/>
            <a:chExt cx="8131714" cy="3510423"/>
          </a:xfrm>
          <a:solidFill>
            <a:schemeClr val="bg1">
              <a:lumMod val="85000"/>
            </a:schemeClr>
          </a:solidFill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092C515D-2222-4FFB-BCFB-B1FEA64286C3}"/>
                </a:ext>
              </a:extLst>
            </p:cNvPr>
            <p:cNvSpPr/>
            <p:nvPr/>
          </p:nvSpPr>
          <p:spPr>
            <a:xfrm>
              <a:off x="2261188" y="4614440"/>
              <a:ext cx="149839" cy="12712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D3F2319A-FF03-4F42-85A3-ACCDB0B4739D}"/>
                </a:ext>
              </a:extLst>
            </p:cNvPr>
            <p:cNvSpPr/>
            <p:nvPr/>
          </p:nvSpPr>
          <p:spPr>
            <a:xfrm>
              <a:off x="2261188" y="4614440"/>
              <a:ext cx="2816398" cy="151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F4D08728-2479-4C85-8D88-26A96EC289CA}"/>
                </a:ext>
              </a:extLst>
            </p:cNvPr>
            <p:cNvSpPr/>
            <p:nvPr/>
          </p:nvSpPr>
          <p:spPr>
            <a:xfrm>
              <a:off x="4927747" y="3494840"/>
              <a:ext cx="2808255" cy="151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98952BEA-7B98-4611-BB71-9BEDF45655F2}"/>
                </a:ext>
              </a:extLst>
            </p:cNvPr>
            <p:cNvSpPr/>
            <p:nvPr/>
          </p:nvSpPr>
          <p:spPr>
            <a:xfrm>
              <a:off x="4927747" y="3494840"/>
              <a:ext cx="149839" cy="127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2B514A6-95A2-41B9-92CB-A12C7105EA3F}"/>
                </a:ext>
              </a:extLst>
            </p:cNvPr>
            <p:cNvSpPr/>
            <p:nvPr/>
          </p:nvSpPr>
          <p:spPr>
            <a:xfrm>
              <a:off x="7584651" y="2375240"/>
              <a:ext cx="151351" cy="127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CFD22921-630C-43C5-9385-1AB4806948DC}"/>
                </a:ext>
              </a:extLst>
            </p:cNvPr>
            <p:cNvSpPr/>
            <p:nvPr/>
          </p:nvSpPr>
          <p:spPr>
            <a:xfrm>
              <a:off x="7584651" y="2375240"/>
              <a:ext cx="2808251" cy="151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70FC8FA0-F362-4BF2-9578-9BEA8F9441FA}"/>
              </a:ext>
            </a:extLst>
          </p:cNvPr>
          <p:cNvSpPr>
            <a:spLocks noChangeAspect="1"/>
          </p:cNvSpPr>
          <p:nvPr/>
        </p:nvSpPr>
        <p:spPr>
          <a:xfrm>
            <a:off x="7835081" y="2631380"/>
            <a:ext cx="2562321" cy="1014660"/>
          </a:xfrm>
          <a:prstGeom prst="rect">
            <a:avLst/>
          </a:prstGeom>
          <a:gradFill>
            <a:gsLst>
              <a:gs pos="25000">
                <a:srgbClr val="E90012"/>
              </a:gs>
              <a:gs pos="100000">
                <a:srgbClr val="FF0000">
                  <a:alpha val="0"/>
                </a:srgbClr>
              </a:gs>
            </a:gsLst>
            <a:lin ang="2700000" scaled="0"/>
          </a:gra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数智化经营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6F7B4AB-EAA9-490A-A605-6154BF366EA5}"/>
              </a:ext>
            </a:extLst>
          </p:cNvPr>
          <p:cNvSpPr txBox="1"/>
          <p:nvPr/>
        </p:nvSpPr>
        <p:spPr>
          <a:xfrm>
            <a:off x="5655640" y="2830456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数据实时，流程协同、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成本监控、过程监控、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过程指标绩效支撑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AA1763C-F46A-4C05-93F2-01642B3A07E1}"/>
              </a:ext>
            </a:extLst>
          </p:cNvPr>
          <p:cNvSpPr txBox="1"/>
          <p:nvPr/>
        </p:nvSpPr>
        <p:spPr>
          <a:xfrm>
            <a:off x="8310463" y="1723260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智慧分析，智能预警、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资金筹划、商品优化、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精细化核算考核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A30CF30A-21FA-41F7-B437-E8FC4C4DB2B7}"/>
              </a:ext>
            </a:extLst>
          </p:cNvPr>
          <p:cNvCxnSpPr>
            <a:cxnSpLocks/>
          </p:cNvCxnSpPr>
          <p:nvPr/>
        </p:nvCxnSpPr>
        <p:spPr>
          <a:xfrm>
            <a:off x="6460129" y="5978526"/>
            <a:ext cx="0" cy="267715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C1B480E-385D-4398-BCA8-1A4E93FA08F6}"/>
              </a:ext>
            </a:extLst>
          </p:cNvPr>
          <p:cNvCxnSpPr>
            <a:cxnSpLocks/>
          </p:cNvCxnSpPr>
          <p:nvPr/>
        </p:nvCxnSpPr>
        <p:spPr>
          <a:xfrm>
            <a:off x="9116241" y="5978526"/>
            <a:ext cx="0" cy="267715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22BC88E1-0A84-4372-A1E3-3089C81E8FC6}"/>
              </a:ext>
            </a:extLst>
          </p:cNvPr>
          <p:cNvSpPr txBox="1"/>
          <p:nvPr/>
        </p:nvSpPr>
        <p:spPr>
          <a:xfrm>
            <a:off x="6060020" y="6276748"/>
            <a:ext cx="800219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第二层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BBBDE4DF-6A75-4EB6-B9B7-1A0EDB40E172}"/>
              </a:ext>
            </a:extLst>
          </p:cNvPr>
          <p:cNvSpPr txBox="1"/>
          <p:nvPr/>
        </p:nvSpPr>
        <p:spPr>
          <a:xfrm>
            <a:off x="8716132" y="6278959"/>
            <a:ext cx="800219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7CCC30B-A581-4679-B540-DBB5C5E8E2BE}"/>
              </a:ext>
            </a:extLst>
          </p:cNvPr>
          <p:cNvSpPr txBox="1"/>
          <p:nvPr/>
        </p:nvSpPr>
        <p:spPr>
          <a:xfrm>
            <a:off x="3200625" y="1252474"/>
            <a:ext cx="1191600" cy="369332"/>
          </a:xfrm>
          <a:prstGeom prst="roundRect">
            <a:avLst>
              <a:gd name="adj" fmla="val 50000"/>
            </a:avLst>
          </a:prstGeom>
          <a:pattFill prst="wd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活着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88B113D0-F6B1-4858-A486-BE174994B99C}"/>
              </a:ext>
            </a:extLst>
          </p:cNvPr>
          <p:cNvSpPr txBox="1"/>
          <p:nvPr/>
        </p:nvSpPr>
        <p:spPr>
          <a:xfrm>
            <a:off x="5864108" y="1252474"/>
            <a:ext cx="1190432" cy="369332"/>
          </a:xfrm>
          <a:prstGeom prst="roundRect">
            <a:avLst>
              <a:gd name="adj" fmla="val 50000"/>
            </a:avLst>
          </a:prstGeom>
          <a:pattFill prst="wd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跑的快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F071A757-07AC-48DC-8F9B-C6168BAB56E9}"/>
              </a:ext>
            </a:extLst>
          </p:cNvPr>
          <p:cNvSpPr txBox="1"/>
          <p:nvPr/>
        </p:nvSpPr>
        <p:spPr>
          <a:xfrm>
            <a:off x="8215190" y="1252474"/>
            <a:ext cx="1800493" cy="369332"/>
          </a:xfrm>
          <a:prstGeom prst="roundRect">
            <a:avLst>
              <a:gd name="adj" fmla="val 50000"/>
            </a:avLst>
          </a:prstGeom>
          <a:pattFill prst="wd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调整呼吸和供血</a:t>
            </a: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E4BF4DDD-BC6B-4815-926E-E812CB449951}"/>
              </a:ext>
            </a:extLst>
          </p:cNvPr>
          <p:cNvCxnSpPr>
            <a:cxnSpLocks/>
            <a:stCxn id="2" idx="3"/>
            <a:endCxn id="38" idx="1"/>
          </p:cNvCxnSpPr>
          <p:nvPr/>
        </p:nvCxnSpPr>
        <p:spPr>
          <a:xfrm>
            <a:off x="4392225" y="1437140"/>
            <a:ext cx="1471883" cy="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53B1DC93-D754-4CA7-AE8B-545639682B3E}"/>
              </a:ext>
            </a:extLst>
          </p:cNvPr>
          <p:cNvCxnSpPr>
            <a:cxnSpLocks/>
            <a:stCxn id="38" idx="3"/>
            <a:endCxn id="39" idx="1"/>
          </p:cNvCxnSpPr>
          <p:nvPr/>
        </p:nvCxnSpPr>
        <p:spPr>
          <a:xfrm>
            <a:off x="7054540" y="1437140"/>
            <a:ext cx="1160650" cy="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387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水, 小孩, 小, 桌子&#10;&#10;描述已自动生成">
            <a:extLst>
              <a:ext uri="{FF2B5EF4-FFF2-40B4-BE49-F238E27FC236}">
                <a16:creationId xmlns:a16="http://schemas.microsoft.com/office/drawing/2014/main" id="{EC68EDA2-484F-422E-A759-F9CC465FAA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BD2004A-9F0F-4B0F-8636-2B23F771FBD2}"/>
              </a:ext>
            </a:extLst>
          </p:cNvPr>
          <p:cNvSpPr/>
          <p:nvPr/>
        </p:nvSpPr>
        <p:spPr>
          <a:xfrm>
            <a:off x="0" y="4321629"/>
            <a:ext cx="12192000" cy="2541815"/>
          </a:xfrm>
          <a:prstGeom prst="rect">
            <a:avLst/>
          </a:prstGeom>
          <a:solidFill>
            <a:schemeClr val="tx1">
              <a:lumMod val="65000"/>
              <a:lumOff val="3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75608AD-FEA6-4A1E-9FEA-40C9CF849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62" y="2372527"/>
            <a:ext cx="741637" cy="1668683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DBBAD860-AA1E-4BE5-9B10-9154DD780C21}"/>
              </a:ext>
            </a:extLst>
          </p:cNvPr>
          <p:cNvSpPr/>
          <p:nvPr/>
        </p:nvSpPr>
        <p:spPr>
          <a:xfrm>
            <a:off x="0" y="4191000"/>
            <a:ext cx="12192000" cy="130629"/>
          </a:xfrm>
          <a:prstGeom prst="rect">
            <a:avLst/>
          </a:prstGeom>
          <a:gradFill>
            <a:gsLst>
              <a:gs pos="32000">
                <a:srgbClr val="C00000"/>
              </a:gs>
              <a:gs pos="100000">
                <a:srgbClr val="FF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形 16">
            <a:extLst>
              <a:ext uri="{FF2B5EF4-FFF2-40B4-BE49-F238E27FC236}">
                <a16:creationId xmlns:a16="http://schemas.microsoft.com/office/drawing/2014/main" id="{7C41975E-4DDB-4DD8-9C7E-986770660CB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56374" y="5352334"/>
            <a:ext cx="1668952" cy="166895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7ABCA5E0-205D-4937-B69A-E5F7D3DA324D}"/>
              </a:ext>
            </a:extLst>
          </p:cNvPr>
          <p:cNvSpPr txBox="1"/>
          <p:nvPr/>
        </p:nvSpPr>
        <p:spPr>
          <a:xfrm>
            <a:off x="1517734" y="2933523"/>
            <a:ext cx="69557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业务员绩效管理的三层境界</a:t>
            </a:r>
            <a:endParaRPr lang="zh-CN" alt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6376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用友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12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rgbClr val="BFBFBF"/>
        </a:solidFill>
      </a:spPr>
      <a:bodyPr wrap="square" rtlCol="0">
        <a:spAutoFit/>
      </a:bodyPr>
      <a:lstStyle>
        <a:defPPr algn="l">
          <a:defRPr sz="2800" b="1" dirty="0" smtClean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16861</TotalTime>
  <Words>3287</Words>
  <Application>Microsoft Office PowerPoint</Application>
  <PresentationFormat>宽屏</PresentationFormat>
  <Paragraphs>427</Paragraphs>
  <Slides>41</Slides>
  <Notes>9</Notes>
  <HiddenSlides>1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8" baseType="lpstr">
      <vt:lpstr>华文黑体</vt:lpstr>
      <vt:lpstr>微软雅黑</vt:lpstr>
      <vt:lpstr>Arial</vt:lpstr>
      <vt:lpstr>Arial Narrow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正确理解软件工具的使用</vt:lpstr>
      <vt:lpstr>正确理解软件工具的使用</vt:lpstr>
      <vt:lpstr>正确理解软件工具的使用</vt:lpstr>
      <vt:lpstr>PowerPoint 演示文稿</vt:lpstr>
      <vt:lpstr>经销商信息系统使用的三层境界</vt:lpstr>
      <vt:lpstr>PowerPoint 演示文稿</vt:lpstr>
      <vt:lpstr>业务员绩效管理第一层：基础绩效指标</vt:lpstr>
      <vt:lpstr>业务员绩效管理第二层：过程绩效指标</vt:lpstr>
      <vt:lpstr>业务员绩效管理第二层：过程绩效指标</vt:lpstr>
      <vt:lpstr>业务员绩效管理第二层：过程绩效指标</vt:lpstr>
      <vt:lpstr>考核过程指标的必要条件-跑店管理工具</vt:lpstr>
      <vt:lpstr>业务员绩效管理第三层-合伙人管理</vt:lpstr>
      <vt:lpstr>业务员绩效管理第三层-合伙人管理</vt:lpstr>
      <vt:lpstr>业务员绩效管理第三层-合伙人管理</vt:lpstr>
      <vt:lpstr>业务员绩效管理第三层-合伙人管理</vt:lpstr>
      <vt:lpstr>经销商业务员绩效管理变革</vt:lpstr>
      <vt:lpstr>PowerPoint 演示文稿</vt:lpstr>
      <vt:lpstr>经销商应关注的财务指标</vt:lpstr>
      <vt:lpstr>强化应收管理</vt:lpstr>
      <vt:lpstr>实时资金动态，翔实分析报告</vt:lpstr>
      <vt:lpstr>资金分析</vt:lpstr>
      <vt:lpstr>经营驾驶舱</vt:lpstr>
      <vt:lpstr>PowerPoint 演示文稿</vt:lpstr>
      <vt:lpstr>经销商最关心的几个关键商品指标</vt:lpstr>
      <vt:lpstr>单品收入及毛利贡献率</vt:lpstr>
      <vt:lpstr>单品库存周转率、资金占用率</vt:lpstr>
      <vt:lpstr>商品销售分析</vt:lpstr>
      <vt:lpstr>智能商品分析</vt:lpstr>
      <vt:lpstr>PowerPoint 演示文稿</vt:lpstr>
      <vt:lpstr>客-网点数字化指标</vt:lpstr>
      <vt:lpstr>客户标签</vt:lpstr>
      <vt:lpstr>智能分级及活跃度分析</vt:lpstr>
      <vt:lpstr>层层追溯透视问题</vt:lpstr>
      <vt:lpstr>客户360度分析</vt:lpstr>
      <vt:lpstr>数字化赋能业务，打造强终端体系</vt:lpstr>
      <vt:lpstr>T+Cloud新商贸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张 月</cp:lastModifiedBy>
  <cp:revision>866</cp:revision>
  <dcterms:created xsi:type="dcterms:W3CDTF">2019-01-05T04:23:00Z</dcterms:created>
  <dcterms:modified xsi:type="dcterms:W3CDTF">2023-07-12T05:48:02Z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